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4"/>
  </p:notesMasterIdLst>
  <p:sldIdLst>
    <p:sldId id="256" r:id="rId2"/>
    <p:sldId id="257" r:id="rId3"/>
    <p:sldId id="471" r:id="rId4"/>
    <p:sldId id="480" r:id="rId5"/>
    <p:sldId id="426" r:id="rId6"/>
    <p:sldId id="419" r:id="rId7"/>
    <p:sldId id="478" r:id="rId8"/>
    <p:sldId id="476" r:id="rId9"/>
    <p:sldId id="477" r:id="rId10"/>
    <p:sldId id="464" r:id="rId11"/>
    <p:sldId id="479" r:id="rId12"/>
    <p:sldId id="481" r:id="rId13"/>
    <p:sldId id="467" r:id="rId14"/>
    <p:sldId id="290" r:id="rId15"/>
    <p:sldId id="483" r:id="rId16"/>
    <p:sldId id="484" r:id="rId17"/>
    <p:sldId id="364" r:id="rId18"/>
    <p:sldId id="314" r:id="rId19"/>
    <p:sldId id="510" r:id="rId20"/>
    <p:sldId id="431" r:id="rId21"/>
    <p:sldId id="502" r:id="rId22"/>
    <p:sldId id="442" r:id="rId23"/>
    <p:sldId id="441" r:id="rId24"/>
    <p:sldId id="511" r:id="rId25"/>
    <p:sldId id="512" r:id="rId26"/>
    <p:sldId id="440" r:id="rId27"/>
    <p:sldId id="411" r:id="rId28"/>
    <p:sldId id="487" r:id="rId29"/>
    <p:sldId id="418" r:id="rId30"/>
    <p:sldId id="525" r:id="rId31"/>
    <p:sldId id="468" r:id="rId32"/>
    <p:sldId id="485" r:id="rId33"/>
    <p:sldId id="412" r:id="rId34"/>
    <p:sldId id="413" r:id="rId35"/>
    <p:sldId id="486" r:id="rId36"/>
    <p:sldId id="475" r:id="rId37"/>
    <p:sldId id="469" r:id="rId38"/>
    <p:sldId id="407" r:id="rId39"/>
    <p:sldId id="526" r:id="rId40"/>
    <p:sldId id="527" r:id="rId41"/>
    <p:sldId id="528" r:id="rId42"/>
    <p:sldId id="470" r:id="rId43"/>
    <p:sldId id="273" r:id="rId44"/>
    <p:sldId id="308" r:id="rId45"/>
    <p:sldId id="307" r:id="rId46"/>
    <p:sldId id="310" r:id="rId47"/>
    <p:sldId id="311" r:id="rId48"/>
    <p:sldId id="521" r:id="rId49"/>
    <p:sldId id="522" r:id="rId50"/>
    <p:sldId id="326" r:id="rId51"/>
    <p:sldId id="523" r:id="rId52"/>
    <p:sldId id="505" r:id="rId53"/>
    <p:sldId id="506" r:id="rId54"/>
    <p:sldId id="507" r:id="rId55"/>
    <p:sldId id="508" r:id="rId56"/>
    <p:sldId id="309" r:id="rId57"/>
    <p:sldId id="524" r:id="rId58"/>
    <p:sldId id="327" r:id="rId59"/>
    <p:sldId id="373" r:id="rId60"/>
    <p:sldId id="329" r:id="rId61"/>
    <p:sldId id="529" r:id="rId62"/>
    <p:sldId id="421" r:id="rId63"/>
    <p:sldId id="415" r:id="rId64"/>
    <p:sldId id="422" r:id="rId65"/>
    <p:sldId id="427" r:id="rId66"/>
    <p:sldId id="428" r:id="rId67"/>
    <p:sldId id="439" r:id="rId68"/>
    <p:sldId id="399" r:id="rId69"/>
    <p:sldId id="532" r:id="rId70"/>
    <p:sldId id="533" r:id="rId71"/>
    <p:sldId id="534" r:id="rId72"/>
    <p:sldId id="535" r:id="rId73"/>
    <p:sldId id="536" r:id="rId74"/>
    <p:sldId id="537" r:id="rId75"/>
    <p:sldId id="538" r:id="rId76"/>
    <p:sldId id="540" r:id="rId77"/>
    <p:sldId id="539" r:id="rId78"/>
    <p:sldId id="541" r:id="rId79"/>
    <p:sldId id="333" r:id="rId80"/>
    <p:sldId id="503" r:id="rId81"/>
    <p:sldId id="519" r:id="rId82"/>
    <p:sldId id="473" r:id="rId83"/>
    <p:sldId id="513" r:id="rId84"/>
    <p:sldId id="514" r:id="rId85"/>
    <p:sldId id="515" r:id="rId86"/>
    <p:sldId id="516" r:id="rId87"/>
    <p:sldId id="493" r:id="rId88"/>
    <p:sldId id="517" r:id="rId89"/>
    <p:sldId id="518" r:id="rId90"/>
    <p:sldId id="495" r:id="rId91"/>
    <p:sldId id="489" r:id="rId92"/>
    <p:sldId id="472" r:id="rId93"/>
    <p:sldId id="490" r:id="rId94"/>
    <p:sldId id="504" r:id="rId95"/>
    <p:sldId id="520" r:id="rId96"/>
    <p:sldId id="496" r:id="rId97"/>
    <p:sldId id="497" r:id="rId98"/>
    <p:sldId id="498" r:id="rId99"/>
    <p:sldId id="499" r:id="rId100"/>
    <p:sldId id="500" r:id="rId101"/>
    <p:sldId id="501" r:id="rId102"/>
    <p:sldId id="509" r:id="rId103"/>
    <p:sldId id="463" r:id="rId104"/>
    <p:sldId id="448" r:id="rId105"/>
    <p:sldId id="474" r:id="rId106"/>
    <p:sldId id="447" r:id="rId107"/>
    <p:sldId id="458" r:id="rId108"/>
    <p:sldId id="410" r:id="rId109"/>
    <p:sldId id="459" r:id="rId110"/>
    <p:sldId id="530" r:id="rId111"/>
    <p:sldId id="531" r:id="rId112"/>
    <p:sldId id="274" r:id="rId113"/>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993F0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265" autoAdjust="0"/>
  </p:normalViewPr>
  <p:slideViewPr>
    <p:cSldViewPr>
      <p:cViewPr>
        <p:scale>
          <a:sx n="117" d="100"/>
          <a:sy n="117" d="100"/>
        </p:scale>
        <p:origin x="-1440" y="-60"/>
      </p:cViewPr>
      <p:guideLst>
        <p:guide orient="horz" pos="2160"/>
        <p:guide pos="2880"/>
      </p:guideLst>
    </p:cSldViewPr>
  </p:slideViewPr>
  <p:outlineViewPr>
    <p:cViewPr>
      <p:scale>
        <a:sx n="33" d="100"/>
        <a:sy n="33" d="100"/>
      </p:scale>
      <p:origin x="0" y="2352"/>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theme" Target="theme/theme1.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slide" Target="slides/slide109.xml"/><Relationship Id="rId115"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FDF1447-10CE-41DE-A076-79DA0218AA06}" type="datetimeFigureOut">
              <a:rPr lang="ru-RU" smtClean="0"/>
              <a:pPr/>
              <a:t>25.05.2018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992AB10-6EB3-4AB1-82F9-6700CE9F2A5D}" type="slidenum">
              <a:rPr lang="ru-RU" smtClean="0"/>
              <a:pPr/>
              <a:t>‹#›</a:t>
            </a:fld>
            <a:endParaRPr lang="ru-RU"/>
          </a:p>
        </p:txBody>
      </p:sp>
    </p:spTree>
    <p:extLst>
      <p:ext uri="{BB962C8B-B14F-4D97-AF65-F5344CB8AC3E}">
        <p14:creationId xmlns:p14="http://schemas.microsoft.com/office/powerpoint/2010/main" val="17944475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992AB10-6EB3-4AB1-82F9-6700CE9F2A5D}" type="slidenum">
              <a:rPr lang="ru-RU" smtClean="0"/>
              <a:pPr/>
              <a:t>5</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992AB10-6EB3-4AB1-82F9-6700CE9F2A5D}" type="slidenum">
              <a:rPr lang="ru-RU" smtClean="0"/>
              <a:pPr/>
              <a:t>35</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5/25/2018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5/25/2018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AF463A-BC7C-46EE-9F1E-7F377CCA4891}" type="datetimeFigureOut">
              <a:rPr lang="en-US" smtClean="0"/>
              <a:pPr/>
              <a:t>5/25/2018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AF463A-BC7C-46EE-9F1E-7F377CCA4891}" type="datetimeFigureOut">
              <a:rPr lang="en-US" smtClean="0"/>
              <a:pPr/>
              <a:t>5/25/2018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EAF463A-BC7C-46EE-9F1E-7F377CCA4891}" type="datetimeFigureOut">
              <a:rPr lang="en-US" smtClean="0"/>
              <a:pPr/>
              <a:t>5/25/2018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EAF463A-BC7C-46EE-9F1E-7F377CCA4891}" type="datetimeFigureOut">
              <a:rPr lang="en-US" smtClean="0"/>
              <a:pPr/>
              <a:t>5/25/2018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AF463A-BC7C-46EE-9F1E-7F377CCA4891}" type="datetimeFigureOut">
              <a:rPr lang="en-US" smtClean="0"/>
              <a:pPr/>
              <a:t>5/25/2018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5/25/2018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5/25/2018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5/25/2018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add title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5/25/2018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dirty="0"/>
          </a:p>
        </p:txBody>
      </p:sp>
    </p:spTree>
  </p:cSld>
  <p:clrMapOvr>
    <a:masterClrMapping/>
  </p:clrMapOvr>
  <p:transition>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5/25/2018</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split orient="vert"/>
  </p:transition>
  <p:txStyles>
    <p:titleStyle>
      <a:lvl1pPr algn="ctr" defTabSz="914400" rtl="0" latinLnBrk="0">
        <a:spcBef>
          <a:spcPct val="0"/>
        </a:spcBef>
        <a:buNone/>
        <a:defRPr sz="4400" kern="1200">
          <a:solidFill>
            <a:schemeClr val="tx1"/>
          </a:solidFill>
          <a:latin typeface="+mj-lt"/>
          <a:ea typeface="+mj-ea"/>
          <a:cs typeface="+mj-cs"/>
        </a:defRPr>
      </a:lvl1pPr>
    </p:titleStyle>
    <p:bodyStyle>
      <a:lvl1pPr marL="342900" indent="-342900" algn="l" defTabSz="914400" rtl="0" latinLnBrk="0">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latinLnBrk="0">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latinLnBrk="0">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latinLnBrk="0">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latinLnBrk="0">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latinLnBrk="0">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latinLnBrk="0">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latinLnBrk="0">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latinLnBrk="0">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1.xml"/><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7" Type="http://schemas.openxmlformats.org/officeDocument/2006/relationships/image" Target="../media/image8.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7.gif"/><Relationship Id="rId5" Type="http://schemas.openxmlformats.org/officeDocument/2006/relationships/image" Target="../media/image6.jpeg"/><Relationship Id="rId4" Type="http://schemas.openxmlformats.org/officeDocument/2006/relationships/image" Target="../media/image4.gif"/></Relationships>
</file>

<file path=ppt/slides/_rels/slide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gif"/><Relationship Id="rId5" Type="http://schemas.openxmlformats.org/officeDocument/2006/relationships/image" Target="../media/image9.gif"/><Relationship Id="rId4" Type="http://schemas.openxmlformats.org/officeDocument/2006/relationships/image" Target="../media/image4.gif"/></Relationships>
</file>

<file path=ppt/slides/_rels/slide4.xml.rels><?xml version="1.0" encoding="UTF-8" standalone="yes"?>
<Relationships xmlns="http://schemas.openxmlformats.org/package/2006/relationships"><Relationship Id="rId8" Type="http://schemas.openxmlformats.org/officeDocument/2006/relationships/image" Target="../media/image4.gif"/><Relationship Id="rId3" Type="http://schemas.openxmlformats.org/officeDocument/2006/relationships/image" Target="../media/image3.gif"/><Relationship Id="rId7" Type="http://schemas.openxmlformats.org/officeDocument/2006/relationships/image" Target="../media/image12.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gif"/><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8" Type="http://schemas.openxmlformats.org/officeDocument/2006/relationships/image" Target="../media/image2.gif"/><Relationship Id="rId3" Type="http://schemas.openxmlformats.org/officeDocument/2006/relationships/image" Target="../media/image5.jpeg"/><Relationship Id="rId7"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gif"/><Relationship Id="rId5" Type="http://schemas.openxmlformats.org/officeDocument/2006/relationships/image" Target="../media/image13.jpeg"/><Relationship Id="rId4" Type="http://schemas.openxmlformats.org/officeDocument/2006/relationships/image" Target="../media/image3.gif"/></Relationships>
</file>

<file path=ppt/slides/_rels/slide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2.gif"/></Relationships>
</file>

<file path=ppt/slides/_rels/slide7.xml.rels><?xml version="1.0" encoding="UTF-8" standalone="yes"?>
<Relationships xmlns="http://schemas.openxmlformats.org/package/2006/relationships"><Relationship Id="rId3" Type="http://schemas.openxmlformats.org/officeDocument/2006/relationships/image" Target="../media/image3.gif"/><Relationship Id="rId7" Type="http://schemas.openxmlformats.org/officeDocument/2006/relationships/image" Target="../media/image2.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gif"/><Relationship Id="rId5" Type="http://schemas.openxmlformats.org/officeDocument/2006/relationships/image" Target="../media/image17.jpe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8" Type="http://schemas.openxmlformats.org/officeDocument/2006/relationships/image" Target="../media/image9.gif"/><Relationship Id="rId3" Type="http://schemas.openxmlformats.org/officeDocument/2006/relationships/image" Target="../media/image18.jpeg"/><Relationship Id="rId7" Type="http://schemas.openxmlformats.org/officeDocument/2006/relationships/image" Target="../media/image21.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0.gif"/><Relationship Id="rId5" Type="http://schemas.openxmlformats.org/officeDocument/2006/relationships/image" Target="../media/image4.gif"/><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8" Type="http://schemas.openxmlformats.org/officeDocument/2006/relationships/image" Target="../media/image4.gif"/><Relationship Id="rId3" Type="http://schemas.openxmlformats.org/officeDocument/2006/relationships/image" Target="../media/image22.jpeg"/><Relationship Id="rId7" Type="http://schemas.openxmlformats.org/officeDocument/2006/relationships/image" Target="../media/image9.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gif"/><Relationship Id="rId4" Type="http://schemas.openxmlformats.org/officeDocument/2006/relationships/image" Target="../media/image3.gif"/></Relationships>
</file>

<file path=ppt/slides/_rels/slide10.xml.rels><?xml version="1.0" encoding="UTF-8" standalone="yes"?>
<Relationships xmlns="http://schemas.openxmlformats.org/package/2006/relationships"><Relationship Id="rId3" Type="http://schemas.openxmlformats.org/officeDocument/2006/relationships/image" Target="../media/image3.gif"/><Relationship Id="rId7" Type="http://schemas.openxmlformats.org/officeDocument/2006/relationships/image" Target="../media/image2.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gif"/><Relationship Id="rId5" Type="http://schemas.openxmlformats.org/officeDocument/2006/relationships/image" Target="../media/image25.jpeg"/><Relationship Id="rId4" Type="http://schemas.openxmlformats.org/officeDocument/2006/relationships/image" Target="../media/image20.gif"/></Relationships>
</file>

<file path=ppt/slides/_rels/slide11.xml.rels><?xml version="1.0" encoding="UTF-8" standalone="yes"?>
<Relationships xmlns="http://schemas.openxmlformats.org/package/2006/relationships"><Relationship Id="rId8" Type="http://schemas.openxmlformats.org/officeDocument/2006/relationships/image" Target="../media/image2.gif"/><Relationship Id="rId3" Type="http://schemas.openxmlformats.org/officeDocument/2006/relationships/image" Target="../media/image3.gif"/><Relationship Id="rId7" Type="http://schemas.openxmlformats.org/officeDocument/2006/relationships/image" Target="../media/image9.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0.gif"/><Relationship Id="rId4" Type="http://schemas.openxmlformats.org/officeDocument/2006/relationships/image" Target="../media/image4.gif"/></Relationships>
</file>

<file path=ppt/slides/_rels/slide12.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3.gif"/><Relationship Id="rId7" Type="http://schemas.openxmlformats.org/officeDocument/2006/relationships/hyperlink" Target="http://kcson-kmu.ru/wp96KU/wp-content/uploads/2017/09/pervyj-vsemirnyj-kongress-lyudej-s-ogranichennymi-vozmozhnostyami-zdorovya-1.jpg" TargetMode="Externa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20.gif"/><Relationship Id="rId4" Type="http://schemas.openxmlformats.org/officeDocument/2006/relationships/image" Target="../media/image4.gif"/></Relationships>
</file>

<file path=ppt/slides/_rels/slide13.xml.rels><?xml version="1.0" encoding="UTF-8" standalone="yes"?>
<Relationships xmlns="http://schemas.openxmlformats.org/package/2006/relationships"><Relationship Id="rId8" Type="http://schemas.openxmlformats.org/officeDocument/2006/relationships/hyperlink" Target="http://kcson-kmu.ru/wp96KU/wp-content/uploads/2017/09/pervyj-vsemirnyj-kongress-lyudej-s-ogranichennymi-vozmozhnostyami-zdorovya-8.jpg" TargetMode="External"/><Relationship Id="rId3" Type="http://schemas.openxmlformats.org/officeDocument/2006/relationships/image" Target="../media/image3.gif"/><Relationship Id="rId7" Type="http://schemas.openxmlformats.org/officeDocument/2006/relationships/image" Target="../media/image30.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9.gif"/><Relationship Id="rId5" Type="http://schemas.openxmlformats.org/officeDocument/2006/relationships/image" Target="../media/image20.gif"/><Relationship Id="rId4" Type="http://schemas.openxmlformats.org/officeDocument/2006/relationships/image" Target="../media/image4.gif"/><Relationship Id="rId9" Type="http://schemas.openxmlformats.org/officeDocument/2006/relationships/image" Target="../media/image31.jpeg"/></Relationships>
</file>

<file path=ppt/slides/_rels/slide1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2.gif"/><Relationship Id="rId4" Type="http://schemas.openxmlformats.org/officeDocument/2006/relationships/image" Target="../media/image9.gif"/></Relationships>
</file>

<file path=ppt/slides/_rels/slide15.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3.gif"/><Relationship Id="rId7" Type="http://schemas.openxmlformats.org/officeDocument/2006/relationships/image" Target="../media/image35.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7.gif"/><Relationship Id="rId5" Type="http://schemas.openxmlformats.org/officeDocument/2006/relationships/image" Target="../media/image20.gif"/><Relationship Id="rId4" Type="http://schemas.openxmlformats.org/officeDocument/2006/relationships/image" Target="../media/image3.gif"/></Relationships>
</file>

<file path=ppt/slides/_rels/slide17.xml.rels><?xml version="1.0" encoding="UTF-8" standalone="yes"?>
<Relationships xmlns="http://schemas.openxmlformats.org/package/2006/relationships"><Relationship Id="rId8" Type="http://schemas.openxmlformats.org/officeDocument/2006/relationships/image" Target="../media/image2.gif"/><Relationship Id="rId3" Type="http://schemas.openxmlformats.org/officeDocument/2006/relationships/image" Target="../media/image4.gif"/><Relationship Id="rId7" Type="http://schemas.openxmlformats.org/officeDocument/2006/relationships/image" Target="../media/image38.pn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37.gif"/><Relationship Id="rId5" Type="http://schemas.openxmlformats.org/officeDocument/2006/relationships/image" Target="../media/image36.png"/><Relationship Id="rId4" Type="http://schemas.openxmlformats.org/officeDocument/2006/relationships/image" Target="../media/image3.gif"/></Relationships>
</file>

<file path=ppt/slides/_rels/slide1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39.gif"/><Relationship Id="rId4" Type="http://schemas.openxmlformats.org/officeDocument/2006/relationships/image" Target="../media/image3.gif"/></Relationships>
</file>

<file path=ppt/slides/_rels/slide19.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40.jpeg"/><Relationship Id="rId7" Type="http://schemas.openxmlformats.org/officeDocument/2006/relationships/image" Target="../media/image42.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41.jpeg"/><Relationship Id="rId5" Type="http://schemas.openxmlformats.org/officeDocument/2006/relationships/image" Target="../media/image2.gif"/><Relationship Id="rId4" Type="http://schemas.openxmlformats.org/officeDocument/2006/relationships/image" Target="../media/image20.gif"/><Relationship Id="rId9" Type="http://schemas.openxmlformats.org/officeDocument/2006/relationships/image" Target="../media/image44.gif"/></Relationships>
</file>

<file path=ppt/slides/_rels/slide20.xml.rels><?xml version="1.0" encoding="UTF-8" standalone="yes"?>
<Relationships xmlns="http://schemas.openxmlformats.org/package/2006/relationships"><Relationship Id="rId8" Type="http://schemas.openxmlformats.org/officeDocument/2006/relationships/image" Target="../media/image48.gif"/><Relationship Id="rId3" Type="http://schemas.openxmlformats.org/officeDocument/2006/relationships/image" Target="../media/image45.jpeg"/><Relationship Id="rId7"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2.gif"/><Relationship Id="rId4" Type="http://schemas.openxmlformats.org/officeDocument/2006/relationships/image" Target="../media/image46.jpeg"/></Relationships>
</file>

<file path=ppt/slides/_rels/slide21.xml.rels><?xml version="1.0" encoding="UTF-8" standalone="yes"?>
<Relationships xmlns="http://schemas.openxmlformats.org/package/2006/relationships"><Relationship Id="rId8" Type="http://schemas.openxmlformats.org/officeDocument/2006/relationships/image" Target="../media/image53.gif"/><Relationship Id="rId3" Type="http://schemas.openxmlformats.org/officeDocument/2006/relationships/image" Target="../media/image49.jpeg"/><Relationship Id="rId7" Type="http://schemas.openxmlformats.org/officeDocument/2006/relationships/image" Target="../media/image52.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51.jpeg"/><Relationship Id="rId5" Type="http://schemas.openxmlformats.org/officeDocument/2006/relationships/image" Target="../media/image4.gif"/><Relationship Id="rId4" Type="http://schemas.openxmlformats.org/officeDocument/2006/relationships/image" Target="../media/image50.jpeg"/></Relationships>
</file>

<file path=ppt/slides/_rels/slide22.xml.rels><?xml version="1.0" encoding="UTF-8" standalone="yes"?>
<Relationships xmlns="http://schemas.openxmlformats.org/package/2006/relationships"><Relationship Id="rId8" Type="http://schemas.openxmlformats.org/officeDocument/2006/relationships/image" Target="../media/image57.gif"/><Relationship Id="rId3" Type="http://schemas.openxmlformats.org/officeDocument/2006/relationships/image" Target="../media/image54.jpeg"/><Relationship Id="rId7" Type="http://schemas.openxmlformats.org/officeDocument/2006/relationships/image" Target="../media/image35.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56.jpeg"/><Relationship Id="rId5" Type="http://schemas.openxmlformats.org/officeDocument/2006/relationships/image" Target="../media/image4.gif"/><Relationship Id="rId4" Type="http://schemas.openxmlformats.org/officeDocument/2006/relationships/image" Target="../media/image55.jpeg"/></Relationships>
</file>

<file path=ppt/slides/_rels/slide23.xml.rels><?xml version="1.0" encoding="UTF-8" standalone="yes"?>
<Relationships xmlns="http://schemas.openxmlformats.org/package/2006/relationships"><Relationship Id="rId3" Type="http://schemas.openxmlformats.org/officeDocument/2006/relationships/image" Target="../media/image58.jpeg"/><Relationship Id="rId7" Type="http://schemas.openxmlformats.org/officeDocument/2006/relationships/image" Target="../media/image44.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60.gif"/><Relationship Id="rId5" Type="http://schemas.openxmlformats.org/officeDocument/2006/relationships/image" Target="../media/image12.gif"/><Relationship Id="rId4" Type="http://schemas.openxmlformats.org/officeDocument/2006/relationships/image" Target="../media/image59.jpeg"/></Relationships>
</file>

<file path=ppt/slides/_rels/slide24.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61.jpeg"/><Relationship Id="rId7" Type="http://schemas.openxmlformats.org/officeDocument/2006/relationships/image" Target="../media/image65.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 Id="rId9" Type="http://schemas.openxmlformats.org/officeDocument/2006/relationships/image" Target="../media/image48.gif"/></Relationships>
</file>

<file path=ppt/slides/_rels/slide25.xml.rels><?xml version="1.0" encoding="UTF-8" standalone="yes"?>
<Relationships xmlns="http://schemas.openxmlformats.org/package/2006/relationships"><Relationship Id="rId8" Type="http://schemas.openxmlformats.org/officeDocument/2006/relationships/image" Target="../media/image4.gif"/><Relationship Id="rId3" Type="http://schemas.openxmlformats.org/officeDocument/2006/relationships/image" Target="../media/image66.jpeg"/><Relationship Id="rId7" Type="http://schemas.openxmlformats.org/officeDocument/2006/relationships/image" Target="../media/image70.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69.gif"/><Relationship Id="rId5" Type="http://schemas.openxmlformats.org/officeDocument/2006/relationships/image" Target="../media/image68.jpeg"/><Relationship Id="rId4" Type="http://schemas.openxmlformats.org/officeDocument/2006/relationships/image" Target="../media/image67.jpeg"/><Relationship Id="rId9" Type="http://schemas.openxmlformats.org/officeDocument/2006/relationships/image" Target="../media/image71.gif"/></Relationships>
</file>

<file path=ppt/slides/_rels/slide26.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2.gif"/><Relationship Id="rId5" Type="http://schemas.openxmlformats.org/officeDocument/2006/relationships/image" Target="../media/image4.gif"/><Relationship Id="rId4" Type="http://schemas.openxmlformats.org/officeDocument/2006/relationships/image" Target="../media/image73.jpeg"/></Relationships>
</file>

<file path=ppt/slides/_rels/slide2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7.gif"/><Relationship Id="rId4" Type="http://schemas.openxmlformats.org/officeDocument/2006/relationships/image" Target="../media/image3.gif"/></Relationships>
</file>

<file path=ppt/slides/_rels/slide2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35.gif"/></Relationships>
</file>

<file path=ppt/slides/_rels/slide2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74.jpeg"/><Relationship Id="rId5" Type="http://schemas.openxmlformats.org/officeDocument/2006/relationships/image" Target="../media/image12.gif"/><Relationship Id="rId4" Type="http://schemas.openxmlformats.org/officeDocument/2006/relationships/image" Target="../media/image44.gif"/></Relationships>
</file>

<file path=ppt/slides/_rels/slide3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2.gif"/><Relationship Id="rId4" Type="http://schemas.openxmlformats.org/officeDocument/2006/relationships/image" Target="../media/image44.gif"/></Relationships>
</file>

<file path=ppt/slides/_rels/slide31.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image" Target="../media/image77.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76.jpeg"/><Relationship Id="rId5" Type="http://schemas.openxmlformats.org/officeDocument/2006/relationships/image" Target="../media/image75.gif"/><Relationship Id="rId4" Type="http://schemas.openxmlformats.org/officeDocument/2006/relationships/image" Target="../media/image3.gif"/></Relationships>
</file>

<file path=ppt/slides/_rels/slide32.xml.rels><?xml version="1.0" encoding="UTF-8" standalone="yes"?>
<Relationships xmlns="http://schemas.openxmlformats.org/package/2006/relationships"><Relationship Id="rId3" Type="http://schemas.openxmlformats.org/officeDocument/2006/relationships/image" Target="../media/image3.gif"/><Relationship Id="rId7" Type="http://schemas.openxmlformats.org/officeDocument/2006/relationships/image" Target="../media/image80.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4.gif"/><Relationship Id="rId5" Type="http://schemas.openxmlformats.org/officeDocument/2006/relationships/image" Target="../media/image79.jpeg"/><Relationship Id="rId4" Type="http://schemas.openxmlformats.org/officeDocument/2006/relationships/image" Target="../media/image78.jpeg"/></Relationships>
</file>

<file path=ppt/slides/_rels/slide3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82.jpeg"/><Relationship Id="rId5" Type="http://schemas.openxmlformats.org/officeDocument/2006/relationships/image" Target="../media/image81.jpeg"/><Relationship Id="rId4" Type="http://schemas.openxmlformats.org/officeDocument/2006/relationships/image" Target="../media/image3.gif"/></Relationships>
</file>

<file path=ppt/slides/_rels/slide34.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image" Target="../media/image4.gif"/><Relationship Id="rId7" Type="http://schemas.openxmlformats.org/officeDocument/2006/relationships/image" Target="../media/image85.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84.png"/><Relationship Id="rId5" Type="http://schemas.openxmlformats.org/officeDocument/2006/relationships/image" Target="../media/image83.jpeg"/><Relationship Id="rId10" Type="http://schemas.openxmlformats.org/officeDocument/2006/relationships/image" Target="../media/image12.gif"/><Relationship Id="rId4" Type="http://schemas.openxmlformats.org/officeDocument/2006/relationships/image" Target="../media/image3.gif"/><Relationship Id="rId9" Type="http://schemas.openxmlformats.org/officeDocument/2006/relationships/image" Target="../media/image87.jpeg"/></Relationships>
</file>

<file path=ppt/slides/_rels/slide35.xml.rels><?xml version="1.0" encoding="UTF-8" standalone="yes"?>
<Relationships xmlns="http://schemas.openxmlformats.org/package/2006/relationships"><Relationship Id="rId8" Type="http://schemas.openxmlformats.org/officeDocument/2006/relationships/image" Target="../media/image90.jpeg"/><Relationship Id="rId13" Type="http://schemas.openxmlformats.org/officeDocument/2006/relationships/image" Target="../media/image95.gif"/><Relationship Id="rId3" Type="http://schemas.openxmlformats.org/officeDocument/2006/relationships/image" Target="../media/image5.jpeg"/><Relationship Id="rId7" Type="http://schemas.openxmlformats.org/officeDocument/2006/relationships/image" Target="../media/image89.jpeg"/><Relationship Id="rId12" Type="http://schemas.openxmlformats.org/officeDocument/2006/relationships/image" Target="../media/image94.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3.gif"/><Relationship Id="rId5" Type="http://schemas.openxmlformats.org/officeDocument/2006/relationships/image" Target="../media/image3.gif"/><Relationship Id="rId10" Type="http://schemas.openxmlformats.org/officeDocument/2006/relationships/image" Target="../media/image92.jpeg"/><Relationship Id="rId4" Type="http://schemas.openxmlformats.org/officeDocument/2006/relationships/image" Target="../media/image4.gif"/><Relationship Id="rId9" Type="http://schemas.openxmlformats.org/officeDocument/2006/relationships/image" Target="../media/image91.jpeg"/></Relationships>
</file>

<file path=ppt/slides/_rels/slide36.xml.rels><?xml version="1.0" encoding="UTF-8" standalone="yes"?>
<Relationships xmlns="http://schemas.openxmlformats.org/package/2006/relationships"><Relationship Id="rId8" Type="http://schemas.openxmlformats.org/officeDocument/2006/relationships/image" Target="../media/image3.gif"/><Relationship Id="rId3" Type="http://schemas.openxmlformats.org/officeDocument/2006/relationships/image" Target="../media/image96.jpeg"/><Relationship Id="rId7"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9.jpeg"/><Relationship Id="rId11" Type="http://schemas.openxmlformats.org/officeDocument/2006/relationships/image" Target="../media/image102.gif"/><Relationship Id="rId5" Type="http://schemas.openxmlformats.org/officeDocument/2006/relationships/image" Target="../media/image98.jpeg"/><Relationship Id="rId10" Type="http://schemas.openxmlformats.org/officeDocument/2006/relationships/image" Target="../media/image101.gif"/><Relationship Id="rId4" Type="http://schemas.openxmlformats.org/officeDocument/2006/relationships/image" Target="../media/image97.jpeg"/><Relationship Id="rId9" Type="http://schemas.openxmlformats.org/officeDocument/2006/relationships/image" Target="../media/image100.gif"/></Relationships>
</file>

<file path=ppt/slides/_rels/slide37.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image" Target="../media/image4.gif"/><Relationship Id="rId7" Type="http://schemas.openxmlformats.org/officeDocument/2006/relationships/image" Target="../media/image105.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04.jpeg"/><Relationship Id="rId5" Type="http://schemas.openxmlformats.org/officeDocument/2006/relationships/image" Target="../media/image103.jpeg"/><Relationship Id="rId10" Type="http://schemas.openxmlformats.org/officeDocument/2006/relationships/image" Target="../media/image107.gif"/><Relationship Id="rId4" Type="http://schemas.openxmlformats.org/officeDocument/2006/relationships/image" Target="../media/image3.gif"/><Relationship Id="rId9" Type="http://schemas.openxmlformats.org/officeDocument/2006/relationships/image" Target="../media/image48.gif"/></Relationships>
</file>

<file path=ppt/slides/_rels/slide38.xml.rels><?xml version="1.0" encoding="UTF-8" standalone="yes"?>
<Relationships xmlns="http://schemas.openxmlformats.org/package/2006/relationships"><Relationship Id="rId8" Type="http://schemas.openxmlformats.org/officeDocument/2006/relationships/image" Target="../media/image110.jpeg"/><Relationship Id="rId3" Type="http://schemas.openxmlformats.org/officeDocument/2006/relationships/image" Target="../media/image3.gif"/><Relationship Id="rId7" Type="http://schemas.openxmlformats.org/officeDocument/2006/relationships/image" Target="../media/image109.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08.jpeg"/><Relationship Id="rId5" Type="http://schemas.openxmlformats.org/officeDocument/2006/relationships/image" Target="../media/image20.gif"/><Relationship Id="rId10" Type="http://schemas.openxmlformats.org/officeDocument/2006/relationships/image" Target="../media/image112.gif"/><Relationship Id="rId4" Type="http://schemas.openxmlformats.org/officeDocument/2006/relationships/image" Target="../media/image4.gif"/><Relationship Id="rId9" Type="http://schemas.openxmlformats.org/officeDocument/2006/relationships/image" Target="../media/image111.gif"/></Relationships>
</file>

<file path=ppt/slides/_rels/slide39.xml.rels><?xml version="1.0" encoding="UTF-8" standalone="yes"?>
<Relationships xmlns="http://schemas.openxmlformats.org/package/2006/relationships"><Relationship Id="rId8" Type="http://schemas.openxmlformats.org/officeDocument/2006/relationships/image" Target="../media/image115.jpeg"/><Relationship Id="rId3" Type="http://schemas.openxmlformats.org/officeDocument/2006/relationships/image" Target="../media/image3.gif"/><Relationship Id="rId7" Type="http://schemas.openxmlformats.org/officeDocument/2006/relationships/image" Target="../media/image114.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13.jpeg"/><Relationship Id="rId5" Type="http://schemas.openxmlformats.org/officeDocument/2006/relationships/image" Target="../media/image20.gif"/><Relationship Id="rId10" Type="http://schemas.openxmlformats.org/officeDocument/2006/relationships/image" Target="../media/image44.gif"/><Relationship Id="rId4" Type="http://schemas.openxmlformats.org/officeDocument/2006/relationships/image" Target="../media/image4.gif"/><Relationship Id="rId9" Type="http://schemas.openxmlformats.org/officeDocument/2006/relationships/image" Target="../media/image102.gif"/></Relationships>
</file>

<file path=ppt/slides/_rels/slide40.xml.rels><?xml version="1.0" encoding="UTF-8" standalone="yes"?>
<Relationships xmlns="http://schemas.openxmlformats.org/package/2006/relationships"><Relationship Id="rId8" Type="http://schemas.openxmlformats.org/officeDocument/2006/relationships/image" Target="../media/image80.gif"/><Relationship Id="rId3" Type="http://schemas.openxmlformats.org/officeDocument/2006/relationships/image" Target="../media/image3.gif"/><Relationship Id="rId7" Type="http://schemas.openxmlformats.org/officeDocument/2006/relationships/image" Target="../media/image117.jpeg"/><Relationship Id="rId12" Type="http://schemas.openxmlformats.org/officeDocument/2006/relationships/image" Target="../media/image120.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16.jpeg"/><Relationship Id="rId11" Type="http://schemas.openxmlformats.org/officeDocument/2006/relationships/image" Target="../media/image12.gif"/><Relationship Id="rId5" Type="http://schemas.openxmlformats.org/officeDocument/2006/relationships/image" Target="../media/image20.gif"/><Relationship Id="rId10" Type="http://schemas.openxmlformats.org/officeDocument/2006/relationships/image" Target="../media/image119.jpeg"/><Relationship Id="rId4" Type="http://schemas.openxmlformats.org/officeDocument/2006/relationships/image" Target="../media/image4.gif"/><Relationship Id="rId9" Type="http://schemas.openxmlformats.org/officeDocument/2006/relationships/image" Target="../media/image118.jpeg"/></Relationships>
</file>

<file path=ppt/slides/_rels/slide41.xml.rels><?xml version="1.0" encoding="UTF-8" standalone="yes"?>
<Relationships xmlns="http://schemas.openxmlformats.org/package/2006/relationships"><Relationship Id="rId8" Type="http://schemas.openxmlformats.org/officeDocument/2006/relationships/image" Target="../media/image122.jpeg"/><Relationship Id="rId3" Type="http://schemas.openxmlformats.org/officeDocument/2006/relationships/image" Target="../media/image3.gif"/><Relationship Id="rId7" Type="http://schemas.openxmlformats.org/officeDocument/2006/relationships/image" Target="../media/image121.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44.gif"/><Relationship Id="rId5" Type="http://schemas.openxmlformats.org/officeDocument/2006/relationships/image" Target="../media/image102.gif"/><Relationship Id="rId10" Type="http://schemas.openxmlformats.org/officeDocument/2006/relationships/image" Target="../media/image124.jpeg"/><Relationship Id="rId4" Type="http://schemas.openxmlformats.org/officeDocument/2006/relationships/image" Target="../media/image4.gif"/><Relationship Id="rId9" Type="http://schemas.openxmlformats.org/officeDocument/2006/relationships/image" Target="../media/image123.jpeg"/></Relationships>
</file>

<file path=ppt/slides/_rels/slide42.xml.rels><?xml version="1.0" encoding="UTF-8" standalone="yes"?>
<Relationships xmlns="http://schemas.openxmlformats.org/package/2006/relationships"><Relationship Id="rId8" Type="http://schemas.openxmlformats.org/officeDocument/2006/relationships/image" Target="../media/image128.gif"/><Relationship Id="rId3" Type="http://schemas.openxmlformats.org/officeDocument/2006/relationships/image" Target="../media/image4.gif"/><Relationship Id="rId7" Type="http://schemas.openxmlformats.org/officeDocument/2006/relationships/image" Target="../media/image127.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26.jpeg"/><Relationship Id="rId5" Type="http://schemas.openxmlformats.org/officeDocument/2006/relationships/image" Target="../media/image125.jpeg"/><Relationship Id="rId4" Type="http://schemas.openxmlformats.org/officeDocument/2006/relationships/image" Target="../media/image3.gif"/></Relationships>
</file>

<file path=ppt/slides/_rels/slide4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7.gif"/><Relationship Id="rId4" Type="http://schemas.openxmlformats.org/officeDocument/2006/relationships/image" Target="../media/image3.gif"/></Relationships>
</file>

<file path=ppt/slides/_rels/slide44.xml.rels><?xml version="1.0" encoding="UTF-8" standalone="yes"?>
<Relationships xmlns="http://schemas.openxmlformats.org/package/2006/relationships"><Relationship Id="rId3" Type="http://schemas.openxmlformats.org/officeDocument/2006/relationships/image" Target="../media/image3.gif"/><Relationship Id="rId7" Type="http://schemas.openxmlformats.org/officeDocument/2006/relationships/image" Target="../media/image80.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31.gif"/><Relationship Id="rId5" Type="http://schemas.openxmlformats.org/officeDocument/2006/relationships/image" Target="../media/image130.gif"/><Relationship Id="rId4" Type="http://schemas.openxmlformats.org/officeDocument/2006/relationships/image" Target="../media/image129.jpeg"/></Relationships>
</file>

<file path=ppt/slides/_rels/slide4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33.jpeg"/><Relationship Id="rId5" Type="http://schemas.openxmlformats.org/officeDocument/2006/relationships/image" Target="../media/image132.jpeg"/><Relationship Id="rId4" Type="http://schemas.openxmlformats.org/officeDocument/2006/relationships/image" Target="../media/image3.gif"/></Relationships>
</file>

<file path=ppt/slides/_rels/slide46.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image" Target="../media/image136.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35.jpeg"/><Relationship Id="rId5" Type="http://schemas.openxmlformats.org/officeDocument/2006/relationships/image" Target="../media/image134.jpeg"/><Relationship Id="rId4" Type="http://schemas.openxmlformats.org/officeDocument/2006/relationships/image" Target="../media/image3.gif"/></Relationships>
</file>

<file path=ppt/slides/_rels/slide47.xml.rels><?xml version="1.0" encoding="UTF-8" standalone="yes"?>
<Relationships xmlns="http://schemas.openxmlformats.org/package/2006/relationships"><Relationship Id="rId8" Type="http://schemas.openxmlformats.org/officeDocument/2006/relationships/image" Target="../media/image80.gif"/><Relationship Id="rId3" Type="http://schemas.openxmlformats.org/officeDocument/2006/relationships/image" Target="../media/image4.gif"/><Relationship Id="rId7" Type="http://schemas.openxmlformats.org/officeDocument/2006/relationships/image" Target="../media/image139.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38.jpeg"/><Relationship Id="rId5" Type="http://schemas.openxmlformats.org/officeDocument/2006/relationships/image" Target="../media/image137.gif"/><Relationship Id="rId4" Type="http://schemas.openxmlformats.org/officeDocument/2006/relationships/image" Target="../media/image3.gif"/><Relationship Id="rId9" Type="http://schemas.openxmlformats.org/officeDocument/2006/relationships/image" Target="../media/image12.gif"/></Relationships>
</file>

<file path=ppt/slides/_rels/slide4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2.gif"/><Relationship Id="rId4" Type="http://schemas.openxmlformats.org/officeDocument/2006/relationships/image" Target="../media/image3.gif"/></Relationships>
</file>

<file path=ppt/slides/_rels/slide4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2.gif"/><Relationship Id="rId5" Type="http://schemas.openxmlformats.org/officeDocument/2006/relationships/image" Target="../media/image140.jpeg"/><Relationship Id="rId4" Type="http://schemas.openxmlformats.org/officeDocument/2006/relationships/image" Target="../media/image3.gif"/></Relationships>
</file>

<file path=ppt/slides/_rels/slide50.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image" Target="../media/image12.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42.jpeg"/><Relationship Id="rId5" Type="http://schemas.openxmlformats.org/officeDocument/2006/relationships/image" Target="../media/image141.jpeg"/><Relationship Id="rId4" Type="http://schemas.openxmlformats.org/officeDocument/2006/relationships/image" Target="../media/image3.gif"/></Relationships>
</file>

<file path=ppt/slides/_rels/slide5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44.jpeg"/><Relationship Id="rId5" Type="http://schemas.openxmlformats.org/officeDocument/2006/relationships/image" Target="../media/image143.jpeg"/><Relationship Id="rId4" Type="http://schemas.openxmlformats.org/officeDocument/2006/relationships/image" Target="../media/image3.gif"/></Relationships>
</file>

<file path=ppt/slides/_rels/slide52.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4.gif"/><Relationship Id="rId7" Type="http://schemas.openxmlformats.org/officeDocument/2006/relationships/image" Target="../media/image146.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45.jpeg"/><Relationship Id="rId5" Type="http://schemas.openxmlformats.org/officeDocument/2006/relationships/image" Target="../media/image137.gif"/><Relationship Id="rId4" Type="http://schemas.openxmlformats.org/officeDocument/2006/relationships/image" Target="../media/image3.gif"/></Relationships>
</file>

<file path=ppt/slides/_rels/slide53.xml.rels><?xml version="1.0" encoding="UTF-8" standalone="yes"?>
<Relationships xmlns="http://schemas.openxmlformats.org/package/2006/relationships"><Relationship Id="rId8" Type="http://schemas.openxmlformats.org/officeDocument/2006/relationships/image" Target="../media/image149.jpeg"/><Relationship Id="rId3" Type="http://schemas.openxmlformats.org/officeDocument/2006/relationships/image" Target="../media/image4.gif"/><Relationship Id="rId7" Type="http://schemas.openxmlformats.org/officeDocument/2006/relationships/image" Target="../media/image148.pn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47.jpeg"/><Relationship Id="rId5" Type="http://schemas.openxmlformats.org/officeDocument/2006/relationships/image" Target="../media/image137.gif"/><Relationship Id="rId4" Type="http://schemas.openxmlformats.org/officeDocument/2006/relationships/image" Target="../media/image3.gif"/><Relationship Id="rId9" Type="http://schemas.openxmlformats.org/officeDocument/2006/relationships/image" Target="../media/image150.jpeg"/></Relationships>
</file>

<file path=ppt/slides/_rels/slide54.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image" Target="../media/image153.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52.jpeg"/><Relationship Id="rId5" Type="http://schemas.openxmlformats.org/officeDocument/2006/relationships/image" Target="../media/image151.jpeg"/><Relationship Id="rId4" Type="http://schemas.openxmlformats.org/officeDocument/2006/relationships/image" Target="../media/image3.gif"/></Relationships>
</file>

<file path=ppt/slides/_rels/slide55.xml.rels><?xml version="1.0" encoding="UTF-8" standalone="yes"?>
<Relationships xmlns="http://schemas.openxmlformats.org/package/2006/relationships"><Relationship Id="rId8" Type="http://schemas.openxmlformats.org/officeDocument/2006/relationships/image" Target="../media/image156.jpeg"/><Relationship Id="rId3" Type="http://schemas.openxmlformats.org/officeDocument/2006/relationships/image" Target="../media/image4.gif"/><Relationship Id="rId7" Type="http://schemas.openxmlformats.org/officeDocument/2006/relationships/image" Target="../media/image155.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69.gif"/><Relationship Id="rId5" Type="http://schemas.openxmlformats.org/officeDocument/2006/relationships/image" Target="../media/image154.jpeg"/><Relationship Id="rId4" Type="http://schemas.openxmlformats.org/officeDocument/2006/relationships/image" Target="../media/image3.gif"/></Relationships>
</file>

<file path=ppt/slides/_rels/slide56.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image" Target="../media/image159.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58.jpeg"/><Relationship Id="rId5" Type="http://schemas.openxmlformats.org/officeDocument/2006/relationships/image" Target="../media/image157.jpeg"/><Relationship Id="rId4" Type="http://schemas.openxmlformats.org/officeDocument/2006/relationships/image" Target="../media/image3.gif"/></Relationships>
</file>

<file path=ppt/slides/_rels/slide5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60.gif"/><Relationship Id="rId4" Type="http://schemas.openxmlformats.org/officeDocument/2006/relationships/image" Target="../media/image3.gif"/></Relationships>
</file>

<file path=ppt/slides/_rels/slide5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7.gif"/><Relationship Id="rId4" Type="http://schemas.openxmlformats.org/officeDocument/2006/relationships/image" Target="../media/image3.gif"/></Relationships>
</file>

<file path=ppt/slides/_rels/slide5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image" Target="../media/image162.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61.jpeg"/><Relationship Id="rId5" Type="http://schemas.openxmlformats.org/officeDocument/2006/relationships/image" Target="../media/image137.gif"/><Relationship Id="rId4" Type="http://schemas.openxmlformats.org/officeDocument/2006/relationships/image" Target="../media/image3.gif"/></Relationships>
</file>

<file path=ppt/slides/_rels/slide6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2.gif"/><Relationship Id="rId4" Type="http://schemas.openxmlformats.org/officeDocument/2006/relationships/image" Target="../media/image3.gif"/></Relationships>
</file>

<file path=ppt/slides/_rels/slide6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64.jpeg"/><Relationship Id="rId4" Type="http://schemas.openxmlformats.org/officeDocument/2006/relationships/image" Target="../media/image163.jpeg"/></Relationships>
</file>

<file path=ppt/slides/_rels/slide6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67.jpeg"/><Relationship Id="rId5" Type="http://schemas.openxmlformats.org/officeDocument/2006/relationships/image" Target="../media/image166.jpeg"/><Relationship Id="rId4" Type="http://schemas.openxmlformats.org/officeDocument/2006/relationships/image" Target="../media/image165.jpeg"/></Relationships>
</file>

<file path=ppt/slides/_rels/slide6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44.gif"/><Relationship Id="rId4" Type="http://schemas.openxmlformats.org/officeDocument/2006/relationships/image" Target="../media/image168.jpeg"/></Relationships>
</file>

<file path=ppt/slides/_rels/slide6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71.gif"/><Relationship Id="rId5" Type="http://schemas.openxmlformats.org/officeDocument/2006/relationships/image" Target="../media/image170.jpeg"/><Relationship Id="rId4" Type="http://schemas.openxmlformats.org/officeDocument/2006/relationships/image" Target="../media/image169.jpeg"/></Relationships>
</file>

<file path=ppt/slides/_rels/slide6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73.jpeg"/><Relationship Id="rId4" Type="http://schemas.openxmlformats.org/officeDocument/2006/relationships/image" Target="../media/image172.jpeg"/></Relationships>
</file>

<file path=ppt/slides/_rels/slide6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76.gif"/><Relationship Id="rId5" Type="http://schemas.openxmlformats.org/officeDocument/2006/relationships/image" Target="../media/image175.jpeg"/><Relationship Id="rId4" Type="http://schemas.openxmlformats.org/officeDocument/2006/relationships/image" Target="../media/image174.jpeg"/></Relationships>
</file>

<file path=ppt/slides/_rels/slide6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77.jpeg"/><Relationship Id="rId4" Type="http://schemas.openxmlformats.org/officeDocument/2006/relationships/image" Target="../media/image4.gif"/></Relationships>
</file>

<file path=ppt/slides/_rels/slide6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78.jpeg"/><Relationship Id="rId5" Type="http://schemas.openxmlformats.org/officeDocument/2006/relationships/image" Target="../media/image25.jpeg"/><Relationship Id="rId4" Type="http://schemas.openxmlformats.org/officeDocument/2006/relationships/image" Target="../media/image4.gif"/></Relationships>
</file>

<file path=ppt/slides/_rels/slide7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80.jpeg"/><Relationship Id="rId5" Type="http://schemas.openxmlformats.org/officeDocument/2006/relationships/image" Target="../media/image179.jpeg"/><Relationship Id="rId4" Type="http://schemas.openxmlformats.org/officeDocument/2006/relationships/image" Target="../media/image4.gif"/></Relationships>
</file>

<file path=ppt/slides/_rels/slide71.xml.rels><?xml version="1.0" encoding="UTF-8" standalone="yes"?>
<Relationships xmlns="http://schemas.openxmlformats.org/package/2006/relationships"><Relationship Id="rId3" Type="http://schemas.openxmlformats.org/officeDocument/2006/relationships/image" Target="../media/image3.gif"/><Relationship Id="rId7" Type="http://schemas.openxmlformats.org/officeDocument/2006/relationships/image" Target="../media/image182.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81.jpeg"/><Relationship Id="rId5" Type="http://schemas.openxmlformats.org/officeDocument/2006/relationships/image" Target="../media/image27.jpeg"/><Relationship Id="rId4" Type="http://schemas.openxmlformats.org/officeDocument/2006/relationships/image" Target="../media/image4.gif"/></Relationships>
</file>

<file path=ppt/slides/_rels/slide7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83.jpeg"/><Relationship Id="rId4" Type="http://schemas.openxmlformats.org/officeDocument/2006/relationships/image" Target="../media/image4.gif"/></Relationships>
</file>

<file path=ppt/slides/_rels/slide7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84.jpeg"/><Relationship Id="rId4" Type="http://schemas.openxmlformats.org/officeDocument/2006/relationships/image" Target="../media/image4.gif"/></Relationships>
</file>

<file path=ppt/slides/_rels/slide7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86.jpeg"/><Relationship Id="rId5" Type="http://schemas.openxmlformats.org/officeDocument/2006/relationships/image" Target="../media/image185.jpeg"/><Relationship Id="rId4" Type="http://schemas.openxmlformats.org/officeDocument/2006/relationships/image" Target="../media/image4.gif"/></Relationships>
</file>

<file path=ppt/slides/_rels/slide7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87.jpeg"/><Relationship Id="rId4" Type="http://schemas.openxmlformats.org/officeDocument/2006/relationships/image" Target="../media/image4.gif"/></Relationships>
</file>

<file path=ppt/slides/_rels/slide7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4.gif"/></Relationships>
</file>

<file path=ppt/slides/_rels/slide7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4.gif"/></Relationships>
</file>

<file path=ppt/slides/_rels/slide7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4.gif"/></Relationships>
</file>

<file path=ppt/slides/_rels/slide7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7.gif"/><Relationship Id="rId4" Type="http://schemas.openxmlformats.org/officeDocument/2006/relationships/image" Target="../media/image3.gif"/></Relationships>
</file>

<file path=ppt/slides/_rels/slide80.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75.gif"/><Relationship Id="rId4" Type="http://schemas.openxmlformats.org/officeDocument/2006/relationships/image" Target="../media/image3.gif"/></Relationships>
</file>

<file path=ppt/slides/_rels/slide8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8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88.jpeg"/><Relationship Id="rId4" Type="http://schemas.openxmlformats.org/officeDocument/2006/relationships/image" Target="../media/image3.gif"/></Relationships>
</file>

<file path=ppt/slides/_rels/slide83.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image" Target="../media/image191.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90.jpeg"/><Relationship Id="rId5" Type="http://schemas.openxmlformats.org/officeDocument/2006/relationships/image" Target="../media/image189.jpeg"/><Relationship Id="rId4" Type="http://schemas.openxmlformats.org/officeDocument/2006/relationships/image" Target="../media/image3.gif"/></Relationships>
</file>

<file path=ppt/slides/_rels/slide84.xml.rels><?xml version="1.0" encoding="UTF-8" standalone="yes"?>
<Relationships xmlns="http://schemas.openxmlformats.org/package/2006/relationships"><Relationship Id="rId8" Type="http://schemas.openxmlformats.org/officeDocument/2006/relationships/image" Target="../media/image195.jpeg"/><Relationship Id="rId3" Type="http://schemas.openxmlformats.org/officeDocument/2006/relationships/image" Target="../media/image4.gif"/><Relationship Id="rId7" Type="http://schemas.openxmlformats.org/officeDocument/2006/relationships/image" Target="../media/image194.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93.jpeg"/><Relationship Id="rId5" Type="http://schemas.openxmlformats.org/officeDocument/2006/relationships/image" Target="../media/image192.jpeg"/><Relationship Id="rId4" Type="http://schemas.openxmlformats.org/officeDocument/2006/relationships/image" Target="../media/image3.gif"/></Relationships>
</file>

<file path=ppt/slides/_rels/slide85.xml.rels><?xml version="1.0" encoding="UTF-8" standalone="yes"?>
<Relationships xmlns="http://schemas.openxmlformats.org/package/2006/relationships"><Relationship Id="rId8" Type="http://schemas.openxmlformats.org/officeDocument/2006/relationships/image" Target="../media/image199.jpeg"/><Relationship Id="rId3" Type="http://schemas.openxmlformats.org/officeDocument/2006/relationships/image" Target="../media/image4.gif"/><Relationship Id="rId7" Type="http://schemas.openxmlformats.org/officeDocument/2006/relationships/image" Target="../media/image198.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197.jpeg"/><Relationship Id="rId5" Type="http://schemas.openxmlformats.org/officeDocument/2006/relationships/image" Target="../media/image196.jpeg"/><Relationship Id="rId10" Type="http://schemas.openxmlformats.org/officeDocument/2006/relationships/image" Target="../media/image48.gif"/><Relationship Id="rId4" Type="http://schemas.openxmlformats.org/officeDocument/2006/relationships/image" Target="../media/image3.gif"/><Relationship Id="rId9" Type="http://schemas.openxmlformats.org/officeDocument/2006/relationships/image" Target="../media/image200.gif"/></Relationships>
</file>

<file path=ppt/slides/_rels/slide86.xml.rels><?xml version="1.0" encoding="UTF-8" standalone="yes"?>
<Relationships xmlns="http://schemas.openxmlformats.org/package/2006/relationships"><Relationship Id="rId8" Type="http://schemas.openxmlformats.org/officeDocument/2006/relationships/image" Target="../media/image202.jpeg"/><Relationship Id="rId3" Type="http://schemas.openxmlformats.org/officeDocument/2006/relationships/image" Target="../media/image3.gif"/><Relationship Id="rId7" Type="http://schemas.openxmlformats.org/officeDocument/2006/relationships/image" Target="../media/image201.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52.gif"/><Relationship Id="rId11" Type="http://schemas.openxmlformats.org/officeDocument/2006/relationships/image" Target="../media/image205.gif"/><Relationship Id="rId5" Type="http://schemas.openxmlformats.org/officeDocument/2006/relationships/image" Target="../media/image20.gif"/><Relationship Id="rId10" Type="http://schemas.openxmlformats.org/officeDocument/2006/relationships/image" Target="../media/image204.jpeg"/><Relationship Id="rId4" Type="http://schemas.openxmlformats.org/officeDocument/2006/relationships/image" Target="../media/image4.gif"/><Relationship Id="rId9" Type="http://schemas.openxmlformats.org/officeDocument/2006/relationships/image" Target="../media/image203.jpeg"/></Relationships>
</file>

<file path=ppt/slides/_rels/slide87.xml.rels><?xml version="1.0" encoding="UTF-8" standalone="yes"?>
<Relationships xmlns="http://schemas.openxmlformats.org/package/2006/relationships"><Relationship Id="rId8" Type="http://schemas.openxmlformats.org/officeDocument/2006/relationships/image" Target="../media/image208.jpeg"/><Relationship Id="rId3" Type="http://schemas.openxmlformats.org/officeDocument/2006/relationships/image" Target="../media/image4.gif"/><Relationship Id="rId7" Type="http://schemas.openxmlformats.org/officeDocument/2006/relationships/hyperlink" Target="http://kcson-kmu.ru/wp96KU/wp-content/uploads/2017/10/prazdnik-posvyashhennyj-dnyu-pozhilogo-cheloveka-3.jpg" TargetMode="Externa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07.jpeg"/><Relationship Id="rId5" Type="http://schemas.openxmlformats.org/officeDocument/2006/relationships/image" Target="../media/image206.jpeg"/><Relationship Id="rId4" Type="http://schemas.openxmlformats.org/officeDocument/2006/relationships/image" Target="../media/image3.gif"/><Relationship Id="rId9" Type="http://schemas.openxmlformats.org/officeDocument/2006/relationships/image" Target="../media/image44.gif"/></Relationships>
</file>

<file path=ppt/slides/_rels/slide88.xml.rels><?xml version="1.0" encoding="UTF-8" standalone="yes"?>
<Relationships xmlns="http://schemas.openxmlformats.org/package/2006/relationships"><Relationship Id="rId8" Type="http://schemas.openxmlformats.org/officeDocument/2006/relationships/image" Target="../media/image210.jpeg"/><Relationship Id="rId3" Type="http://schemas.openxmlformats.org/officeDocument/2006/relationships/image" Target="../media/image4.gif"/><Relationship Id="rId7" Type="http://schemas.openxmlformats.org/officeDocument/2006/relationships/image" Target="../media/image209.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hyperlink" Target="http://kcson-kmu.ru/wp96KU/wp-content/uploads/2017/12/tradicionnyj-prazdnik-k-dnyu-materi-1.jpg" TargetMode="External"/><Relationship Id="rId5" Type="http://schemas.openxmlformats.org/officeDocument/2006/relationships/image" Target="../media/image44.gif"/><Relationship Id="rId4" Type="http://schemas.openxmlformats.org/officeDocument/2006/relationships/image" Target="../media/image3.gif"/></Relationships>
</file>

<file path=ppt/slides/_rels/slide89.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image" Target="../media/image44.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12.jpeg"/><Relationship Id="rId5" Type="http://schemas.openxmlformats.org/officeDocument/2006/relationships/image" Target="../media/image211.jpeg"/><Relationship Id="rId4" Type="http://schemas.openxmlformats.org/officeDocument/2006/relationships/image" Target="../media/image3.gif"/></Relationships>
</file>

<file path=ppt/slides/_rels/slide90.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image" Target="../media/image75.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14.jpeg"/><Relationship Id="rId5" Type="http://schemas.openxmlformats.org/officeDocument/2006/relationships/image" Target="../media/image213.jpeg"/><Relationship Id="rId4" Type="http://schemas.openxmlformats.org/officeDocument/2006/relationships/image" Target="../media/image3.gif"/></Relationships>
</file>

<file path=ppt/slides/_rels/slide91.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image" Target="../media/image217.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16.jpeg"/><Relationship Id="rId5" Type="http://schemas.openxmlformats.org/officeDocument/2006/relationships/image" Target="../media/image215.jpeg"/><Relationship Id="rId4" Type="http://schemas.openxmlformats.org/officeDocument/2006/relationships/image" Target="../media/image3.gif"/></Relationships>
</file>

<file path=ppt/slides/_rels/slide9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9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129.jpeg"/><Relationship Id="rId4" Type="http://schemas.openxmlformats.org/officeDocument/2006/relationships/image" Target="../media/image3.gif"/></Relationships>
</file>

<file path=ppt/slides/_rels/slide9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95.xml.rels><?xml version="1.0" encoding="UTF-8" standalone="yes"?>
<Relationships xmlns="http://schemas.openxmlformats.org/package/2006/relationships"><Relationship Id="rId8" Type="http://schemas.openxmlformats.org/officeDocument/2006/relationships/image" Target="../media/image221.jpeg"/><Relationship Id="rId3" Type="http://schemas.openxmlformats.org/officeDocument/2006/relationships/image" Target="../media/image4.gif"/><Relationship Id="rId7" Type="http://schemas.openxmlformats.org/officeDocument/2006/relationships/image" Target="../media/image220.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19.jpeg"/><Relationship Id="rId5" Type="http://schemas.openxmlformats.org/officeDocument/2006/relationships/image" Target="../media/image218.jpeg"/><Relationship Id="rId4" Type="http://schemas.openxmlformats.org/officeDocument/2006/relationships/image" Target="../media/image3.gif"/></Relationships>
</file>

<file path=ppt/slides/_rels/slide9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23.gif"/><Relationship Id="rId5" Type="http://schemas.openxmlformats.org/officeDocument/2006/relationships/image" Target="../media/image222.gif"/><Relationship Id="rId4" Type="http://schemas.openxmlformats.org/officeDocument/2006/relationships/image" Target="../media/image3.gif"/></Relationships>
</file>

<file path=ppt/slides/_rels/slide9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224.jpeg"/><Relationship Id="rId4" Type="http://schemas.openxmlformats.org/officeDocument/2006/relationships/image" Target="../media/image3.gif"/></Relationships>
</file>

<file path=ppt/slides/_rels/slide98.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26.jpeg"/><Relationship Id="rId5" Type="http://schemas.openxmlformats.org/officeDocument/2006/relationships/image" Target="../media/image225.jpeg"/><Relationship Id="rId4" Type="http://schemas.openxmlformats.org/officeDocument/2006/relationships/image" Target="../media/image3.gif"/></Relationships>
</file>

<file path=ppt/slides/_rels/slide9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28.jpeg"/><Relationship Id="rId5" Type="http://schemas.openxmlformats.org/officeDocument/2006/relationships/image" Target="../media/image227.jpeg"/><Relationship Id="rId4" Type="http://schemas.openxmlformats.org/officeDocument/2006/relationships/image" Target="../media/image3.gif"/></Relationships>
</file>

<file path=ppt/slides/_rels/slide100.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image" Target="../media/image44.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23.gif"/><Relationship Id="rId5" Type="http://schemas.openxmlformats.org/officeDocument/2006/relationships/image" Target="../media/image75.gif"/><Relationship Id="rId4" Type="http://schemas.openxmlformats.org/officeDocument/2006/relationships/image" Target="../media/image3.gif"/></Relationships>
</file>

<file path=ppt/slides/_rels/slide101.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image" Target="../media/image230.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29.jpeg"/><Relationship Id="rId5" Type="http://schemas.openxmlformats.org/officeDocument/2006/relationships/image" Target="../media/image75.gif"/><Relationship Id="rId4" Type="http://schemas.openxmlformats.org/officeDocument/2006/relationships/image" Target="../media/image3.gif"/></Relationships>
</file>

<file path=ppt/slides/_rels/slide102.xml.rels><?xml version="1.0" encoding="UTF-8" standalone="yes"?>
<Relationships xmlns="http://schemas.openxmlformats.org/package/2006/relationships"><Relationship Id="rId8" Type="http://schemas.openxmlformats.org/officeDocument/2006/relationships/image" Target="../media/image69.gif"/><Relationship Id="rId3" Type="http://schemas.openxmlformats.org/officeDocument/2006/relationships/image" Target="../media/image4.gif"/><Relationship Id="rId7" Type="http://schemas.openxmlformats.org/officeDocument/2006/relationships/image" Target="../media/image232.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31.jpeg"/><Relationship Id="rId5" Type="http://schemas.openxmlformats.org/officeDocument/2006/relationships/image" Target="../media/image75.gif"/><Relationship Id="rId4" Type="http://schemas.openxmlformats.org/officeDocument/2006/relationships/image" Target="../media/image3.gif"/></Relationships>
</file>

<file path=ppt/slides/_rels/slide103.xml.rels><?xml version="1.0" encoding="UTF-8" standalone="yes"?>
<Relationships xmlns="http://schemas.openxmlformats.org/package/2006/relationships"><Relationship Id="rId8" Type="http://schemas.openxmlformats.org/officeDocument/2006/relationships/image" Target="../media/image80.gif"/><Relationship Id="rId3" Type="http://schemas.openxmlformats.org/officeDocument/2006/relationships/image" Target="../media/image4.gif"/><Relationship Id="rId7" Type="http://schemas.openxmlformats.org/officeDocument/2006/relationships/image" Target="../media/image235.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34.jpeg"/><Relationship Id="rId5" Type="http://schemas.openxmlformats.org/officeDocument/2006/relationships/image" Target="../media/image233.jpeg"/><Relationship Id="rId4" Type="http://schemas.openxmlformats.org/officeDocument/2006/relationships/image" Target="../media/image3.gif"/></Relationships>
</file>

<file path=ppt/slides/_rels/slide10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7.gif"/><Relationship Id="rId4" Type="http://schemas.openxmlformats.org/officeDocument/2006/relationships/image" Target="../media/image3.gif"/></Relationships>
</file>

<file path=ppt/slides/_rels/slide105.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image" Target="../media/image80.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37.jpeg"/><Relationship Id="rId5" Type="http://schemas.openxmlformats.org/officeDocument/2006/relationships/image" Target="../media/image236.jpeg"/><Relationship Id="rId4" Type="http://schemas.openxmlformats.org/officeDocument/2006/relationships/image" Target="../media/image3.gif"/></Relationships>
</file>

<file path=ppt/slides/_rels/slide10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39.jpeg"/><Relationship Id="rId5" Type="http://schemas.openxmlformats.org/officeDocument/2006/relationships/image" Target="../media/image238.jpeg"/><Relationship Id="rId4" Type="http://schemas.openxmlformats.org/officeDocument/2006/relationships/image" Target="../media/image3.gif"/></Relationships>
</file>

<file path=ppt/slides/_rels/slide107.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image" Target="../media/image242.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41.jpeg"/><Relationship Id="rId5" Type="http://schemas.openxmlformats.org/officeDocument/2006/relationships/image" Target="../media/image240.jpeg"/><Relationship Id="rId4" Type="http://schemas.openxmlformats.org/officeDocument/2006/relationships/image" Target="../media/image3.gif"/></Relationships>
</file>

<file path=ppt/slides/_rels/slide108.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image" Target="../media/image245.pn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44.jpeg"/><Relationship Id="rId5" Type="http://schemas.openxmlformats.org/officeDocument/2006/relationships/image" Target="../media/image243.jpeg"/><Relationship Id="rId4" Type="http://schemas.openxmlformats.org/officeDocument/2006/relationships/image" Target="../media/image3.gif"/></Relationships>
</file>

<file path=ppt/slides/_rels/slide109.xml.rels><?xml version="1.0" encoding="UTF-8" standalone="yes"?>
<Relationships xmlns="http://schemas.openxmlformats.org/package/2006/relationships"><Relationship Id="rId3" Type="http://schemas.openxmlformats.org/officeDocument/2006/relationships/image" Target="../media/image4.gif"/><Relationship Id="rId7" Type="http://schemas.openxmlformats.org/officeDocument/2006/relationships/image" Target="../media/image248.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247.jpeg"/><Relationship Id="rId5" Type="http://schemas.openxmlformats.org/officeDocument/2006/relationships/image" Target="../media/image246.jpeg"/><Relationship Id="rId4" Type="http://schemas.openxmlformats.org/officeDocument/2006/relationships/image" Target="../media/image3.gif"/></Relationships>
</file>

<file path=ppt/slides/_rels/slide110.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11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11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250.gif"/><Relationship Id="rId4" Type="http://schemas.openxmlformats.org/officeDocument/2006/relationships/image" Target="../media/image2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dirty="0"/>
          </a:p>
        </p:txBody>
      </p:sp>
      <p:pic>
        <p:nvPicPr>
          <p:cNvPr id="5124" name="Picture 4" descr="http://realitypod.com/wp-content/uploads/2013/02/lumio-book-lamp.gif"/>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p:spPr>
      </p:pic>
      <p:sp>
        <p:nvSpPr>
          <p:cNvPr id="6" name="Прямоугольник 5"/>
          <p:cNvSpPr/>
          <p:nvPr/>
        </p:nvSpPr>
        <p:spPr>
          <a:xfrm>
            <a:off x="1371600" y="304800"/>
            <a:ext cx="6477000" cy="2954655"/>
          </a:xfrm>
          <a:prstGeom prst="rect">
            <a:avLst/>
          </a:prstGeom>
        </p:spPr>
        <p:txBody>
          <a:bodyPr wrap="square">
            <a:spAutoFit/>
          </a:bodyPr>
          <a:lstStyle/>
          <a:p>
            <a:pPr algn="ctr"/>
            <a:r>
              <a:rPr lang="ru-RU" sz="5400" i="1" dirty="0" smtClean="0">
                <a:solidFill>
                  <a:schemeClr val="accent6">
                    <a:lumMod val="60000"/>
                    <a:lumOff val="40000"/>
                  </a:schemeClr>
                </a:solidFill>
                <a:latin typeface="Times New Roman" pitchFamily="18" charset="0"/>
                <a:cs typeface="Times New Roman" pitchFamily="18" charset="0"/>
              </a:rPr>
              <a:t>Летопись </a:t>
            </a:r>
          </a:p>
          <a:p>
            <a:pPr algn="ctr"/>
            <a:r>
              <a:rPr lang="ru-RU" sz="4400" i="1" dirty="0" smtClean="0">
                <a:solidFill>
                  <a:schemeClr val="accent6">
                    <a:lumMod val="60000"/>
                    <a:lumOff val="40000"/>
                  </a:schemeClr>
                </a:solidFill>
                <a:latin typeface="Times New Roman" pitchFamily="18" charset="0"/>
                <a:cs typeface="Times New Roman" pitchFamily="18" charset="0"/>
              </a:rPr>
              <a:t>ГАУ «КЦСОН </a:t>
            </a:r>
            <a:br>
              <a:rPr lang="ru-RU" sz="4400" i="1" dirty="0" smtClean="0">
                <a:solidFill>
                  <a:schemeClr val="accent6">
                    <a:lumMod val="60000"/>
                    <a:lumOff val="40000"/>
                  </a:schemeClr>
                </a:solidFill>
                <a:latin typeface="Times New Roman" pitchFamily="18" charset="0"/>
                <a:cs typeface="Times New Roman" pitchFamily="18" charset="0"/>
              </a:rPr>
            </a:br>
            <a:r>
              <a:rPr lang="ru-RU" sz="4400" i="1" dirty="0" smtClean="0">
                <a:solidFill>
                  <a:schemeClr val="accent6">
                    <a:lumMod val="60000"/>
                    <a:lumOff val="40000"/>
                  </a:schemeClr>
                </a:solidFill>
                <a:latin typeface="Times New Roman" pitchFamily="18" charset="0"/>
                <a:cs typeface="Times New Roman" pitchFamily="18" charset="0"/>
              </a:rPr>
              <a:t>г. Каменска-Уральского»</a:t>
            </a:r>
            <a:br>
              <a:rPr lang="ru-RU" sz="4400" i="1" dirty="0" smtClean="0">
                <a:solidFill>
                  <a:schemeClr val="accent6">
                    <a:lumMod val="60000"/>
                    <a:lumOff val="40000"/>
                  </a:schemeClr>
                </a:solidFill>
                <a:latin typeface="Times New Roman" pitchFamily="18" charset="0"/>
                <a:cs typeface="Times New Roman" pitchFamily="18" charset="0"/>
              </a:rPr>
            </a:br>
            <a:r>
              <a:rPr lang="ru-RU" sz="4400" i="1" dirty="0" smtClean="0">
                <a:solidFill>
                  <a:schemeClr val="accent6">
                    <a:lumMod val="60000"/>
                    <a:lumOff val="40000"/>
                  </a:schemeClr>
                </a:solidFill>
                <a:latin typeface="Times New Roman" pitchFamily="18" charset="0"/>
                <a:cs typeface="Times New Roman" pitchFamily="18" charset="0"/>
              </a:rPr>
              <a:t> за 2017 год</a:t>
            </a:r>
            <a:endParaRPr lang="ru-RU" sz="4400" dirty="0"/>
          </a:p>
        </p:txBody>
      </p:sp>
      <p:pic>
        <p:nvPicPr>
          <p:cNvPr id="5126" name="Picture 6" descr="https://img-fotki.yandex.ru/get/6619/71746914.49/0_9c7d0_dc7c9813_XXS.gif"/>
          <p:cNvPicPr>
            <a:picLocks noChangeAspect="1" noChangeArrowheads="1" noCrop="1"/>
          </p:cNvPicPr>
          <p:nvPr/>
        </p:nvPicPr>
        <p:blipFill>
          <a:blip r:embed="rId3" cstate="print"/>
          <a:srcRect/>
          <a:stretch>
            <a:fillRect/>
          </a:stretch>
        </p:blipFill>
        <p:spPr bwMode="auto">
          <a:xfrm>
            <a:off x="4267200" y="6019800"/>
            <a:ext cx="533400" cy="533401"/>
          </a:xfrm>
          <a:prstGeom prst="rect">
            <a:avLst/>
          </a:prstGeom>
          <a:noFill/>
        </p:spPr>
      </p:pic>
      <p:pic>
        <p:nvPicPr>
          <p:cNvPr id="5128" name="Picture 8" descr="https://img-fotki.yandex.ru/get/6619/71746914.49/0_9c7d0_dc7c9813_XXS.gif"/>
          <p:cNvPicPr>
            <a:picLocks noChangeAspect="1" noChangeArrowheads="1" noCrop="1"/>
          </p:cNvPicPr>
          <p:nvPr/>
        </p:nvPicPr>
        <p:blipFill>
          <a:blip r:embed="rId3" cstate="print"/>
          <a:srcRect/>
          <a:stretch>
            <a:fillRect/>
          </a:stretch>
        </p:blipFill>
        <p:spPr bwMode="auto">
          <a:xfrm>
            <a:off x="7848600" y="609600"/>
            <a:ext cx="419100" cy="419101"/>
          </a:xfrm>
          <a:prstGeom prst="rect">
            <a:avLst/>
          </a:prstGeom>
          <a:noFill/>
        </p:spPr>
      </p:pic>
      <p:pic>
        <p:nvPicPr>
          <p:cNvPr id="5130" name="Picture 10" descr="https://img-fotki.yandex.ru/get/6619/71746914.49/0_9c7d0_dc7c9813_XXS.gif"/>
          <p:cNvPicPr>
            <a:picLocks noChangeAspect="1" noChangeArrowheads="1" noCrop="1"/>
          </p:cNvPicPr>
          <p:nvPr/>
        </p:nvPicPr>
        <p:blipFill>
          <a:blip r:embed="rId3" cstate="print"/>
          <a:srcRect/>
          <a:stretch>
            <a:fillRect/>
          </a:stretch>
        </p:blipFill>
        <p:spPr bwMode="auto">
          <a:xfrm>
            <a:off x="533400" y="2933700"/>
            <a:ext cx="457200" cy="457201"/>
          </a:xfrm>
          <a:prstGeom prst="rect">
            <a:avLst/>
          </a:prstGeom>
          <a:noFill/>
        </p:spPr>
      </p:pic>
      <p:pic>
        <p:nvPicPr>
          <p:cNvPr id="10" name="Picture 3" descr="http://www.playcast.ru/uploads/2016/04/11/18229225.gif"/>
          <p:cNvPicPr>
            <a:picLocks noChangeAspect="1" noChangeArrowheads="1"/>
          </p:cNvPicPr>
          <p:nvPr/>
        </p:nvPicPr>
        <p:blipFill>
          <a:blip r:embed="rId4" cstate="print"/>
          <a:srcRect/>
          <a:stretch>
            <a:fillRect/>
          </a:stretch>
        </p:blipFill>
        <p:spPr bwMode="auto">
          <a:xfrm>
            <a:off x="1981200" y="0"/>
            <a:ext cx="843311" cy="942975"/>
          </a:xfrm>
          <a:prstGeom prst="rect">
            <a:avLst/>
          </a:prstGeom>
          <a:noFill/>
        </p:spPr>
      </p:pic>
      <p:pic>
        <p:nvPicPr>
          <p:cNvPr id="11" name="Picture 3" descr="http://www.playcast.ru/uploads/2016/04/11/18229225.gif"/>
          <p:cNvPicPr>
            <a:picLocks noChangeAspect="1" noChangeArrowheads="1"/>
          </p:cNvPicPr>
          <p:nvPr/>
        </p:nvPicPr>
        <p:blipFill>
          <a:blip r:embed="rId4" cstate="print"/>
          <a:srcRect/>
          <a:stretch>
            <a:fillRect/>
          </a:stretch>
        </p:blipFill>
        <p:spPr bwMode="auto">
          <a:xfrm>
            <a:off x="7543800" y="4343400"/>
            <a:ext cx="1047750" cy="1171575"/>
          </a:xfrm>
          <a:prstGeom prst="rect">
            <a:avLst/>
          </a:prstGeom>
          <a:noFill/>
        </p:spPr>
      </p:pic>
      <p:pic>
        <p:nvPicPr>
          <p:cNvPr id="5132" name="Picture 12" descr="http://www.playcast.ru/uploads/2014/12/11/11046069.gif"/>
          <p:cNvPicPr>
            <a:picLocks noChangeAspect="1" noChangeArrowheads="1" noCrop="1"/>
          </p:cNvPicPr>
          <p:nvPr/>
        </p:nvPicPr>
        <p:blipFill>
          <a:blip r:embed="rId5" cstate="print"/>
          <a:srcRect/>
          <a:stretch>
            <a:fillRect/>
          </a:stretch>
        </p:blipFill>
        <p:spPr bwMode="auto">
          <a:xfrm>
            <a:off x="1905000" y="0"/>
            <a:ext cx="952500" cy="952500"/>
          </a:xfrm>
          <a:prstGeom prst="rect">
            <a:avLst/>
          </a:prstGeom>
          <a:noFill/>
        </p:spPr>
      </p:pic>
      <p:pic>
        <p:nvPicPr>
          <p:cNvPr id="5134" name="Picture 14" descr="http://www.playcast.ru/uploads/2014/12/11/11046069.gif"/>
          <p:cNvPicPr>
            <a:picLocks noChangeAspect="1" noChangeArrowheads="1" noCrop="1"/>
          </p:cNvPicPr>
          <p:nvPr/>
        </p:nvPicPr>
        <p:blipFill>
          <a:blip r:embed="rId5" cstate="print"/>
          <a:srcRect/>
          <a:stretch>
            <a:fillRect/>
          </a:stretch>
        </p:blipFill>
        <p:spPr bwMode="auto">
          <a:xfrm>
            <a:off x="7543800" y="4419600"/>
            <a:ext cx="952500" cy="952500"/>
          </a:xfrm>
          <a:prstGeom prst="rect">
            <a:avLst/>
          </a:prstGeom>
          <a:noFill/>
        </p:spPr>
      </p:pic>
      <p:pic>
        <p:nvPicPr>
          <p:cNvPr id="13" name="Picture 6" descr="https://img-fotki.yandex.ru/get/6619/71746914.49/0_9c7d0_dc7c9813_XXS.gif"/>
          <p:cNvPicPr>
            <a:picLocks noChangeAspect="1" noChangeArrowheads="1" noCrop="1"/>
          </p:cNvPicPr>
          <p:nvPr/>
        </p:nvPicPr>
        <p:blipFill>
          <a:blip r:embed="rId3" cstate="print"/>
          <a:srcRect/>
          <a:stretch>
            <a:fillRect/>
          </a:stretch>
        </p:blipFill>
        <p:spPr bwMode="auto">
          <a:xfrm>
            <a:off x="1524000" y="5943600"/>
            <a:ext cx="304800" cy="304801"/>
          </a:xfrm>
          <a:prstGeom prst="rect">
            <a:avLst/>
          </a:prstGeom>
          <a:noFill/>
        </p:spPr>
      </p:pic>
      <p:pic>
        <p:nvPicPr>
          <p:cNvPr id="14" name="Picture 6" descr="https://img-fotki.yandex.ru/get/6619/71746914.49/0_9c7d0_dc7c9813_XXS.gif"/>
          <p:cNvPicPr>
            <a:picLocks noChangeAspect="1" noChangeArrowheads="1" noCrop="1"/>
          </p:cNvPicPr>
          <p:nvPr/>
        </p:nvPicPr>
        <p:blipFill>
          <a:blip r:embed="rId3" cstate="print"/>
          <a:srcRect/>
          <a:stretch>
            <a:fillRect/>
          </a:stretch>
        </p:blipFill>
        <p:spPr bwMode="auto">
          <a:xfrm>
            <a:off x="3581400" y="3124200"/>
            <a:ext cx="304800" cy="304801"/>
          </a:xfrm>
          <a:prstGeom prst="rect">
            <a:avLst/>
          </a:prstGeom>
          <a:noFill/>
        </p:spPr>
      </p:pic>
      <p:pic>
        <p:nvPicPr>
          <p:cNvPr id="15" name="Picture 6" descr="https://img-fotki.yandex.ru/get/6619/71746914.49/0_9c7d0_dc7c9813_XXS.gif"/>
          <p:cNvPicPr>
            <a:picLocks noChangeAspect="1" noChangeArrowheads="1" noCrop="1"/>
          </p:cNvPicPr>
          <p:nvPr/>
        </p:nvPicPr>
        <p:blipFill>
          <a:blip r:embed="rId3" cstate="print"/>
          <a:srcRect/>
          <a:stretch>
            <a:fillRect/>
          </a:stretch>
        </p:blipFill>
        <p:spPr bwMode="auto">
          <a:xfrm>
            <a:off x="2209800" y="3962400"/>
            <a:ext cx="304800" cy="304801"/>
          </a:xfrm>
          <a:prstGeom prst="rect">
            <a:avLst/>
          </a:prstGeom>
          <a:noFill/>
        </p:spPr>
      </p:pic>
      <p:pic>
        <p:nvPicPr>
          <p:cNvPr id="16" name="Picture 6" descr="https://img-fotki.yandex.ru/get/6619/71746914.49/0_9c7d0_dc7c9813_XXS.gif"/>
          <p:cNvPicPr>
            <a:picLocks noChangeAspect="1" noChangeArrowheads="1" noCrop="1"/>
          </p:cNvPicPr>
          <p:nvPr/>
        </p:nvPicPr>
        <p:blipFill>
          <a:blip r:embed="rId3" cstate="print"/>
          <a:srcRect/>
          <a:stretch>
            <a:fillRect/>
          </a:stretch>
        </p:blipFill>
        <p:spPr bwMode="auto">
          <a:xfrm>
            <a:off x="6629400" y="4038600"/>
            <a:ext cx="304800" cy="304801"/>
          </a:xfrm>
          <a:prstGeom prst="rect">
            <a:avLst/>
          </a:prstGeom>
          <a:noFill/>
        </p:spPr>
      </p:pic>
      <p:pic>
        <p:nvPicPr>
          <p:cNvPr id="17" name="Picture 6" descr="https://img-fotki.yandex.ru/get/6619/71746914.49/0_9c7d0_dc7c9813_XXS.gif"/>
          <p:cNvPicPr>
            <a:picLocks noChangeAspect="1" noChangeArrowheads="1" noCrop="1"/>
          </p:cNvPicPr>
          <p:nvPr/>
        </p:nvPicPr>
        <p:blipFill>
          <a:blip r:embed="rId3" cstate="print"/>
          <a:srcRect/>
          <a:stretch>
            <a:fillRect/>
          </a:stretch>
        </p:blipFill>
        <p:spPr bwMode="auto">
          <a:xfrm>
            <a:off x="5181600" y="3124200"/>
            <a:ext cx="304800" cy="304801"/>
          </a:xfrm>
          <a:prstGeom prst="rect">
            <a:avLst/>
          </a:prstGeom>
          <a:noFill/>
        </p:spPr>
      </p:pic>
      <p:pic>
        <p:nvPicPr>
          <p:cNvPr id="18" name="Picture 6" descr="https://img-fotki.yandex.ru/get/6619/71746914.49/0_9c7d0_dc7c9813_XXS.gif"/>
          <p:cNvPicPr>
            <a:picLocks noChangeAspect="1" noChangeArrowheads="1" noCrop="1"/>
          </p:cNvPicPr>
          <p:nvPr/>
        </p:nvPicPr>
        <p:blipFill>
          <a:blip r:embed="rId3" cstate="print"/>
          <a:srcRect/>
          <a:stretch>
            <a:fillRect/>
          </a:stretch>
        </p:blipFill>
        <p:spPr bwMode="auto">
          <a:xfrm>
            <a:off x="7391400" y="6019800"/>
            <a:ext cx="304800" cy="304801"/>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Прямоугольник 5"/>
          <p:cNvSpPr/>
          <p:nvPr/>
        </p:nvSpPr>
        <p:spPr>
          <a:xfrm>
            <a:off x="914400" y="1752600"/>
            <a:ext cx="7391400" cy="769441"/>
          </a:xfrm>
          <a:prstGeom prst="rect">
            <a:avLst/>
          </a:prstGeom>
        </p:spPr>
        <p:txBody>
          <a:bodyPr wrap="square">
            <a:spAutoFit/>
          </a:bodyPr>
          <a:lstStyle/>
          <a:p>
            <a:pPr algn="ctr"/>
            <a:endParaRPr lang="ru-RU" sz="4400" i="1" dirty="0">
              <a:solidFill>
                <a:srgbClr val="000099"/>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239000" y="152400"/>
            <a:ext cx="1047750" cy="1171575"/>
          </a:xfrm>
          <a:prstGeom prst="rect">
            <a:avLst/>
          </a:prstGeom>
          <a:noFill/>
        </p:spPr>
      </p:pic>
      <p:pic>
        <p:nvPicPr>
          <p:cNvPr id="4105" name="Picture 9" descr="http://www.playcast.ru/uploads/2016/04/11/18229225.gif"/>
          <p:cNvPicPr>
            <a:picLocks noChangeAspect="1" noChangeArrowheads="1"/>
          </p:cNvPicPr>
          <p:nvPr/>
        </p:nvPicPr>
        <p:blipFill>
          <a:blip r:embed="rId3" cstate="print"/>
          <a:srcRect/>
          <a:stretch>
            <a:fillRect/>
          </a:stretch>
        </p:blipFill>
        <p:spPr bwMode="auto">
          <a:xfrm>
            <a:off x="5029200" y="609600"/>
            <a:ext cx="762000" cy="85205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1295400" y="304800"/>
            <a:ext cx="685800" cy="685800"/>
          </a:xfrm>
          <a:prstGeom prst="rect">
            <a:avLst/>
          </a:prstGeom>
          <a:noFill/>
        </p:spPr>
      </p:pic>
      <p:sp>
        <p:nvSpPr>
          <p:cNvPr id="14" name="TextBox 13"/>
          <p:cNvSpPr txBox="1"/>
          <p:nvPr/>
        </p:nvSpPr>
        <p:spPr>
          <a:xfrm>
            <a:off x="5181600" y="4038600"/>
            <a:ext cx="2971800" cy="1200329"/>
          </a:xfrm>
          <a:prstGeom prst="rect">
            <a:avLst/>
          </a:prstGeom>
          <a:noFill/>
        </p:spPr>
        <p:txBody>
          <a:bodyPr wrap="square" rtlCol="0">
            <a:spAutoFit/>
          </a:bodyPr>
          <a:lstStyle/>
          <a:p>
            <a:pPr algn="ctr"/>
            <a:r>
              <a:rPr lang="ru-RU" b="1" dirty="0" smtClean="0">
                <a:latin typeface="+mj-lt"/>
                <a:cs typeface="Times New Roman" pitchFamily="18" charset="0"/>
              </a:rPr>
              <a:t>Директор ГАУ «КЦСОН г. Каменска – Уральского  Гапанович </a:t>
            </a:r>
          </a:p>
          <a:p>
            <a:pPr algn="ctr"/>
            <a:r>
              <a:rPr lang="ru-RU" b="1" dirty="0" smtClean="0">
                <a:latin typeface="+mj-lt"/>
                <a:cs typeface="Times New Roman" pitchFamily="18" charset="0"/>
              </a:rPr>
              <a:t>Ирина Сергеевна</a:t>
            </a:r>
            <a:endParaRPr lang="ru-RU" b="1" dirty="0">
              <a:latin typeface="+mj-lt"/>
              <a:cs typeface="Times New Roman" pitchFamily="18" charset="0"/>
            </a:endParaRPr>
          </a:p>
        </p:txBody>
      </p:sp>
      <p:pic>
        <p:nvPicPr>
          <p:cNvPr id="16" name="Picture 15" descr="http://www.playcast.ru/uploads/2014/12/11/11046069.gif"/>
          <p:cNvPicPr>
            <a:picLocks noChangeAspect="1" noChangeArrowheads="1" noCrop="1"/>
          </p:cNvPicPr>
          <p:nvPr/>
        </p:nvPicPr>
        <p:blipFill>
          <a:blip r:embed="rId4" cstate="print"/>
          <a:srcRect/>
          <a:stretch>
            <a:fillRect/>
          </a:stretch>
        </p:blipFill>
        <p:spPr bwMode="auto">
          <a:xfrm>
            <a:off x="3276600" y="762000"/>
            <a:ext cx="533400" cy="533400"/>
          </a:xfrm>
          <a:prstGeom prst="rect">
            <a:avLst/>
          </a:prstGeom>
          <a:noFill/>
        </p:spPr>
      </p:pic>
      <p:sp>
        <p:nvSpPr>
          <p:cNvPr id="17" name="Прямоугольник 16"/>
          <p:cNvSpPr/>
          <p:nvPr/>
        </p:nvSpPr>
        <p:spPr>
          <a:xfrm>
            <a:off x="838200" y="1828800"/>
            <a:ext cx="3733800" cy="369332"/>
          </a:xfrm>
          <a:prstGeom prst="rect">
            <a:avLst/>
          </a:prstGeom>
        </p:spPr>
        <p:txBody>
          <a:bodyPr wrap="square">
            <a:spAutoFit/>
          </a:bodyPr>
          <a:lstStyle/>
          <a:p>
            <a:endParaRPr lang="ru-RU" dirty="0"/>
          </a:p>
        </p:txBody>
      </p:sp>
      <p:sp>
        <p:nvSpPr>
          <p:cNvPr id="20" name="Прямоугольник 19"/>
          <p:cNvSpPr/>
          <p:nvPr/>
        </p:nvSpPr>
        <p:spPr>
          <a:xfrm>
            <a:off x="838200" y="1066800"/>
            <a:ext cx="4572000" cy="369332"/>
          </a:xfrm>
          <a:prstGeom prst="rect">
            <a:avLst/>
          </a:prstGeom>
        </p:spPr>
        <p:txBody>
          <a:bodyPr>
            <a:spAutoFit/>
          </a:bodyPr>
          <a:lstStyle/>
          <a:p>
            <a:endParaRPr lang="ru-RU" dirty="0"/>
          </a:p>
        </p:txBody>
      </p:sp>
      <p:sp>
        <p:nvSpPr>
          <p:cNvPr id="19" name="Прямоугольник 18"/>
          <p:cNvSpPr/>
          <p:nvPr/>
        </p:nvSpPr>
        <p:spPr>
          <a:xfrm>
            <a:off x="990600" y="1295400"/>
            <a:ext cx="3657600" cy="3862596"/>
          </a:xfrm>
          <a:prstGeom prst="rect">
            <a:avLst/>
          </a:prstGeom>
        </p:spPr>
        <p:txBody>
          <a:bodyPr wrap="square">
            <a:spAutoFit/>
          </a:bodyPr>
          <a:lstStyle/>
          <a:p>
            <a:r>
              <a:rPr lang="ru-RU" sz="2400" b="1" dirty="0" smtClean="0"/>
              <a:t>Добро творить –</a:t>
            </a:r>
            <a:endParaRPr lang="ru-RU" sz="2400" dirty="0" smtClean="0"/>
          </a:p>
          <a:p>
            <a:r>
              <a:rPr lang="ru-RU" sz="2400" b="1" dirty="0" smtClean="0"/>
              <a:t>Как воздухом дышать,</a:t>
            </a:r>
            <a:endParaRPr lang="ru-RU" sz="2400" dirty="0" smtClean="0"/>
          </a:p>
          <a:p>
            <a:r>
              <a:rPr lang="ru-RU" sz="2400" b="1" dirty="0" smtClean="0"/>
              <a:t>Потребность людям</a:t>
            </a:r>
            <a:endParaRPr lang="ru-RU" sz="2400" dirty="0" smtClean="0"/>
          </a:p>
          <a:p>
            <a:r>
              <a:rPr lang="ru-RU" sz="2400" b="1" dirty="0" smtClean="0"/>
              <a:t>данная от бога.</a:t>
            </a:r>
            <a:endParaRPr lang="ru-RU" sz="2400" dirty="0" smtClean="0"/>
          </a:p>
          <a:p>
            <a:r>
              <a:rPr lang="ru-RU" sz="2400" b="1" dirty="0" smtClean="0"/>
              <a:t> </a:t>
            </a:r>
            <a:endParaRPr lang="ru-RU" sz="2400" dirty="0" smtClean="0"/>
          </a:p>
          <a:p>
            <a:r>
              <a:rPr lang="ru-RU" sz="2400" b="1" dirty="0" smtClean="0"/>
              <a:t>Лучами сердца</a:t>
            </a:r>
            <a:endParaRPr lang="ru-RU" sz="2400" dirty="0" smtClean="0"/>
          </a:p>
          <a:p>
            <a:r>
              <a:rPr lang="ru-RU" sz="2400" b="1" dirty="0" smtClean="0"/>
              <a:t>мир отогревать,</a:t>
            </a:r>
            <a:endParaRPr lang="ru-RU" sz="2400" dirty="0" smtClean="0"/>
          </a:p>
          <a:p>
            <a:r>
              <a:rPr lang="ru-RU" sz="2400" b="1" dirty="0" smtClean="0"/>
              <a:t> и отдавать, и не считать,</a:t>
            </a:r>
            <a:endParaRPr lang="ru-RU" sz="2400" dirty="0" smtClean="0"/>
          </a:p>
          <a:p>
            <a:r>
              <a:rPr lang="ru-RU" sz="2400" b="1" dirty="0" smtClean="0"/>
              <a:t>что отдал много…</a:t>
            </a:r>
            <a:endParaRPr lang="ru-RU" sz="2400" dirty="0" smtClean="0"/>
          </a:p>
          <a:p>
            <a:pPr>
              <a:spcBef>
                <a:spcPts val="600"/>
              </a:spcBef>
            </a:pPr>
            <a:endParaRPr lang="ru-RU" sz="2400" dirty="0">
              <a:solidFill>
                <a:srgbClr val="002060"/>
              </a:solidFill>
              <a:latin typeface="Times New Roman" pitchFamily="18" charset="0"/>
              <a:cs typeface="Times New Roman" pitchFamily="18" charset="0"/>
            </a:endParaRPr>
          </a:p>
        </p:txBody>
      </p:sp>
      <p:pic>
        <p:nvPicPr>
          <p:cNvPr id="62466" name="Picture 2" descr="&amp;Gcy;&amp;acy;&amp;pcy;&amp;acy;&amp;ncy;&amp;ocy;&amp;vcy;&amp;icy;&amp;chcy; &amp;Icy;&amp;rcy;&amp;icy;&amp;ncy;&amp;acy; &amp;Scy;&amp;iecy;&amp;rcy;&amp;gcy;&amp;iecy;&amp;iecy;&amp;vcy;&amp;ncy;&amp;acy;"/>
          <p:cNvPicPr>
            <a:picLocks noChangeAspect="1" noChangeArrowheads="1"/>
          </p:cNvPicPr>
          <p:nvPr/>
        </p:nvPicPr>
        <p:blipFill>
          <a:blip r:embed="rId5" cstate="print"/>
          <a:srcRect/>
          <a:stretch>
            <a:fillRect/>
          </a:stretch>
        </p:blipFill>
        <p:spPr bwMode="auto">
          <a:xfrm>
            <a:off x="5105400" y="1295400"/>
            <a:ext cx="3066267" cy="2238376"/>
          </a:xfrm>
          <a:prstGeom prst="rect">
            <a:avLst/>
          </a:prstGeom>
          <a:noFill/>
        </p:spPr>
      </p:pic>
      <p:pic>
        <p:nvPicPr>
          <p:cNvPr id="8194" name="Picture 2" descr="C:\Users\Rongina_SE\Downloads\32.gif"/>
          <p:cNvPicPr>
            <a:picLocks noChangeAspect="1" noChangeArrowheads="1" noCrop="1"/>
          </p:cNvPicPr>
          <p:nvPr/>
        </p:nvPicPr>
        <p:blipFill>
          <a:blip r:embed="rId6" cstate="print"/>
          <a:srcRect/>
          <a:stretch>
            <a:fillRect/>
          </a:stretch>
        </p:blipFill>
        <p:spPr bwMode="auto">
          <a:xfrm>
            <a:off x="5562600" y="5334000"/>
            <a:ext cx="2171700" cy="964777"/>
          </a:xfrm>
          <a:prstGeom prst="rect">
            <a:avLst/>
          </a:prstGeom>
          <a:noFill/>
        </p:spPr>
      </p:pic>
      <p:pic>
        <p:nvPicPr>
          <p:cNvPr id="8195" name="Picture 3" descr="C:\Users\Rongina_SE\Downloads\32.gif"/>
          <p:cNvPicPr>
            <a:picLocks noChangeAspect="1" noChangeArrowheads="1" noCrop="1"/>
          </p:cNvPicPr>
          <p:nvPr/>
        </p:nvPicPr>
        <p:blipFill>
          <a:blip r:embed="rId6" cstate="print"/>
          <a:srcRect/>
          <a:stretch>
            <a:fillRect/>
          </a:stretch>
        </p:blipFill>
        <p:spPr bwMode="auto">
          <a:xfrm>
            <a:off x="1524000" y="5257800"/>
            <a:ext cx="2286000" cy="1012613"/>
          </a:xfrm>
          <a:prstGeom prst="rect">
            <a:avLst/>
          </a:prstGeom>
          <a:noFill/>
        </p:spPr>
      </p:pic>
      <p:pic>
        <p:nvPicPr>
          <p:cNvPr id="8196" name="Picture 4" descr="C:\Users\Rongina_SE\Downloads\16.gif"/>
          <p:cNvPicPr>
            <a:picLocks noChangeAspect="1" noChangeArrowheads="1" noCrop="1"/>
          </p:cNvPicPr>
          <p:nvPr/>
        </p:nvPicPr>
        <p:blipFill>
          <a:blip r:embed="rId7" cstate="print"/>
          <a:srcRect/>
          <a:stretch>
            <a:fillRect/>
          </a:stretch>
        </p:blipFill>
        <p:spPr bwMode="auto">
          <a:xfrm>
            <a:off x="7010400" y="3352800"/>
            <a:ext cx="617838" cy="457200"/>
          </a:xfrm>
          <a:prstGeom prst="rect">
            <a:avLst/>
          </a:prstGeom>
          <a:noFill/>
        </p:spPr>
      </p:pic>
      <p:pic>
        <p:nvPicPr>
          <p:cNvPr id="23" name="Picture 4" descr="C:\Users\Rongina_SE\Downloads\16.gif"/>
          <p:cNvPicPr>
            <a:picLocks noChangeAspect="1" noChangeArrowheads="1" noCrop="1"/>
          </p:cNvPicPr>
          <p:nvPr/>
        </p:nvPicPr>
        <p:blipFill>
          <a:blip r:embed="rId7" cstate="print"/>
          <a:srcRect/>
          <a:stretch>
            <a:fillRect/>
          </a:stretch>
        </p:blipFill>
        <p:spPr bwMode="auto">
          <a:xfrm>
            <a:off x="7467600" y="1371600"/>
            <a:ext cx="617838" cy="457200"/>
          </a:xfrm>
          <a:prstGeom prst="rect">
            <a:avLst/>
          </a:prstGeom>
          <a:noFill/>
        </p:spPr>
      </p:pic>
      <p:pic>
        <p:nvPicPr>
          <p:cNvPr id="24" name="Picture 4" descr="C:\Users\Rongina_SE\Downloads\16.gif"/>
          <p:cNvPicPr>
            <a:picLocks noChangeAspect="1" noChangeArrowheads="1" noCrop="1"/>
          </p:cNvPicPr>
          <p:nvPr/>
        </p:nvPicPr>
        <p:blipFill>
          <a:blip r:embed="rId7" cstate="print"/>
          <a:srcRect/>
          <a:stretch>
            <a:fillRect/>
          </a:stretch>
        </p:blipFill>
        <p:spPr bwMode="auto">
          <a:xfrm>
            <a:off x="4800600" y="1981200"/>
            <a:ext cx="617838" cy="4572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343400" y="59436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9" name="Прямоугольник 8"/>
          <p:cNvSpPr/>
          <p:nvPr/>
        </p:nvSpPr>
        <p:spPr>
          <a:xfrm>
            <a:off x="762000" y="1676400"/>
            <a:ext cx="7772400" cy="2492990"/>
          </a:xfrm>
          <a:prstGeom prst="rect">
            <a:avLst/>
          </a:prstGeom>
        </p:spPr>
        <p:txBody>
          <a:bodyPr wrap="square">
            <a:spAutoFit/>
          </a:bodyPr>
          <a:lstStyle/>
          <a:p>
            <a:pPr algn="ctr"/>
            <a:r>
              <a:rPr lang="ru-RU" sz="4000" b="1" i="1" dirty="0" smtClean="0"/>
              <a:t>Участие в мероприятиях Министерства социальной политики Свердловской области</a:t>
            </a:r>
            <a:r>
              <a:rPr lang="ru-RU" sz="4000" b="1" dirty="0" smtClean="0"/>
              <a:t> </a:t>
            </a:r>
          </a:p>
          <a:p>
            <a:pPr algn="just"/>
            <a:endParaRPr lang="ru-RU" b="1" dirty="0" smtClean="0"/>
          </a:p>
          <a:p>
            <a:pPr algn="ctr"/>
            <a:r>
              <a:rPr lang="ru-RU" dirty="0" smtClean="0">
                <a:solidFill>
                  <a:srgbClr val="002060"/>
                </a:solidFill>
                <a:latin typeface="Times New Roman" pitchFamily="18" charset="0"/>
                <a:cs typeface="Times New Roman" pitchFamily="18" charset="0"/>
              </a:rPr>
              <a:t>. </a:t>
            </a:r>
            <a:endParaRPr lang="ru-RU" dirty="0">
              <a:solidFill>
                <a:srgbClr val="002060"/>
              </a:solidFill>
              <a:latin typeface="Times New Roman" pitchFamily="18" charset="0"/>
              <a:cs typeface="Times New Roman" pitchFamily="18" charset="0"/>
            </a:endParaRPr>
          </a:p>
        </p:txBody>
      </p:sp>
      <p:pic>
        <p:nvPicPr>
          <p:cNvPr id="11" name="Picture 14" descr="http://www.playcast.ru/uploads/2014/12/11/11046069.gif"/>
          <p:cNvPicPr>
            <a:picLocks noChangeAspect="1" noChangeArrowheads="1" noCrop="1"/>
          </p:cNvPicPr>
          <p:nvPr/>
        </p:nvPicPr>
        <p:blipFill>
          <a:blip r:embed="rId4" cstate="print"/>
          <a:srcRect/>
          <a:stretch>
            <a:fillRect/>
          </a:stretch>
        </p:blipFill>
        <p:spPr bwMode="auto">
          <a:xfrm>
            <a:off x="6781800" y="5181600"/>
            <a:ext cx="952500" cy="952500"/>
          </a:xfrm>
          <a:prstGeom prst="rect">
            <a:avLst/>
          </a:prstGeom>
          <a:noFill/>
        </p:spPr>
      </p:pic>
      <p:pic>
        <p:nvPicPr>
          <p:cNvPr id="14" name="Picture 14" descr="http://www.playcast.ru/uploads/2014/12/11/11046069.gif"/>
          <p:cNvPicPr>
            <a:picLocks noChangeAspect="1" noChangeArrowheads="1" noCrop="1"/>
          </p:cNvPicPr>
          <p:nvPr/>
        </p:nvPicPr>
        <p:blipFill>
          <a:blip r:embed="rId4" cstate="print"/>
          <a:srcRect/>
          <a:stretch>
            <a:fillRect/>
          </a:stretch>
        </p:blipFill>
        <p:spPr bwMode="auto">
          <a:xfrm>
            <a:off x="1828800" y="5105400"/>
            <a:ext cx="952500" cy="952500"/>
          </a:xfrm>
          <a:prstGeom prst="rect">
            <a:avLst/>
          </a:prstGeom>
          <a:noFill/>
        </p:spPr>
      </p:pic>
      <p:pic>
        <p:nvPicPr>
          <p:cNvPr id="15" name="Picture 4" descr="http://www.hayah.cc/forum/storeimg/hayahcc_1350385621_552.gif"/>
          <p:cNvPicPr>
            <a:picLocks noChangeAspect="1" noChangeArrowheads="1" noCrop="1"/>
          </p:cNvPicPr>
          <p:nvPr/>
        </p:nvPicPr>
        <p:blipFill>
          <a:blip r:embed="rId5" cstate="print"/>
          <a:srcRect/>
          <a:stretch>
            <a:fillRect/>
          </a:stretch>
        </p:blipFill>
        <p:spPr bwMode="auto">
          <a:xfrm>
            <a:off x="2514600" y="4114800"/>
            <a:ext cx="4219575" cy="466726"/>
          </a:xfrm>
          <a:prstGeom prst="rect">
            <a:avLst/>
          </a:prstGeom>
          <a:noFill/>
        </p:spPr>
      </p:pic>
      <p:pic>
        <p:nvPicPr>
          <p:cNvPr id="13" name="Picture 6" descr="https://img-fotki.yandex.ru/get/6619/71746914.49/0_9c7d0_dc7c9813_XXS.gif"/>
          <p:cNvPicPr>
            <a:picLocks noChangeAspect="1" noChangeArrowheads="1" noCrop="1"/>
          </p:cNvPicPr>
          <p:nvPr/>
        </p:nvPicPr>
        <p:blipFill>
          <a:blip r:embed="rId6" cstate="print"/>
          <a:srcRect/>
          <a:stretch>
            <a:fillRect/>
          </a:stretch>
        </p:blipFill>
        <p:spPr bwMode="auto">
          <a:xfrm>
            <a:off x="5715000" y="1066800"/>
            <a:ext cx="533400" cy="533401"/>
          </a:xfrm>
          <a:prstGeom prst="rect">
            <a:avLst/>
          </a:prstGeom>
          <a:noFill/>
        </p:spPr>
      </p:pic>
      <p:pic>
        <p:nvPicPr>
          <p:cNvPr id="16" name="Picture 6" descr="https://img-fotki.yandex.ru/get/6619/71746914.49/0_9c7d0_dc7c9813_XXS.gif"/>
          <p:cNvPicPr>
            <a:picLocks noChangeAspect="1" noChangeArrowheads="1" noCrop="1"/>
          </p:cNvPicPr>
          <p:nvPr/>
        </p:nvPicPr>
        <p:blipFill>
          <a:blip r:embed="rId6" cstate="print"/>
          <a:srcRect/>
          <a:stretch>
            <a:fillRect/>
          </a:stretch>
        </p:blipFill>
        <p:spPr bwMode="auto">
          <a:xfrm>
            <a:off x="3048000" y="990600"/>
            <a:ext cx="533400" cy="533401"/>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343400" y="59436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9" name="Прямоугольник 8"/>
          <p:cNvSpPr/>
          <p:nvPr/>
        </p:nvSpPr>
        <p:spPr>
          <a:xfrm>
            <a:off x="762000" y="914400"/>
            <a:ext cx="7772400" cy="2031325"/>
          </a:xfrm>
          <a:prstGeom prst="rect">
            <a:avLst/>
          </a:prstGeom>
        </p:spPr>
        <p:txBody>
          <a:bodyPr wrap="square">
            <a:spAutoFit/>
          </a:bodyPr>
          <a:lstStyle/>
          <a:p>
            <a:pPr algn="just"/>
            <a:endParaRPr lang="ru-RU" b="1" dirty="0" smtClean="0"/>
          </a:p>
          <a:p>
            <a:pPr algn="just"/>
            <a:r>
              <a:rPr lang="ru-RU" dirty="0" smtClean="0"/>
              <a:t>21 февраля 2017 года команда пенсионеров нашего Центра под руководством специалиста по социальной работе </a:t>
            </a:r>
            <a:r>
              <a:rPr lang="ru-RU" dirty="0" err="1" smtClean="0"/>
              <a:t>Паюсовой</a:t>
            </a:r>
            <a:r>
              <a:rPr lang="ru-RU" dirty="0" smtClean="0"/>
              <a:t> Т.В. участвовала в Зимнем туристическом слете клубов пожилых людей в Южном управленческом округе. Команда заняла первое место в спортивном состязании «Переправа».</a:t>
            </a:r>
          </a:p>
          <a:p>
            <a:pPr algn="ctr"/>
            <a:r>
              <a:rPr lang="ru-RU" dirty="0" smtClean="0">
                <a:solidFill>
                  <a:srgbClr val="002060"/>
                </a:solidFill>
                <a:latin typeface="Times New Roman" pitchFamily="18" charset="0"/>
                <a:cs typeface="Times New Roman" pitchFamily="18" charset="0"/>
              </a:rPr>
              <a:t>. </a:t>
            </a:r>
            <a:endParaRPr lang="ru-RU" dirty="0">
              <a:solidFill>
                <a:srgbClr val="002060"/>
              </a:solidFill>
              <a:latin typeface="Times New Roman" pitchFamily="18" charset="0"/>
              <a:cs typeface="Times New Roman" pitchFamily="18" charset="0"/>
            </a:endParaRPr>
          </a:p>
        </p:txBody>
      </p:sp>
      <p:pic>
        <p:nvPicPr>
          <p:cNvPr id="12" name="Рисунок 11" descr="D:\фото 2017\ТУРСЛЕТ 2017\IMG_7817.JPG"/>
          <p:cNvPicPr/>
          <p:nvPr/>
        </p:nvPicPr>
        <p:blipFill>
          <a:blip r:embed="rId4" cstate="print"/>
          <a:srcRect/>
          <a:stretch>
            <a:fillRect/>
          </a:stretch>
        </p:blipFill>
        <p:spPr bwMode="auto">
          <a:xfrm>
            <a:off x="914400" y="3429000"/>
            <a:ext cx="3581400" cy="2667000"/>
          </a:xfrm>
          <a:prstGeom prst="rect">
            <a:avLst/>
          </a:prstGeom>
          <a:noFill/>
          <a:ln w="9525">
            <a:noFill/>
            <a:miter lim="800000"/>
            <a:headEnd/>
            <a:tailEnd/>
          </a:ln>
        </p:spPr>
      </p:pic>
      <p:pic>
        <p:nvPicPr>
          <p:cNvPr id="13" name="Рисунок 12" descr="D:\фото 2017\ТУРСЛЕТ 2017\IMG_7847.JPG"/>
          <p:cNvPicPr/>
          <p:nvPr/>
        </p:nvPicPr>
        <p:blipFill>
          <a:blip r:embed="rId5" cstate="print"/>
          <a:srcRect/>
          <a:stretch>
            <a:fillRect/>
          </a:stretch>
        </p:blipFill>
        <p:spPr bwMode="auto">
          <a:xfrm>
            <a:off x="4800600" y="3429000"/>
            <a:ext cx="3581400" cy="2667000"/>
          </a:xfrm>
          <a:prstGeom prst="rect">
            <a:avLst/>
          </a:prstGeom>
          <a:noFill/>
          <a:ln w="9525">
            <a:noFill/>
            <a:miter lim="800000"/>
            <a:headEnd/>
            <a:tailEnd/>
          </a:ln>
        </p:spPr>
      </p:pic>
      <p:pic>
        <p:nvPicPr>
          <p:cNvPr id="14" name="Picture 6" descr="https://img-fotki.yandex.ru/get/6619/71746914.49/0_9c7d0_dc7c9813_XXS.gif"/>
          <p:cNvPicPr>
            <a:picLocks noChangeAspect="1" noChangeArrowheads="1" noCrop="1"/>
          </p:cNvPicPr>
          <p:nvPr/>
        </p:nvPicPr>
        <p:blipFill>
          <a:blip r:embed="rId6" cstate="print"/>
          <a:srcRect/>
          <a:stretch>
            <a:fillRect/>
          </a:stretch>
        </p:blipFill>
        <p:spPr bwMode="auto">
          <a:xfrm>
            <a:off x="1295400" y="2667000"/>
            <a:ext cx="533400" cy="533401"/>
          </a:xfrm>
          <a:prstGeom prst="rect">
            <a:avLst/>
          </a:prstGeom>
          <a:noFill/>
        </p:spPr>
      </p:pic>
      <p:pic>
        <p:nvPicPr>
          <p:cNvPr id="15" name="Picture 6" descr="https://img-fotki.yandex.ru/get/6619/71746914.49/0_9c7d0_dc7c9813_XXS.gif"/>
          <p:cNvPicPr>
            <a:picLocks noChangeAspect="1" noChangeArrowheads="1" noCrop="1"/>
          </p:cNvPicPr>
          <p:nvPr/>
        </p:nvPicPr>
        <p:blipFill>
          <a:blip r:embed="rId6" cstate="print"/>
          <a:srcRect/>
          <a:stretch>
            <a:fillRect/>
          </a:stretch>
        </p:blipFill>
        <p:spPr bwMode="auto">
          <a:xfrm>
            <a:off x="7315200" y="2667000"/>
            <a:ext cx="533400" cy="533401"/>
          </a:xfrm>
          <a:prstGeom prst="rect">
            <a:avLst/>
          </a:prstGeom>
          <a:noFill/>
        </p:spPr>
      </p:pic>
      <p:pic>
        <p:nvPicPr>
          <p:cNvPr id="9218" name="Picture 2" descr="C:\Users\Rongina_SE\Downloads\3.gif"/>
          <p:cNvPicPr>
            <a:picLocks noChangeAspect="1" noChangeArrowheads="1" noCrop="1"/>
          </p:cNvPicPr>
          <p:nvPr/>
        </p:nvPicPr>
        <p:blipFill>
          <a:blip r:embed="rId7" cstate="print"/>
          <a:srcRect/>
          <a:stretch>
            <a:fillRect/>
          </a:stretch>
        </p:blipFill>
        <p:spPr bwMode="auto">
          <a:xfrm>
            <a:off x="3352800" y="2590800"/>
            <a:ext cx="609600" cy="609600"/>
          </a:xfrm>
          <a:prstGeom prst="rect">
            <a:avLst/>
          </a:prstGeom>
          <a:noFill/>
        </p:spPr>
      </p:pic>
      <p:pic>
        <p:nvPicPr>
          <p:cNvPr id="9219" name="Picture 3" descr="C:\Users\Rongina_SE\Downloads\3.gif"/>
          <p:cNvPicPr>
            <a:picLocks noChangeAspect="1" noChangeArrowheads="1" noCrop="1"/>
          </p:cNvPicPr>
          <p:nvPr/>
        </p:nvPicPr>
        <p:blipFill>
          <a:blip r:embed="rId7" cstate="print"/>
          <a:srcRect/>
          <a:stretch>
            <a:fillRect/>
          </a:stretch>
        </p:blipFill>
        <p:spPr bwMode="auto">
          <a:xfrm>
            <a:off x="5334000" y="2590800"/>
            <a:ext cx="609600" cy="609600"/>
          </a:xfrm>
          <a:prstGeom prst="rect">
            <a:avLst/>
          </a:prstGeom>
          <a:noFill/>
        </p:spPr>
      </p:pic>
      <p:pic>
        <p:nvPicPr>
          <p:cNvPr id="16" name="Picture 12" descr="http://www.playcast.ru/uploads/2014/12/11/11046069.gif"/>
          <p:cNvPicPr>
            <a:picLocks noChangeAspect="1" noChangeArrowheads="1" noCrop="1"/>
          </p:cNvPicPr>
          <p:nvPr/>
        </p:nvPicPr>
        <p:blipFill>
          <a:blip r:embed="rId8" cstate="print"/>
          <a:srcRect/>
          <a:stretch>
            <a:fillRect/>
          </a:stretch>
        </p:blipFill>
        <p:spPr bwMode="auto">
          <a:xfrm>
            <a:off x="1066800" y="5905500"/>
            <a:ext cx="952500" cy="952500"/>
          </a:xfrm>
          <a:prstGeom prst="rect">
            <a:avLst/>
          </a:prstGeom>
          <a:noFill/>
        </p:spPr>
      </p:pic>
      <p:pic>
        <p:nvPicPr>
          <p:cNvPr id="18" name="Picture 12" descr="http://www.playcast.ru/uploads/2014/12/11/11046069.gif"/>
          <p:cNvPicPr>
            <a:picLocks noChangeAspect="1" noChangeArrowheads="1" noCrop="1"/>
          </p:cNvPicPr>
          <p:nvPr/>
        </p:nvPicPr>
        <p:blipFill>
          <a:blip r:embed="rId8" cstate="print"/>
          <a:srcRect/>
          <a:stretch>
            <a:fillRect/>
          </a:stretch>
        </p:blipFill>
        <p:spPr bwMode="auto">
          <a:xfrm>
            <a:off x="7239000" y="5905500"/>
            <a:ext cx="952500" cy="9525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3" cstate="print"/>
          <a:srcRect/>
          <a:stretch>
            <a:fillRect/>
          </a:stretch>
        </p:blipFill>
        <p:spPr bwMode="auto">
          <a:xfrm>
            <a:off x="0" y="0"/>
            <a:ext cx="9296400" cy="6858000"/>
          </a:xfrm>
          <a:prstGeom prst="rect">
            <a:avLst/>
          </a:prstGeom>
          <a:noFill/>
        </p:spPr>
      </p:pic>
      <p:pic>
        <p:nvPicPr>
          <p:cNvPr id="4101" name="Picture 5" descr="http://www.playcast.ru/uploads/2016/04/11/18229225.gif"/>
          <p:cNvPicPr>
            <a:picLocks noChangeAspect="1" noChangeArrowheads="1"/>
          </p:cNvPicPr>
          <p:nvPr/>
        </p:nvPicPr>
        <p:blipFill>
          <a:blip r:embed="rId4" cstate="print"/>
          <a:srcRect/>
          <a:stretch>
            <a:fillRect/>
          </a:stretch>
        </p:blipFill>
        <p:spPr bwMode="auto">
          <a:xfrm>
            <a:off x="7239000" y="4191000"/>
            <a:ext cx="638872" cy="714375"/>
          </a:xfrm>
          <a:prstGeom prst="rect">
            <a:avLst/>
          </a:prstGeom>
          <a:noFill/>
        </p:spPr>
      </p:pic>
      <p:pic>
        <p:nvPicPr>
          <p:cNvPr id="17" name="Picture 9" descr="http://www.playcast.ru/uploads/2016/04/11/18229225.gif"/>
          <p:cNvPicPr>
            <a:picLocks noChangeAspect="1" noChangeArrowheads="1"/>
          </p:cNvPicPr>
          <p:nvPr/>
        </p:nvPicPr>
        <p:blipFill>
          <a:blip r:embed="rId4" cstate="print"/>
          <a:srcRect/>
          <a:stretch>
            <a:fillRect/>
          </a:stretch>
        </p:blipFill>
        <p:spPr bwMode="auto">
          <a:xfrm>
            <a:off x="914400" y="228600"/>
            <a:ext cx="762000" cy="852055"/>
          </a:xfrm>
          <a:prstGeom prst="rect">
            <a:avLst/>
          </a:prstGeom>
          <a:noFill/>
        </p:spPr>
      </p:pic>
      <p:sp>
        <p:nvSpPr>
          <p:cNvPr id="9" name="Прямоугольник 8"/>
          <p:cNvSpPr/>
          <p:nvPr/>
        </p:nvSpPr>
        <p:spPr>
          <a:xfrm>
            <a:off x="1143000" y="1295400"/>
            <a:ext cx="7086600" cy="1200329"/>
          </a:xfrm>
          <a:prstGeom prst="rect">
            <a:avLst/>
          </a:prstGeom>
        </p:spPr>
        <p:txBody>
          <a:bodyPr wrap="square">
            <a:spAutoFit/>
          </a:bodyPr>
          <a:lstStyle/>
          <a:p>
            <a:pPr lvl="0" algn="just"/>
            <a:r>
              <a:rPr lang="ru-RU" dirty="0" smtClean="0"/>
              <a:t>29 мая 2017 года социальный работник учреждения </a:t>
            </a:r>
            <a:r>
              <a:rPr lang="ru-RU" dirty="0" err="1" smtClean="0"/>
              <a:t>Самовол</a:t>
            </a:r>
            <a:r>
              <a:rPr lang="ru-RU" dirty="0" smtClean="0"/>
              <a:t> Светлана Викторовна приняла участие в областном конкурсе профессионального мастерства «Профессионал – 2017», заняла второе призовое место. </a:t>
            </a:r>
            <a:endParaRPr lang="ru-RU" dirty="0"/>
          </a:p>
        </p:txBody>
      </p:sp>
      <p:pic>
        <p:nvPicPr>
          <p:cNvPr id="14" name="Рисунок 13" descr="&amp;Pcy;&amp;rcy;&amp;ocy;&amp;fcy;&amp;iecy;&amp;scy;&amp;scy;&amp;icy;&amp;ocy;&amp;ncy;&amp;acy;&amp;lcy; 2017"/>
          <p:cNvPicPr/>
          <p:nvPr/>
        </p:nvPicPr>
        <p:blipFill>
          <a:blip r:embed="rId5" cstate="print"/>
          <a:srcRect/>
          <a:stretch>
            <a:fillRect/>
          </a:stretch>
        </p:blipFill>
        <p:spPr bwMode="auto">
          <a:xfrm>
            <a:off x="4953000" y="3200400"/>
            <a:ext cx="3581400" cy="2819400"/>
          </a:xfrm>
          <a:prstGeom prst="rect">
            <a:avLst/>
          </a:prstGeom>
          <a:noFill/>
          <a:ln w="9525">
            <a:noFill/>
            <a:miter lim="800000"/>
            <a:headEnd/>
            <a:tailEnd/>
          </a:ln>
        </p:spPr>
      </p:pic>
      <p:pic>
        <p:nvPicPr>
          <p:cNvPr id="16" name="Picture 11" descr="http://www.playcast.ru/uploads/2016/04/11/18229225.gif"/>
          <p:cNvPicPr>
            <a:picLocks noChangeAspect="1" noChangeArrowheads="1"/>
          </p:cNvPicPr>
          <p:nvPr/>
        </p:nvPicPr>
        <p:blipFill>
          <a:blip r:embed="rId4" cstate="print"/>
          <a:srcRect/>
          <a:stretch>
            <a:fillRect/>
          </a:stretch>
        </p:blipFill>
        <p:spPr bwMode="auto">
          <a:xfrm>
            <a:off x="1371600" y="4191000"/>
            <a:ext cx="707018" cy="790575"/>
          </a:xfrm>
          <a:prstGeom prst="rect">
            <a:avLst/>
          </a:prstGeom>
          <a:noFill/>
        </p:spPr>
      </p:pic>
      <p:pic>
        <p:nvPicPr>
          <p:cNvPr id="15" name="Picture 4" descr="http://www.hayah.cc/forum/storeimg/hayahcc_1350385621_552.gif"/>
          <p:cNvPicPr>
            <a:picLocks noChangeAspect="1" noChangeArrowheads="1" noCrop="1"/>
          </p:cNvPicPr>
          <p:nvPr/>
        </p:nvPicPr>
        <p:blipFill>
          <a:blip r:embed="rId6" cstate="print"/>
          <a:srcRect/>
          <a:stretch>
            <a:fillRect/>
          </a:stretch>
        </p:blipFill>
        <p:spPr bwMode="auto">
          <a:xfrm>
            <a:off x="2590800" y="2514600"/>
            <a:ext cx="4219575" cy="466726"/>
          </a:xfrm>
          <a:prstGeom prst="rect">
            <a:avLst/>
          </a:prstGeom>
          <a:noFill/>
        </p:spPr>
      </p:pic>
      <p:pic>
        <p:nvPicPr>
          <p:cNvPr id="18" name="Picture 11" descr="http://www.playcast.ru/uploads/2016/04/11/18229225.gif"/>
          <p:cNvPicPr>
            <a:picLocks noChangeAspect="1" noChangeArrowheads="1"/>
          </p:cNvPicPr>
          <p:nvPr/>
        </p:nvPicPr>
        <p:blipFill>
          <a:blip r:embed="rId4" cstate="print"/>
          <a:srcRect/>
          <a:stretch>
            <a:fillRect/>
          </a:stretch>
        </p:blipFill>
        <p:spPr bwMode="auto">
          <a:xfrm>
            <a:off x="7848600" y="381000"/>
            <a:ext cx="707018" cy="790575"/>
          </a:xfrm>
          <a:prstGeom prst="rect">
            <a:avLst/>
          </a:prstGeom>
          <a:noFill/>
        </p:spPr>
      </p:pic>
      <p:pic>
        <p:nvPicPr>
          <p:cNvPr id="63492" name="Picture 4" descr="D:\фото 17г\Професс. 2017 г. Область\P1230927.JPG"/>
          <p:cNvPicPr>
            <a:picLocks noChangeAspect="1" noChangeArrowheads="1"/>
          </p:cNvPicPr>
          <p:nvPr/>
        </p:nvPicPr>
        <p:blipFill>
          <a:blip r:embed="rId7" cstate="print"/>
          <a:srcRect/>
          <a:stretch>
            <a:fillRect/>
          </a:stretch>
        </p:blipFill>
        <p:spPr bwMode="auto">
          <a:xfrm>
            <a:off x="838200" y="3200400"/>
            <a:ext cx="3759200" cy="2819400"/>
          </a:xfrm>
          <a:prstGeom prst="rect">
            <a:avLst/>
          </a:prstGeom>
          <a:noFill/>
        </p:spPr>
      </p:pic>
      <p:pic>
        <p:nvPicPr>
          <p:cNvPr id="13" name="Picture 6" descr="https://img-fotki.yandex.ru/get/6619/71746914.49/0_9c7d0_dc7c9813_XXS.gif"/>
          <p:cNvPicPr>
            <a:picLocks noChangeAspect="1" noChangeArrowheads="1" noCrop="1"/>
          </p:cNvPicPr>
          <p:nvPr/>
        </p:nvPicPr>
        <p:blipFill>
          <a:blip r:embed="rId8" cstate="print"/>
          <a:srcRect/>
          <a:stretch>
            <a:fillRect/>
          </a:stretch>
        </p:blipFill>
        <p:spPr bwMode="auto">
          <a:xfrm>
            <a:off x="2133600" y="6019800"/>
            <a:ext cx="533400" cy="533401"/>
          </a:xfrm>
          <a:prstGeom prst="rect">
            <a:avLst/>
          </a:prstGeom>
          <a:noFill/>
        </p:spPr>
      </p:pic>
      <p:pic>
        <p:nvPicPr>
          <p:cNvPr id="19" name="Picture 6" descr="https://img-fotki.yandex.ru/get/6619/71746914.49/0_9c7d0_dc7c9813_XXS.gif"/>
          <p:cNvPicPr>
            <a:picLocks noChangeAspect="1" noChangeArrowheads="1" noCrop="1"/>
          </p:cNvPicPr>
          <p:nvPr/>
        </p:nvPicPr>
        <p:blipFill>
          <a:blip r:embed="rId8" cstate="print"/>
          <a:srcRect/>
          <a:stretch>
            <a:fillRect/>
          </a:stretch>
        </p:blipFill>
        <p:spPr bwMode="auto">
          <a:xfrm>
            <a:off x="6553200" y="6019800"/>
            <a:ext cx="533400" cy="533401"/>
          </a:xfrm>
          <a:prstGeom prst="rect">
            <a:avLst/>
          </a:prstGeom>
          <a:noFill/>
        </p:spPr>
      </p:pic>
      <p:pic>
        <p:nvPicPr>
          <p:cNvPr id="20" name="Picture 6" descr="https://img-fotki.yandex.ru/get/6619/71746914.49/0_9c7d0_dc7c9813_XXS.gif"/>
          <p:cNvPicPr>
            <a:picLocks noChangeAspect="1" noChangeArrowheads="1" noCrop="1"/>
          </p:cNvPicPr>
          <p:nvPr/>
        </p:nvPicPr>
        <p:blipFill>
          <a:blip r:embed="rId8" cstate="print"/>
          <a:srcRect/>
          <a:stretch>
            <a:fillRect/>
          </a:stretch>
        </p:blipFill>
        <p:spPr bwMode="auto">
          <a:xfrm>
            <a:off x="1447800" y="2514600"/>
            <a:ext cx="533400" cy="533401"/>
          </a:xfrm>
          <a:prstGeom prst="rect">
            <a:avLst/>
          </a:prstGeom>
          <a:noFill/>
        </p:spPr>
      </p:pic>
      <p:pic>
        <p:nvPicPr>
          <p:cNvPr id="21" name="Picture 6" descr="https://img-fotki.yandex.ru/get/6619/71746914.49/0_9c7d0_dc7c9813_XXS.gif"/>
          <p:cNvPicPr>
            <a:picLocks noChangeAspect="1" noChangeArrowheads="1" noCrop="1"/>
          </p:cNvPicPr>
          <p:nvPr/>
        </p:nvPicPr>
        <p:blipFill>
          <a:blip r:embed="rId8" cstate="print"/>
          <a:srcRect/>
          <a:stretch>
            <a:fillRect/>
          </a:stretch>
        </p:blipFill>
        <p:spPr bwMode="auto">
          <a:xfrm>
            <a:off x="7467600" y="2438400"/>
            <a:ext cx="533400" cy="533401"/>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724400" y="0"/>
            <a:ext cx="638872" cy="7143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7391400" y="304800"/>
            <a:ext cx="707018" cy="790575"/>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9" name="Прямоугольник 8"/>
          <p:cNvSpPr/>
          <p:nvPr/>
        </p:nvSpPr>
        <p:spPr>
          <a:xfrm>
            <a:off x="762000" y="1066800"/>
            <a:ext cx="7772400" cy="2862322"/>
          </a:xfrm>
          <a:prstGeom prst="rect">
            <a:avLst/>
          </a:prstGeom>
        </p:spPr>
        <p:txBody>
          <a:bodyPr wrap="square">
            <a:spAutoFit/>
          </a:bodyPr>
          <a:lstStyle/>
          <a:p>
            <a:pPr algn="just"/>
            <a:r>
              <a:rPr lang="ru-RU" dirty="0" smtClean="0"/>
              <a:t>15 июня 2017г. Центр традиционной народной культуры Среднего Урала г.Екатеринбурга проводил</a:t>
            </a:r>
            <a:r>
              <a:rPr lang="ru-RU" b="1" dirty="0" smtClean="0"/>
              <a:t> </a:t>
            </a:r>
            <a:r>
              <a:rPr lang="ru-RU" dirty="0" smtClean="0"/>
              <a:t>выставку  в рамках Межрегионального фестиваля декоративно-прикладного творчества инвалидов «Традиции народной культуры на кончиках пальцев», приуроченную к I Всемирному Конгрессу людей с ограниченными возможностями здоровья «Увидеть ценность каждого».  </a:t>
            </a:r>
          </a:p>
          <a:p>
            <a:pPr algn="just"/>
            <a:r>
              <a:rPr lang="ru-RU" dirty="0" smtClean="0"/>
              <a:t>В выставке приняли участие сотрудники социально-реабилитационного отделения: Заведующая </a:t>
            </a:r>
            <a:r>
              <a:rPr lang="ru-RU" dirty="0" err="1" smtClean="0"/>
              <a:t>Ковенко</a:t>
            </a:r>
            <a:r>
              <a:rPr lang="ru-RU" dirty="0" smtClean="0"/>
              <a:t> М.С., специалисты по социальной работе  Берендеева А.И., Харченко Е.В., </a:t>
            </a:r>
            <a:r>
              <a:rPr lang="ru-RU" dirty="0" err="1" smtClean="0"/>
              <a:t>Хюбнер</a:t>
            </a:r>
            <a:r>
              <a:rPr lang="ru-RU" dirty="0" smtClean="0"/>
              <a:t> Н.А.</a:t>
            </a:r>
            <a:r>
              <a:rPr lang="ru-RU" b="1" dirty="0" smtClean="0"/>
              <a:t> </a:t>
            </a:r>
            <a:r>
              <a:rPr lang="ru-RU" dirty="0" smtClean="0"/>
              <a:t>Получили дипломы: 1 место- два диплома, 2 место – два диплома.</a:t>
            </a:r>
            <a:endParaRPr lang="ru-RU" dirty="0"/>
          </a:p>
        </p:txBody>
      </p:sp>
      <p:pic>
        <p:nvPicPr>
          <p:cNvPr id="18" name="Picture 7" descr="http://www.playcast.ru/uploads/2016/04/11/18229225.gif"/>
          <p:cNvPicPr>
            <a:picLocks noChangeAspect="1" noChangeArrowheads="1"/>
          </p:cNvPicPr>
          <p:nvPr/>
        </p:nvPicPr>
        <p:blipFill>
          <a:blip r:embed="rId3" cstate="print"/>
          <a:srcRect/>
          <a:stretch>
            <a:fillRect/>
          </a:stretch>
        </p:blipFill>
        <p:spPr bwMode="auto">
          <a:xfrm>
            <a:off x="6096000" y="5686425"/>
            <a:ext cx="1047750" cy="1171575"/>
          </a:xfrm>
          <a:prstGeom prst="rect">
            <a:avLst/>
          </a:prstGeom>
          <a:noFill/>
        </p:spPr>
      </p:pic>
      <p:pic>
        <p:nvPicPr>
          <p:cNvPr id="19" name="Picture 7" descr="http://www.playcast.ru/uploads/2016/04/11/18229225.gif"/>
          <p:cNvPicPr>
            <a:picLocks noChangeAspect="1" noChangeArrowheads="1"/>
          </p:cNvPicPr>
          <p:nvPr/>
        </p:nvPicPr>
        <p:blipFill>
          <a:blip r:embed="rId3" cstate="print"/>
          <a:srcRect/>
          <a:stretch>
            <a:fillRect/>
          </a:stretch>
        </p:blipFill>
        <p:spPr bwMode="auto">
          <a:xfrm>
            <a:off x="2286000" y="5686425"/>
            <a:ext cx="1047750" cy="1171575"/>
          </a:xfrm>
          <a:prstGeom prst="rect">
            <a:avLst/>
          </a:prstGeom>
          <a:noFill/>
        </p:spPr>
      </p:pic>
      <p:pic>
        <p:nvPicPr>
          <p:cNvPr id="12" name="Picture 6" descr="https://img-fotki.yandex.ru/get/6619/71746914.49/0_9c7d0_dc7c9813_XXS.gif"/>
          <p:cNvPicPr>
            <a:picLocks noChangeAspect="1" noChangeArrowheads="1" noCrop="1"/>
          </p:cNvPicPr>
          <p:nvPr/>
        </p:nvPicPr>
        <p:blipFill>
          <a:blip r:embed="rId4" cstate="print"/>
          <a:srcRect/>
          <a:stretch>
            <a:fillRect/>
          </a:stretch>
        </p:blipFill>
        <p:spPr bwMode="auto">
          <a:xfrm>
            <a:off x="1371600" y="4343400"/>
            <a:ext cx="533400" cy="533401"/>
          </a:xfrm>
          <a:prstGeom prst="rect">
            <a:avLst/>
          </a:prstGeom>
          <a:noFill/>
        </p:spPr>
      </p:pic>
      <p:pic>
        <p:nvPicPr>
          <p:cNvPr id="13" name="Picture 6" descr="https://img-fotki.yandex.ru/get/6619/71746914.49/0_9c7d0_dc7c9813_XXS.gif"/>
          <p:cNvPicPr>
            <a:picLocks noChangeAspect="1" noChangeArrowheads="1" noCrop="1"/>
          </p:cNvPicPr>
          <p:nvPr/>
        </p:nvPicPr>
        <p:blipFill>
          <a:blip r:embed="rId4" cstate="print"/>
          <a:srcRect/>
          <a:stretch>
            <a:fillRect/>
          </a:stretch>
        </p:blipFill>
        <p:spPr bwMode="auto">
          <a:xfrm>
            <a:off x="7315200" y="4267200"/>
            <a:ext cx="533400" cy="533401"/>
          </a:xfrm>
          <a:prstGeom prst="rect">
            <a:avLst/>
          </a:prstGeom>
          <a:noFill/>
        </p:spPr>
      </p:pic>
      <p:pic>
        <p:nvPicPr>
          <p:cNvPr id="14" name="Рисунок 13" descr="IMG_6785"/>
          <p:cNvPicPr/>
          <p:nvPr/>
        </p:nvPicPr>
        <p:blipFill>
          <a:blip r:embed="rId5" cstate="print"/>
          <a:srcRect/>
          <a:stretch>
            <a:fillRect/>
          </a:stretch>
        </p:blipFill>
        <p:spPr bwMode="auto">
          <a:xfrm>
            <a:off x="3048000" y="3962400"/>
            <a:ext cx="3200400" cy="23622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343400" y="6143625"/>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9" name="Прямоугольник 8"/>
          <p:cNvSpPr/>
          <p:nvPr/>
        </p:nvSpPr>
        <p:spPr>
          <a:xfrm>
            <a:off x="762000" y="1066800"/>
            <a:ext cx="7772400" cy="1477328"/>
          </a:xfrm>
          <a:prstGeom prst="rect">
            <a:avLst/>
          </a:prstGeom>
        </p:spPr>
        <p:txBody>
          <a:bodyPr wrap="square">
            <a:spAutoFit/>
          </a:bodyPr>
          <a:lstStyle/>
          <a:p>
            <a:pPr lvl="0" algn="ctr"/>
            <a:r>
              <a:rPr lang="ru-RU" dirty="0" smtClean="0"/>
              <a:t>28 июня 2017 в  пос. </a:t>
            </a:r>
            <a:r>
              <a:rPr lang="ru-RU" dirty="0" err="1" smtClean="0"/>
              <a:t>Рефтинский</a:t>
            </a:r>
            <a:r>
              <a:rPr lang="ru-RU" dirty="0" smtClean="0"/>
              <a:t> состоялся летний туристический слет ЮУО, в котором приняла участие команда пенсионеров города Каменска – Уральского «Друзья природы», под руководством специалистов консультативного отделения. В общем итоге конкурса наша команда заняла 5-е место и 1-е место на этапе «Доврачебная помощь» и «Переправа».</a:t>
            </a:r>
          </a:p>
        </p:txBody>
      </p:sp>
      <p:pic>
        <p:nvPicPr>
          <p:cNvPr id="15" name="Рисунок 14" descr="C:\Users\Payusova_TV\Desktop\турслет 2017\IMG_9883.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0600" y="3505200"/>
            <a:ext cx="3505200" cy="2514600"/>
          </a:xfrm>
          <a:prstGeom prst="rect">
            <a:avLst/>
          </a:prstGeom>
          <a:noFill/>
          <a:ln>
            <a:noFill/>
          </a:ln>
        </p:spPr>
      </p:pic>
      <p:pic>
        <p:nvPicPr>
          <p:cNvPr id="16" name="Рисунок 15" descr="C:\Users\Payusova_TV\Desktop\турслет 2017\IMG_0052.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00600" y="3505200"/>
            <a:ext cx="3505200" cy="2514600"/>
          </a:xfrm>
          <a:prstGeom prst="rect">
            <a:avLst/>
          </a:prstGeom>
          <a:noFill/>
          <a:ln>
            <a:noFill/>
          </a:ln>
        </p:spPr>
      </p:pic>
      <p:pic>
        <p:nvPicPr>
          <p:cNvPr id="12" name="Picture 4" descr="http://www.hayah.cc/forum/storeimg/hayahcc_1350385621_552.gif"/>
          <p:cNvPicPr>
            <a:picLocks noChangeAspect="1" noChangeArrowheads="1" noCrop="1"/>
          </p:cNvPicPr>
          <p:nvPr/>
        </p:nvPicPr>
        <p:blipFill>
          <a:blip r:embed="rId6" cstate="print"/>
          <a:srcRect/>
          <a:stretch>
            <a:fillRect/>
          </a:stretch>
        </p:blipFill>
        <p:spPr bwMode="auto">
          <a:xfrm>
            <a:off x="2514600" y="2667000"/>
            <a:ext cx="4219575" cy="466726"/>
          </a:xfrm>
          <a:prstGeom prst="rect">
            <a:avLst/>
          </a:prstGeom>
          <a:noFill/>
        </p:spPr>
      </p:pic>
      <p:pic>
        <p:nvPicPr>
          <p:cNvPr id="13" name="Picture 6" descr="https://img-fotki.yandex.ru/get/6619/71746914.49/0_9c7d0_dc7c9813_XXS.gif"/>
          <p:cNvPicPr>
            <a:picLocks noChangeAspect="1" noChangeArrowheads="1" noCrop="1"/>
          </p:cNvPicPr>
          <p:nvPr/>
        </p:nvPicPr>
        <p:blipFill>
          <a:blip r:embed="rId7" cstate="print"/>
          <a:srcRect/>
          <a:stretch>
            <a:fillRect/>
          </a:stretch>
        </p:blipFill>
        <p:spPr bwMode="auto">
          <a:xfrm>
            <a:off x="1371600" y="2667000"/>
            <a:ext cx="533400" cy="533401"/>
          </a:xfrm>
          <a:prstGeom prst="rect">
            <a:avLst/>
          </a:prstGeom>
          <a:noFill/>
        </p:spPr>
      </p:pic>
      <p:pic>
        <p:nvPicPr>
          <p:cNvPr id="14" name="Picture 6" descr="https://img-fotki.yandex.ru/get/6619/71746914.49/0_9c7d0_dc7c9813_XXS.gif"/>
          <p:cNvPicPr>
            <a:picLocks noChangeAspect="1" noChangeArrowheads="1" noCrop="1"/>
          </p:cNvPicPr>
          <p:nvPr/>
        </p:nvPicPr>
        <p:blipFill>
          <a:blip r:embed="rId7" cstate="print"/>
          <a:srcRect/>
          <a:stretch>
            <a:fillRect/>
          </a:stretch>
        </p:blipFill>
        <p:spPr bwMode="auto">
          <a:xfrm>
            <a:off x="7315200" y="2667000"/>
            <a:ext cx="533400" cy="533401"/>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5"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9" name="Прямоугольник 8"/>
          <p:cNvSpPr/>
          <p:nvPr/>
        </p:nvSpPr>
        <p:spPr>
          <a:xfrm>
            <a:off x="990600" y="914400"/>
            <a:ext cx="7391400" cy="1754326"/>
          </a:xfrm>
          <a:prstGeom prst="rect">
            <a:avLst/>
          </a:prstGeom>
        </p:spPr>
        <p:txBody>
          <a:bodyPr wrap="square">
            <a:spAutoFit/>
          </a:bodyPr>
          <a:lstStyle/>
          <a:p>
            <a:pPr algn="just"/>
            <a:r>
              <a:rPr lang="ru-RU" dirty="0" smtClean="0"/>
              <a:t>17 июля 2017  специалист по социальной работе консультативного отделения Гаврилова Лариса Васильевна приняла участие в областном интерактивном семинаре-слете туристических клубов, созданных при центрах социального обслуживания населения Свердловской области (в рамках реабилитационной программы для граждан пожилого возраста «Школа пожилого возраста», подпрограмма «Социальный туризм»)</a:t>
            </a:r>
            <a:endParaRPr lang="ru-RU" dirty="0"/>
          </a:p>
        </p:txBody>
      </p:sp>
      <p:pic>
        <p:nvPicPr>
          <p:cNvPr id="10" name="Рисунок 9" descr="C:\Users\Gavrilova_LV\Desktop\фото работа\Слёт-семинар турклубов(область)\DSCN4168.JPG"/>
          <p:cNvPicPr/>
          <p:nvPr/>
        </p:nvPicPr>
        <p:blipFill>
          <a:blip r:embed="rId3" cstate="print"/>
          <a:srcRect/>
          <a:stretch>
            <a:fillRect/>
          </a:stretch>
        </p:blipFill>
        <p:spPr bwMode="auto">
          <a:xfrm>
            <a:off x="1066800" y="3276600"/>
            <a:ext cx="3352800" cy="2667000"/>
          </a:xfrm>
          <a:prstGeom prst="rect">
            <a:avLst/>
          </a:prstGeom>
          <a:noFill/>
          <a:ln w="9525">
            <a:noFill/>
            <a:miter lim="800000"/>
            <a:headEnd/>
            <a:tailEnd/>
          </a:ln>
        </p:spPr>
      </p:pic>
      <p:pic>
        <p:nvPicPr>
          <p:cNvPr id="11" name="Рисунок 10" descr="C:\Users\Gavrilova_LV\Desktop\фото работа\Слёт-семинар турклубов(область)\DSCN4170.JPG"/>
          <p:cNvPicPr/>
          <p:nvPr/>
        </p:nvPicPr>
        <p:blipFill>
          <a:blip r:embed="rId4" cstate="print"/>
          <a:srcRect/>
          <a:stretch>
            <a:fillRect/>
          </a:stretch>
        </p:blipFill>
        <p:spPr bwMode="auto">
          <a:xfrm>
            <a:off x="4876800" y="3276600"/>
            <a:ext cx="3352800" cy="2667000"/>
          </a:xfrm>
          <a:prstGeom prst="rect">
            <a:avLst/>
          </a:prstGeom>
          <a:noFill/>
          <a:ln w="9525">
            <a:noFill/>
            <a:miter lim="800000"/>
            <a:headEnd/>
            <a:tailEnd/>
          </a:ln>
        </p:spPr>
      </p:pic>
      <p:pic>
        <p:nvPicPr>
          <p:cNvPr id="12" name="Picture 15" descr="http://www.playcast.ru/uploads/2014/12/11/11046069.gif"/>
          <p:cNvPicPr>
            <a:picLocks noChangeAspect="1" noChangeArrowheads="1" noCrop="1"/>
          </p:cNvPicPr>
          <p:nvPr/>
        </p:nvPicPr>
        <p:blipFill>
          <a:blip r:embed="rId5" cstate="print"/>
          <a:srcRect/>
          <a:stretch>
            <a:fillRect/>
          </a:stretch>
        </p:blipFill>
        <p:spPr bwMode="auto">
          <a:xfrm>
            <a:off x="914400" y="457200"/>
            <a:ext cx="685800" cy="685800"/>
          </a:xfrm>
          <a:prstGeom prst="rect">
            <a:avLst/>
          </a:prstGeom>
          <a:noFill/>
        </p:spPr>
      </p:pic>
      <p:pic>
        <p:nvPicPr>
          <p:cNvPr id="13" name="Picture 2" descr="http://i053.radikal.ru/1301/3f/05cbe3e0c177.gif"/>
          <p:cNvPicPr>
            <a:picLocks noChangeAspect="1" noChangeArrowheads="1" noCrop="1"/>
          </p:cNvPicPr>
          <p:nvPr/>
        </p:nvPicPr>
        <p:blipFill>
          <a:blip r:embed="rId6" cstate="print"/>
          <a:srcRect/>
          <a:stretch>
            <a:fillRect/>
          </a:stretch>
        </p:blipFill>
        <p:spPr bwMode="auto">
          <a:xfrm rot="19705139">
            <a:off x="3705547" y="5381948"/>
            <a:ext cx="1066800" cy="1066800"/>
          </a:xfrm>
          <a:prstGeom prst="rect">
            <a:avLst/>
          </a:prstGeom>
          <a:noFill/>
        </p:spPr>
      </p:pic>
      <p:pic>
        <p:nvPicPr>
          <p:cNvPr id="14" name="Picture 15" descr="http://www.playcast.ru/uploads/2014/12/11/11046069.gif"/>
          <p:cNvPicPr>
            <a:picLocks noChangeAspect="1" noChangeArrowheads="1" noCrop="1"/>
          </p:cNvPicPr>
          <p:nvPr/>
        </p:nvPicPr>
        <p:blipFill>
          <a:blip r:embed="rId5" cstate="print"/>
          <a:srcRect/>
          <a:stretch>
            <a:fillRect/>
          </a:stretch>
        </p:blipFill>
        <p:spPr bwMode="auto">
          <a:xfrm>
            <a:off x="7696200" y="457200"/>
            <a:ext cx="685800" cy="685800"/>
          </a:xfrm>
          <a:prstGeom prst="rect">
            <a:avLst/>
          </a:prstGeom>
          <a:noFill/>
        </p:spPr>
      </p:pic>
      <p:pic>
        <p:nvPicPr>
          <p:cNvPr id="15" name="Picture 6" descr="http://buran21.ru/wp-content/uploads/2016/06/camp.gif"/>
          <p:cNvPicPr>
            <a:picLocks noChangeAspect="1" noChangeArrowheads="1" noCrop="1"/>
          </p:cNvPicPr>
          <p:nvPr/>
        </p:nvPicPr>
        <p:blipFill>
          <a:blip r:embed="rId7" cstate="print"/>
          <a:srcRect/>
          <a:stretch>
            <a:fillRect/>
          </a:stretch>
        </p:blipFill>
        <p:spPr bwMode="auto">
          <a:xfrm>
            <a:off x="6629400" y="5257800"/>
            <a:ext cx="1734911" cy="1457325"/>
          </a:xfrm>
          <a:prstGeom prst="rect">
            <a:avLst/>
          </a:prstGeom>
          <a:noFill/>
        </p:spPr>
      </p:pic>
      <p:pic>
        <p:nvPicPr>
          <p:cNvPr id="16" name="Picture 4" descr="http://www.hayah.cc/forum/storeimg/hayahcc_1350385621_552.gif"/>
          <p:cNvPicPr>
            <a:picLocks noChangeAspect="1" noChangeArrowheads="1" noCrop="1"/>
          </p:cNvPicPr>
          <p:nvPr/>
        </p:nvPicPr>
        <p:blipFill>
          <a:blip r:embed="rId8" cstate="print"/>
          <a:srcRect/>
          <a:stretch>
            <a:fillRect/>
          </a:stretch>
        </p:blipFill>
        <p:spPr bwMode="auto">
          <a:xfrm>
            <a:off x="2514600" y="2667000"/>
            <a:ext cx="4219575" cy="466726"/>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5"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7" name="Прямоугольник 6"/>
          <p:cNvSpPr/>
          <p:nvPr/>
        </p:nvSpPr>
        <p:spPr>
          <a:xfrm>
            <a:off x="1066800" y="1219200"/>
            <a:ext cx="7162800" cy="1200329"/>
          </a:xfrm>
          <a:prstGeom prst="rect">
            <a:avLst/>
          </a:prstGeom>
        </p:spPr>
        <p:txBody>
          <a:bodyPr wrap="square">
            <a:spAutoFit/>
          </a:bodyPr>
          <a:lstStyle/>
          <a:p>
            <a:pPr algn="ctr"/>
            <a:r>
              <a:rPr lang="ru-RU" dirty="0" smtClean="0"/>
              <a:t>24 июля 2017 года на Некрасовских прудах в Белоярском районе проводился конкурс любителей рыбалки   южного управленческого округа. От нашего  Центра команда пенсионеров из двух человек заняла первое место</a:t>
            </a:r>
            <a:endParaRPr lang="ru-RU" dirty="0"/>
          </a:p>
        </p:txBody>
      </p:sp>
      <p:pic>
        <p:nvPicPr>
          <p:cNvPr id="9" name="Рисунок 8" descr="G:\ВСЕ ФОТО И ВИДЕО\ФОТО РЫБАЛКИ В СЕТЕВОЕ\-F6lO0An6lk.jpg"/>
          <p:cNvPicPr/>
          <p:nvPr/>
        </p:nvPicPr>
        <p:blipFill>
          <a:blip r:embed="rId3" cstate="print"/>
          <a:srcRect/>
          <a:stretch>
            <a:fillRect/>
          </a:stretch>
        </p:blipFill>
        <p:spPr bwMode="auto">
          <a:xfrm>
            <a:off x="1066800" y="3276600"/>
            <a:ext cx="3276600" cy="2743200"/>
          </a:xfrm>
          <a:prstGeom prst="rect">
            <a:avLst/>
          </a:prstGeom>
          <a:noFill/>
          <a:ln w="9525">
            <a:noFill/>
            <a:miter lim="800000"/>
            <a:headEnd/>
            <a:tailEnd/>
          </a:ln>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1295400" y="457200"/>
            <a:ext cx="707018" cy="790575"/>
          </a:xfrm>
          <a:prstGeom prst="rect">
            <a:avLst/>
          </a:prstGeom>
          <a:noFill/>
        </p:spPr>
      </p:pic>
      <p:pic>
        <p:nvPicPr>
          <p:cNvPr id="12" name="Picture 11" descr="http://www.playcast.ru/uploads/2016/04/11/18229225.gif"/>
          <p:cNvPicPr>
            <a:picLocks noChangeAspect="1" noChangeArrowheads="1"/>
          </p:cNvPicPr>
          <p:nvPr/>
        </p:nvPicPr>
        <p:blipFill>
          <a:blip r:embed="rId4" cstate="print"/>
          <a:srcRect/>
          <a:stretch>
            <a:fillRect/>
          </a:stretch>
        </p:blipFill>
        <p:spPr bwMode="auto">
          <a:xfrm>
            <a:off x="7543800" y="457200"/>
            <a:ext cx="707018" cy="790575"/>
          </a:xfrm>
          <a:prstGeom prst="rect">
            <a:avLst/>
          </a:prstGeom>
          <a:noFill/>
        </p:spPr>
      </p:pic>
      <p:pic>
        <p:nvPicPr>
          <p:cNvPr id="13" name="Picture 11" descr="http://www.playcast.ru/uploads/2016/04/11/18229225.gif"/>
          <p:cNvPicPr>
            <a:picLocks noChangeAspect="1" noChangeArrowheads="1"/>
          </p:cNvPicPr>
          <p:nvPr/>
        </p:nvPicPr>
        <p:blipFill>
          <a:blip r:embed="rId4" cstate="print"/>
          <a:srcRect/>
          <a:stretch>
            <a:fillRect/>
          </a:stretch>
        </p:blipFill>
        <p:spPr bwMode="auto">
          <a:xfrm>
            <a:off x="914400" y="5791200"/>
            <a:ext cx="707018" cy="790575"/>
          </a:xfrm>
          <a:prstGeom prst="rect">
            <a:avLst/>
          </a:prstGeom>
          <a:noFill/>
        </p:spPr>
      </p:pic>
      <p:pic>
        <p:nvPicPr>
          <p:cNvPr id="14" name="Picture 6" descr="http://www.fairfun.net/my3/album_my/a-animations/01b-fish/gold001mlc.gif"/>
          <p:cNvPicPr>
            <a:picLocks noChangeAspect="1" noChangeArrowheads="1" noCrop="1"/>
          </p:cNvPicPr>
          <p:nvPr/>
        </p:nvPicPr>
        <p:blipFill>
          <a:blip r:embed="rId5" cstate="print"/>
          <a:srcRect/>
          <a:stretch>
            <a:fillRect/>
          </a:stretch>
        </p:blipFill>
        <p:spPr bwMode="auto">
          <a:xfrm rot="2384455">
            <a:off x="5958255" y="4784697"/>
            <a:ext cx="2429581" cy="923925"/>
          </a:xfrm>
          <a:prstGeom prst="rect">
            <a:avLst/>
          </a:prstGeom>
          <a:noFill/>
        </p:spPr>
      </p:pic>
      <p:pic>
        <p:nvPicPr>
          <p:cNvPr id="16" name="Picture 11" descr="http://www.playcast.ru/uploads/2016/04/11/18229225.gif"/>
          <p:cNvPicPr>
            <a:picLocks noChangeAspect="1" noChangeArrowheads="1"/>
          </p:cNvPicPr>
          <p:nvPr/>
        </p:nvPicPr>
        <p:blipFill>
          <a:blip r:embed="rId4" cstate="print"/>
          <a:srcRect/>
          <a:stretch>
            <a:fillRect/>
          </a:stretch>
        </p:blipFill>
        <p:spPr bwMode="auto">
          <a:xfrm>
            <a:off x="7772400" y="5791200"/>
            <a:ext cx="707018" cy="790575"/>
          </a:xfrm>
          <a:prstGeom prst="rect">
            <a:avLst/>
          </a:prstGeom>
          <a:noFill/>
        </p:spPr>
      </p:pic>
      <p:pic>
        <p:nvPicPr>
          <p:cNvPr id="59393" name="Picture 1" descr="D:\фото 17г\ФОТО РЫБАЛКИ В СЕТЕВОЕ\XHaWwoSxamw.jpg"/>
          <p:cNvPicPr>
            <a:picLocks noChangeAspect="1" noChangeArrowheads="1"/>
          </p:cNvPicPr>
          <p:nvPr/>
        </p:nvPicPr>
        <p:blipFill>
          <a:blip r:embed="rId6" cstate="print"/>
          <a:srcRect/>
          <a:stretch>
            <a:fillRect/>
          </a:stretch>
        </p:blipFill>
        <p:spPr bwMode="auto">
          <a:xfrm>
            <a:off x="4876800" y="3276600"/>
            <a:ext cx="3556000" cy="2743200"/>
          </a:xfrm>
          <a:prstGeom prst="rect">
            <a:avLst/>
          </a:prstGeom>
          <a:noFill/>
        </p:spPr>
      </p:pic>
      <p:pic>
        <p:nvPicPr>
          <p:cNvPr id="17" name="Picture 4" descr="http://www.hayah.cc/forum/storeimg/hayahcc_1350385621_552.gif"/>
          <p:cNvPicPr>
            <a:picLocks noChangeAspect="1" noChangeArrowheads="1" noCrop="1"/>
          </p:cNvPicPr>
          <p:nvPr/>
        </p:nvPicPr>
        <p:blipFill>
          <a:blip r:embed="rId7" cstate="print"/>
          <a:srcRect/>
          <a:stretch>
            <a:fillRect/>
          </a:stretch>
        </p:blipFill>
        <p:spPr bwMode="auto">
          <a:xfrm>
            <a:off x="2514600" y="2590800"/>
            <a:ext cx="4219575" cy="466726"/>
          </a:xfrm>
          <a:prstGeom prst="rect">
            <a:avLst/>
          </a:prstGeom>
          <a:noFill/>
        </p:spPr>
      </p:pic>
      <p:pic>
        <p:nvPicPr>
          <p:cNvPr id="15" name="Picture 15" descr="http://www.playcast.ru/uploads/2014/12/11/11046069.gif"/>
          <p:cNvPicPr>
            <a:picLocks noChangeAspect="1" noChangeArrowheads="1" noCrop="1"/>
          </p:cNvPicPr>
          <p:nvPr/>
        </p:nvPicPr>
        <p:blipFill>
          <a:blip r:embed="rId8" cstate="print"/>
          <a:srcRect/>
          <a:stretch>
            <a:fillRect/>
          </a:stretch>
        </p:blipFill>
        <p:spPr bwMode="auto">
          <a:xfrm>
            <a:off x="7162800" y="2514600"/>
            <a:ext cx="685800" cy="685800"/>
          </a:xfrm>
          <a:prstGeom prst="rect">
            <a:avLst/>
          </a:prstGeom>
          <a:noFill/>
        </p:spPr>
      </p:pic>
      <p:pic>
        <p:nvPicPr>
          <p:cNvPr id="18" name="Picture 15" descr="http://www.playcast.ru/uploads/2014/12/11/11046069.gif"/>
          <p:cNvPicPr>
            <a:picLocks noChangeAspect="1" noChangeArrowheads="1" noCrop="1"/>
          </p:cNvPicPr>
          <p:nvPr/>
        </p:nvPicPr>
        <p:blipFill>
          <a:blip r:embed="rId8" cstate="print"/>
          <a:srcRect/>
          <a:stretch>
            <a:fillRect/>
          </a:stretch>
        </p:blipFill>
        <p:spPr bwMode="auto">
          <a:xfrm>
            <a:off x="1371600" y="2514600"/>
            <a:ext cx="685800" cy="6858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228600" y="0"/>
            <a:ext cx="93726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7162800" y="51816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pic>
        <p:nvPicPr>
          <p:cNvPr id="19" name="Picture 9" descr="http://www.playcast.ru/uploads/2016/04/11/18229225.gif"/>
          <p:cNvPicPr>
            <a:picLocks noChangeAspect="1" noChangeArrowheads="1"/>
          </p:cNvPicPr>
          <p:nvPr/>
        </p:nvPicPr>
        <p:blipFill>
          <a:blip r:embed="rId3" cstate="print"/>
          <a:srcRect/>
          <a:stretch>
            <a:fillRect/>
          </a:stretch>
        </p:blipFill>
        <p:spPr bwMode="auto">
          <a:xfrm>
            <a:off x="1143000" y="5257800"/>
            <a:ext cx="762000" cy="852055"/>
          </a:xfrm>
          <a:prstGeom prst="rect">
            <a:avLst/>
          </a:prstGeom>
          <a:noFill/>
        </p:spPr>
      </p:pic>
      <p:sp>
        <p:nvSpPr>
          <p:cNvPr id="12" name="Прямоугольник 11"/>
          <p:cNvSpPr/>
          <p:nvPr/>
        </p:nvSpPr>
        <p:spPr>
          <a:xfrm>
            <a:off x="762000" y="914400"/>
            <a:ext cx="7391400" cy="2369880"/>
          </a:xfrm>
          <a:prstGeom prst="rect">
            <a:avLst/>
          </a:prstGeom>
        </p:spPr>
        <p:txBody>
          <a:bodyPr wrap="square">
            <a:spAutoFit/>
          </a:bodyPr>
          <a:lstStyle/>
          <a:p>
            <a:pPr algn="just"/>
            <a:r>
              <a:rPr lang="ru-RU" dirty="0" smtClean="0"/>
              <a:t>27 июля 2017года Центр народной культуры г. Асбеста проводил отборочный тур областного конкурса «Возможности без границ», приуроченный к Первому Всемирному Конгрессу людей с ограниченными возможностями здоровья. В отборочном туре приняли участие сотрудники социально-реабилитационного отделения: специалисты по социальной работе  Расторгуев И.С., Нестеров Д.А., </a:t>
            </a:r>
            <a:r>
              <a:rPr lang="ru-RU" dirty="0" err="1" smtClean="0"/>
              <a:t>Хюбнер</a:t>
            </a:r>
            <a:r>
              <a:rPr lang="ru-RU" dirty="0" smtClean="0"/>
              <a:t> Н.А.</a:t>
            </a:r>
          </a:p>
          <a:p>
            <a:pPr algn="just"/>
            <a:endParaRPr lang="ru-RU" sz="2200" dirty="0" smtClean="0">
              <a:solidFill>
                <a:srgbClr val="002060"/>
              </a:solidFill>
              <a:latin typeface="Times New Roman" pitchFamily="18" charset="0"/>
              <a:cs typeface="Times New Roman" pitchFamily="18" charset="0"/>
            </a:endParaRPr>
          </a:p>
        </p:txBody>
      </p:sp>
      <p:pic>
        <p:nvPicPr>
          <p:cNvPr id="16" name="Picture 2" descr="http://i053.radikal.ru/1301/3f/05cbe3e0c177.gif"/>
          <p:cNvPicPr>
            <a:picLocks noChangeAspect="1" noChangeArrowheads="1" noCrop="1"/>
          </p:cNvPicPr>
          <p:nvPr/>
        </p:nvPicPr>
        <p:blipFill>
          <a:blip r:embed="rId4" cstate="print"/>
          <a:srcRect/>
          <a:stretch>
            <a:fillRect/>
          </a:stretch>
        </p:blipFill>
        <p:spPr bwMode="auto">
          <a:xfrm rot="19705139">
            <a:off x="3781747" y="3553148"/>
            <a:ext cx="1066800" cy="1066800"/>
          </a:xfrm>
          <a:prstGeom prst="rect">
            <a:avLst/>
          </a:prstGeom>
          <a:noFill/>
        </p:spPr>
      </p:pic>
      <p:pic>
        <p:nvPicPr>
          <p:cNvPr id="20" name="Рисунок 19" descr="Возможности без границ"/>
          <p:cNvPicPr/>
          <p:nvPr/>
        </p:nvPicPr>
        <p:blipFill>
          <a:blip r:embed="rId5" cstate="print"/>
          <a:srcRect/>
          <a:stretch>
            <a:fillRect/>
          </a:stretch>
        </p:blipFill>
        <p:spPr bwMode="auto">
          <a:xfrm>
            <a:off x="2438400" y="3733800"/>
            <a:ext cx="4267200" cy="2362200"/>
          </a:xfrm>
          <a:prstGeom prst="rect">
            <a:avLst/>
          </a:prstGeom>
          <a:noFill/>
          <a:ln w="9525">
            <a:noFill/>
            <a:miter lim="800000"/>
            <a:headEnd/>
            <a:tailEnd/>
          </a:ln>
        </p:spPr>
      </p:pic>
      <p:pic>
        <p:nvPicPr>
          <p:cNvPr id="13" name="Picture 4" descr="http://www.hayah.cc/forum/storeimg/hayahcc_1350385621_552.gif"/>
          <p:cNvPicPr>
            <a:picLocks noChangeAspect="1" noChangeArrowheads="1" noCrop="1"/>
          </p:cNvPicPr>
          <p:nvPr/>
        </p:nvPicPr>
        <p:blipFill>
          <a:blip r:embed="rId6" cstate="print"/>
          <a:srcRect/>
          <a:stretch>
            <a:fillRect/>
          </a:stretch>
        </p:blipFill>
        <p:spPr bwMode="auto">
          <a:xfrm>
            <a:off x="2438400" y="3048000"/>
            <a:ext cx="4219575" cy="466726"/>
          </a:xfrm>
          <a:prstGeom prst="rect">
            <a:avLst/>
          </a:prstGeom>
          <a:noFill/>
        </p:spPr>
      </p:pic>
      <p:pic>
        <p:nvPicPr>
          <p:cNvPr id="14" name="Picture 6" descr="https://img-fotki.yandex.ru/get/6619/71746914.49/0_9c7d0_dc7c9813_XXS.gif"/>
          <p:cNvPicPr>
            <a:picLocks noChangeAspect="1" noChangeArrowheads="1" noCrop="1"/>
          </p:cNvPicPr>
          <p:nvPr/>
        </p:nvPicPr>
        <p:blipFill>
          <a:blip r:embed="rId7" cstate="print"/>
          <a:srcRect/>
          <a:stretch>
            <a:fillRect/>
          </a:stretch>
        </p:blipFill>
        <p:spPr bwMode="auto">
          <a:xfrm>
            <a:off x="1295400" y="3048000"/>
            <a:ext cx="533400" cy="533401"/>
          </a:xfrm>
          <a:prstGeom prst="rect">
            <a:avLst/>
          </a:prstGeom>
          <a:noFill/>
        </p:spPr>
      </p:pic>
      <p:pic>
        <p:nvPicPr>
          <p:cNvPr id="15" name="Picture 6" descr="https://img-fotki.yandex.ru/get/6619/71746914.49/0_9c7d0_dc7c9813_XXS.gif"/>
          <p:cNvPicPr>
            <a:picLocks noChangeAspect="1" noChangeArrowheads="1" noCrop="1"/>
          </p:cNvPicPr>
          <p:nvPr/>
        </p:nvPicPr>
        <p:blipFill>
          <a:blip r:embed="rId7" cstate="print"/>
          <a:srcRect/>
          <a:stretch>
            <a:fillRect/>
          </a:stretch>
        </p:blipFill>
        <p:spPr bwMode="auto">
          <a:xfrm>
            <a:off x="7086600" y="3048000"/>
            <a:ext cx="533400" cy="533401"/>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6248400" y="44196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1066800" y="49530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pic>
        <p:nvPicPr>
          <p:cNvPr id="19" name="Picture 9" descr="http://www.playcast.ru/uploads/2016/04/11/18229225.gif"/>
          <p:cNvPicPr>
            <a:picLocks noChangeAspect="1" noChangeArrowheads="1"/>
          </p:cNvPicPr>
          <p:nvPr/>
        </p:nvPicPr>
        <p:blipFill>
          <a:blip r:embed="rId3" cstate="print"/>
          <a:srcRect/>
          <a:stretch>
            <a:fillRect/>
          </a:stretch>
        </p:blipFill>
        <p:spPr bwMode="auto">
          <a:xfrm>
            <a:off x="2819400" y="5105400"/>
            <a:ext cx="762000" cy="852055"/>
          </a:xfrm>
          <a:prstGeom prst="rect">
            <a:avLst/>
          </a:prstGeom>
          <a:noFill/>
        </p:spPr>
      </p:pic>
      <p:sp>
        <p:nvSpPr>
          <p:cNvPr id="12" name="Прямоугольник 11"/>
          <p:cNvSpPr/>
          <p:nvPr/>
        </p:nvSpPr>
        <p:spPr>
          <a:xfrm>
            <a:off x="990600" y="1066800"/>
            <a:ext cx="7315200" cy="1477328"/>
          </a:xfrm>
          <a:prstGeom prst="rect">
            <a:avLst/>
          </a:prstGeom>
        </p:spPr>
        <p:txBody>
          <a:bodyPr wrap="square">
            <a:spAutoFit/>
          </a:bodyPr>
          <a:lstStyle/>
          <a:p>
            <a:pPr algn="ctr"/>
            <a:r>
              <a:rPr lang="ru-RU" dirty="0" smtClean="0"/>
              <a:t>11 августа 2017года проходил второй тур областного фестиваля клубного движения среди граждан пожилого возраста и инвалидов Свердловской области. От Центра участие в Фестивале приняло клубное объединение «</a:t>
            </a:r>
            <a:r>
              <a:rPr lang="ru-RU" dirty="0" err="1" smtClean="0"/>
              <a:t>Элегант</a:t>
            </a:r>
            <a:r>
              <a:rPr lang="ru-RU" dirty="0" smtClean="0"/>
              <a:t>», п. Силикатный. Ответственная за участие заведующая участковой социальной службой </a:t>
            </a:r>
            <a:r>
              <a:rPr lang="ru-RU" dirty="0" err="1" smtClean="0"/>
              <a:t>Максунова</a:t>
            </a:r>
            <a:r>
              <a:rPr lang="ru-RU" dirty="0" smtClean="0"/>
              <a:t> Е.В.</a:t>
            </a:r>
            <a:endParaRPr lang="ru-RU" dirty="0"/>
          </a:p>
        </p:txBody>
      </p:sp>
      <p:pic>
        <p:nvPicPr>
          <p:cNvPr id="15" name="Picture 2" descr="http://i053.radikal.ru/1301/3f/05cbe3e0c177.gif"/>
          <p:cNvPicPr>
            <a:picLocks noChangeAspect="1" noChangeArrowheads="1" noCrop="1"/>
          </p:cNvPicPr>
          <p:nvPr/>
        </p:nvPicPr>
        <p:blipFill>
          <a:blip r:embed="rId5" cstate="print"/>
          <a:srcRect/>
          <a:stretch>
            <a:fillRect/>
          </a:stretch>
        </p:blipFill>
        <p:spPr bwMode="auto">
          <a:xfrm rot="21380729">
            <a:off x="2928515" y="4909714"/>
            <a:ext cx="1066800" cy="1066800"/>
          </a:xfrm>
          <a:prstGeom prst="rect">
            <a:avLst/>
          </a:prstGeom>
          <a:noFill/>
        </p:spPr>
      </p:pic>
      <p:pic>
        <p:nvPicPr>
          <p:cNvPr id="16" name="Рисунок 15" descr="\\Server4\documents\Заведующие отделениями Каменский район\Максунова Е.В\фото 3 квартал\фото по мероп-ям 09.17\2017-08-11 12-27-27.JPG"/>
          <p:cNvPicPr/>
          <p:nvPr/>
        </p:nvPicPr>
        <p:blipFill>
          <a:blip r:embed="rId6" cstate="print"/>
          <a:srcRect/>
          <a:stretch>
            <a:fillRect/>
          </a:stretch>
        </p:blipFill>
        <p:spPr bwMode="auto">
          <a:xfrm>
            <a:off x="2743200" y="3429000"/>
            <a:ext cx="3810000" cy="2667000"/>
          </a:xfrm>
          <a:prstGeom prst="rect">
            <a:avLst/>
          </a:prstGeom>
          <a:noFill/>
          <a:ln w="9525">
            <a:noFill/>
            <a:miter lim="800000"/>
            <a:headEnd/>
            <a:tailEnd/>
          </a:ln>
        </p:spPr>
      </p:pic>
      <p:pic>
        <p:nvPicPr>
          <p:cNvPr id="20" name="Picture 15" descr="http://www.playcast.ru/uploads/2014/12/11/11046069.gif"/>
          <p:cNvPicPr>
            <a:picLocks noChangeAspect="1" noChangeArrowheads="1" noCrop="1"/>
          </p:cNvPicPr>
          <p:nvPr/>
        </p:nvPicPr>
        <p:blipFill>
          <a:blip r:embed="rId4" cstate="print"/>
          <a:srcRect/>
          <a:stretch>
            <a:fillRect/>
          </a:stretch>
        </p:blipFill>
        <p:spPr bwMode="auto">
          <a:xfrm>
            <a:off x="7315200" y="4724400"/>
            <a:ext cx="685800" cy="685800"/>
          </a:xfrm>
          <a:prstGeom prst="rect">
            <a:avLst/>
          </a:prstGeom>
          <a:noFill/>
        </p:spPr>
      </p:pic>
      <p:pic>
        <p:nvPicPr>
          <p:cNvPr id="21" name="Picture 4" descr="http://www.hayah.cc/forum/storeimg/hayahcc_1350385621_552.gif"/>
          <p:cNvPicPr>
            <a:picLocks noChangeAspect="1" noChangeArrowheads="1" noCrop="1"/>
          </p:cNvPicPr>
          <p:nvPr/>
        </p:nvPicPr>
        <p:blipFill>
          <a:blip r:embed="rId7" cstate="print"/>
          <a:srcRect/>
          <a:stretch>
            <a:fillRect/>
          </a:stretch>
        </p:blipFill>
        <p:spPr bwMode="auto">
          <a:xfrm>
            <a:off x="2514600" y="2743200"/>
            <a:ext cx="4219575" cy="466726"/>
          </a:xfrm>
          <a:prstGeom prst="rect">
            <a:avLst/>
          </a:prstGeom>
          <a:noFill/>
        </p:spPr>
      </p:pic>
      <p:pic>
        <p:nvPicPr>
          <p:cNvPr id="22" name="Picture 15" descr="http://www.playcast.ru/uploads/2014/12/11/11046069.gif"/>
          <p:cNvPicPr>
            <a:picLocks noChangeAspect="1" noChangeArrowheads="1" noCrop="1"/>
          </p:cNvPicPr>
          <p:nvPr/>
        </p:nvPicPr>
        <p:blipFill>
          <a:blip r:embed="rId4" cstate="print"/>
          <a:srcRect/>
          <a:stretch>
            <a:fillRect/>
          </a:stretch>
        </p:blipFill>
        <p:spPr bwMode="auto">
          <a:xfrm>
            <a:off x="5867400" y="6019800"/>
            <a:ext cx="685800" cy="685800"/>
          </a:xfrm>
          <a:prstGeom prst="rect">
            <a:avLst/>
          </a:prstGeom>
          <a:noFill/>
        </p:spPr>
      </p:pic>
      <p:pic>
        <p:nvPicPr>
          <p:cNvPr id="23" name="Picture 15" descr="http://www.playcast.ru/uploads/2014/12/11/11046069.gif"/>
          <p:cNvPicPr>
            <a:picLocks noChangeAspect="1" noChangeArrowheads="1" noCrop="1"/>
          </p:cNvPicPr>
          <p:nvPr/>
        </p:nvPicPr>
        <p:blipFill>
          <a:blip r:embed="rId4" cstate="print"/>
          <a:srcRect/>
          <a:stretch>
            <a:fillRect/>
          </a:stretch>
        </p:blipFill>
        <p:spPr bwMode="auto">
          <a:xfrm>
            <a:off x="2743200" y="6019800"/>
            <a:ext cx="685800" cy="685800"/>
          </a:xfrm>
          <a:prstGeom prst="rect">
            <a:avLst/>
          </a:prstGeom>
          <a:noFill/>
        </p:spPr>
      </p:pic>
      <p:pic>
        <p:nvPicPr>
          <p:cNvPr id="18" name="Picture 6" descr="https://img-fotki.yandex.ru/get/6619/71746914.49/0_9c7d0_dc7c9813_XXS.gif"/>
          <p:cNvPicPr>
            <a:picLocks noChangeAspect="1" noChangeArrowheads="1" noCrop="1"/>
          </p:cNvPicPr>
          <p:nvPr/>
        </p:nvPicPr>
        <p:blipFill>
          <a:blip r:embed="rId8" cstate="print"/>
          <a:srcRect/>
          <a:stretch>
            <a:fillRect/>
          </a:stretch>
        </p:blipFill>
        <p:spPr bwMode="auto">
          <a:xfrm>
            <a:off x="1752600" y="2743200"/>
            <a:ext cx="533400" cy="533401"/>
          </a:xfrm>
          <a:prstGeom prst="rect">
            <a:avLst/>
          </a:prstGeom>
          <a:noFill/>
        </p:spPr>
      </p:pic>
      <p:pic>
        <p:nvPicPr>
          <p:cNvPr id="24" name="Picture 6" descr="https://img-fotki.yandex.ru/get/6619/71746914.49/0_9c7d0_dc7c9813_XXS.gif"/>
          <p:cNvPicPr>
            <a:picLocks noChangeAspect="1" noChangeArrowheads="1" noCrop="1"/>
          </p:cNvPicPr>
          <p:nvPr/>
        </p:nvPicPr>
        <p:blipFill>
          <a:blip r:embed="rId8" cstate="print"/>
          <a:srcRect/>
          <a:stretch>
            <a:fillRect/>
          </a:stretch>
        </p:blipFill>
        <p:spPr bwMode="auto">
          <a:xfrm>
            <a:off x="6934200" y="2743200"/>
            <a:ext cx="533400" cy="533401"/>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15240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7162800" y="51816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8001000" y="2514600"/>
            <a:ext cx="707018" cy="790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381000" y="48768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pic>
        <p:nvPicPr>
          <p:cNvPr id="18" name="Picture 2" descr="http://i053.radikal.ru/1301/3f/05cbe3e0c177.gif"/>
          <p:cNvPicPr>
            <a:picLocks noChangeAspect="1" noChangeArrowheads="1" noCrop="1"/>
          </p:cNvPicPr>
          <p:nvPr/>
        </p:nvPicPr>
        <p:blipFill>
          <a:blip r:embed="rId5" cstate="print"/>
          <a:srcRect/>
          <a:stretch>
            <a:fillRect/>
          </a:stretch>
        </p:blipFill>
        <p:spPr bwMode="auto">
          <a:xfrm>
            <a:off x="3934147" y="3857947"/>
            <a:ext cx="1066800" cy="1066800"/>
          </a:xfrm>
          <a:prstGeom prst="rect">
            <a:avLst/>
          </a:prstGeom>
          <a:noFill/>
        </p:spPr>
      </p:pic>
      <p:pic>
        <p:nvPicPr>
          <p:cNvPr id="19" name="Picture 9" descr="http://www.playcast.ru/uploads/2016/04/11/18229225.gif"/>
          <p:cNvPicPr>
            <a:picLocks noChangeAspect="1" noChangeArrowheads="1"/>
          </p:cNvPicPr>
          <p:nvPr/>
        </p:nvPicPr>
        <p:blipFill>
          <a:blip r:embed="rId3" cstate="print"/>
          <a:srcRect/>
          <a:stretch>
            <a:fillRect/>
          </a:stretch>
        </p:blipFill>
        <p:spPr bwMode="auto">
          <a:xfrm>
            <a:off x="914400" y="2438400"/>
            <a:ext cx="762000" cy="852055"/>
          </a:xfrm>
          <a:prstGeom prst="rect">
            <a:avLst/>
          </a:prstGeom>
          <a:noFill/>
        </p:spPr>
      </p:pic>
      <p:sp>
        <p:nvSpPr>
          <p:cNvPr id="24" name="Прямоугольник 23"/>
          <p:cNvSpPr/>
          <p:nvPr/>
        </p:nvSpPr>
        <p:spPr>
          <a:xfrm>
            <a:off x="762000" y="838200"/>
            <a:ext cx="7848600" cy="3693319"/>
          </a:xfrm>
          <a:prstGeom prst="rect">
            <a:avLst/>
          </a:prstGeom>
        </p:spPr>
        <p:txBody>
          <a:bodyPr wrap="square">
            <a:spAutoFit/>
          </a:bodyPr>
          <a:lstStyle/>
          <a:p>
            <a:r>
              <a:rPr lang="ru-RU" dirty="0" smtClean="0"/>
              <a:t>С 7 по 10 сентября 2017года в г.Екатеринбург проходил </a:t>
            </a:r>
            <a:r>
              <a:rPr lang="ru-RU" b="1" dirty="0" smtClean="0"/>
              <a:t>первый Всемирный Конгресс людей с ограниченными возможностями здоро</a:t>
            </a:r>
            <a:r>
              <a:rPr lang="ru-RU" dirty="0" smtClean="0"/>
              <a:t>вья под девизом – «Увидеть ценность каждого».</a:t>
            </a:r>
          </a:p>
          <a:p>
            <a:r>
              <a:rPr lang="ru-RU" dirty="0" smtClean="0"/>
              <a:t>Более 700 человек из 28 стран мира собрались в первый раз для реализации целей Конгресса: показать важность и эффективность принципов и ценностей, провозглашенных в Конвенции ООН о правах инвалидов.</a:t>
            </a:r>
          </a:p>
          <a:p>
            <a:r>
              <a:rPr lang="ru-RU" dirty="0" smtClean="0"/>
              <a:t>В первом Всемирном Конгрессе приняли участие делегаты из Великобритании, Китая, Германии, США, Австрии, Аргентины, Армении, Бельгии, Грузии, Дании, Израиля, Индии, Ирландии, Киргизии, Непала, Нидерландов, Норвегии, Сербии, Таджикистана, Таиланда, Узбекистана, Украины, Финляндии, Франции, Швейцарии, Швеции и Новой Зеландии.</a:t>
            </a:r>
            <a:br>
              <a:rPr lang="ru-RU" dirty="0" smtClean="0"/>
            </a:br>
            <a:r>
              <a:rPr lang="ru-RU" dirty="0" smtClean="0"/>
              <a:t>Нашу страну представили люди с ограниченными возможностями здоровья из 23 регионов </a:t>
            </a:r>
            <a:endParaRPr lang="ru-RU" dirty="0"/>
          </a:p>
        </p:txBody>
      </p:sp>
      <p:pic>
        <p:nvPicPr>
          <p:cNvPr id="26" name="Picture 7" descr="http://www.playcast.ru/uploads/2016/04/11/18229225.gif"/>
          <p:cNvPicPr>
            <a:picLocks noChangeAspect="1" noChangeArrowheads="1"/>
          </p:cNvPicPr>
          <p:nvPr/>
        </p:nvPicPr>
        <p:blipFill>
          <a:blip r:embed="rId3" cstate="print"/>
          <a:srcRect/>
          <a:stretch>
            <a:fillRect/>
          </a:stretch>
        </p:blipFill>
        <p:spPr bwMode="auto">
          <a:xfrm>
            <a:off x="7696200" y="5686425"/>
            <a:ext cx="1047750" cy="1171575"/>
          </a:xfrm>
          <a:prstGeom prst="rect">
            <a:avLst/>
          </a:prstGeom>
          <a:noFill/>
        </p:spPr>
      </p:pic>
      <p:pic>
        <p:nvPicPr>
          <p:cNvPr id="27" name="Рисунок 26" descr="Первый Всемирный Конгресс людей с ограниченными возможностями здоровья"/>
          <p:cNvPicPr/>
          <p:nvPr/>
        </p:nvPicPr>
        <p:blipFill>
          <a:blip r:embed="rId6" cstate="print"/>
          <a:srcRect/>
          <a:stretch>
            <a:fillRect/>
          </a:stretch>
        </p:blipFill>
        <p:spPr bwMode="auto">
          <a:xfrm>
            <a:off x="4800600" y="4343400"/>
            <a:ext cx="3276600" cy="1905000"/>
          </a:xfrm>
          <a:prstGeom prst="rect">
            <a:avLst/>
          </a:prstGeom>
          <a:ln>
            <a:noFill/>
          </a:ln>
          <a:effectLst>
            <a:softEdge rad="112500"/>
          </a:effectLst>
        </p:spPr>
      </p:pic>
      <p:pic>
        <p:nvPicPr>
          <p:cNvPr id="28" name="Рисунок 27" descr="Первый Всемирный Конгресс людей с ограниченными возможностями здоровья">
            <a:hlinkClick r:id="rId7"/>
          </p:cNvPr>
          <p:cNvPicPr/>
          <p:nvPr/>
        </p:nvPicPr>
        <p:blipFill>
          <a:blip r:embed="rId8" cstate="print"/>
          <a:srcRect/>
          <a:stretch>
            <a:fillRect/>
          </a:stretch>
        </p:blipFill>
        <p:spPr bwMode="auto">
          <a:xfrm>
            <a:off x="990600" y="4648200"/>
            <a:ext cx="3429000" cy="1524000"/>
          </a:xfrm>
          <a:prstGeom prst="rect">
            <a:avLst/>
          </a:prstGeom>
          <a:ln>
            <a:noFill/>
          </a:ln>
          <a:effectLst>
            <a:softEdge rad="112500"/>
          </a:effectLst>
        </p:spPr>
      </p:pic>
    </p:spTree>
  </p:cSld>
  <p:clrMapOvr>
    <a:masterClrMapping/>
  </p:clrMapOvr>
  <p:transition>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7772400" y="60198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762000" y="5943600"/>
            <a:ext cx="707018" cy="790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533400" y="33528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685800" y="152400"/>
            <a:ext cx="762000" cy="852055"/>
          </a:xfrm>
          <a:prstGeom prst="rect">
            <a:avLst/>
          </a:prstGeom>
          <a:noFill/>
        </p:spPr>
      </p:pic>
      <p:pic>
        <p:nvPicPr>
          <p:cNvPr id="18" name="Picture 2" descr="http://i053.radikal.ru/1301/3f/05cbe3e0c177.gif"/>
          <p:cNvPicPr>
            <a:picLocks noChangeAspect="1" noChangeArrowheads="1" noCrop="1"/>
          </p:cNvPicPr>
          <p:nvPr/>
        </p:nvPicPr>
        <p:blipFill>
          <a:blip r:embed="rId5" cstate="print"/>
          <a:srcRect/>
          <a:stretch>
            <a:fillRect/>
          </a:stretch>
        </p:blipFill>
        <p:spPr bwMode="auto">
          <a:xfrm rot="19705139">
            <a:off x="4086547" y="4010348"/>
            <a:ext cx="1066800" cy="1066800"/>
          </a:xfrm>
          <a:prstGeom prst="rect">
            <a:avLst/>
          </a:prstGeom>
          <a:noFill/>
        </p:spPr>
      </p:pic>
      <p:pic>
        <p:nvPicPr>
          <p:cNvPr id="19" name="Picture 9" descr="http://www.playcast.ru/uploads/2016/04/11/18229225.gif"/>
          <p:cNvPicPr>
            <a:picLocks noChangeAspect="1" noChangeArrowheads="1"/>
          </p:cNvPicPr>
          <p:nvPr/>
        </p:nvPicPr>
        <p:blipFill>
          <a:blip r:embed="rId3" cstate="print"/>
          <a:srcRect/>
          <a:stretch>
            <a:fillRect/>
          </a:stretch>
        </p:blipFill>
        <p:spPr bwMode="auto">
          <a:xfrm>
            <a:off x="8001000" y="3124200"/>
            <a:ext cx="762000" cy="852055"/>
          </a:xfrm>
          <a:prstGeom prst="rect">
            <a:avLst/>
          </a:prstGeom>
          <a:noFill/>
        </p:spPr>
      </p:pic>
      <p:sp>
        <p:nvSpPr>
          <p:cNvPr id="12" name="Прямоугольник 11"/>
          <p:cNvSpPr/>
          <p:nvPr/>
        </p:nvSpPr>
        <p:spPr>
          <a:xfrm>
            <a:off x="762000" y="990600"/>
            <a:ext cx="7772400" cy="400110"/>
          </a:xfrm>
          <a:prstGeom prst="rect">
            <a:avLst/>
          </a:prstGeom>
        </p:spPr>
        <p:txBody>
          <a:bodyPr wrap="square">
            <a:spAutoFit/>
          </a:bodyPr>
          <a:lstStyle/>
          <a:p>
            <a:pPr algn="ctr"/>
            <a:r>
              <a:rPr lang="ru-RU" sz="2000" dirty="0" smtClean="0">
                <a:solidFill>
                  <a:srgbClr val="002060"/>
                </a:solidFill>
                <a:latin typeface="Times New Roman" pitchFamily="18" charset="0"/>
                <a:cs typeface="Times New Roman" pitchFamily="18" charset="0"/>
              </a:rPr>
              <a:t>. </a:t>
            </a:r>
            <a:endParaRPr lang="ru-RU" sz="2000" dirty="0">
              <a:solidFill>
                <a:srgbClr val="002060"/>
              </a:solidFill>
              <a:latin typeface="Times New Roman" pitchFamily="18" charset="0"/>
              <a:cs typeface="Times New Roman" pitchFamily="18" charset="0"/>
            </a:endParaRPr>
          </a:p>
        </p:txBody>
      </p:sp>
      <p:pic>
        <p:nvPicPr>
          <p:cNvPr id="85000" name="Picture 8" descr="http://img-fotki.yandex.ru/get/4426/112265771.8a/0_6dfeb_2954eb9b_S.jpg"/>
          <p:cNvPicPr>
            <a:picLocks noChangeAspect="1" noChangeArrowheads="1" noCrop="1"/>
          </p:cNvPicPr>
          <p:nvPr/>
        </p:nvPicPr>
        <p:blipFill>
          <a:blip r:embed="rId6" cstate="print"/>
          <a:srcRect/>
          <a:stretch>
            <a:fillRect/>
          </a:stretch>
        </p:blipFill>
        <p:spPr bwMode="auto">
          <a:xfrm>
            <a:off x="6019800" y="4846318"/>
            <a:ext cx="1676400" cy="2011682"/>
          </a:xfrm>
          <a:prstGeom prst="rect">
            <a:avLst/>
          </a:prstGeom>
          <a:noFill/>
        </p:spPr>
      </p:pic>
      <p:sp>
        <p:nvSpPr>
          <p:cNvPr id="20" name="Прямоугольник 19"/>
          <p:cNvSpPr/>
          <p:nvPr/>
        </p:nvSpPr>
        <p:spPr>
          <a:xfrm>
            <a:off x="990600" y="1905000"/>
            <a:ext cx="7391400" cy="1754326"/>
          </a:xfrm>
          <a:prstGeom prst="rect">
            <a:avLst/>
          </a:prstGeom>
        </p:spPr>
        <p:txBody>
          <a:bodyPr wrap="square">
            <a:spAutoFit/>
          </a:bodyPr>
          <a:lstStyle/>
          <a:p>
            <a:endParaRPr lang="ru-RU" dirty="0" smtClean="0"/>
          </a:p>
          <a:p>
            <a:pPr algn="just"/>
            <a:r>
              <a:rPr lang="ru-RU" dirty="0" smtClean="0"/>
              <a:t>На </a:t>
            </a:r>
            <a:r>
              <a:rPr lang="ru-RU" b="1" dirty="0" smtClean="0"/>
              <a:t>Конгрессе</a:t>
            </a:r>
            <a:r>
              <a:rPr lang="ru-RU" dirty="0" smtClean="0"/>
              <a:t> сотрудники социально-реабилитационного отделения Харченко Е.В., Нестеров Д.А. и </a:t>
            </a:r>
            <a:r>
              <a:rPr lang="ru-RU" dirty="0" err="1" smtClean="0"/>
              <a:t>Хюбнер</a:t>
            </a:r>
            <a:r>
              <a:rPr lang="ru-RU" dirty="0" smtClean="0"/>
              <a:t> Н.А. провели мастер-класс «Рисование камнями и песком», который длился 2 дня в Художественном училище </a:t>
            </a:r>
            <a:r>
              <a:rPr lang="ru-RU" dirty="0" err="1" smtClean="0"/>
              <a:t>Шадра</a:t>
            </a:r>
            <a:r>
              <a:rPr lang="ru-RU" dirty="0" smtClean="0"/>
              <a:t> и собрал для совместного творчества людей из России, Германии и Армении.</a:t>
            </a:r>
            <a:endParaRPr lang="ru-RU" dirty="0"/>
          </a:p>
        </p:txBody>
      </p:sp>
      <p:sp>
        <p:nvSpPr>
          <p:cNvPr id="21" name="Прямоугольник 20"/>
          <p:cNvSpPr/>
          <p:nvPr/>
        </p:nvSpPr>
        <p:spPr>
          <a:xfrm>
            <a:off x="2286000" y="4038600"/>
            <a:ext cx="4572000" cy="369332"/>
          </a:xfrm>
          <a:prstGeom prst="rect">
            <a:avLst/>
          </a:prstGeom>
        </p:spPr>
        <p:txBody>
          <a:bodyPr wrap="square">
            <a:spAutoFit/>
          </a:bodyPr>
          <a:lstStyle/>
          <a:p>
            <a:r>
              <a:rPr lang="ru-RU" dirty="0" smtClean="0"/>
              <a:t>.</a:t>
            </a:r>
          </a:p>
        </p:txBody>
      </p:sp>
      <p:sp>
        <p:nvSpPr>
          <p:cNvPr id="22" name="Прямоугольник 21"/>
          <p:cNvSpPr/>
          <p:nvPr/>
        </p:nvSpPr>
        <p:spPr>
          <a:xfrm>
            <a:off x="990600" y="1066800"/>
            <a:ext cx="7391400" cy="1200329"/>
          </a:xfrm>
          <a:prstGeom prst="rect">
            <a:avLst/>
          </a:prstGeom>
        </p:spPr>
        <p:txBody>
          <a:bodyPr wrap="square">
            <a:spAutoFit/>
          </a:bodyPr>
          <a:lstStyle/>
          <a:p>
            <a:pPr algn="just"/>
            <a:r>
              <a:rPr lang="ru-RU" dirty="0" smtClean="0"/>
              <a:t>Люди с инвалидностью – подопечные и сотрудники нашего центра, не остались в стороне - 24 человека от Центра, приняли участие </a:t>
            </a:r>
            <a:r>
              <a:rPr lang="ru-RU" b="1" dirty="0" smtClean="0"/>
              <a:t>в первом Всемирном Конгрессе людей с ограниченными возможностями здоро</a:t>
            </a:r>
            <a:r>
              <a:rPr lang="ru-RU" dirty="0" smtClean="0"/>
              <a:t>вья </a:t>
            </a:r>
            <a:endParaRPr lang="ru-RU" b="1" dirty="0" smtClean="0"/>
          </a:p>
        </p:txBody>
      </p:sp>
      <p:pic>
        <p:nvPicPr>
          <p:cNvPr id="23" name="Рисунок 22" descr="&amp;Pcy;&amp;iecy;&amp;rcy;&amp;vcy;&amp;ycy;&amp;jcy; &amp;Vcy;&amp;scy;&amp;iecy;&amp;mcy;&amp;icy;&amp;rcy;&amp;ncy;&amp;ycy;&amp;jcy; &amp;Kcy;&amp;ocy;&amp;ncy;&amp;gcy;&amp;rcy;&amp;iecy;&amp;scy;&amp;scy; &amp;lcy;&amp;yucy;&amp;dcy;&amp;iecy;&amp;jcy; &amp;scy; &amp;ocy;&amp;gcy;&amp;rcy;&amp;acy;&amp;ncy;&amp;icy;&amp;chcy;&amp;iecy;&amp;ncy;&amp;ncy;&amp;ycy;&amp;mcy;&amp;icy; &amp;vcy;&amp;ocy;&amp;zcy;&amp;mcy;&amp;ocy;&amp;zhcy;&amp;ncy;&amp;ocy;&amp;scy;&amp;tcy;&amp;yacy;&amp;mcy;&amp;icy; &amp;zcy;&amp;dcy;&amp;ocy;&amp;rcy;&amp;ocy;&amp;vcy;&amp;softcy;&amp;yacy;"/>
          <p:cNvPicPr/>
          <p:nvPr/>
        </p:nvPicPr>
        <p:blipFill>
          <a:blip r:embed="rId7" cstate="print"/>
          <a:srcRect/>
          <a:stretch>
            <a:fillRect/>
          </a:stretch>
        </p:blipFill>
        <p:spPr bwMode="auto">
          <a:xfrm>
            <a:off x="990600" y="3962400"/>
            <a:ext cx="3352800" cy="2438400"/>
          </a:xfrm>
          <a:prstGeom prst="rect">
            <a:avLst/>
          </a:prstGeom>
          <a:noFill/>
          <a:ln w="9525">
            <a:noFill/>
            <a:miter lim="800000"/>
            <a:headEnd/>
            <a:tailEnd/>
          </a:ln>
        </p:spPr>
      </p:pic>
      <p:pic>
        <p:nvPicPr>
          <p:cNvPr id="24" name="Рисунок 23" descr="Первый Всемирный Конгресс людей с ограниченными возможностями здоровья">
            <a:hlinkClick r:id="rId8"/>
          </p:cNvPr>
          <p:cNvPicPr/>
          <p:nvPr/>
        </p:nvPicPr>
        <p:blipFill>
          <a:blip r:embed="rId9" cstate="print"/>
          <a:srcRect/>
          <a:stretch>
            <a:fillRect/>
          </a:stretch>
        </p:blipFill>
        <p:spPr bwMode="auto">
          <a:xfrm>
            <a:off x="4953000" y="3962400"/>
            <a:ext cx="3200400" cy="23622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7696200" y="52578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54273" name="Rectangle 1"/>
          <p:cNvSpPr>
            <a:spLocks noChangeArrowheads="1"/>
          </p:cNvSpPr>
          <p:nvPr/>
        </p:nvSpPr>
        <p:spPr bwMode="auto">
          <a:xfrm>
            <a:off x="838200" y="602038"/>
            <a:ext cx="7543800"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kumimoji="0" lang="ru-RU" b="0" i="0" u="none" strike="noStrike" cap="none" normalizeH="0" baseline="0" dirty="0" smtClean="0">
                <a:ln>
                  <a:noFill/>
                </a:ln>
                <a:solidFill>
                  <a:schemeClr val="tx1"/>
                </a:solidFill>
                <a:effectLst/>
                <a:ea typeface="Times New Roman" pitchFamily="18" charset="0"/>
                <a:cs typeface="Arial" pitchFamily="34" charset="0"/>
              </a:rPr>
              <a:t>10 октября 2017 года заведующая консультативным отделением Андреева Т.И. приняла участие в конкурсе «На лучшую работу в средствах массовой информации» в </a:t>
            </a:r>
            <a:r>
              <a:rPr kumimoji="0" lang="ru-RU" b="1" i="0" u="none" strike="noStrike" cap="none" normalizeH="0" baseline="0" dirty="0" smtClean="0">
                <a:ln>
                  <a:noFill/>
                </a:ln>
                <a:solidFill>
                  <a:schemeClr val="tx1"/>
                </a:solidFill>
                <a:effectLst/>
                <a:ea typeface="Times New Roman" pitchFamily="18" charset="0"/>
                <a:cs typeface="Arial" pitchFamily="34" charset="0"/>
              </a:rPr>
              <a:t>южном управленческом округе</a:t>
            </a:r>
            <a:r>
              <a:rPr kumimoji="0" lang="ru-RU" b="0" i="0" u="none" strike="noStrike" cap="none" normalizeH="0" baseline="0" dirty="0" smtClean="0">
                <a:ln>
                  <a:noFill/>
                </a:ln>
                <a:solidFill>
                  <a:schemeClr val="tx1"/>
                </a:solidFill>
                <a:effectLst/>
                <a:ea typeface="Times New Roman" pitchFamily="18" charset="0"/>
                <a:cs typeface="Arial" pitchFamily="34" charset="0"/>
              </a:rPr>
              <a:t>.</a:t>
            </a:r>
          </a:p>
          <a:p>
            <a:pPr algn="just" fontAlgn="base">
              <a:spcBef>
                <a:spcPct val="0"/>
              </a:spcBef>
              <a:spcAft>
                <a:spcPct val="0"/>
              </a:spcAft>
            </a:pPr>
            <a:r>
              <a:rPr lang="ru-RU" dirty="0" smtClean="0"/>
              <a:t>В номинации «Лучший видео - сюжет о мероприятии учреждения социального обслуживания» наш Центр  получил  призовое первое место.</a:t>
            </a:r>
          </a:p>
          <a:p>
            <a:pPr algn="just"/>
            <a:r>
              <a:rPr lang="ru-RU" dirty="0" smtClean="0"/>
              <a:t>В этой же номинации Центр принял участие </a:t>
            </a:r>
            <a:r>
              <a:rPr lang="ru-RU" b="1" dirty="0" smtClean="0"/>
              <a:t>в областном конкурсе </a:t>
            </a:r>
            <a:r>
              <a:rPr lang="ru-RU" dirty="0" smtClean="0"/>
              <a:t>и занял призовое первое место </a:t>
            </a:r>
            <a:r>
              <a:rPr lang="ru-RU" b="1" dirty="0" smtClean="0"/>
              <a:t>по области</a:t>
            </a:r>
            <a:r>
              <a:rPr lang="ru-RU" dirty="0" smtClean="0"/>
              <a:t>.</a:t>
            </a:r>
          </a:p>
          <a:p>
            <a:pPr algn="just"/>
            <a:r>
              <a:rPr lang="ru-RU" dirty="0" smtClean="0"/>
              <a:t> Центр получил Диплом за первое место в номинации «Лучший видео - сюжет о мероприятии учреждения социального обслуживания», подписанный министром </a:t>
            </a:r>
            <a:r>
              <a:rPr lang="ru-RU" dirty="0" err="1" smtClean="0"/>
              <a:t>Злоказовым</a:t>
            </a:r>
            <a:r>
              <a:rPr lang="ru-RU" dirty="0" smtClean="0"/>
              <a:t> А.В.</a:t>
            </a:r>
          </a:p>
          <a:p>
            <a:pPr algn="just" fontAlgn="base">
              <a:spcBef>
                <a:spcPct val="0"/>
              </a:spcBef>
              <a:spcAft>
                <a:spcPct val="0"/>
              </a:spcAft>
            </a:pPr>
            <a:endParaRPr lang="ru-RU" dirty="0" smtClean="0"/>
          </a:p>
          <a:p>
            <a:pPr marL="0" marR="0" lvl="0" indent="0" algn="just" defTabSz="914400" rtl="0" eaLnBrk="1" fontAlgn="base" latinLnBrk="0" hangingPunct="1">
              <a:lnSpc>
                <a:spcPct val="100000"/>
              </a:lnSpc>
              <a:spcBef>
                <a:spcPct val="0"/>
              </a:spcBef>
              <a:spcAft>
                <a:spcPct val="0"/>
              </a:spcAft>
              <a:buClrTx/>
              <a:buSzTx/>
              <a:buFontTx/>
              <a:buNone/>
              <a:tabLst/>
            </a:pPr>
            <a:endParaRPr kumimoji="0" lang="ru-RU" b="0" i="0" u="none" strike="noStrike" cap="none" normalizeH="0" baseline="0" dirty="0" smtClean="0">
              <a:ln>
                <a:noFill/>
              </a:ln>
              <a:solidFill>
                <a:schemeClr val="tx1"/>
              </a:solidFill>
              <a:effectLst/>
              <a:cs typeface="Arial" pitchFamily="34" charset="0"/>
            </a:endParaRPr>
          </a:p>
        </p:txBody>
      </p:sp>
      <p:pic>
        <p:nvPicPr>
          <p:cNvPr id="15" name="Picture 5" descr="http://www.playcast.ru/uploads/2016/04/11/18229225.gif"/>
          <p:cNvPicPr>
            <a:picLocks noChangeAspect="1" noChangeArrowheads="1"/>
          </p:cNvPicPr>
          <p:nvPr/>
        </p:nvPicPr>
        <p:blipFill>
          <a:blip r:embed="rId3" cstate="print"/>
          <a:srcRect/>
          <a:stretch>
            <a:fillRect/>
          </a:stretch>
        </p:blipFill>
        <p:spPr bwMode="auto">
          <a:xfrm>
            <a:off x="1066800" y="5029200"/>
            <a:ext cx="638872" cy="714375"/>
          </a:xfrm>
          <a:prstGeom prst="rect">
            <a:avLst/>
          </a:prstGeom>
          <a:noFill/>
        </p:spPr>
      </p:pic>
      <p:pic>
        <p:nvPicPr>
          <p:cNvPr id="11" name="Picture 4" descr="http://www.hayah.cc/forum/storeimg/hayahcc_1350385621_552.gif"/>
          <p:cNvPicPr>
            <a:picLocks noChangeAspect="1" noChangeArrowheads="1" noCrop="1"/>
          </p:cNvPicPr>
          <p:nvPr/>
        </p:nvPicPr>
        <p:blipFill>
          <a:blip r:embed="rId4" cstate="print"/>
          <a:srcRect/>
          <a:stretch>
            <a:fillRect/>
          </a:stretch>
        </p:blipFill>
        <p:spPr bwMode="auto">
          <a:xfrm>
            <a:off x="2514600" y="3505200"/>
            <a:ext cx="4219575" cy="466726"/>
          </a:xfrm>
          <a:prstGeom prst="rect">
            <a:avLst/>
          </a:prstGeom>
          <a:noFill/>
        </p:spPr>
      </p:pic>
      <p:pic>
        <p:nvPicPr>
          <p:cNvPr id="12" name="Picture 6" descr="https://img-fotki.yandex.ru/get/6619/71746914.49/0_9c7d0_dc7c9813_XXS.gif"/>
          <p:cNvPicPr>
            <a:picLocks noChangeAspect="1" noChangeArrowheads="1" noCrop="1"/>
          </p:cNvPicPr>
          <p:nvPr/>
        </p:nvPicPr>
        <p:blipFill>
          <a:blip r:embed="rId5" cstate="print"/>
          <a:srcRect/>
          <a:stretch>
            <a:fillRect/>
          </a:stretch>
        </p:blipFill>
        <p:spPr bwMode="auto">
          <a:xfrm>
            <a:off x="1828800" y="3505200"/>
            <a:ext cx="533400" cy="533401"/>
          </a:xfrm>
          <a:prstGeom prst="rect">
            <a:avLst/>
          </a:prstGeom>
          <a:noFill/>
        </p:spPr>
      </p:pic>
      <p:pic>
        <p:nvPicPr>
          <p:cNvPr id="13" name="Picture 6" descr="https://img-fotki.yandex.ru/get/6619/71746914.49/0_9c7d0_dc7c9813_XXS.gif"/>
          <p:cNvPicPr>
            <a:picLocks noChangeAspect="1" noChangeArrowheads="1" noCrop="1"/>
          </p:cNvPicPr>
          <p:nvPr/>
        </p:nvPicPr>
        <p:blipFill>
          <a:blip r:embed="rId5" cstate="print"/>
          <a:srcRect/>
          <a:stretch>
            <a:fillRect/>
          </a:stretch>
        </p:blipFill>
        <p:spPr bwMode="auto">
          <a:xfrm>
            <a:off x="7010400" y="3505200"/>
            <a:ext cx="533400" cy="533401"/>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7162800" y="60198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54273" name="Rectangle 1"/>
          <p:cNvSpPr>
            <a:spLocks noChangeArrowheads="1"/>
          </p:cNvSpPr>
          <p:nvPr/>
        </p:nvSpPr>
        <p:spPr bwMode="auto">
          <a:xfrm>
            <a:off x="838200" y="901544"/>
            <a:ext cx="7543800"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just"/>
            <a:r>
              <a:rPr lang="ru-RU" dirty="0" smtClean="0"/>
              <a:t>23 октября 2017 года в Екатеринбурге проходили соревнования на кубок «Организационно-методического центра социальной помощи» по компьютерному многоборью среди граждан пожилого возраста  Свердловской области </a:t>
            </a:r>
          </a:p>
          <a:p>
            <a:pPr lvl="0" algn="just"/>
            <a:r>
              <a:rPr lang="ru-RU" dirty="0" smtClean="0"/>
              <a:t>Специалист по социальной работе консультативного отделения </a:t>
            </a:r>
            <a:r>
              <a:rPr lang="ru-RU" dirty="0" err="1" smtClean="0"/>
              <a:t>Роньжина</a:t>
            </a:r>
            <a:r>
              <a:rPr lang="ru-RU" dirty="0" smtClean="0"/>
              <a:t> С.Е. приняла Участие в соревновании  и  получила Кубок и Диплом за 2 место.</a:t>
            </a:r>
            <a:endParaRPr kumimoji="0" lang="ru-RU" b="0" i="0" u="none" strike="noStrike" cap="none" normalizeH="0" baseline="0" dirty="0" smtClean="0">
              <a:ln>
                <a:noFill/>
              </a:ln>
              <a:solidFill>
                <a:schemeClr val="tx1"/>
              </a:solidFill>
              <a:effectLst/>
              <a:cs typeface="Arial" pitchFamily="34" charset="0"/>
            </a:endParaRPr>
          </a:p>
        </p:txBody>
      </p:sp>
      <p:pic>
        <p:nvPicPr>
          <p:cNvPr id="15" name="Picture 5" descr="http://www.playcast.ru/uploads/2016/04/11/18229225.gif"/>
          <p:cNvPicPr>
            <a:picLocks noChangeAspect="1" noChangeArrowheads="1"/>
          </p:cNvPicPr>
          <p:nvPr/>
        </p:nvPicPr>
        <p:blipFill>
          <a:blip r:embed="rId3" cstate="print"/>
          <a:srcRect/>
          <a:stretch>
            <a:fillRect/>
          </a:stretch>
        </p:blipFill>
        <p:spPr bwMode="auto">
          <a:xfrm>
            <a:off x="1981200" y="5943600"/>
            <a:ext cx="638872" cy="714375"/>
          </a:xfrm>
          <a:prstGeom prst="rect">
            <a:avLst/>
          </a:prstGeom>
          <a:noFill/>
        </p:spPr>
      </p:pic>
      <p:pic>
        <p:nvPicPr>
          <p:cNvPr id="11" name="Рисунок 10" descr="image (13).jpg"/>
          <p:cNvPicPr/>
          <p:nvPr/>
        </p:nvPicPr>
        <p:blipFill>
          <a:blip r:embed="rId4" cstate="print"/>
          <a:stretch>
            <a:fillRect/>
          </a:stretch>
        </p:blipFill>
        <p:spPr>
          <a:xfrm>
            <a:off x="990600" y="3429000"/>
            <a:ext cx="3429000" cy="2667000"/>
          </a:xfrm>
          <a:prstGeom prst="rect">
            <a:avLst/>
          </a:prstGeom>
        </p:spPr>
      </p:pic>
      <p:pic>
        <p:nvPicPr>
          <p:cNvPr id="12" name="Рисунок 11" descr="многоборье ПК.jpg"/>
          <p:cNvPicPr/>
          <p:nvPr/>
        </p:nvPicPr>
        <p:blipFill>
          <a:blip r:embed="rId5" cstate="print"/>
          <a:stretch>
            <a:fillRect/>
          </a:stretch>
        </p:blipFill>
        <p:spPr>
          <a:xfrm>
            <a:off x="4953000" y="3429000"/>
            <a:ext cx="3429000" cy="2590800"/>
          </a:xfrm>
          <a:prstGeom prst="rect">
            <a:avLst/>
          </a:prstGeom>
        </p:spPr>
      </p:pic>
      <p:pic>
        <p:nvPicPr>
          <p:cNvPr id="1026" name="Picture 2" descr="C:\Users\Rongina_SE\Downloads\баба,дед\50.jpg"/>
          <p:cNvPicPr>
            <a:picLocks noChangeAspect="1" noChangeArrowheads="1"/>
          </p:cNvPicPr>
          <p:nvPr/>
        </p:nvPicPr>
        <p:blipFill>
          <a:blip r:embed="rId6" cstate="print"/>
          <a:srcRect/>
          <a:stretch>
            <a:fillRect/>
          </a:stretch>
        </p:blipFill>
        <p:spPr bwMode="auto">
          <a:xfrm>
            <a:off x="3886200" y="2667000"/>
            <a:ext cx="1539875" cy="1589915"/>
          </a:xfrm>
          <a:prstGeom prst="rect">
            <a:avLst/>
          </a:prstGeom>
          <a:ln>
            <a:noFill/>
          </a:ln>
          <a:effectLst>
            <a:softEdge rad="112500"/>
          </a:effectLst>
        </p:spPr>
      </p:pic>
      <p:pic>
        <p:nvPicPr>
          <p:cNvPr id="1027" name="Picture 3" descr="C:\Users\Rongina_SE\Downloads\4.gif"/>
          <p:cNvPicPr>
            <a:picLocks noChangeAspect="1" noChangeArrowheads="1" noCrop="1"/>
          </p:cNvPicPr>
          <p:nvPr/>
        </p:nvPicPr>
        <p:blipFill>
          <a:blip r:embed="rId7" cstate="print"/>
          <a:srcRect/>
          <a:stretch>
            <a:fillRect/>
          </a:stretch>
        </p:blipFill>
        <p:spPr bwMode="auto">
          <a:xfrm>
            <a:off x="228600" y="2743200"/>
            <a:ext cx="1295400" cy="1295400"/>
          </a:xfrm>
          <a:prstGeom prst="rect">
            <a:avLst/>
          </a:prstGeom>
          <a:noFill/>
        </p:spPr>
      </p:pic>
      <p:pic>
        <p:nvPicPr>
          <p:cNvPr id="16" name="Picture 3" descr="C:\Users\Rongina_SE\Downloads\4.gif"/>
          <p:cNvPicPr>
            <a:picLocks noChangeAspect="1" noChangeArrowheads="1" noCrop="1"/>
          </p:cNvPicPr>
          <p:nvPr/>
        </p:nvPicPr>
        <p:blipFill>
          <a:blip r:embed="rId7" cstate="print"/>
          <a:srcRect/>
          <a:stretch>
            <a:fillRect/>
          </a:stretch>
        </p:blipFill>
        <p:spPr bwMode="auto">
          <a:xfrm>
            <a:off x="7239000" y="2667000"/>
            <a:ext cx="1295400" cy="1295400"/>
          </a:xfrm>
          <a:prstGeom prst="rect">
            <a:avLst/>
          </a:prstGeom>
          <a:noFill/>
        </p:spPr>
      </p:pic>
      <p:pic>
        <p:nvPicPr>
          <p:cNvPr id="1028" name="Picture 4" descr="C:\Users\Rongina_SE\Downloads\3.gif"/>
          <p:cNvPicPr>
            <a:picLocks noChangeAspect="1" noChangeArrowheads="1" noCrop="1"/>
          </p:cNvPicPr>
          <p:nvPr/>
        </p:nvPicPr>
        <p:blipFill>
          <a:blip r:embed="rId8" cstate="print"/>
          <a:srcRect/>
          <a:stretch>
            <a:fillRect/>
          </a:stretch>
        </p:blipFill>
        <p:spPr bwMode="auto">
          <a:xfrm>
            <a:off x="5791200" y="2667000"/>
            <a:ext cx="609600" cy="609600"/>
          </a:xfrm>
          <a:prstGeom prst="rect">
            <a:avLst/>
          </a:prstGeom>
          <a:noFill/>
        </p:spPr>
      </p:pic>
      <p:pic>
        <p:nvPicPr>
          <p:cNvPr id="1029" name="Picture 5" descr="C:\Users\Rongina_SE\Downloads\3.gif"/>
          <p:cNvPicPr>
            <a:picLocks noChangeAspect="1" noChangeArrowheads="1" noCrop="1"/>
          </p:cNvPicPr>
          <p:nvPr/>
        </p:nvPicPr>
        <p:blipFill>
          <a:blip r:embed="rId8" cstate="print"/>
          <a:srcRect/>
          <a:stretch>
            <a:fillRect/>
          </a:stretch>
        </p:blipFill>
        <p:spPr bwMode="auto">
          <a:xfrm>
            <a:off x="2819400" y="2667000"/>
            <a:ext cx="609600" cy="6096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Прямоугольник 4"/>
          <p:cNvSpPr/>
          <p:nvPr/>
        </p:nvSpPr>
        <p:spPr>
          <a:xfrm>
            <a:off x="762000" y="1219200"/>
            <a:ext cx="7848600" cy="769441"/>
          </a:xfrm>
          <a:prstGeom prst="rect">
            <a:avLst/>
          </a:prstGeom>
        </p:spPr>
        <p:txBody>
          <a:bodyPr wrap="square">
            <a:spAutoFit/>
          </a:bodyPr>
          <a:lstStyle/>
          <a:p>
            <a:pPr algn="ctr"/>
            <a:endParaRPr lang="ru-RU" sz="4400" i="1" dirty="0">
              <a:solidFill>
                <a:srgbClr val="000099"/>
              </a:solidFill>
              <a:latin typeface="Times New Roman" pitchFamily="18" charset="0"/>
              <a:cs typeface="Times New Roman" pitchFamily="18" charset="0"/>
            </a:endParaRPr>
          </a:p>
        </p:txBody>
      </p:sp>
      <p:pic>
        <p:nvPicPr>
          <p:cNvPr id="6" name="Picture 13" descr="http://www.playcast.ru/uploads/2014/12/11/11046069.gif"/>
          <p:cNvPicPr>
            <a:picLocks noChangeAspect="1" noChangeArrowheads="1" noCrop="1"/>
          </p:cNvPicPr>
          <p:nvPr/>
        </p:nvPicPr>
        <p:blipFill>
          <a:blip r:embed="rId3" cstate="print"/>
          <a:srcRect/>
          <a:stretch>
            <a:fillRect/>
          </a:stretch>
        </p:blipFill>
        <p:spPr bwMode="auto">
          <a:xfrm>
            <a:off x="838200" y="914400"/>
            <a:ext cx="952500" cy="9525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7543800" y="4419600"/>
            <a:ext cx="571500" cy="571500"/>
          </a:xfrm>
          <a:prstGeom prst="rect">
            <a:avLst/>
          </a:prstGeom>
          <a:noFill/>
        </p:spPr>
      </p:pic>
      <p:pic>
        <p:nvPicPr>
          <p:cNvPr id="8" name="Picture 11" descr="http://www.playcast.ru/uploads/2016/04/11/18229225.gif"/>
          <p:cNvPicPr>
            <a:picLocks noChangeAspect="1" noChangeArrowheads="1"/>
          </p:cNvPicPr>
          <p:nvPr/>
        </p:nvPicPr>
        <p:blipFill>
          <a:blip r:embed="rId4" cstate="print"/>
          <a:srcRect/>
          <a:stretch>
            <a:fillRect/>
          </a:stretch>
        </p:blipFill>
        <p:spPr bwMode="auto">
          <a:xfrm>
            <a:off x="838200" y="5334000"/>
            <a:ext cx="707018" cy="790575"/>
          </a:xfrm>
          <a:prstGeom prst="rect">
            <a:avLst/>
          </a:prstGeom>
          <a:noFill/>
        </p:spPr>
      </p:pic>
      <p:pic>
        <p:nvPicPr>
          <p:cNvPr id="9" name="Picture 11" descr="http://www.playcast.ru/uploads/2016/04/11/18229225.gif"/>
          <p:cNvPicPr>
            <a:picLocks noChangeAspect="1" noChangeArrowheads="1"/>
          </p:cNvPicPr>
          <p:nvPr/>
        </p:nvPicPr>
        <p:blipFill>
          <a:blip r:embed="rId4" cstate="print"/>
          <a:srcRect/>
          <a:stretch>
            <a:fillRect/>
          </a:stretch>
        </p:blipFill>
        <p:spPr bwMode="auto">
          <a:xfrm>
            <a:off x="4343400" y="762000"/>
            <a:ext cx="638872" cy="714375"/>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7391400" y="685800"/>
            <a:ext cx="707018" cy="790575"/>
          </a:xfrm>
          <a:prstGeom prst="rect">
            <a:avLst/>
          </a:prstGeom>
          <a:noFill/>
        </p:spPr>
      </p:pic>
      <p:pic>
        <p:nvPicPr>
          <p:cNvPr id="12" name="Picture 11" descr="http://www.playcast.ru/uploads/2016/04/11/18229225.gif"/>
          <p:cNvPicPr>
            <a:picLocks noChangeAspect="1" noChangeArrowheads="1"/>
          </p:cNvPicPr>
          <p:nvPr/>
        </p:nvPicPr>
        <p:blipFill>
          <a:blip r:embed="rId4" cstate="print"/>
          <a:srcRect/>
          <a:stretch>
            <a:fillRect/>
          </a:stretch>
        </p:blipFill>
        <p:spPr bwMode="auto">
          <a:xfrm>
            <a:off x="4343400" y="5715000"/>
            <a:ext cx="707018" cy="333375"/>
          </a:xfrm>
          <a:prstGeom prst="rect">
            <a:avLst/>
          </a:prstGeom>
          <a:noFill/>
        </p:spPr>
      </p:pic>
      <p:sp>
        <p:nvSpPr>
          <p:cNvPr id="13" name="Прямоугольник 12"/>
          <p:cNvSpPr/>
          <p:nvPr/>
        </p:nvSpPr>
        <p:spPr>
          <a:xfrm>
            <a:off x="1447800" y="2057400"/>
            <a:ext cx="6324600" cy="1323439"/>
          </a:xfrm>
          <a:prstGeom prst="rect">
            <a:avLst/>
          </a:prstGeom>
        </p:spPr>
        <p:txBody>
          <a:bodyPr wrap="square">
            <a:spAutoFit/>
          </a:bodyPr>
          <a:lstStyle/>
          <a:p>
            <a:pPr algn="ctr"/>
            <a:r>
              <a:rPr lang="ru-RU" sz="4000" b="1" dirty="0" smtClean="0">
                <a:latin typeface="+mj-lt"/>
                <a:cs typeface="Times New Roman" pitchFamily="18" charset="0"/>
              </a:rPr>
              <a:t>Отделения социального обслуживания на дому</a:t>
            </a:r>
            <a:endParaRPr lang="ru-RU" sz="4000" b="1" dirty="0">
              <a:latin typeface="+mj-lt"/>
              <a:cs typeface="Times New Roman" pitchFamily="18" charset="0"/>
            </a:endParaRPr>
          </a:p>
        </p:txBody>
      </p:sp>
      <p:pic>
        <p:nvPicPr>
          <p:cNvPr id="14" name="Picture 2" descr="http://i053.radikal.ru/1301/3f/05cbe3e0c177.gif"/>
          <p:cNvPicPr>
            <a:picLocks noChangeAspect="1" noChangeArrowheads="1" noCrop="1"/>
          </p:cNvPicPr>
          <p:nvPr/>
        </p:nvPicPr>
        <p:blipFill>
          <a:blip r:embed="rId5" cstate="print"/>
          <a:srcRect/>
          <a:stretch>
            <a:fillRect/>
          </a:stretch>
        </p:blipFill>
        <p:spPr bwMode="auto">
          <a:xfrm rot="19705139">
            <a:off x="4086548" y="5229547"/>
            <a:ext cx="1066800" cy="1066800"/>
          </a:xfrm>
          <a:prstGeom prst="rect">
            <a:avLst/>
          </a:prstGeom>
          <a:noFill/>
        </p:spPr>
      </p:pic>
      <p:pic>
        <p:nvPicPr>
          <p:cNvPr id="15" name="Picture 2" descr="C:\Users\Rongina_SE\Downloads\32.gif"/>
          <p:cNvPicPr>
            <a:picLocks noChangeAspect="1" noChangeArrowheads="1" noCrop="1"/>
          </p:cNvPicPr>
          <p:nvPr/>
        </p:nvPicPr>
        <p:blipFill>
          <a:blip r:embed="rId6" cstate="print"/>
          <a:srcRect/>
          <a:stretch>
            <a:fillRect/>
          </a:stretch>
        </p:blipFill>
        <p:spPr bwMode="auto">
          <a:xfrm>
            <a:off x="2133600" y="3657600"/>
            <a:ext cx="2324100" cy="1110403"/>
          </a:xfrm>
          <a:prstGeom prst="rect">
            <a:avLst/>
          </a:prstGeom>
          <a:noFill/>
        </p:spPr>
      </p:pic>
      <p:pic>
        <p:nvPicPr>
          <p:cNvPr id="16" name="Picture 2" descr="C:\Users\Rongina_SE\Downloads\32.gif"/>
          <p:cNvPicPr>
            <a:picLocks noChangeAspect="1" noChangeArrowheads="1" noCrop="1"/>
          </p:cNvPicPr>
          <p:nvPr/>
        </p:nvPicPr>
        <p:blipFill>
          <a:blip r:embed="rId6" cstate="print"/>
          <a:srcRect/>
          <a:stretch>
            <a:fillRect/>
          </a:stretch>
        </p:blipFill>
        <p:spPr bwMode="auto">
          <a:xfrm>
            <a:off x="4876800" y="3657600"/>
            <a:ext cx="2324100" cy="1110403"/>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Прямоугольник 4"/>
          <p:cNvSpPr/>
          <p:nvPr/>
        </p:nvSpPr>
        <p:spPr>
          <a:xfrm>
            <a:off x="762000" y="1676400"/>
            <a:ext cx="3962400" cy="4524315"/>
          </a:xfrm>
          <a:prstGeom prst="rect">
            <a:avLst/>
          </a:prstGeom>
        </p:spPr>
        <p:txBody>
          <a:bodyPr wrap="square">
            <a:spAutoFit/>
          </a:bodyPr>
          <a:lstStyle/>
          <a:p>
            <a:pPr algn="ctr"/>
            <a:r>
              <a:rPr lang="ru-RU" sz="2400" b="1" dirty="0" smtClean="0">
                <a:latin typeface="+mj-lt"/>
                <a:cs typeface="Times New Roman" pitchFamily="18" charset="0"/>
              </a:rPr>
              <a:t>За </a:t>
            </a:r>
            <a:r>
              <a:rPr lang="ru-RU" sz="2400" b="1" dirty="0" smtClean="0">
                <a:latin typeface="+mj-lt"/>
                <a:cs typeface="Times New Roman" pitchFamily="18" charset="0"/>
              </a:rPr>
              <a:t>2017 </a:t>
            </a:r>
            <a:r>
              <a:rPr lang="ru-RU" sz="2400" b="1" dirty="0" smtClean="0">
                <a:latin typeface="+mj-lt"/>
                <a:cs typeface="Times New Roman" pitchFamily="18" charset="0"/>
              </a:rPr>
              <a:t>год отделениями социального обслуживания на дому граждан пожилого возраста и инвалидов города Каменска – Уральского и Каменского района  обслужено – </a:t>
            </a:r>
          </a:p>
          <a:p>
            <a:pPr algn="ctr"/>
            <a:r>
              <a:rPr lang="ru-RU" sz="2400" b="1" dirty="0" smtClean="0">
                <a:latin typeface="+mj-lt"/>
                <a:cs typeface="Times New Roman" pitchFamily="18" charset="0"/>
              </a:rPr>
              <a:t>1 614 человек</a:t>
            </a:r>
          </a:p>
          <a:p>
            <a:pPr algn="ctr"/>
            <a:endParaRPr lang="ru-RU" sz="2400" b="1" dirty="0" smtClean="0">
              <a:latin typeface="+mj-lt"/>
              <a:cs typeface="Times New Roman" pitchFamily="18" charset="0"/>
            </a:endParaRPr>
          </a:p>
          <a:p>
            <a:pPr algn="ctr"/>
            <a:r>
              <a:rPr lang="ru-RU" sz="2400" b="1" dirty="0" smtClean="0">
                <a:latin typeface="+mj-lt"/>
                <a:cs typeface="Times New Roman" pitchFamily="18" charset="0"/>
              </a:rPr>
              <a:t>Оказано  -  353 713 услуг</a:t>
            </a:r>
            <a:endParaRPr lang="ru-RU" sz="2400" dirty="0" smtClean="0">
              <a:latin typeface="+mj-lt"/>
              <a:cs typeface="Times New Roman" pitchFamily="18" charset="0"/>
            </a:endParaRPr>
          </a:p>
          <a:p>
            <a:pPr algn="ctr"/>
            <a:endParaRPr lang="ru-RU" sz="2400" b="1" i="1" dirty="0" smtClean="0">
              <a:solidFill>
                <a:srgbClr val="002060"/>
              </a:solidFill>
              <a:latin typeface="Times New Roman" pitchFamily="18" charset="0"/>
              <a:cs typeface="Times New Roman" pitchFamily="18" charset="0"/>
            </a:endParaRPr>
          </a:p>
          <a:p>
            <a:pPr algn="ctr"/>
            <a:endParaRPr lang="ru-RU" sz="2400" b="1" i="1" dirty="0" smtClean="0">
              <a:solidFill>
                <a:srgbClr val="002060"/>
              </a:solidFill>
              <a:latin typeface="Times New Roman" pitchFamily="18" charset="0"/>
              <a:cs typeface="Times New Roman" pitchFamily="18" charset="0"/>
            </a:endParaRPr>
          </a:p>
        </p:txBody>
      </p:sp>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4343400" y="228600"/>
            <a:ext cx="533400" cy="533400"/>
          </a:xfrm>
          <a:prstGeom prst="rect">
            <a:avLst/>
          </a:prstGeom>
          <a:noFill/>
        </p:spPr>
      </p:pic>
      <p:pic>
        <p:nvPicPr>
          <p:cNvPr id="12" name="Picture 11" descr="http://www.playcast.ru/uploads/2016/04/11/18229225.gif"/>
          <p:cNvPicPr>
            <a:picLocks noChangeAspect="1" noChangeArrowheads="1"/>
          </p:cNvPicPr>
          <p:nvPr/>
        </p:nvPicPr>
        <p:blipFill>
          <a:blip r:embed="rId4" cstate="print"/>
          <a:srcRect/>
          <a:stretch>
            <a:fillRect/>
          </a:stretch>
        </p:blipFill>
        <p:spPr bwMode="auto">
          <a:xfrm>
            <a:off x="685800" y="3505200"/>
            <a:ext cx="545171" cy="609600"/>
          </a:xfrm>
          <a:prstGeom prst="rect">
            <a:avLst/>
          </a:prstGeom>
          <a:noFill/>
        </p:spPr>
      </p:pic>
      <p:pic>
        <p:nvPicPr>
          <p:cNvPr id="15" name="Picture 11" descr="http://www.playcast.ru/uploads/2016/04/11/18229225.gif"/>
          <p:cNvPicPr>
            <a:picLocks noChangeAspect="1" noChangeArrowheads="1"/>
          </p:cNvPicPr>
          <p:nvPr/>
        </p:nvPicPr>
        <p:blipFill>
          <a:blip r:embed="rId4" cstate="print"/>
          <a:srcRect/>
          <a:stretch>
            <a:fillRect/>
          </a:stretch>
        </p:blipFill>
        <p:spPr bwMode="auto">
          <a:xfrm>
            <a:off x="2895600" y="228600"/>
            <a:ext cx="570725" cy="638175"/>
          </a:xfrm>
          <a:prstGeom prst="rect">
            <a:avLst/>
          </a:prstGeom>
          <a:noFill/>
        </p:spPr>
      </p:pic>
      <p:pic>
        <p:nvPicPr>
          <p:cNvPr id="72708" name="Picture 4" descr="C:\Users\Dmitrieva_AS\Desktop\27-41 г.png"/>
          <p:cNvPicPr>
            <a:picLocks noChangeAspect="1" noChangeArrowheads="1"/>
          </p:cNvPicPr>
          <p:nvPr/>
        </p:nvPicPr>
        <p:blipFill>
          <a:blip r:embed="rId5" cstate="print"/>
          <a:srcRect/>
          <a:stretch>
            <a:fillRect/>
          </a:stretch>
        </p:blipFill>
        <p:spPr bwMode="auto">
          <a:xfrm>
            <a:off x="4724400" y="1371600"/>
            <a:ext cx="3605212" cy="3973277"/>
          </a:xfrm>
          <a:prstGeom prst="rect">
            <a:avLst/>
          </a:prstGeom>
          <a:noFill/>
        </p:spPr>
      </p:pic>
      <p:pic>
        <p:nvPicPr>
          <p:cNvPr id="19" name="Picture 11" descr="http://www.playcast.ru/uploads/2016/04/11/18229225.gif"/>
          <p:cNvPicPr>
            <a:picLocks noChangeAspect="1" noChangeArrowheads="1"/>
          </p:cNvPicPr>
          <p:nvPr/>
        </p:nvPicPr>
        <p:blipFill>
          <a:blip r:embed="rId4" cstate="print"/>
          <a:srcRect/>
          <a:stretch>
            <a:fillRect/>
          </a:stretch>
        </p:blipFill>
        <p:spPr bwMode="auto">
          <a:xfrm>
            <a:off x="5867400" y="228600"/>
            <a:ext cx="570725" cy="638175"/>
          </a:xfrm>
          <a:prstGeom prst="rect">
            <a:avLst/>
          </a:prstGeom>
          <a:noFill/>
        </p:spPr>
      </p:pic>
      <p:pic>
        <p:nvPicPr>
          <p:cNvPr id="21" name="Picture 13" descr="http://www.playcast.ru/uploads/2014/12/11/11046069.gif"/>
          <p:cNvPicPr>
            <a:picLocks noChangeAspect="1" noChangeArrowheads="1" noCrop="1"/>
          </p:cNvPicPr>
          <p:nvPr/>
        </p:nvPicPr>
        <p:blipFill>
          <a:blip r:embed="rId3" cstate="print"/>
          <a:srcRect/>
          <a:stretch>
            <a:fillRect/>
          </a:stretch>
        </p:blipFill>
        <p:spPr bwMode="auto">
          <a:xfrm>
            <a:off x="4953000" y="3733800"/>
            <a:ext cx="533400" cy="533400"/>
          </a:xfrm>
          <a:prstGeom prst="rect">
            <a:avLst/>
          </a:prstGeom>
          <a:noFill/>
        </p:spPr>
      </p:pic>
      <p:pic>
        <p:nvPicPr>
          <p:cNvPr id="23" name="Picture 11" descr="http://www.playcast.ru/uploads/2016/04/11/18229225.gif"/>
          <p:cNvPicPr>
            <a:picLocks noChangeAspect="1" noChangeArrowheads="1"/>
          </p:cNvPicPr>
          <p:nvPr/>
        </p:nvPicPr>
        <p:blipFill>
          <a:blip r:embed="rId4" cstate="print"/>
          <a:srcRect/>
          <a:stretch>
            <a:fillRect/>
          </a:stretch>
        </p:blipFill>
        <p:spPr bwMode="auto">
          <a:xfrm>
            <a:off x="5562600" y="4267200"/>
            <a:ext cx="570725" cy="638175"/>
          </a:xfrm>
          <a:prstGeom prst="rect">
            <a:avLst/>
          </a:prstGeom>
          <a:noFill/>
        </p:spPr>
      </p:pic>
      <p:pic>
        <p:nvPicPr>
          <p:cNvPr id="72710" name="Picture 6" descr="http://img3.proshkolu.ru/content/media/pic/std/3000000/2578000/2577127-56506b70fbecaadc.gif"/>
          <p:cNvPicPr>
            <a:picLocks noChangeAspect="1" noChangeArrowheads="1"/>
          </p:cNvPicPr>
          <p:nvPr/>
        </p:nvPicPr>
        <p:blipFill>
          <a:blip r:embed="rId6" cstate="print"/>
          <a:srcRect/>
          <a:stretch>
            <a:fillRect/>
          </a:stretch>
        </p:blipFill>
        <p:spPr bwMode="auto">
          <a:xfrm>
            <a:off x="7315200" y="3886200"/>
            <a:ext cx="838200" cy="878434"/>
          </a:xfrm>
          <a:prstGeom prst="rect">
            <a:avLst/>
          </a:prstGeom>
          <a:noFill/>
        </p:spPr>
      </p:pic>
      <p:pic>
        <p:nvPicPr>
          <p:cNvPr id="50178" name="Picture 2" descr="http://uk.lindafarrow.com/skin/frontend/lindafarrow/default/images/style-guide/browline_large.png"/>
          <p:cNvPicPr>
            <a:picLocks noChangeAspect="1" noChangeArrowheads="1"/>
          </p:cNvPicPr>
          <p:nvPr/>
        </p:nvPicPr>
        <p:blipFill>
          <a:blip r:embed="rId7" cstate="print"/>
          <a:srcRect/>
          <a:stretch>
            <a:fillRect/>
          </a:stretch>
        </p:blipFill>
        <p:spPr bwMode="auto">
          <a:xfrm rot="21420511">
            <a:off x="6267109" y="2092511"/>
            <a:ext cx="1365240" cy="752633"/>
          </a:xfrm>
          <a:prstGeom prst="rect">
            <a:avLst/>
          </a:prstGeom>
          <a:noFill/>
        </p:spPr>
      </p:pic>
      <p:pic>
        <p:nvPicPr>
          <p:cNvPr id="16" name="Picture 6" descr="https://img-fotki.yandex.ru/get/6619/71746914.49/0_9c7d0_dc7c9813_XXS.gif"/>
          <p:cNvPicPr>
            <a:picLocks noChangeAspect="1" noChangeArrowheads="1" noCrop="1"/>
          </p:cNvPicPr>
          <p:nvPr/>
        </p:nvPicPr>
        <p:blipFill>
          <a:blip r:embed="rId8" cstate="print"/>
          <a:srcRect/>
          <a:stretch>
            <a:fillRect/>
          </a:stretch>
        </p:blipFill>
        <p:spPr bwMode="auto">
          <a:xfrm>
            <a:off x="6324600" y="5715000"/>
            <a:ext cx="533400" cy="533401"/>
          </a:xfrm>
          <a:prstGeom prst="rect">
            <a:avLst/>
          </a:prstGeom>
          <a:noFill/>
        </p:spPr>
      </p:pic>
      <p:pic>
        <p:nvPicPr>
          <p:cNvPr id="17" name="Picture 6" descr="https://img-fotki.yandex.ru/get/6619/71746914.49/0_9c7d0_dc7c9813_XXS.gif"/>
          <p:cNvPicPr>
            <a:picLocks noChangeAspect="1" noChangeArrowheads="1" noCrop="1"/>
          </p:cNvPicPr>
          <p:nvPr/>
        </p:nvPicPr>
        <p:blipFill>
          <a:blip r:embed="rId8" cstate="print"/>
          <a:srcRect/>
          <a:stretch>
            <a:fillRect/>
          </a:stretch>
        </p:blipFill>
        <p:spPr bwMode="auto">
          <a:xfrm>
            <a:off x="2438400" y="5715000"/>
            <a:ext cx="533400" cy="533401"/>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9" name="Picture 13" descr="http://www.playcast.ru/uploads/2014/12/11/11046069.gif"/>
          <p:cNvPicPr>
            <a:picLocks noChangeAspect="1" noChangeArrowheads="1" noCrop="1"/>
          </p:cNvPicPr>
          <p:nvPr/>
        </p:nvPicPr>
        <p:blipFill>
          <a:blip r:embed="rId3" cstate="print"/>
          <a:srcRect/>
          <a:stretch>
            <a:fillRect/>
          </a:stretch>
        </p:blipFill>
        <p:spPr bwMode="auto">
          <a:xfrm>
            <a:off x="1828800" y="304800"/>
            <a:ext cx="533400" cy="5334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6705600" y="76200"/>
            <a:ext cx="685800" cy="766849"/>
          </a:xfrm>
          <a:prstGeom prst="rect">
            <a:avLst/>
          </a:prstGeom>
          <a:noFill/>
        </p:spPr>
      </p:pic>
      <p:sp>
        <p:nvSpPr>
          <p:cNvPr id="14" name="Прямоугольник 13"/>
          <p:cNvSpPr/>
          <p:nvPr/>
        </p:nvSpPr>
        <p:spPr>
          <a:xfrm>
            <a:off x="914400" y="457200"/>
            <a:ext cx="7315200" cy="369332"/>
          </a:xfrm>
          <a:prstGeom prst="rect">
            <a:avLst/>
          </a:prstGeom>
        </p:spPr>
        <p:txBody>
          <a:bodyPr wrap="square">
            <a:spAutoFit/>
          </a:bodyPr>
          <a:lstStyle/>
          <a:p>
            <a:pPr algn="ctr"/>
            <a:endParaRPr lang="ru-RU" dirty="0">
              <a:solidFill>
                <a:srgbClr val="000099"/>
              </a:solidFill>
            </a:endParaRPr>
          </a:p>
        </p:txBody>
      </p:sp>
      <p:sp>
        <p:nvSpPr>
          <p:cNvPr id="19" name="Прямоугольник 18"/>
          <p:cNvSpPr/>
          <p:nvPr/>
        </p:nvSpPr>
        <p:spPr>
          <a:xfrm>
            <a:off x="685800" y="533400"/>
            <a:ext cx="7696200" cy="1477328"/>
          </a:xfrm>
          <a:prstGeom prst="rect">
            <a:avLst/>
          </a:prstGeom>
        </p:spPr>
        <p:txBody>
          <a:bodyPr wrap="square">
            <a:spAutoFit/>
          </a:bodyPr>
          <a:lstStyle/>
          <a:p>
            <a:endParaRPr lang="ru-RU" b="1" dirty="0" smtClean="0">
              <a:solidFill>
                <a:srgbClr val="000099"/>
              </a:solidFill>
              <a:effectLst>
                <a:outerShdw blurRad="38100" dist="38100" dir="2700000" algn="tl">
                  <a:srgbClr val="FFFFFF"/>
                </a:outerShdw>
              </a:effectLst>
            </a:endParaRPr>
          </a:p>
          <a:p>
            <a:endParaRPr lang="ru-RU" b="1" dirty="0" smtClean="0">
              <a:solidFill>
                <a:srgbClr val="000099"/>
              </a:solidFill>
              <a:effectLst>
                <a:outerShdw blurRad="38100" dist="38100" dir="2700000" algn="tl">
                  <a:srgbClr val="FFFFFF"/>
                </a:outerShdw>
              </a:effectLst>
            </a:endParaRPr>
          </a:p>
          <a:p>
            <a:endParaRPr lang="ru-RU" b="1" dirty="0" smtClean="0">
              <a:solidFill>
                <a:srgbClr val="000099"/>
              </a:solidFill>
              <a:effectLst>
                <a:outerShdw blurRad="38100" dist="38100" dir="2700000" algn="tl">
                  <a:srgbClr val="FFFFFF"/>
                </a:outerShdw>
              </a:effectLst>
            </a:endParaRPr>
          </a:p>
          <a:p>
            <a:endParaRPr lang="ru-RU" b="1" dirty="0" smtClean="0">
              <a:solidFill>
                <a:srgbClr val="000099"/>
              </a:solidFill>
              <a:effectLst>
                <a:outerShdw blurRad="38100" dist="38100" dir="2700000" algn="tl">
                  <a:srgbClr val="FFFFFF"/>
                </a:outerShdw>
              </a:effectLst>
            </a:endParaRPr>
          </a:p>
          <a:p>
            <a:endParaRPr lang="ru-RU" b="1" dirty="0">
              <a:solidFill>
                <a:srgbClr val="000099"/>
              </a:solidFill>
            </a:endParaRPr>
          </a:p>
        </p:txBody>
      </p:sp>
      <p:pic>
        <p:nvPicPr>
          <p:cNvPr id="30" name="Picture 11" descr="http://www.playcast.ru/uploads/2016/04/11/18229225.gif"/>
          <p:cNvPicPr>
            <a:picLocks noChangeAspect="1" noChangeArrowheads="1"/>
          </p:cNvPicPr>
          <p:nvPr/>
        </p:nvPicPr>
        <p:blipFill>
          <a:blip r:embed="rId4" cstate="print"/>
          <a:srcRect/>
          <a:stretch>
            <a:fillRect/>
          </a:stretch>
        </p:blipFill>
        <p:spPr bwMode="auto">
          <a:xfrm>
            <a:off x="457200" y="2514600"/>
            <a:ext cx="685800" cy="766849"/>
          </a:xfrm>
          <a:prstGeom prst="rect">
            <a:avLst/>
          </a:prstGeom>
          <a:noFill/>
        </p:spPr>
      </p:pic>
      <p:sp>
        <p:nvSpPr>
          <p:cNvPr id="76811"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16" name="Прямоугольник 15"/>
          <p:cNvSpPr/>
          <p:nvPr/>
        </p:nvSpPr>
        <p:spPr>
          <a:xfrm>
            <a:off x="762000" y="609600"/>
            <a:ext cx="7772400" cy="7109639"/>
          </a:xfrm>
          <a:prstGeom prst="rect">
            <a:avLst/>
          </a:prstGeom>
        </p:spPr>
        <p:txBody>
          <a:bodyPr wrap="square">
            <a:spAutoFit/>
          </a:bodyPr>
          <a:lstStyle/>
          <a:p>
            <a:r>
              <a:rPr lang="ru-RU" dirty="0" smtClean="0">
                <a:cs typeface="Times New Roman" pitchFamily="18" charset="0"/>
              </a:rPr>
              <a:t>В </a:t>
            </a:r>
            <a:r>
              <a:rPr lang="ru-RU" b="1" dirty="0" smtClean="0">
                <a:cs typeface="Times New Roman" pitchFamily="18" charset="0"/>
              </a:rPr>
              <a:t>отделении социального облуживания на дому № 2</a:t>
            </a:r>
            <a:r>
              <a:rPr lang="ru-RU" dirty="0" smtClean="0">
                <a:cs typeface="Times New Roman" pitchFamily="18" charset="0"/>
              </a:rPr>
              <a:t> в 2017г</a:t>
            </a:r>
          </a:p>
          <a:p>
            <a:r>
              <a:rPr lang="ru-RU" dirty="0" smtClean="0">
                <a:cs typeface="Times New Roman" pitchFamily="18" charset="0"/>
              </a:rPr>
              <a:t> состояло на учете – </a:t>
            </a:r>
            <a:r>
              <a:rPr lang="ru-RU" b="1" dirty="0" smtClean="0"/>
              <a:t>1 095</a:t>
            </a:r>
            <a:r>
              <a:rPr lang="ru-RU" dirty="0" smtClean="0"/>
              <a:t> </a:t>
            </a:r>
            <a:r>
              <a:rPr lang="ru-RU" b="1" dirty="0" smtClean="0"/>
              <a:t>человек</a:t>
            </a:r>
            <a:r>
              <a:rPr lang="ru-RU" sz="2000" b="1" dirty="0" smtClean="0">
                <a:cs typeface="Times New Roman" pitchFamily="18" charset="0"/>
              </a:rPr>
              <a:t>.</a:t>
            </a:r>
          </a:p>
          <a:p>
            <a:r>
              <a:rPr lang="ru-RU" sz="2000" b="1" dirty="0" smtClean="0">
                <a:cs typeface="Times New Roman" pitchFamily="18" charset="0"/>
              </a:rPr>
              <a:t> </a:t>
            </a:r>
            <a:r>
              <a:rPr lang="ru-RU" dirty="0" smtClean="0">
                <a:cs typeface="Times New Roman" pitchFamily="18" charset="0"/>
              </a:rPr>
              <a:t>Всего обслужено </a:t>
            </a:r>
            <a:r>
              <a:rPr lang="ru-RU" b="1" dirty="0" smtClean="0">
                <a:cs typeface="Times New Roman" pitchFamily="18" charset="0"/>
              </a:rPr>
              <a:t>1300 чел</a:t>
            </a:r>
            <a:r>
              <a:rPr lang="ru-RU" sz="2000" b="1" dirty="0" smtClean="0">
                <a:cs typeface="Times New Roman" pitchFamily="18" charset="0"/>
              </a:rPr>
              <a:t>.</a:t>
            </a:r>
          </a:p>
          <a:p>
            <a:r>
              <a:rPr lang="ru-RU" b="1" dirty="0" smtClean="0"/>
              <a:t>Государственное задание выполнено:</a:t>
            </a:r>
            <a:endParaRPr lang="ru-RU" dirty="0" smtClean="0"/>
          </a:p>
          <a:p>
            <a:r>
              <a:rPr lang="ru-RU" dirty="0" smtClean="0"/>
              <a:t> План – </a:t>
            </a:r>
            <a:r>
              <a:rPr lang="ru-RU" b="1" dirty="0" smtClean="0"/>
              <a:t>1089</a:t>
            </a:r>
            <a:r>
              <a:rPr lang="ru-RU" dirty="0" smtClean="0"/>
              <a:t> человек</a:t>
            </a:r>
          </a:p>
          <a:p>
            <a:r>
              <a:rPr lang="ru-RU" dirty="0" smtClean="0"/>
              <a:t>Факт  –  </a:t>
            </a:r>
            <a:r>
              <a:rPr lang="ru-RU" b="1" dirty="0" smtClean="0"/>
              <a:t>1095</a:t>
            </a:r>
            <a:r>
              <a:rPr lang="ru-RU" dirty="0" smtClean="0"/>
              <a:t> человек</a:t>
            </a:r>
          </a:p>
          <a:p>
            <a:r>
              <a:rPr lang="ru-RU" dirty="0" smtClean="0"/>
              <a:t>% исполнения – 100,5%</a:t>
            </a:r>
          </a:p>
          <a:p>
            <a:endParaRPr lang="ru-RU" dirty="0" smtClean="0"/>
          </a:p>
          <a:p>
            <a:r>
              <a:rPr lang="ru-RU" b="1" dirty="0" smtClean="0"/>
              <a:t>В отделение социального обслуживания на дому № 3 (Каменский район) </a:t>
            </a:r>
            <a:r>
              <a:rPr lang="ru-RU" dirty="0" smtClean="0">
                <a:cs typeface="Times New Roman" pitchFamily="18" charset="0"/>
              </a:rPr>
              <a:t> состояло на учете  </a:t>
            </a:r>
            <a:r>
              <a:rPr lang="ru-RU" b="1" dirty="0" smtClean="0">
                <a:cs typeface="Times New Roman" pitchFamily="18" charset="0"/>
              </a:rPr>
              <a:t>256</a:t>
            </a:r>
            <a:r>
              <a:rPr lang="ru-RU" dirty="0" smtClean="0">
                <a:cs typeface="Times New Roman" pitchFamily="18" charset="0"/>
              </a:rPr>
              <a:t> </a:t>
            </a:r>
            <a:r>
              <a:rPr lang="ru-RU" b="1" dirty="0" smtClean="0">
                <a:cs typeface="Times New Roman" pitchFamily="18" charset="0"/>
              </a:rPr>
              <a:t>чел.</a:t>
            </a:r>
          </a:p>
          <a:p>
            <a:r>
              <a:rPr lang="ru-RU" dirty="0" smtClean="0"/>
              <a:t>Всего обслужено </a:t>
            </a:r>
            <a:r>
              <a:rPr lang="ru-RU" b="1" dirty="0" smtClean="0"/>
              <a:t>310 человек.</a:t>
            </a:r>
          </a:p>
          <a:p>
            <a:endParaRPr lang="ru-RU" b="1" dirty="0" smtClean="0"/>
          </a:p>
          <a:p>
            <a:r>
              <a:rPr lang="ru-RU" b="1" dirty="0" smtClean="0"/>
              <a:t>Бригады социальных работников в течение 2017г  обслужили 64  чел., оказано  15 971  услуга.</a:t>
            </a:r>
          </a:p>
          <a:p>
            <a:r>
              <a:rPr lang="ru-RU" b="1" dirty="0" smtClean="0"/>
              <a:t> Бригада № 1 </a:t>
            </a:r>
            <a:r>
              <a:rPr lang="ru-RU" dirty="0" smtClean="0"/>
              <a:t>(зав. Ю.В. </a:t>
            </a:r>
            <a:r>
              <a:rPr lang="ru-RU" dirty="0" err="1" smtClean="0"/>
              <a:t>Макиенко</a:t>
            </a:r>
            <a:r>
              <a:rPr lang="ru-RU" dirty="0" smtClean="0"/>
              <a:t>) обслужила – </a:t>
            </a:r>
            <a:r>
              <a:rPr lang="ru-RU" b="1" dirty="0" smtClean="0"/>
              <a:t> 28 </a:t>
            </a:r>
            <a:r>
              <a:rPr lang="ru-RU" dirty="0" smtClean="0"/>
              <a:t>человек</a:t>
            </a:r>
            <a:r>
              <a:rPr lang="ru-RU" b="1" dirty="0" smtClean="0"/>
              <a:t>,</a:t>
            </a:r>
          </a:p>
          <a:p>
            <a:r>
              <a:rPr lang="ru-RU" dirty="0" smtClean="0"/>
              <a:t> оказано – </a:t>
            </a:r>
            <a:r>
              <a:rPr lang="ru-RU" b="1" dirty="0" smtClean="0"/>
              <a:t>9 069 </a:t>
            </a:r>
            <a:r>
              <a:rPr lang="ru-RU" dirty="0" smtClean="0"/>
              <a:t>услуг. </a:t>
            </a:r>
          </a:p>
          <a:p>
            <a:r>
              <a:rPr lang="ru-RU" dirty="0" smtClean="0"/>
              <a:t> </a:t>
            </a:r>
            <a:r>
              <a:rPr lang="ru-RU" b="1" dirty="0" smtClean="0"/>
              <a:t>Бригада № 2 </a:t>
            </a:r>
            <a:r>
              <a:rPr lang="ru-RU" dirty="0" smtClean="0"/>
              <a:t>(зав. Л.Г. </a:t>
            </a:r>
            <a:r>
              <a:rPr lang="ru-RU" dirty="0" err="1" smtClean="0"/>
              <a:t>Черноглазкина</a:t>
            </a:r>
            <a:r>
              <a:rPr lang="ru-RU" dirty="0" smtClean="0"/>
              <a:t>) обслужила – </a:t>
            </a:r>
            <a:r>
              <a:rPr lang="ru-RU" b="1" dirty="0" smtClean="0"/>
              <a:t>36 </a:t>
            </a:r>
            <a:r>
              <a:rPr lang="ru-RU" dirty="0" smtClean="0"/>
              <a:t>человек,</a:t>
            </a:r>
          </a:p>
          <a:p>
            <a:r>
              <a:rPr lang="ru-RU" dirty="0" smtClean="0"/>
              <a:t> оказано – </a:t>
            </a:r>
            <a:r>
              <a:rPr lang="ru-RU" b="1" dirty="0" smtClean="0"/>
              <a:t> 6 902 </a:t>
            </a:r>
            <a:r>
              <a:rPr lang="ru-RU" dirty="0" smtClean="0"/>
              <a:t>услуг. </a:t>
            </a:r>
          </a:p>
          <a:p>
            <a:r>
              <a:rPr lang="ru-RU" b="1" dirty="0" smtClean="0"/>
              <a:t>Государственное задание выполнено:</a:t>
            </a:r>
            <a:endParaRPr lang="ru-RU" dirty="0" smtClean="0"/>
          </a:p>
          <a:p>
            <a:r>
              <a:rPr lang="ru-RU" dirty="0" smtClean="0"/>
              <a:t> План </a:t>
            </a:r>
            <a:r>
              <a:rPr lang="ru-RU" b="1" dirty="0" smtClean="0"/>
              <a:t>– 263 </a:t>
            </a:r>
            <a:r>
              <a:rPr lang="ru-RU" dirty="0" smtClean="0"/>
              <a:t>человек</a:t>
            </a:r>
          </a:p>
          <a:p>
            <a:r>
              <a:rPr lang="ru-RU" dirty="0" smtClean="0"/>
              <a:t> Факт  </a:t>
            </a:r>
            <a:r>
              <a:rPr lang="ru-RU" b="1" dirty="0" smtClean="0"/>
              <a:t>– 300 </a:t>
            </a:r>
            <a:r>
              <a:rPr lang="ru-RU" dirty="0" smtClean="0"/>
              <a:t>человек</a:t>
            </a:r>
          </a:p>
          <a:p>
            <a:endParaRPr lang="ru-RU" dirty="0" smtClean="0"/>
          </a:p>
          <a:p>
            <a:endParaRPr lang="ru-RU" dirty="0" smtClean="0"/>
          </a:p>
          <a:p>
            <a:endParaRPr lang="ru-RU" b="1" dirty="0" smtClean="0">
              <a:cs typeface="Times New Roman" pitchFamily="18" charset="0"/>
            </a:endParaRPr>
          </a:p>
          <a:p>
            <a:pPr algn="ctr"/>
            <a:endParaRPr lang="ru-RU" sz="2000" b="1" dirty="0" smtClean="0">
              <a:solidFill>
                <a:srgbClr val="002060"/>
              </a:solidFill>
              <a:latin typeface="Times New Roman" pitchFamily="18" charset="0"/>
              <a:cs typeface="Times New Roman" pitchFamily="18" charset="0"/>
            </a:endParaRPr>
          </a:p>
        </p:txBody>
      </p:sp>
      <p:pic>
        <p:nvPicPr>
          <p:cNvPr id="30722" name="Picture 2" descr="http://www.gifmania.ru/Animated-Gifs-Lyudi/Animations-Women/Images-Old-Women/Old-Women-86106.gif"/>
          <p:cNvPicPr>
            <a:picLocks noChangeAspect="1" noChangeArrowheads="1" noCrop="1"/>
          </p:cNvPicPr>
          <p:nvPr/>
        </p:nvPicPr>
        <p:blipFill>
          <a:blip r:embed="rId5" cstate="print"/>
          <a:srcRect/>
          <a:stretch>
            <a:fillRect/>
          </a:stretch>
        </p:blipFill>
        <p:spPr bwMode="auto">
          <a:xfrm flipH="1">
            <a:off x="6172200" y="304800"/>
            <a:ext cx="2362200" cy="2734028"/>
          </a:xfrm>
          <a:prstGeom prst="rect">
            <a:avLst/>
          </a:prstGeom>
          <a:noFill/>
        </p:spPr>
      </p:pic>
      <p:sp>
        <p:nvSpPr>
          <p:cNvPr id="15" name="Прямоугольник 14"/>
          <p:cNvSpPr/>
          <p:nvPr/>
        </p:nvSpPr>
        <p:spPr>
          <a:xfrm>
            <a:off x="838200" y="5647729"/>
            <a:ext cx="5486400" cy="461665"/>
          </a:xfrm>
          <a:prstGeom prst="rect">
            <a:avLst/>
          </a:prstGeom>
        </p:spPr>
        <p:txBody>
          <a:bodyPr wrap="square">
            <a:spAutoFit/>
          </a:bodyPr>
          <a:lstStyle/>
          <a:p>
            <a:pPr algn="ctr"/>
            <a:r>
              <a:rPr lang="ru-RU" sz="1200" dirty="0" smtClean="0">
                <a:solidFill>
                  <a:srgbClr val="002060"/>
                </a:solidFill>
                <a:latin typeface="Times New Roman" pitchFamily="18" charset="0"/>
                <a:cs typeface="Times New Roman" pitchFamily="18" charset="0"/>
              </a:rPr>
              <a:t> </a:t>
            </a:r>
          </a:p>
          <a:p>
            <a:pPr algn="ctr"/>
            <a:r>
              <a:rPr lang="ru-RU" sz="1200" b="1" dirty="0" smtClean="0"/>
              <a:t> </a:t>
            </a:r>
            <a:endParaRPr lang="ru-RU" sz="1200" dirty="0"/>
          </a:p>
        </p:txBody>
      </p:sp>
      <p:pic>
        <p:nvPicPr>
          <p:cNvPr id="18" name="Picture 13" descr="http://www.playcast.ru/uploads/2014/12/11/11046069.gif"/>
          <p:cNvPicPr>
            <a:picLocks noChangeAspect="1" noChangeArrowheads="1" noCrop="1"/>
          </p:cNvPicPr>
          <p:nvPr/>
        </p:nvPicPr>
        <p:blipFill>
          <a:blip r:embed="rId3" cstate="print"/>
          <a:srcRect/>
          <a:stretch>
            <a:fillRect/>
          </a:stretch>
        </p:blipFill>
        <p:spPr bwMode="auto">
          <a:xfrm>
            <a:off x="7620000" y="5867400"/>
            <a:ext cx="533400" cy="533400"/>
          </a:xfrm>
          <a:prstGeom prst="rect">
            <a:avLst/>
          </a:prstGeom>
          <a:noFill/>
        </p:spPr>
      </p:pic>
      <p:pic>
        <p:nvPicPr>
          <p:cNvPr id="20" name="Picture 13" descr="http://www.playcast.ru/uploads/2014/12/11/11046069.gif"/>
          <p:cNvPicPr>
            <a:picLocks noChangeAspect="1" noChangeArrowheads="1" noCrop="1"/>
          </p:cNvPicPr>
          <p:nvPr/>
        </p:nvPicPr>
        <p:blipFill>
          <a:blip r:embed="rId3" cstate="print"/>
          <a:srcRect/>
          <a:stretch>
            <a:fillRect/>
          </a:stretch>
        </p:blipFill>
        <p:spPr bwMode="auto">
          <a:xfrm>
            <a:off x="5105400" y="2057400"/>
            <a:ext cx="533400" cy="5334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5"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44033" name="Rectangle 1"/>
          <p:cNvSpPr>
            <a:spLocks noChangeArrowheads="1"/>
          </p:cNvSpPr>
          <p:nvPr/>
        </p:nvSpPr>
        <p:spPr bwMode="auto">
          <a:xfrm>
            <a:off x="762000" y="1101473"/>
            <a:ext cx="777240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hangingPunct="0"/>
            <a:r>
              <a:rPr lang="ru-RU" dirty="0" smtClean="0"/>
              <a:t> </a:t>
            </a:r>
            <a:r>
              <a:rPr lang="ru-RU" b="1" u="sng" dirty="0" smtClean="0"/>
              <a:t>Организация и  участие в мероприятиях заведующих и социальных работников Красногорского района</a:t>
            </a:r>
            <a:endParaRPr lang="ru-RU" dirty="0" smtClean="0"/>
          </a:p>
          <a:p>
            <a:pPr lvl="0" hangingPunct="0"/>
            <a:r>
              <a:rPr lang="ru-RU" b="1" dirty="0" smtClean="0"/>
              <a:t>24.02.2017 г. </a:t>
            </a:r>
            <a:r>
              <a:rPr lang="ru-RU" dirty="0" smtClean="0"/>
              <a:t>– собрание клуба сотрудников Красногорского района «Любители классической музыки» на тему «Творчество Шопена».</a:t>
            </a:r>
          </a:p>
          <a:p>
            <a:pPr lvl="0" hangingPunct="0"/>
            <a:r>
              <a:rPr lang="ru-RU" b="1" dirty="0" smtClean="0"/>
              <a:t>14.03.2017 г. </a:t>
            </a:r>
            <a:r>
              <a:rPr lang="ru-RU" b="1" i="1" dirty="0" smtClean="0"/>
              <a:t>– </a:t>
            </a:r>
            <a:r>
              <a:rPr lang="ru-RU" dirty="0" smtClean="0"/>
              <a:t>проведено праздничное  мероприятие для клиентов ОСО на дому Красногорского района, посвященное 8 Марта</a:t>
            </a:r>
          </a:p>
          <a:p>
            <a:pPr lvl="0" hangingPunct="0"/>
            <a:r>
              <a:rPr lang="ru-RU" dirty="0" smtClean="0"/>
              <a:t>Сотрудники приняли участие в весеннем </a:t>
            </a:r>
            <a:r>
              <a:rPr lang="ru-RU" b="1" dirty="0" smtClean="0"/>
              <a:t>субботнике.</a:t>
            </a:r>
          </a:p>
          <a:p>
            <a:pPr hangingPunct="0"/>
            <a:r>
              <a:rPr lang="ru-RU" b="1" dirty="0" smtClean="0"/>
              <a:t>01.05.2017 г. </a:t>
            </a:r>
            <a:r>
              <a:rPr lang="ru-RU" dirty="0" smtClean="0"/>
              <a:t>приняли участие в шествии в праздничной колонне 1 МАЯ</a:t>
            </a:r>
          </a:p>
        </p:txBody>
      </p:sp>
      <p:pic>
        <p:nvPicPr>
          <p:cNvPr id="8" name="Рисунок 7" descr="IMG_20170501_103258"/>
          <p:cNvPicPr/>
          <p:nvPr/>
        </p:nvPicPr>
        <p:blipFill>
          <a:blip r:embed="rId3" cstate="print"/>
          <a:srcRect/>
          <a:stretch>
            <a:fillRect/>
          </a:stretch>
        </p:blipFill>
        <p:spPr bwMode="auto">
          <a:xfrm>
            <a:off x="5791200" y="3505200"/>
            <a:ext cx="2590800" cy="1981200"/>
          </a:xfrm>
          <a:prstGeom prst="rect">
            <a:avLst/>
          </a:prstGeom>
          <a:ln>
            <a:noFill/>
          </a:ln>
          <a:effectLst>
            <a:softEdge rad="112500"/>
          </a:effectLst>
        </p:spPr>
      </p:pic>
      <p:pic>
        <p:nvPicPr>
          <p:cNvPr id="11" name="Picture 2" descr="http://i053.radikal.ru/1301/3f/05cbe3e0c177.gif"/>
          <p:cNvPicPr>
            <a:picLocks noChangeAspect="1" noChangeArrowheads="1" noCrop="1"/>
          </p:cNvPicPr>
          <p:nvPr/>
        </p:nvPicPr>
        <p:blipFill>
          <a:blip r:embed="rId4" cstate="print"/>
          <a:srcRect/>
          <a:stretch>
            <a:fillRect/>
          </a:stretch>
        </p:blipFill>
        <p:spPr bwMode="auto">
          <a:xfrm rot="19705139">
            <a:off x="4086548" y="3476947"/>
            <a:ext cx="1066800" cy="1066800"/>
          </a:xfrm>
          <a:prstGeom prst="rect">
            <a:avLst/>
          </a:prstGeom>
          <a:noFill/>
        </p:spPr>
      </p:pic>
      <p:pic>
        <p:nvPicPr>
          <p:cNvPr id="12" name="Picture 6" descr="https://img-fotki.yandex.ru/get/6619/71746914.49/0_9c7d0_dc7c9813_XXS.gif"/>
          <p:cNvPicPr>
            <a:picLocks noChangeAspect="1" noChangeArrowheads="1" noCrop="1"/>
          </p:cNvPicPr>
          <p:nvPr/>
        </p:nvPicPr>
        <p:blipFill>
          <a:blip r:embed="rId5" cstate="print"/>
          <a:srcRect/>
          <a:stretch>
            <a:fillRect/>
          </a:stretch>
        </p:blipFill>
        <p:spPr bwMode="auto">
          <a:xfrm>
            <a:off x="990600" y="381000"/>
            <a:ext cx="533400" cy="533401"/>
          </a:xfrm>
          <a:prstGeom prst="rect">
            <a:avLst/>
          </a:prstGeom>
          <a:noFill/>
        </p:spPr>
      </p:pic>
      <p:pic>
        <p:nvPicPr>
          <p:cNvPr id="13" name="Picture 6" descr="https://img-fotki.yandex.ru/get/6619/71746914.49/0_9c7d0_dc7c9813_XXS.gif"/>
          <p:cNvPicPr>
            <a:picLocks noChangeAspect="1" noChangeArrowheads="1" noCrop="1"/>
          </p:cNvPicPr>
          <p:nvPr/>
        </p:nvPicPr>
        <p:blipFill>
          <a:blip r:embed="rId5" cstate="print"/>
          <a:srcRect/>
          <a:stretch>
            <a:fillRect/>
          </a:stretch>
        </p:blipFill>
        <p:spPr bwMode="auto">
          <a:xfrm>
            <a:off x="7924800" y="6019800"/>
            <a:ext cx="533400" cy="533401"/>
          </a:xfrm>
          <a:prstGeom prst="rect">
            <a:avLst/>
          </a:prstGeom>
          <a:noFill/>
        </p:spPr>
      </p:pic>
      <p:pic>
        <p:nvPicPr>
          <p:cNvPr id="14" name="Picture 6" descr="https://img-fotki.yandex.ru/get/6619/71746914.49/0_9c7d0_dc7c9813_XXS.gif"/>
          <p:cNvPicPr>
            <a:picLocks noChangeAspect="1" noChangeArrowheads="1" noCrop="1"/>
          </p:cNvPicPr>
          <p:nvPr/>
        </p:nvPicPr>
        <p:blipFill>
          <a:blip r:embed="rId5" cstate="print"/>
          <a:srcRect/>
          <a:stretch>
            <a:fillRect/>
          </a:stretch>
        </p:blipFill>
        <p:spPr bwMode="auto">
          <a:xfrm>
            <a:off x="914400" y="5943600"/>
            <a:ext cx="533400" cy="533401"/>
          </a:xfrm>
          <a:prstGeom prst="rect">
            <a:avLst/>
          </a:prstGeom>
          <a:noFill/>
        </p:spPr>
      </p:pic>
      <p:pic>
        <p:nvPicPr>
          <p:cNvPr id="15" name="Рисунок 14" descr="Копия IMG_4689"/>
          <p:cNvPicPr/>
          <p:nvPr/>
        </p:nvPicPr>
        <p:blipFill>
          <a:blip r:embed="rId6" cstate="print"/>
          <a:srcRect/>
          <a:stretch>
            <a:fillRect/>
          </a:stretch>
        </p:blipFill>
        <p:spPr bwMode="auto">
          <a:xfrm>
            <a:off x="838200" y="3505200"/>
            <a:ext cx="2674326" cy="1931458"/>
          </a:xfrm>
          <a:prstGeom prst="rect">
            <a:avLst/>
          </a:prstGeom>
          <a:ln>
            <a:noFill/>
          </a:ln>
          <a:effectLst>
            <a:softEdge rad="112500"/>
          </a:effectLst>
        </p:spPr>
      </p:pic>
      <p:pic>
        <p:nvPicPr>
          <p:cNvPr id="16" name="Рисунок 15" descr="image 1"/>
          <p:cNvPicPr/>
          <p:nvPr/>
        </p:nvPicPr>
        <p:blipFill>
          <a:blip r:embed="rId7" cstate="print"/>
          <a:srcRect/>
          <a:stretch>
            <a:fillRect/>
          </a:stretch>
        </p:blipFill>
        <p:spPr bwMode="auto">
          <a:xfrm>
            <a:off x="3505200" y="4648200"/>
            <a:ext cx="2466975" cy="1855113"/>
          </a:xfrm>
          <a:prstGeom prst="rect">
            <a:avLst/>
          </a:prstGeom>
          <a:ln>
            <a:noFill/>
          </a:ln>
          <a:effectLst>
            <a:softEdge rad="112500"/>
          </a:effectLst>
        </p:spPr>
      </p:pic>
      <p:pic>
        <p:nvPicPr>
          <p:cNvPr id="17" name="Picture 6" descr="https://img-fotki.yandex.ru/get/6619/71746914.49/0_9c7d0_dc7c9813_XXS.gif"/>
          <p:cNvPicPr>
            <a:picLocks noChangeAspect="1" noChangeArrowheads="1" noCrop="1"/>
          </p:cNvPicPr>
          <p:nvPr/>
        </p:nvPicPr>
        <p:blipFill>
          <a:blip r:embed="rId5" cstate="print"/>
          <a:srcRect/>
          <a:stretch>
            <a:fillRect/>
          </a:stretch>
        </p:blipFill>
        <p:spPr bwMode="auto">
          <a:xfrm>
            <a:off x="7620000" y="381000"/>
            <a:ext cx="533400" cy="533401"/>
          </a:xfrm>
          <a:prstGeom prst="rect">
            <a:avLst/>
          </a:prstGeom>
          <a:noFill/>
        </p:spPr>
      </p:pic>
      <p:pic>
        <p:nvPicPr>
          <p:cNvPr id="2050" name="Picture 2" descr="C:\Users\Rongina_SE\Downloads\31.jpg"/>
          <p:cNvPicPr>
            <a:picLocks noChangeAspect="1" noChangeArrowheads="1"/>
          </p:cNvPicPr>
          <p:nvPr/>
        </p:nvPicPr>
        <p:blipFill>
          <a:blip r:embed="rId8" cstate="print"/>
          <a:srcRect/>
          <a:stretch>
            <a:fillRect/>
          </a:stretch>
        </p:blipFill>
        <p:spPr bwMode="auto">
          <a:xfrm>
            <a:off x="3810000" y="3581400"/>
            <a:ext cx="1711785" cy="1280986"/>
          </a:xfrm>
          <a:prstGeom prst="rect">
            <a:avLst/>
          </a:prstGeom>
          <a:ln>
            <a:noFill/>
          </a:ln>
          <a:effectLst>
            <a:softEdge rad="112500"/>
          </a:effectLst>
        </p:spPr>
      </p:pic>
      <p:pic>
        <p:nvPicPr>
          <p:cNvPr id="2051" name="Picture 3" descr="C:\Users\Rongina_SE\Downloads\1.gif"/>
          <p:cNvPicPr>
            <a:picLocks noChangeAspect="1" noChangeArrowheads="1"/>
          </p:cNvPicPr>
          <p:nvPr/>
        </p:nvPicPr>
        <p:blipFill>
          <a:blip r:embed="rId9" cstate="print"/>
          <a:srcRect/>
          <a:stretch>
            <a:fillRect/>
          </a:stretch>
        </p:blipFill>
        <p:spPr bwMode="auto">
          <a:xfrm>
            <a:off x="2286000" y="5029200"/>
            <a:ext cx="1143000" cy="1428750"/>
          </a:xfrm>
          <a:prstGeom prst="rect">
            <a:avLst/>
          </a:prstGeom>
          <a:noFill/>
        </p:spPr>
      </p:pic>
      <p:pic>
        <p:nvPicPr>
          <p:cNvPr id="18" name="Picture 3" descr="C:\Users\Rongina_SE\Downloads\1.gif"/>
          <p:cNvPicPr>
            <a:picLocks noChangeAspect="1" noChangeArrowheads="1"/>
          </p:cNvPicPr>
          <p:nvPr/>
        </p:nvPicPr>
        <p:blipFill>
          <a:blip r:embed="rId9" cstate="print"/>
          <a:srcRect/>
          <a:stretch>
            <a:fillRect/>
          </a:stretch>
        </p:blipFill>
        <p:spPr bwMode="auto">
          <a:xfrm>
            <a:off x="5943600" y="5029200"/>
            <a:ext cx="1143000" cy="142875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5"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44033" name="Rectangle 1"/>
          <p:cNvSpPr>
            <a:spLocks noChangeArrowheads="1"/>
          </p:cNvSpPr>
          <p:nvPr/>
        </p:nvSpPr>
        <p:spPr bwMode="auto">
          <a:xfrm>
            <a:off x="762000" y="1059628"/>
            <a:ext cx="7772400"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hangingPunct="0"/>
            <a:r>
              <a:rPr lang="ru-RU" dirty="0" smtClean="0"/>
              <a:t> </a:t>
            </a:r>
            <a:r>
              <a:rPr lang="ru-RU" b="1" u="sng" dirty="0" smtClean="0"/>
              <a:t>Организация и  участие в мероприятиях заведующих и социальных работников Красногорского района</a:t>
            </a:r>
            <a:endParaRPr lang="ru-RU" dirty="0" smtClean="0"/>
          </a:p>
          <a:p>
            <a:pPr lvl="0" hangingPunct="0"/>
            <a:r>
              <a:rPr lang="ru-RU" b="1" dirty="0" smtClean="0"/>
              <a:t> «С Днем Победы» </a:t>
            </a:r>
            <a:r>
              <a:rPr lang="ru-RU" dirty="0" smtClean="0"/>
              <a:t>- поздравление Ветеранов ВОВ на дому с вручением подарков</a:t>
            </a:r>
          </a:p>
          <a:p>
            <a:pPr lvl="0" hangingPunct="0"/>
            <a:r>
              <a:rPr lang="ru-RU" b="1" dirty="0" smtClean="0"/>
              <a:t>«Стена памяти» </a:t>
            </a:r>
            <a:r>
              <a:rPr lang="ru-RU" dirty="0" smtClean="0"/>
              <a:t>- оформление информационного стенда о Ветеранах ВОВ;</a:t>
            </a:r>
          </a:p>
          <a:p>
            <a:pPr lvl="0" hangingPunct="0"/>
            <a:r>
              <a:rPr lang="ru-RU" b="1" dirty="0" smtClean="0"/>
              <a:t>«Памяти павших» </a:t>
            </a:r>
            <a:r>
              <a:rPr lang="ru-RU" dirty="0" smtClean="0"/>
              <a:t>- торжественное возложение цветов к памятнику погибшим во время ВОВ </a:t>
            </a:r>
          </a:p>
          <a:p>
            <a:pPr lvl="0" hangingPunct="0"/>
            <a:r>
              <a:rPr lang="ru-RU" b="1" dirty="0" smtClean="0"/>
              <a:t>«Бессмертный полк» - </a:t>
            </a:r>
            <a:r>
              <a:rPr lang="ru-RU" dirty="0" smtClean="0"/>
              <a:t>участие в городской акции </a:t>
            </a:r>
          </a:p>
          <a:p>
            <a:pPr hangingPunct="0"/>
            <a:r>
              <a:rPr lang="ru-RU" b="1" dirty="0" smtClean="0"/>
              <a:t>23.06.2016 г. </a:t>
            </a:r>
            <a:r>
              <a:rPr lang="ru-RU" dirty="0" smtClean="0"/>
              <a:t>– проведено мероприятие, посвященное началу ВОВ, с Ветеранами ВОВ отделения – «Если б не было войны» сочинения клиентов – как сложилась бы моя жизнь если б не было ВОВ.</a:t>
            </a:r>
            <a:endParaRPr kumimoji="0" lang="ru-RU" b="1" i="0" u="none" strike="noStrike" cap="none" normalizeH="0" baseline="0" dirty="0" smtClean="0">
              <a:ln>
                <a:noFill/>
              </a:ln>
              <a:solidFill>
                <a:srgbClr val="FF0000"/>
              </a:solidFill>
              <a:effectLst/>
              <a:latin typeface="Times New Roman" pitchFamily="18" charset="0"/>
              <a:cs typeface="Times New Roman" pitchFamily="18" charset="0"/>
            </a:endParaRPr>
          </a:p>
        </p:txBody>
      </p:sp>
      <p:pic>
        <p:nvPicPr>
          <p:cNvPr id="9" name="Рисунок 8" descr="IMG_20170504_083344"/>
          <p:cNvPicPr/>
          <p:nvPr/>
        </p:nvPicPr>
        <p:blipFill>
          <a:blip r:embed="rId3" cstate="print"/>
          <a:srcRect/>
          <a:stretch>
            <a:fillRect/>
          </a:stretch>
        </p:blipFill>
        <p:spPr bwMode="auto">
          <a:xfrm>
            <a:off x="3352800" y="4114800"/>
            <a:ext cx="2362200" cy="1752600"/>
          </a:xfrm>
          <a:prstGeom prst="rect">
            <a:avLst/>
          </a:prstGeom>
          <a:ln>
            <a:noFill/>
          </a:ln>
          <a:effectLst>
            <a:softEdge rad="112500"/>
          </a:effectLst>
        </p:spPr>
      </p:pic>
      <p:pic>
        <p:nvPicPr>
          <p:cNvPr id="10" name="Рисунок 9" descr="IMG-20170509-WA0011"/>
          <p:cNvPicPr/>
          <p:nvPr/>
        </p:nvPicPr>
        <p:blipFill>
          <a:blip r:embed="rId4" cstate="print"/>
          <a:srcRect/>
          <a:stretch>
            <a:fillRect/>
          </a:stretch>
        </p:blipFill>
        <p:spPr bwMode="auto">
          <a:xfrm>
            <a:off x="6172200" y="4191000"/>
            <a:ext cx="1828800" cy="2133600"/>
          </a:xfrm>
          <a:prstGeom prst="rect">
            <a:avLst/>
          </a:prstGeom>
          <a:ln>
            <a:noFill/>
          </a:ln>
          <a:effectLst>
            <a:softEdge rad="112500"/>
          </a:effectLst>
        </p:spPr>
      </p:pic>
      <p:pic>
        <p:nvPicPr>
          <p:cNvPr id="12" name="Picture 6" descr="https://img-fotki.yandex.ru/get/6619/71746914.49/0_9c7d0_dc7c9813_XXS.gif"/>
          <p:cNvPicPr>
            <a:picLocks noChangeAspect="1" noChangeArrowheads="1" noCrop="1"/>
          </p:cNvPicPr>
          <p:nvPr/>
        </p:nvPicPr>
        <p:blipFill>
          <a:blip r:embed="rId5" cstate="print"/>
          <a:srcRect/>
          <a:stretch>
            <a:fillRect/>
          </a:stretch>
        </p:blipFill>
        <p:spPr bwMode="auto">
          <a:xfrm>
            <a:off x="838200" y="6019800"/>
            <a:ext cx="533400" cy="533401"/>
          </a:xfrm>
          <a:prstGeom prst="rect">
            <a:avLst/>
          </a:prstGeom>
          <a:noFill/>
        </p:spPr>
      </p:pic>
      <p:pic>
        <p:nvPicPr>
          <p:cNvPr id="13" name="Picture 6" descr="https://img-fotki.yandex.ru/get/6619/71746914.49/0_9c7d0_dc7c9813_XXS.gif"/>
          <p:cNvPicPr>
            <a:picLocks noChangeAspect="1" noChangeArrowheads="1" noCrop="1"/>
          </p:cNvPicPr>
          <p:nvPr/>
        </p:nvPicPr>
        <p:blipFill>
          <a:blip r:embed="rId5" cstate="print"/>
          <a:srcRect/>
          <a:stretch>
            <a:fillRect/>
          </a:stretch>
        </p:blipFill>
        <p:spPr bwMode="auto">
          <a:xfrm>
            <a:off x="7924800" y="6019800"/>
            <a:ext cx="533400" cy="533401"/>
          </a:xfrm>
          <a:prstGeom prst="rect">
            <a:avLst/>
          </a:prstGeom>
          <a:noFill/>
        </p:spPr>
      </p:pic>
      <p:pic>
        <p:nvPicPr>
          <p:cNvPr id="14" name="Picture 6" descr="https://img-fotki.yandex.ru/get/6619/71746914.49/0_9c7d0_dc7c9813_XXS.gif"/>
          <p:cNvPicPr>
            <a:picLocks noChangeAspect="1" noChangeArrowheads="1" noCrop="1"/>
          </p:cNvPicPr>
          <p:nvPr/>
        </p:nvPicPr>
        <p:blipFill>
          <a:blip r:embed="rId5" cstate="print"/>
          <a:srcRect/>
          <a:stretch>
            <a:fillRect/>
          </a:stretch>
        </p:blipFill>
        <p:spPr bwMode="auto">
          <a:xfrm>
            <a:off x="4343400" y="685800"/>
            <a:ext cx="533400" cy="533401"/>
          </a:xfrm>
          <a:prstGeom prst="rect">
            <a:avLst/>
          </a:prstGeom>
          <a:noFill/>
        </p:spPr>
      </p:pic>
      <p:pic>
        <p:nvPicPr>
          <p:cNvPr id="15" name="Рисунок 14" descr="9 мая ленинский"/>
          <p:cNvPicPr/>
          <p:nvPr/>
        </p:nvPicPr>
        <p:blipFill>
          <a:blip r:embed="rId6" cstate="print"/>
          <a:srcRect/>
          <a:stretch>
            <a:fillRect/>
          </a:stretch>
        </p:blipFill>
        <p:spPr bwMode="auto">
          <a:xfrm>
            <a:off x="1447800" y="4191000"/>
            <a:ext cx="1447800" cy="2133600"/>
          </a:xfrm>
          <a:prstGeom prst="rect">
            <a:avLst/>
          </a:prstGeom>
          <a:ln>
            <a:noFill/>
          </a:ln>
          <a:effectLst>
            <a:softEdge rad="112500"/>
          </a:effectLst>
        </p:spPr>
      </p:pic>
      <p:pic>
        <p:nvPicPr>
          <p:cNvPr id="17" name="Picture 13" descr="http://www.playcast.ru/uploads/2014/12/11/11046069.gif"/>
          <p:cNvPicPr>
            <a:picLocks noChangeAspect="1" noChangeArrowheads="1" noCrop="1"/>
          </p:cNvPicPr>
          <p:nvPr/>
        </p:nvPicPr>
        <p:blipFill>
          <a:blip r:embed="rId7" cstate="print"/>
          <a:srcRect/>
          <a:stretch>
            <a:fillRect/>
          </a:stretch>
        </p:blipFill>
        <p:spPr bwMode="auto">
          <a:xfrm>
            <a:off x="7696200" y="381000"/>
            <a:ext cx="685800" cy="685800"/>
          </a:xfrm>
          <a:prstGeom prst="rect">
            <a:avLst/>
          </a:prstGeom>
          <a:noFill/>
        </p:spPr>
      </p:pic>
      <p:pic>
        <p:nvPicPr>
          <p:cNvPr id="18" name="Picture 13" descr="http://www.playcast.ru/uploads/2014/12/11/11046069.gif"/>
          <p:cNvPicPr>
            <a:picLocks noChangeAspect="1" noChangeArrowheads="1" noCrop="1"/>
          </p:cNvPicPr>
          <p:nvPr/>
        </p:nvPicPr>
        <p:blipFill>
          <a:blip r:embed="rId7" cstate="print"/>
          <a:srcRect/>
          <a:stretch>
            <a:fillRect/>
          </a:stretch>
        </p:blipFill>
        <p:spPr bwMode="auto">
          <a:xfrm>
            <a:off x="990600" y="381000"/>
            <a:ext cx="685800" cy="685800"/>
          </a:xfrm>
          <a:prstGeom prst="rect">
            <a:avLst/>
          </a:prstGeom>
          <a:noFill/>
        </p:spPr>
      </p:pic>
      <p:pic>
        <p:nvPicPr>
          <p:cNvPr id="1026" name="Picture 2" descr="C:\Users\Rongina_SE\Downloads\30.gif"/>
          <p:cNvPicPr>
            <a:picLocks noChangeAspect="1" noChangeArrowheads="1" noCrop="1"/>
          </p:cNvPicPr>
          <p:nvPr/>
        </p:nvPicPr>
        <p:blipFill>
          <a:blip r:embed="rId8" cstate="print"/>
          <a:srcRect/>
          <a:stretch>
            <a:fillRect/>
          </a:stretch>
        </p:blipFill>
        <p:spPr bwMode="auto">
          <a:xfrm>
            <a:off x="7543800" y="2438400"/>
            <a:ext cx="952500" cy="1143000"/>
          </a:xfrm>
          <a:prstGeom prst="rect">
            <a:avLst/>
          </a:prstGeom>
          <a:noFill/>
        </p:spPr>
      </p:pic>
      <p:pic>
        <p:nvPicPr>
          <p:cNvPr id="19" name="Picture 2" descr="C:\Users\Rongina_SE\Downloads\30.gif"/>
          <p:cNvPicPr>
            <a:picLocks noChangeAspect="1" noChangeArrowheads="1" noCrop="1"/>
          </p:cNvPicPr>
          <p:nvPr/>
        </p:nvPicPr>
        <p:blipFill>
          <a:blip r:embed="rId8" cstate="print"/>
          <a:srcRect/>
          <a:stretch>
            <a:fillRect/>
          </a:stretch>
        </p:blipFill>
        <p:spPr bwMode="auto">
          <a:xfrm rot="5400000">
            <a:off x="3219450" y="5467350"/>
            <a:ext cx="952500" cy="1143000"/>
          </a:xfrm>
          <a:prstGeom prst="rect">
            <a:avLst/>
          </a:prstGeom>
          <a:noFill/>
        </p:spPr>
      </p:pic>
      <p:pic>
        <p:nvPicPr>
          <p:cNvPr id="20" name="Picture 2" descr="C:\Users\Rongina_SE\Downloads\30.gif"/>
          <p:cNvPicPr>
            <a:picLocks noChangeAspect="1" noChangeArrowheads="1" noCrop="1"/>
          </p:cNvPicPr>
          <p:nvPr/>
        </p:nvPicPr>
        <p:blipFill>
          <a:blip r:embed="rId8" cstate="print"/>
          <a:srcRect/>
          <a:stretch>
            <a:fillRect/>
          </a:stretch>
        </p:blipFill>
        <p:spPr bwMode="auto">
          <a:xfrm rot="5400000">
            <a:off x="5048250" y="5467350"/>
            <a:ext cx="952500" cy="11430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228600"/>
            <a:ext cx="9144000" cy="6858000"/>
          </a:xfrm>
          <a:prstGeom prst="rect">
            <a:avLst/>
          </a:prstGeom>
          <a:noFill/>
        </p:spPr>
      </p:pic>
      <p:sp>
        <p:nvSpPr>
          <p:cNvPr id="5" name="Прямоугольник 4"/>
          <p:cNvSpPr/>
          <p:nvPr/>
        </p:nvSpPr>
        <p:spPr>
          <a:xfrm>
            <a:off x="762000" y="838200"/>
            <a:ext cx="4648200" cy="5632311"/>
          </a:xfrm>
          <a:prstGeom prst="rect">
            <a:avLst/>
          </a:prstGeom>
        </p:spPr>
        <p:txBody>
          <a:bodyPr wrap="square">
            <a:spAutoFit/>
          </a:bodyPr>
          <a:lstStyle/>
          <a:p>
            <a:r>
              <a:rPr lang="ru-RU" b="1" dirty="0" smtClean="0"/>
              <a:t>30.06.2017 г. </a:t>
            </a:r>
            <a:r>
              <a:rPr lang="ru-RU" dirty="0" smtClean="0"/>
              <a:t>– проведено мероприятие с </a:t>
            </a:r>
          </a:p>
          <a:p>
            <a:r>
              <a:rPr lang="ru-RU" dirty="0" smtClean="0"/>
              <a:t>клиентами посвященное православному </a:t>
            </a:r>
          </a:p>
          <a:p>
            <a:r>
              <a:rPr lang="ru-RU" dirty="0" smtClean="0"/>
              <a:t>празднику Апостолов Петра и Павла «Когда</a:t>
            </a:r>
          </a:p>
          <a:p>
            <a:r>
              <a:rPr lang="ru-RU" dirty="0" smtClean="0"/>
              <a:t> душа поет» </a:t>
            </a:r>
          </a:p>
          <a:p>
            <a:r>
              <a:rPr lang="ru-RU" b="1" dirty="0" smtClean="0"/>
              <a:t>08.07.2017 г.</a:t>
            </a:r>
            <a:r>
              <a:rPr lang="ru-RU" dirty="0" smtClean="0"/>
              <a:t> – проведено на дому у клиентов </a:t>
            </a:r>
          </a:p>
          <a:p>
            <a:r>
              <a:rPr lang="ru-RU" dirty="0" smtClean="0"/>
              <a:t>мероприятие «День семьи, любви и верности»</a:t>
            </a:r>
          </a:p>
          <a:p>
            <a:pPr algn="just"/>
            <a:endParaRPr lang="ru-RU" dirty="0" smtClean="0"/>
          </a:p>
          <a:p>
            <a:pPr algn="ctr" hangingPunct="0"/>
            <a:r>
              <a:rPr lang="ru-RU" b="1" dirty="0" smtClean="0"/>
              <a:t>Организация и  участие в мероприятиях,  посвященных «Единому дню пенсионера» и «Дню пожилого человека</a:t>
            </a:r>
          </a:p>
          <a:p>
            <a:pPr lvl="0" hangingPunct="0"/>
            <a:r>
              <a:rPr lang="ru-RU" b="1" dirty="0" smtClean="0"/>
              <a:t>09.08.2017 г.</a:t>
            </a:r>
            <a:r>
              <a:rPr lang="ru-RU" dirty="0" smtClean="0"/>
              <a:t> проведено мероприятие с </a:t>
            </a:r>
          </a:p>
          <a:p>
            <a:pPr lvl="0" hangingPunct="0"/>
            <a:r>
              <a:rPr lang="ru-RU" dirty="0" smtClean="0"/>
              <a:t>сотрудниками отделения к «Единому дню </a:t>
            </a:r>
          </a:p>
          <a:p>
            <a:pPr lvl="0" hangingPunct="0"/>
            <a:r>
              <a:rPr lang="ru-RU" dirty="0" smtClean="0"/>
              <a:t>пенсионера» – «Путешествие по реке Исеть»</a:t>
            </a:r>
          </a:p>
          <a:p>
            <a:pPr lvl="0" hangingPunct="0"/>
            <a:r>
              <a:rPr lang="ru-RU" dirty="0" smtClean="0"/>
              <a:t> на пароходике «Тритон»</a:t>
            </a:r>
          </a:p>
          <a:p>
            <a:pPr lvl="0" hangingPunct="0"/>
            <a:r>
              <a:rPr lang="ru-RU" b="1" dirty="0" smtClean="0"/>
              <a:t>21.09.2017 г. </a:t>
            </a:r>
            <a:r>
              <a:rPr lang="ru-RU" dirty="0" smtClean="0"/>
              <a:t>– проведен Фотоконкурс «Дарю</a:t>
            </a:r>
          </a:p>
          <a:p>
            <a:pPr lvl="0" hangingPunct="0"/>
            <a:r>
              <a:rPr lang="ru-RU" dirty="0" smtClean="0"/>
              <a:t>улыбку» на самую обаятельную улыбку среди клиентов пенсионеров и Ветеранов </a:t>
            </a:r>
          </a:p>
          <a:p>
            <a:pPr lvl="0" hangingPunct="0"/>
            <a:r>
              <a:rPr lang="ru-RU" dirty="0" smtClean="0"/>
              <a:t>центра  </a:t>
            </a:r>
          </a:p>
          <a:p>
            <a:pPr algn="just"/>
            <a:endParaRPr lang="ru-RU" b="1" dirty="0">
              <a:solidFill>
                <a:srgbClr val="002060"/>
              </a:solidFill>
              <a:latin typeface="Times New Roman" pitchFamily="18" charset="0"/>
              <a:cs typeface="Times New Roman" pitchFamily="18" charset="0"/>
            </a:endParaRPr>
          </a:p>
        </p:txBody>
      </p:sp>
      <p:pic>
        <p:nvPicPr>
          <p:cNvPr id="9" name="Рисунок 8" descr="P1240029"/>
          <p:cNvPicPr/>
          <p:nvPr/>
        </p:nvPicPr>
        <p:blipFill>
          <a:blip r:embed="rId3" cstate="print"/>
          <a:srcRect/>
          <a:stretch>
            <a:fillRect/>
          </a:stretch>
        </p:blipFill>
        <p:spPr bwMode="auto">
          <a:xfrm>
            <a:off x="5867400" y="990600"/>
            <a:ext cx="2338401" cy="1752600"/>
          </a:xfrm>
          <a:prstGeom prst="rect">
            <a:avLst/>
          </a:prstGeom>
          <a:ln>
            <a:noFill/>
          </a:ln>
          <a:effectLst>
            <a:softEdge rad="112500"/>
          </a:effectLst>
        </p:spPr>
      </p:pic>
      <p:pic>
        <p:nvPicPr>
          <p:cNvPr id="8" name="Рисунок 7" descr="P1240144"/>
          <p:cNvPicPr/>
          <p:nvPr/>
        </p:nvPicPr>
        <p:blipFill>
          <a:blip r:embed="rId4" cstate="print"/>
          <a:srcRect/>
          <a:stretch>
            <a:fillRect/>
          </a:stretch>
        </p:blipFill>
        <p:spPr bwMode="auto">
          <a:xfrm>
            <a:off x="5943600" y="2895600"/>
            <a:ext cx="2228850" cy="1672816"/>
          </a:xfrm>
          <a:prstGeom prst="rect">
            <a:avLst/>
          </a:prstGeom>
          <a:ln>
            <a:noFill/>
          </a:ln>
          <a:effectLst>
            <a:softEdge rad="112500"/>
          </a:effectLst>
        </p:spPr>
      </p:pic>
      <p:pic>
        <p:nvPicPr>
          <p:cNvPr id="10" name="Picture 14" descr="http://www.playcast.ru/uploads/2014/12/11/11046069.gif"/>
          <p:cNvPicPr>
            <a:picLocks noChangeAspect="1" noChangeArrowheads="1" noCrop="1"/>
          </p:cNvPicPr>
          <p:nvPr/>
        </p:nvPicPr>
        <p:blipFill>
          <a:blip r:embed="rId5" cstate="print"/>
          <a:srcRect/>
          <a:stretch>
            <a:fillRect/>
          </a:stretch>
        </p:blipFill>
        <p:spPr bwMode="auto">
          <a:xfrm>
            <a:off x="7467600" y="228600"/>
            <a:ext cx="952500" cy="952500"/>
          </a:xfrm>
          <a:prstGeom prst="rect">
            <a:avLst/>
          </a:prstGeom>
          <a:noFill/>
        </p:spPr>
      </p:pic>
      <p:pic>
        <p:nvPicPr>
          <p:cNvPr id="11" name="Picture 14" descr="http://www.playcast.ru/uploads/2014/12/11/11046069.gif"/>
          <p:cNvPicPr>
            <a:picLocks noChangeAspect="1" noChangeArrowheads="1" noCrop="1"/>
          </p:cNvPicPr>
          <p:nvPr/>
        </p:nvPicPr>
        <p:blipFill>
          <a:blip r:embed="rId5" cstate="print"/>
          <a:srcRect/>
          <a:stretch>
            <a:fillRect/>
          </a:stretch>
        </p:blipFill>
        <p:spPr bwMode="auto">
          <a:xfrm>
            <a:off x="1600200" y="5715000"/>
            <a:ext cx="952500" cy="952500"/>
          </a:xfrm>
          <a:prstGeom prst="rect">
            <a:avLst/>
          </a:prstGeom>
          <a:noFill/>
        </p:spPr>
      </p:pic>
      <p:pic>
        <p:nvPicPr>
          <p:cNvPr id="12" name="Picture 14" descr="http://www.playcast.ru/uploads/2014/12/11/11046069.gif"/>
          <p:cNvPicPr>
            <a:picLocks noChangeAspect="1" noChangeArrowheads="1" noCrop="1"/>
          </p:cNvPicPr>
          <p:nvPr/>
        </p:nvPicPr>
        <p:blipFill>
          <a:blip r:embed="rId5" cstate="print"/>
          <a:srcRect/>
          <a:stretch>
            <a:fillRect/>
          </a:stretch>
        </p:blipFill>
        <p:spPr bwMode="auto">
          <a:xfrm>
            <a:off x="7772400" y="5905500"/>
            <a:ext cx="952500" cy="952500"/>
          </a:xfrm>
          <a:prstGeom prst="rect">
            <a:avLst/>
          </a:prstGeom>
          <a:noFill/>
        </p:spPr>
      </p:pic>
      <p:pic>
        <p:nvPicPr>
          <p:cNvPr id="13" name="Picture 14" descr="http://www.playcast.ru/uploads/2014/12/11/11046069.gif"/>
          <p:cNvPicPr>
            <a:picLocks noChangeAspect="1" noChangeArrowheads="1" noCrop="1"/>
          </p:cNvPicPr>
          <p:nvPr/>
        </p:nvPicPr>
        <p:blipFill>
          <a:blip r:embed="rId5" cstate="print"/>
          <a:srcRect/>
          <a:stretch>
            <a:fillRect/>
          </a:stretch>
        </p:blipFill>
        <p:spPr bwMode="auto">
          <a:xfrm>
            <a:off x="914400" y="228600"/>
            <a:ext cx="952500" cy="952500"/>
          </a:xfrm>
          <a:prstGeom prst="rect">
            <a:avLst/>
          </a:prstGeom>
          <a:noFill/>
        </p:spPr>
      </p:pic>
      <p:pic>
        <p:nvPicPr>
          <p:cNvPr id="16" name="Picture 13" descr="http://www.playcast.ru/uploads/2014/12/11/11046069.gif"/>
          <p:cNvPicPr>
            <a:picLocks noChangeAspect="1" noChangeArrowheads="1" noCrop="1"/>
          </p:cNvPicPr>
          <p:nvPr/>
        </p:nvPicPr>
        <p:blipFill>
          <a:blip r:embed="rId5" cstate="print"/>
          <a:srcRect/>
          <a:stretch>
            <a:fillRect/>
          </a:stretch>
        </p:blipFill>
        <p:spPr bwMode="auto">
          <a:xfrm>
            <a:off x="5638800" y="4419600"/>
            <a:ext cx="685800" cy="685800"/>
          </a:xfrm>
          <a:prstGeom prst="rect">
            <a:avLst/>
          </a:prstGeom>
          <a:noFill/>
        </p:spPr>
      </p:pic>
      <p:pic>
        <p:nvPicPr>
          <p:cNvPr id="17" name="Рисунок 16" descr="P1240196"/>
          <p:cNvPicPr/>
          <p:nvPr/>
        </p:nvPicPr>
        <p:blipFill>
          <a:blip r:embed="rId6" cstate="print"/>
          <a:srcRect/>
          <a:stretch>
            <a:fillRect/>
          </a:stretch>
        </p:blipFill>
        <p:spPr bwMode="auto">
          <a:xfrm>
            <a:off x="5943600" y="4724400"/>
            <a:ext cx="2209801" cy="1533525"/>
          </a:xfrm>
          <a:prstGeom prst="rect">
            <a:avLst/>
          </a:prstGeom>
          <a:ln>
            <a:noFill/>
          </a:ln>
          <a:effectLst>
            <a:softEdge rad="112500"/>
          </a:effectLst>
        </p:spPr>
      </p:pic>
      <p:pic>
        <p:nvPicPr>
          <p:cNvPr id="18" name="Picture 8" descr="http://vamotkrytka.ru/_ph/156/2/362648635.gif"/>
          <p:cNvPicPr>
            <a:picLocks noChangeAspect="1" noChangeArrowheads="1" noCrop="1"/>
          </p:cNvPicPr>
          <p:nvPr/>
        </p:nvPicPr>
        <p:blipFill>
          <a:blip r:embed="rId7" cstate="print"/>
          <a:srcRect/>
          <a:stretch>
            <a:fillRect/>
          </a:stretch>
        </p:blipFill>
        <p:spPr bwMode="auto">
          <a:xfrm>
            <a:off x="5029200" y="1981200"/>
            <a:ext cx="1219200" cy="2284250"/>
          </a:xfrm>
          <a:prstGeom prst="rect">
            <a:avLst/>
          </a:prstGeom>
          <a:noFill/>
        </p:spPr>
      </p:pic>
      <p:pic>
        <p:nvPicPr>
          <p:cNvPr id="3074" name="Picture 2" descr="C:\Users\Rongina_SE\Downloads\19.gif"/>
          <p:cNvPicPr>
            <a:picLocks noChangeAspect="1" noChangeArrowheads="1" noCrop="1"/>
          </p:cNvPicPr>
          <p:nvPr/>
        </p:nvPicPr>
        <p:blipFill>
          <a:blip r:embed="rId8" cstate="print"/>
          <a:srcRect/>
          <a:stretch>
            <a:fillRect/>
          </a:stretch>
        </p:blipFill>
        <p:spPr bwMode="auto">
          <a:xfrm>
            <a:off x="5029200" y="5257800"/>
            <a:ext cx="1165860" cy="142178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5"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Прямоугольник 5"/>
          <p:cNvSpPr/>
          <p:nvPr/>
        </p:nvSpPr>
        <p:spPr>
          <a:xfrm>
            <a:off x="762000" y="609600"/>
            <a:ext cx="3886200" cy="5909310"/>
          </a:xfrm>
          <a:prstGeom prst="rect">
            <a:avLst/>
          </a:prstGeom>
        </p:spPr>
        <p:txBody>
          <a:bodyPr wrap="square">
            <a:spAutoFit/>
          </a:bodyPr>
          <a:lstStyle/>
          <a:p>
            <a:pPr algn="just"/>
            <a:r>
              <a:rPr lang="ru-RU" b="1" dirty="0" smtClean="0"/>
              <a:t>18.10.2017 г. </a:t>
            </a:r>
            <a:r>
              <a:rPr lang="ru-RU" dirty="0" smtClean="0"/>
              <a:t>– провели выставку поделок из овощей и фруктов «Краски осени среди сотрудников ОСО №» Красногорского района</a:t>
            </a:r>
            <a:r>
              <a:rPr lang="ru-RU" dirty="0" smtClean="0">
                <a:solidFill>
                  <a:srgbClr val="002060"/>
                </a:solidFill>
                <a:latin typeface="Times New Roman" pitchFamily="18" charset="0"/>
                <a:cs typeface="Times New Roman" pitchFamily="18" charset="0"/>
              </a:rPr>
              <a:t> </a:t>
            </a:r>
          </a:p>
          <a:p>
            <a:pPr algn="just"/>
            <a:r>
              <a:rPr lang="ru-RU" dirty="0" smtClean="0"/>
              <a:t>Проведена выставка прикладного творчества клиентов отделения «В лучах солнца».</a:t>
            </a:r>
            <a:endParaRPr lang="ru-RU" dirty="0" smtClean="0">
              <a:solidFill>
                <a:srgbClr val="002060"/>
              </a:solidFill>
              <a:latin typeface="Times New Roman" pitchFamily="18" charset="0"/>
              <a:cs typeface="Times New Roman" pitchFamily="18" charset="0"/>
            </a:endParaRPr>
          </a:p>
          <a:p>
            <a:pPr lvl="0" algn="just" hangingPunct="0"/>
            <a:r>
              <a:rPr lang="ru-RU" b="1" dirty="0" smtClean="0"/>
              <a:t>09.11.2017 г. </a:t>
            </a:r>
            <a:r>
              <a:rPr lang="ru-RU" dirty="0" smtClean="0"/>
              <a:t>– приняли участие в акции «</a:t>
            </a:r>
            <a:r>
              <a:rPr lang="ru-RU" b="1" dirty="0" smtClean="0"/>
              <a:t>10 тысяч добрых дел</a:t>
            </a:r>
            <a:r>
              <a:rPr lang="ru-RU" dirty="0" smtClean="0"/>
              <a:t>»: </a:t>
            </a:r>
            <a:r>
              <a:rPr lang="ru-RU" b="1" dirty="0" smtClean="0"/>
              <a:t>«Поможем вместе» </a:t>
            </a:r>
            <a:r>
              <a:rPr lang="ru-RU" dirty="0" smtClean="0"/>
              <a:t>- сбор денежных средств для инвалида, попавшего в трудную жизненную ситуацию  - собрано 1350 руб.</a:t>
            </a:r>
          </a:p>
          <a:p>
            <a:pPr marL="4763" lvl="1" algn="just" hangingPunct="0"/>
            <a:r>
              <a:rPr lang="ru-RU" b="1" dirty="0" smtClean="0"/>
              <a:t>«Рецепты хорошего настроения» </a:t>
            </a:r>
            <a:r>
              <a:rPr lang="ru-RU" dirty="0" smtClean="0"/>
              <a:t>- раздача брошюрок </a:t>
            </a:r>
            <a:r>
              <a:rPr lang="ru-RU" b="1" dirty="0" smtClean="0"/>
              <a:t> </a:t>
            </a:r>
            <a:r>
              <a:rPr lang="ru-RU" dirty="0" smtClean="0"/>
              <a:t>клиентам.</a:t>
            </a:r>
          </a:p>
          <a:p>
            <a:pPr algn="just" hangingPunct="0"/>
            <a:r>
              <a:rPr lang="ru-RU" b="1" dirty="0" smtClean="0"/>
              <a:t>«Подари детям радость» </a:t>
            </a:r>
            <a:r>
              <a:rPr lang="ru-RU" dirty="0" smtClean="0"/>
              <a:t>- сбор игрушек и книг для детей из малообеспеченных семей.</a:t>
            </a:r>
          </a:p>
          <a:p>
            <a:pPr algn="just"/>
            <a:r>
              <a:rPr lang="ru-RU" b="1" dirty="0" smtClean="0"/>
              <a:t>27.11.2017 г.</a:t>
            </a:r>
            <a:r>
              <a:rPr lang="ru-RU" dirty="0" smtClean="0"/>
              <a:t> поздравили клиентов отделения – женщин с «Днем матери»</a:t>
            </a:r>
            <a:endParaRPr lang="ru-RU" dirty="0" smtClean="0">
              <a:solidFill>
                <a:srgbClr val="002060"/>
              </a:solidFill>
              <a:latin typeface="Times New Roman" pitchFamily="18" charset="0"/>
              <a:cs typeface="Times New Roman" pitchFamily="18" charset="0"/>
            </a:endParaRPr>
          </a:p>
        </p:txBody>
      </p:sp>
      <p:pic>
        <p:nvPicPr>
          <p:cNvPr id="9" name="Рисунок 8" descr="P1240198"/>
          <p:cNvPicPr/>
          <p:nvPr/>
        </p:nvPicPr>
        <p:blipFill>
          <a:blip r:embed="rId3" cstate="print"/>
          <a:srcRect/>
          <a:stretch>
            <a:fillRect/>
          </a:stretch>
        </p:blipFill>
        <p:spPr bwMode="auto">
          <a:xfrm>
            <a:off x="5410200" y="609600"/>
            <a:ext cx="2438400" cy="1676400"/>
          </a:xfrm>
          <a:prstGeom prst="rect">
            <a:avLst/>
          </a:prstGeom>
          <a:noFill/>
          <a:ln w="9525">
            <a:noFill/>
            <a:miter lim="800000"/>
            <a:headEnd/>
            <a:tailEnd/>
          </a:ln>
        </p:spPr>
      </p:pic>
      <p:pic>
        <p:nvPicPr>
          <p:cNvPr id="10" name="Рисунок 9" descr="P1040065"/>
          <p:cNvPicPr/>
          <p:nvPr/>
        </p:nvPicPr>
        <p:blipFill>
          <a:blip r:embed="rId4" cstate="print"/>
          <a:srcRect/>
          <a:stretch>
            <a:fillRect/>
          </a:stretch>
        </p:blipFill>
        <p:spPr bwMode="auto">
          <a:xfrm>
            <a:off x="5562600" y="4648200"/>
            <a:ext cx="2286000" cy="1466850"/>
          </a:xfrm>
          <a:prstGeom prst="rect">
            <a:avLst/>
          </a:prstGeom>
          <a:noFill/>
          <a:ln w="9525">
            <a:noFill/>
            <a:miter lim="800000"/>
            <a:headEnd/>
            <a:tailEnd/>
          </a:ln>
        </p:spPr>
      </p:pic>
      <p:pic>
        <p:nvPicPr>
          <p:cNvPr id="11" name="Picture 14" descr="http://www.playcast.ru/uploads/2014/12/11/11046069.gif"/>
          <p:cNvPicPr>
            <a:picLocks noChangeAspect="1" noChangeArrowheads="1" noCrop="1"/>
          </p:cNvPicPr>
          <p:nvPr/>
        </p:nvPicPr>
        <p:blipFill>
          <a:blip r:embed="rId5" cstate="print"/>
          <a:srcRect/>
          <a:stretch>
            <a:fillRect/>
          </a:stretch>
        </p:blipFill>
        <p:spPr bwMode="auto">
          <a:xfrm>
            <a:off x="7543800" y="152400"/>
            <a:ext cx="952500" cy="952500"/>
          </a:xfrm>
          <a:prstGeom prst="rect">
            <a:avLst/>
          </a:prstGeom>
          <a:noFill/>
        </p:spPr>
      </p:pic>
      <p:pic>
        <p:nvPicPr>
          <p:cNvPr id="12" name="Picture 14" descr="http://www.playcast.ru/uploads/2014/12/11/11046069.gif"/>
          <p:cNvPicPr>
            <a:picLocks noChangeAspect="1" noChangeArrowheads="1" noCrop="1"/>
          </p:cNvPicPr>
          <p:nvPr/>
        </p:nvPicPr>
        <p:blipFill>
          <a:blip r:embed="rId5" cstate="print"/>
          <a:srcRect/>
          <a:stretch>
            <a:fillRect/>
          </a:stretch>
        </p:blipFill>
        <p:spPr bwMode="auto">
          <a:xfrm>
            <a:off x="381000" y="0"/>
            <a:ext cx="952500" cy="952500"/>
          </a:xfrm>
          <a:prstGeom prst="rect">
            <a:avLst/>
          </a:prstGeom>
          <a:noFill/>
        </p:spPr>
      </p:pic>
      <p:pic>
        <p:nvPicPr>
          <p:cNvPr id="13" name="Picture 13" descr="http://www.playcast.ru/uploads/2014/12/11/11046069.gif"/>
          <p:cNvPicPr>
            <a:picLocks noChangeAspect="1" noChangeArrowheads="1" noCrop="1"/>
          </p:cNvPicPr>
          <p:nvPr/>
        </p:nvPicPr>
        <p:blipFill>
          <a:blip r:embed="rId5" cstate="print"/>
          <a:srcRect/>
          <a:stretch>
            <a:fillRect/>
          </a:stretch>
        </p:blipFill>
        <p:spPr bwMode="auto">
          <a:xfrm>
            <a:off x="7543800" y="5791200"/>
            <a:ext cx="685800" cy="685800"/>
          </a:xfrm>
          <a:prstGeom prst="rect">
            <a:avLst/>
          </a:prstGeom>
          <a:noFill/>
        </p:spPr>
      </p:pic>
      <p:pic>
        <p:nvPicPr>
          <p:cNvPr id="14" name="Picture 13" descr="http://www.playcast.ru/uploads/2014/12/11/11046069.gif"/>
          <p:cNvPicPr>
            <a:picLocks noChangeAspect="1" noChangeArrowheads="1" noCrop="1"/>
          </p:cNvPicPr>
          <p:nvPr/>
        </p:nvPicPr>
        <p:blipFill>
          <a:blip r:embed="rId5" cstate="print"/>
          <a:srcRect/>
          <a:stretch>
            <a:fillRect/>
          </a:stretch>
        </p:blipFill>
        <p:spPr bwMode="auto">
          <a:xfrm>
            <a:off x="4800600" y="1905000"/>
            <a:ext cx="685800" cy="685800"/>
          </a:xfrm>
          <a:prstGeom prst="rect">
            <a:avLst/>
          </a:prstGeom>
          <a:noFill/>
        </p:spPr>
      </p:pic>
      <p:pic>
        <p:nvPicPr>
          <p:cNvPr id="15" name="Picture 13" descr="http://www.playcast.ru/uploads/2014/12/11/11046069.gif"/>
          <p:cNvPicPr>
            <a:picLocks noChangeAspect="1" noChangeArrowheads="1" noCrop="1"/>
          </p:cNvPicPr>
          <p:nvPr/>
        </p:nvPicPr>
        <p:blipFill>
          <a:blip r:embed="rId5" cstate="print"/>
          <a:srcRect/>
          <a:stretch>
            <a:fillRect/>
          </a:stretch>
        </p:blipFill>
        <p:spPr bwMode="auto">
          <a:xfrm>
            <a:off x="7696200" y="2286000"/>
            <a:ext cx="685800" cy="685800"/>
          </a:xfrm>
          <a:prstGeom prst="rect">
            <a:avLst/>
          </a:prstGeom>
          <a:noFill/>
        </p:spPr>
      </p:pic>
      <p:pic>
        <p:nvPicPr>
          <p:cNvPr id="16" name="Picture 13" descr="http://www.playcast.ru/uploads/2014/12/11/11046069.gif"/>
          <p:cNvPicPr>
            <a:picLocks noChangeAspect="1" noChangeArrowheads="1" noCrop="1"/>
          </p:cNvPicPr>
          <p:nvPr/>
        </p:nvPicPr>
        <p:blipFill>
          <a:blip r:embed="rId5" cstate="print"/>
          <a:srcRect/>
          <a:stretch>
            <a:fillRect/>
          </a:stretch>
        </p:blipFill>
        <p:spPr bwMode="auto">
          <a:xfrm>
            <a:off x="2667000" y="6019800"/>
            <a:ext cx="685800" cy="685800"/>
          </a:xfrm>
          <a:prstGeom prst="rect">
            <a:avLst/>
          </a:prstGeom>
          <a:noFill/>
        </p:spPr>
      </p:pic>
      <p:pic>
        <p:nvPicPr>
          <p:cNvPr id="17" name="Рисунок 16" descr="&amp;Vcy; &amp;lcy;&amp;ucy;&amp;chcy;&amp;acy;&amp;khcy; &amp;scy;&amp;ocy;&amp;lcy;&amp;ncy;&amp;tscy;&amp;acy;"/>
          <p:cNvPicPr/>
          <p:nvPr/>
        </p:nvPicPr>
        <p:blipFill>
          <a:blip r:embed="rId6" cstate="print"/>
          <a:srcRect/>
          <a:stretch>
            <a:fillRect/>
          </a:stretch>
        </p:blipFill>
        <p:spPr bwMode="auto">
          <a:xfrm>
            <a:off x="5486400" y="2590800"/>
            <a:ext cx="2366963" cy="1628775"/>
          </a:xfrm>
          <a:prstGeom prst="rect">
            <a:avLst/>
          </a:prstGeom>
          <a:noFill/>
          <a:ln w="9525">
            <a:noFill/>
            <a:miter lim="800000"/>
            <a:headEnd/>
            <a:tailEnd/>
          </a:ln>
        </p:spPr>
      </p:pic>
      <p:pic>
        <p:nvPicPr>
          <p:cNvPr id="2050" name="Picture 2" descr="C:\Users\Rongina_SE\Downloads\51.gif"/>
          <p:cNvPicPr>
            <a:picLocks noChangeAspect="1" noChangeArrowheads="1" noCrop="1"/>
          </p:cNvPicPr>
          <p:nvPr/>
        </p:nvPicPr>
        <p:blipFill>
          <a:blip r:embed="rId7" cstate="print"/>
          <a:srcRect/>
          <a:stretch>
            <a:fillRect/>
          </a:stretch>
        </p:blipFill>
        <p:spPr bwMode="auto">
          <a:xfrm>
            <a:off x="3962400" y="3962400"/>
            <a:ext cx="2247900" cy="2247900"/>
          </a:xfrm>
          <a:prstGeom prst="rect">
            <a:avLst/>
          </a:prstGeom>
          <a:noFill/>
        </p:spPr>
      </p:pic>
      <p:pic>
        <p:nvPicPr>
          <p:cNvPr id="4098" name="Picture 2" descr="C:\Users\Rongina_SE\Downloads\33.gif"/>
          <p:cNvPicPr>
            <a:picLocks noChangeAspect="1" noChangeArrowheads="1" noCrop="1"/>
          </p:cNvPicPr>
          <p:nvPr/>
        </p:nvPicPr>
        <p:blipFill>
          <a:blip r:embed="rId8" cstate="print"/>
          <a:srcRect/>
          <a:stretch>
            <a:fillRect/>
          </a:stretch>
        </p:blipFill>
        <p:spPr bwMode="auto">
          <a:xfrm>
            <a:off x="7696200" y="4267200"/>
            <a:ext cx="928825" cy="1179728"/>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5"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Прямоугольник 5"/>
          <p:cNvSpPr/>
          <p:nvPr/>
        </p:nvSpPr>
        <p:spPr>
          <a:xfrm>
            <a:off x="762000" y="990600"/>
            <a:ext cx="7772400" cy="4093428"/>
          </a:xfrm>
          <a:prstGeom prst="rect">
            <a:avLst/>
          </a:prstGeom>
        </p:spPr>
        <p:txBody>
          <a:bodyPr wrap="square">
            <a:spAutoFit/>
          </a:bodyPr>
          <a:lstStyle/>
          <a:p>
            <a:pPr algn="ctr"/>
            <a:r>
              <a:rPr lang="ru-RU" sz="2000" b="1" dirty="0" smtClean="0"/>
              <a:t>Мероприятия, проведенные  в отделениях ОСО Каменского района  в  2017 году</a:t>
            </a:r>
          </a:p>
          <a:p>
            <a:pPr algn="ctr"/>
            <a:endParaRPr lang="ru-RU" sz="2000" b="1" u="sng" dirty="0" smtClean="0"/>
          </a:p>
          <a:p>
            <a:pPr lvl="0"/>
            <a:r>
              <a:rPr lang="ru-RU" sz="2000" dirty="0" smtClean="0"/>
              <a:t>Поздравление клиентов, находящихся на обслуживании, с </a:t>
            </a:r>
            <a:r>
              <a:rPr lang="ru-RU" sz="2000" b="1" dirty="0" smtClean="0"/>
              <a:t>23 Февраля </a:t>
            </a:r>
            <a:r>
              <a:rPr lang="ru-RU" sz="2000" dirty="0" smtClean="0"/>
              <a:t>с вручением подарков – 44 клиента</a:t>
            </a:r>
            <a:r>
              <a:rPr lang="ru-RU" sz="2000" i="1" dirty="0" smtClean="0"/>
              <a:t>  </a:t>
            </a:r>
          </a:p>
          <a:p>
            <a:pPr lvl="0"/>
            <a:r>
              <a:rPr lang="ru-RU" sz="2000" i="1" dirty="0" smtClean="0"/>
              <a:t>               </a:t>
            </a:r>
            <a:endParaRPr lang="ru-RU" sz="2000" dirty="0" smtClean="0"/>
          </a:p>
          <a:p>
            <a:pPr lvl="0"/>
            <a:r>
              <a:rPr lang="ru-RU" sz="2000" dirty="0" smtClean="0"/>
              <a:t>Поздравление клиентов, находящихся на обслуживании, с </a:t>
            </a:r>
            <a:r>
              <a:rPr lang="ru-RU" sz="2000" b="1" dirty="0" smtClean="0"/>
              <a:t>8 Марта </a:t>
            </a:r>
            <a:r>
              <a:rPr lang="ru-RU" sz="2000" dirty="0" smtClean="0"/>
              <a:t>открытками, изготовленными учащимися СОШ №34  – 101 клиент</a:t>
            </a:r>
            <a:r>
              <a:rPr lang="ru-RU" sz="2000" b="1" dirty="0" smtClean="0"/>
              <a:t> </a:t>
            </a:r>
          </a:p>
          <a:p>
            <a:pPr lvl="0"/>
            <a:r>
              <a:rPr lang="ru-RU" sz="2000" dirty="0" smtClean="0"/>
              <a:t>Поздравление ветеранов Центра с </a:t>
            </a:r>
            <a:r>
              <a:rPr lang="ru-RU" sz="2000" b="1" dirty="0" smtClean="0"/>
              <a:t>8 Марта</a:t>
            </a:r>
            <a:r>
              <a:rPr lang="ru-RU" sz="2000" dirty="0" smtClean="0"/>
              <a:t>. Разработка поздравительных открыток.</a:t>
            </a:r>
          </a:p>
          <a:p>
            <a:endParaRPr lang="ru-RU" sz="2000" dirty="0" smtClean="0"/>
          </a:p>
          <a:p>
            <a:pPr lvl="0"/>
            <a:r>
              <a:rPr lang="ru-RU" sz="2000" b="1" dirty="0" smtClean="0"/>
              <a:t>                 </a:t>
            </a:r>
            <a:endParaRPr lang="ru-RU" sz="2000" dirty="0" smtClean="0"/>
          </a:p>
          <a:p>
            <a:pPr algn="ctr"/>
            <a:endParaRPr lang="ru-RU" sz="2000" dirty="0"/>
          </a:p>
        </p:txBody>
      </p:sp>
      <p:pic>
        <p:nvPicPr>
          <p:cNvPr id="9" name="Рисунок 8" descr="Фото 024"/>
          <p:cNvPicPr/>
          <p:nvPr/>
        </p:nvPicPr>
        <p:blipFill>
          <a:blip r:embed="rId3" cstate="print"/>
          <a:srcRect/>
          <a:stretch>
            <a:fillRect/>
          </a:stretch>
        </p:blipFill>
        <p:spPr bwMode="auto">
          <a:xfrm>
            <a:off x="5181600" y="4419600"/>
            <a:ext cx="2833941" cy="1571625"/>
          </a:xfrm>
          <a:prstGeom prst="rect">
            <a:avLst/>
          </a:prstGeom>
          <a:noFill/>
          <a:ln w="9525">
            <a:noFill/>
            <a:miter lim="800000"/>
            <a:headEnd/>
            <a:tailEnd/>
          </a:ln>
        </p:spPr>
      </p:pic>
      <p:pic>
        <p:nvPicPr>
          <p:cNvPr id="10" name="Рисунок 9" descr="Фото 022"/>
          <p:cNvPicPr/>
          <p:nvPr/>
        </p:nvPicPr>
        <p:blipFill>
          <a:blip r:embed="rId4" cstate="print"/>
          <a:srcRect/>
          <a:stretch>
            <a:fillRect/>
          </a:stretch>
        </p:blipFill>
        <p:spPr bwMode="auto">
          <a:xfrm>
            <a:off x="1371600" y="4343400"/>
            <a:ext cx="2733330" cy="1533525"/>
          </a:xfrm>
          <a:prstGeom prst="rect">
            <a:avLst/>
          </a:prstGeom>
          <a:noFill/>
          <a:ln w="9525">
            <a:noFill/>
            <a:miter lim="800000"/>
            <a:headEnd/>
            <a:tailEnd/>
          </a:ln>
        </p:spPr>
      </p:pic>
      <p:pic>
        <p:nvPicPr>
          <p:cNvPr id="3074" name="Picture 2" descr="C:\Users\Rongina_SE\Downloads\43.gif"/>
          <p:cNvPicPr>
            <a:picLocks noChangeAspect="1" noChangeArrowheads="1" noCrop="1"/>
          </p:cNvPicPr>
          <p:nvPr/>
        </p:nvPicPr>
        <p:blipFill>
          <a:blip r:embed="rId5" cstate="print"/>
          <a:srcRect/>
          <a:stretch>
            <a:fillRect/>
          </a:stretch>
        </p:blipFill>
        <p:spPr bwMode="auto">
          <a:xfrm>
            <a:off x="7772400" y="381000"/>
            <a:ext cx="609600" cy="609600"/>
          </a:xfrm>
          <a:prstGeom prst="rect">
            <a:avLst/>
          </a:prstGeom>
          <a:noFill/>
        </p:spPr>
      </p:pic>
      <p:pic>
        <p:nvPicPr>
          <p:cNvPr id="3075" name="Picture 3" descr="C:\Users\Rongina_SE\Downloads\43.gif"/>
          <p:cNvPicPr>
            <a:picLocks noChangeAspect="1" noChangeArrowheads="1" noCrop="1"/>
          </p:cNvPicPr>
          <p:nvPr/>
        </p:nvPicPr>
        <p:blipFill>
          <a:blip r:embed="rId5" cstate="print"/>
          <a:srcRect/>
          <a:stretch>
            <a:fillRect/>
          </a:stretch>
        </p:blipFill>
        <p:spPr bwMode="auto">
          <a:xfrm>
            <a:off x="990600" y="5715000"/>
            <a:ext cx="609600" cy="609600"/>
          </a:xfrm>
          <a:prstGeom prst="rect">
            <a:avLst/>
          </a:prstGeom>
          <a:noFill/>
        </p:spPr>
      </p:pic>
      <p:pic>
        <p:nvPicPr>
          <p:cNvPr id="3076" name="Picture 4" descr="C:\Users\Rongina_SE\Downloads\animaciya200.gif"/>
          <p:cNvPicPr>
            <a:picLocks noChangeAspect="1" noChangeArrowheads="1" noCrop="1"/>
          </p:cNvPicPr>
          <p:nvPr/>
        </p:nvPicPr>
        <p:blipFill>
          <a:blip r:embed="rId6" cstate="print"/>
          <a:srcRect/>
          <a:stretch>
            <a:fillRect/>
          </a:stretch>
        </p:blipFill>
        <p:spPr bwMode="auto">
          <a:xfrm>
            <a:off x="3657600" y="4495800"/>
            <a:ext cx="2053276" cy="1562100"/>
          </a:xfrm>
          <a:prstGeom prst="rect">
            <a:avLst/>
          </a:prstGeom>
          <a:noFill/>
        </p:spPr>
      </p:pic>
      <p:pic>
        <p:nvPicPr>
          <p:cNvPr id="3077" name="Picture 5" descr="C:\Users\Rongina_SE\Downloads\0_56951_19e41891_XL.jpg.gif"/>
          <p:cNvPicPr>
            <a:picLocks noChangeAspect="1" noChangeArrowheads="1"/>
          </p:cNvPicPr>
          <p:nvPr/>
        </p:nvPicPr>
        <p:blipFill>
          <a:blip r:embed="rId7" cstate="print"/>
          <a:srcRect/>
          <a:stretch>
            <a:fillRect/>
          </a:stretch>
        </p:blipFill>
        <p:spPr bwMode="auto">
          <a:xfrm>
            <a:off x="7391400" y="5029200"/>
            <a:ext cx="1143000" cy="1428750"/>
          </a:xfrm>
          <a:prstGeom prst="rect">
            <a:avLst/>
          </a:prstGeom>
          <a:noFill/>
        </p:spPr>
      </p:pic>
      <p:pic>
        <p:nvPicPr>
          <p:cNvPr id="3078" name="Picture 6" descr="C:\Users\Rongina_SE\Downloads\0_56951_19e41891_XL.jpg.gif"/>
          <p:cNvPicPr>
            <a:picLocks noChangeAspect="1" noChangeArrowheads="1"/>
          </p:cNvPicPr>
          <p:nvPr/>
        </p:nvPicPr>
        <p:blipFill>
          <a:blip r:embed="rId7" cstate="print"/>
          <a:srcRect/>
          <a:stretch>
            <a:fillRect/>
          </a:stretch>
        </p:blipFill>
        <p:spPr bwMode="auto">
          <a:xfrm>
            <a:off x="914400" y="-228600"/>
            <a:ext cx="1143000" cy="142875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5"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Прямоугольник 5"/>
          <p:cNvSpPr/>
          <p:nvPr/>
        </p:nvSpPr>
        <p:spPr>
          <a:xfrm>
            <a:off x="762000" y="685800"/>
            <a:ext cx="7772400" cy="5724644"/>
          </a:xfrm>
          <a:prstGeom prst="rect">
            <a:avLst/>
          </a:prstGeom>
        </p:spPr>
        <p:txBody>
          <a:bodyPr wrap="square">
            <a:spAutoFit/>
          </a:bodyPr>
          <a:lstStyle/>
          <a:p>
            <a:r>
              <a:rPr lang="ru-RU" sz="2000" b="1" dirty="0" smtClean="0"/>
              <a:t>Мероприятия, посвященные 72 годовщине Победы в ВОВ</a:t>
            </a:r>
            <a:r>
              <a:rPr lang="ru-RU" sz="2000" i="1" dirty="0" smtClean="0"/>
              <a:t> </a:t>
            </a:r>
            <a:endParaRPr lang="ru-RU" sz="2000" dirty="0" smtClean="0"/>
          </a:p>
          <a:p>
            <a:pPr lvl="0"/>
            <a:r>
              <a:rPr lang="ru-RU" dirty="0" smtClean="0"/>
              <a:t>Организация </a:t>
            </a:r>
            <a:r>
              <a:rPr lang="ru-RU" b="1" dirty="0" smtClean="0"/>
              <a:t>поздравлений</a:t>
            </a:r>
            <a:r>
              <a:rPr lang="ru-RU" dirty="0" smtClean="0"/>
              <a:t> на дому клиентов Центра - участников ВОВ, вдов УВОВ, участников трудового фронта  с вручением</a:t>
            </a:r>
          </a:p>
          <a:p>
            <a:pPr lvl="0"/>
            <a:r>
              <a:rPr lang="ru-RU" dirty="0" smtClean="0"/>
              <a:t> поздравительных открыток   </a:t>
            </a:r>
            <a:r>
              <a:rPr lang="ru-RU" i="1" dirty="0" smtClean="0"/>
              <a:t> </a:t>
            </a:r>
            <a:r>
              <a:rPr lang="ru-RU" dirty="0" smtClean="0"/>
              <a:t>– 108 клиентов</a:t>
            </a:r>
          </a:p>
          <a:p>
            <a:r>
              <a:rPr lang="ru-RU" i="1" dirty="0" smtClean="0"/>
              <a:t> </a:t>
            </a:r>
            <a:r>
              <a:rPr lang="ru-RU" dirty="0" smtClean="0"/>
              <a:t>Доставка </a:t>
            </a:r>
            <a:r>
              <a:rPr lang="ru-RU" b="1" dirty="0" smtClean="0"/>
              <a:t>подарков</a:t>
            </a:r>
            <a:r>
              <a:rPr lang="ru-RU" dirty="0" smtClean="0"/>
              <a:t> (труженикам тыла, УВОВ) от РАЙПО</a:t>
            </a:r>
            <a:r>
              <a:rPr lang="ru-RU" i="1" dirty="0" smtClean="0"/>
              <a:t> </a:t>
            </a:r>
            <a:r>
              <a:rPr lang="ru-RU" dirty="0" smtClean="0"/>
              <a:t>– 12 клиентов</a:t>
            </a:r>
          </a:p>
          <a:p>
            <a:pPr lvl="0"/>
            <a:r>
              <a:rPr lang="ru-RU" dirty="0" smtClean="0"/>
              <a:t>Сопровождение клиентов отделения на мероприятия,</a:t>
            </a:r>
          </a:p>
          <a:p>
            <a:pPr lvl="0"/>
            <a:r>
              <a:rPr lang="ru-RU" dirty="0" smtClean="0"/>
              <a:t> посвященные Дню победы</a:t>
            </a:r>
          </a:p>
          <a:p>
            <a:pPr lvl="0"/>
            <a:endParaRPr lang="ru-RU" dirty="0" smtClean="0"/>
          </a:p>
          <a:p>
            <a:pPr lvl="0"/>
            <a:r>
              <a:rPr lang="ru-RU" dirty="0" smtClean="0"/>
              <a:t>Организация и проведение </a:t>
            </a:r>
            <a:r>
              <a:rPr lang="ru-RU" b="1" dirty="0" smtClean="0"/>
              <a:t>благотворительной акции</a:t>
            </a:r>
          </a:p>
          <a:p>
            <a:pPr lvl="0"/>
            <a:r>
              <a:rPr lang="ru-RU" dirty="0" smtClean="0"/>
              <a:t> по уборке обелисков – 3 соц. работника</a:t>
            </a:r>
          </a:p>
          <a:p>
            <a:r>
              <a:rPr lang="ru-RU" dirty="0" smtClean="0"/>
              <a:t> Поздравление клиентов Центра  с  72 годовщиной</a:t>
            </a:r>
          </a:p>
          <a:p>
            <a:r>
              <a:rPr lang="ru-RU" dirty="0" smtClean="0"/>
              <a:t> Победы в ВОВ   через районную газету «Пламя».    </a:t>
            </a:r>
          </a:p>
          <a:p>
            <a:r>
              <a:rPr lang="ru-RU" dirty="0" smtClean="0"/>
              <a:t>       </a:t>
            </a:r>
          </a:p>
          <a:p>
            <a:r>
              <a:rPr lang="ru-RU" b="1" dirty="0" smtClean="0"/>
              <a:t> Организация поздравления отделения с Днем</a:t>
            </a:r>
          </a:p>
          <a:p>
            <a:r>
              <a:rPr lang="ru-RU" b="1" dirty="0" smtClean="0"/>
              <a:t> социального работника</a:t>
            </a:r>
            <a:endParaRPr lang="ru-RU" dirty="0" smtClean="0"/>
          </a:p>
          <a:p>
            <a:pPr lvl="0"/>
            <a:r>
              <a:rPr lang="ru-RU" dirty="0" smtClean="0"/>
              <a:t>Участие в мероприятии, посвященном  Дню </a:t>
            </a:r>
          </a:p>
          <a:p>
            <a:pPr lvl="0"/>
            <a:r>
              <a:rPr lang="ru-RU" dirty="0" smtClean="0"/>
              <a:t>социального работника - награждение социальных</a:t>
            </a:r>
          </a:p>
          <a:p>
            <a:pPr lvl="0"/>
            <a:r>
              <a:rPr lang="ru-RU" dirty="0" smtClean="0"/>
              <a:t>работников.</a:t>
            </a:r>
          </a:p>
          <a:p>
            <a:r>
              <a:rPr lang="ru-RU" sz="2000" dirty="0" smtClean="0"/>
              <a:t> </a:t>
            </a:r>
          </a:p>
          <a:p>
            <a:r>
              <a:rPr lang="ru-RU" sz="2000" b="1" dirty="0" smtClean="0"/>
              <a:t>        </a:t>
            </a:r>
            <a:endParaRPr lang="ru-RU" sz="2000" dirty="0"/>
          </a:p>
        </p:txBody>
      </p:sp>
      <p:pic>
        <p:nvPicPr>
          <p:cNvPr id="8" name="Рисунок 7" descr="IMG_4819"/>
          <p:cNvPicPr/>
          <p:nvPr/>
        </p:nvPicPr>
        <p:blipFill>
          <a:blip r:embed="rId3" cstate="print"/>
          <a:srcRect/>
          <a:stretch>
            <a:fillRect/>
          </a:stretch>
        </p:blipFill>
        <p:spPr bwMode="auto">
          <a:xfrm>
            <a:off x="6324600" y="1447800"/>
            <a:ext cx="2057400" cy="838201"/>
          </a:xfrm>
          <a:prstGeom prst="rect">
            <a:avLst/>
          </a:prstGeom>
          <a:ln>
            <a:noFill/>
          </a:ln>
          <a:effectLst>
            <a:softEdge rad="112500"/>
          </a:effectLst>
        </p:spPr>
      </p:pic>
      <p:pic>
        <p:nvPicPr>
          <p:cNvPr id="11" name="Рисунок 10" descr="DSCN4657"/>
          <p:cNvPicPr/>
          <p:nvPr/>
        </p:nvPicPr>
        <p:blipFill>
          <a:blip r:embed="rId4" cstate="print"/>
          <a:srcRect/>
          <a:stretch>
            <a:fillRect/>
          </a:stretch>
        </p:blipFill>
        <p:spPr bwMode="auto">
          <a:xfrm>
            <a:off x="6324600" y="2514600"/>
            <a:ext cx="1981199" cy="1371600"/>
          </a:xfrm>
          <a:prstGeom prst="rect">
            <a:avLst/>
          </a:prstGeom>
          <a:ln>
            <a:noFill/>
          </a:ln>
          <a:effectLst>
            <a:softEdge rad="112500"/>
          </a:effectLst>
        </p:spPr>
      </p:pic>
      <p:pic>
        <p:nvPicPr>
          <p:cNvPr id="12" name="Рисунок 11" descr="Фото 2017 010"/>
          <p:cNvPicPr/>
          <p:nvPr/>
        </p:nvPicPr>
        <p:blipFill>
          <a:blip r:embed="rId5" cstate="print"/>
          <a:srcRect/>
          <a:stretch>
            <a:fillRect/>
          </a:stretch>
        </p:blipFill>
        <p:spPr bwMode="auto">
          <a:xfrm>
            <a:off x="6248400" y="3962400"/>
            <a:ext cx="2057400" cy="1371600"/>
          </a:xfrm>
          <a:prstGeom prst="rect">
            <a:avLst/>
          </a:prstGeom>
          <a:ln>
            <a:noFill/>
          </a:ln>
          <a:effectLst>
            <a:softEdge rad="112500"/>
          </a:effectLst>
        </p:spPr>
      </p:pic>
      <p:pic>
        <p:nvPicPr>
          <p:cNvPr id="13" name="Рисунок 12" descr="Фото 2017 013"/>
          <p:cNvPicPr/>
          <p:nvPr/>
        </p:nvPicPr>
        <p:blipFill>
          <a:blip r:embed="rId6" cstate="print"/>
          <a:srcRect/>
          <a:stretch>
            <a:fillRect/>
          </a:stretch>
        </p:blipFill>
        <p:spPr bwMode="auto">
          <a:xfrm>
            <a:off x="6324600" y="5334000"/>
            <a:ext cx="1981200" cy="1143000"/>
          </a:xfrm>
          <a:prstGeom prst="rect">
            <a:avLst/>
          </a:prstGeom>
          <a:ln>
            <a:noFill/>
          </a:ln>
          <a:effectLst>
            <a:softEdge rad="112500"/>
          </a:effectLst>
        </p:spPr>
      </p:pic>
      <p:pic>
        <p:nvPicPr>
          <p:cNvPr id="4098" name="Picture 2" descr="C:\Users\Rongina_SE\Downloads\buket-odin-vid3.gif"/>
          <p:cNvPicPr>
            <a:picLocks noChangeAspect="1" noChangeArrowheads="1"/>
          </p:cNvPicPr>
          <p:nvPr/>
        </p:nvPicPr>
        <p:blipFill>
          <a:blip r:embed="rId7" cstate="print"/>
          <a:srcRect/>
          <a:stretch>
            <a:fillRect/>
          </a:stretch>
        </p:blipFill>
        <p:spPr bwMode="auto">
          <a:xfrm rot="1542191">
            <a:off x="3122047" y="5491815"/>
            <a:ext cx="1305133" cy="990599"/>
          </a:xfrm>
          <a:prstGeom prst="rect">
            <a:avLst/>
          </a:prstGeom>
          <a:ln>
            <a:noFill/>
          </a:ln>
          <a:effectLst>
            <a:softEdge rad="112500"/>
          </a:effectLst>
        </p:spPr>
      </p:pic>
      <p:pic>
        <p:nvPicPr>
          <p:cNvPr id="4099" name="Picture 3" descr="C:\Users\Rongina_SE\Downloads\43.gif"/>
          <p:cNvPicPr>
            <a:picLocks noChangeAspect="1" noChangeArrowheads="1" noCrop="1"/>
          </p:cNvPicPr>
          <p:nvPr/>
        </p:nvPicPr>
        <p:blipFill>
          <a:blip r:embed="rId8" cstate="print"/>
          <a:srcRect/>
          <a:stretch>
            <a:fillRect/>
          </a:stretch>
        </p:blipFill>
        <p:spPr bwMode="auto">
          <a:xfrm>
            <a:off x="838200" y="5867400"/>
            <a:ext cx="609600" cy="609600"/>
          </a:xfrm>
          <a:prstGeom prst="rect">
            <a:avLst/>
          </a:prstGeom>
          <a:noFill/>
        </p:spPr>
      </p:pic>
      <p:pic>
        <p:nvPicPr>
          <p:cNvPr id="4100" name="Picture 4" descr="C:\Users\Rongina_SE\Downloads\43.gif"/>
          <p:cNvPicPr>
            <a:picLocks noChangeAspect="1" noChangeArrowheads="1" noCrop="1"/>
          </p:cNvPicPr>
          <p:nvPr/>
        </p:nvPicPr>
        <p:blipFill>
          <a:blip r:embed="rId8" cstate="print"/>
          <a:srcRect/>
          <a:stretch>
            <a:fillRect/>
          </a:stretch>
        </p:blipFill>
        <p:spPr bwMode="auto">
          <a:xfrm>
            <a:off x="762000" y="152400"/>
            <a:ext cx="609600" cy="609600"/>
          </a:xfrm>
          <a:prstGeom prst="rect">
            <a:avLst/>
          </a:prstGeom>
          <a:noFill/>
        </p:spPr>
      </p:pic>
      <p:pic>
        <p:nvPicPr>
          <p:cNvPr id="4101" name="Picture 5" descr="C:\Users\Rongina_SE\Downloads\43.gif"/>
          <p:cNvPicPr>
            <a:picLocks noChangeAspect="1" noChangeArrowheads="1" noCrop="1"/>
          </p:cNvPicPr>
          <p:nvPr/>
        </p:nvPicPr>
        <p:blipFill>
          <a:blip r:embed="rId8" cstate="print"/>
          <a:srcRect/>
          <a:stretch>
            <a:fillRect/>
          </a:stretch>
        </p:blipFill>
        <p:spPr bwMode="auto">
          <a:xfrm>
            <a:off x="7848600" y="381000"/>
            <a:ext cx="609600" cy="609600"/>
          </a:xfrm>
          <a:prstGeom prst="rect">
            <a:avLst/>
          </a:prstGeom>
          <a:noFill/>
        </p:spPr>
      </p:pic>
      <p:pic>
        <p:nvPicPr>
          <p:cNvPr id="5122" name="Picture 2" descr="C:\Users\Rongina_SE\Downloads\2.gif"/>
          <p:cNvPicPr>
            <a:picLocks noChangeAspect="1" noChangeArrowheads="1" noCrop="1"/>
          </p:cNvPicPr>
          <p:nvPr/>
        </p:nvPicPr>
        <p:blipFill>
          <a:blip r:embed="rId9" cstate="print"/>
          <a:srcRect/>
          <a:stretch>
            <a:fillRect/>
          </a:stretch>
        </p:blipFill>
        <p:spPr bwMode="auto">
          <a:xfrm>
            <a:off x="6172200" y="1981200"/>
            <a:ext cx="952500" cy="11430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5"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Прямоугольник 5"/>
          <p:cNvSpPr/>
          <p:nvPr/>
        </p:nvSpPr>
        <p:spPr>
          <a:xfrm>
            <a:off x="685800" y="609600"/>
            <a:ext cx="7848600" cy="7940635"/>
          </a:xfrm>
          <a:prstGeom prst="rect">
            <a:avLst/>
          </a:prstGeom>
        </p:spPr>
        <p:txBody>
          <a:bodyPr wrap="square">
            <a:spAutoFit/>
          </a:bodyPr>
          <a:lstStyle/>
          <a:p>
            <a:r>
              <a:rPr lang="ru-RU" sz="2000" b="1" dirty="0" smtClean="0"/>
              <a:t> </a:t>
            </a:r>
            <a:r>
              <a:rPr lang="ru-RU" b="1" dirty="0" smtClean="0"/>
              <a:t>Мероприятия к Дню семьи любви и верности </a:t>
            </a:r>
          </a:p>
          <a:p>
            <a:r>
              <a:rPr lang="ru-RU" b="1" dirty="0" smtClean="0"/>
              <a:t>«Осень жизни – время золотое» </a:t>
            </a:r>
            <a:endParaRPr lang="ru-RU" dirty="0" smtClean="0"/>
          </a:p>
          <a:p>
            <a:pPr lvl="0"/>
            <a:r>
              <a:rPr lang="ru-RU" dirty="0" smtClean="0"/>
              <a:t>Разработка буклета - поздравления </a:t>
            </a:r>
          </a:p>
          <a:p>
            <a:pPr lvl="0"/>
            <a:r>
              <a:rPr lang="ru-RU" dirty="0" smtClean="0"/>
              <a:t>Семейным парам, состоящим на </a:t>
            </a:r>
          </a:p>
          <a:p>
            <a:pPr lvl="0"/>
            <a:r>
              <a:rPr lang="ru-RU" dirty="0" smtClean="0"/>
              <a:t>обслуживании – 5 семейных пар</a:t>
            </a:r>
          </a:p>
          <a:p>
            <a:r>
              <a:rPr lang="ru-RU" b="1" dirty="0" smtClean="0"/>
              <a:t>Мероприятия по проведению месячника, </a:t>
            </a:r>
            <a:endParaRPr lang="ru-RU" dirty="0" smtClean="0"/>
          </a:p>
          <a:p>
            <a:r>
              <a:rPr lang="ru-RU" b="1" dirty="0" smtClean="0"/>
              <a:t>посвященного дню пенсионера</a:t>
            </a:r>
          </a:p>
          <a:p>
            <a:pPr lvl="0"/>
            <a:r>
              <a:rPr lang="ru-RU" dirty="0" smtClean="0"/>
              <a:t>Поздравление клиентов на дому с </a:t>
            </a:r>
            <a:r>
              <a:rPr lang="ru-RU" b="1" dirty="0" smtClean="0"/>
              <a:t>«Единым</a:t>
            </a:r>
          </a:p>
          <a:p>
            <a:pPr lvl="0"/>
            <a:r>
              <a:rPr lang="ru-RU" b="1" dirty="0" smtClean="0"/>
              <a:t> днем пенсионера»</a:t>
            </a:r>
            <a:r>
              <a:rPr lang="ru-RU" dirty="0" smtClean="0"/>
              <a:t> открытками и стихами</a:t>
            </a:r>
            <a:r>
              <a:rPr lang="ru-RU" b="1" dirty="0" smtClean="0"/>
              <a:t> </a:t>
            </a:r>
            <a:r>
              <a:rPr lang="ru-RU" dirty="0" smtClean="0"/>
              <a:t>–</a:t>
            </a:r>
          </a:p>
          <a:p>
            <a:pPr lvl="0"/>
            <a:r>
              <a:rPr lang="ru-RU" dirty="0" smtClean="0"/>
              <a:t>180 клиентов,</a:t>
            </a:r>
            <a:r>
              <a:rPr lang="ru-RU" i="1" dirty="0" smtClean="0"/>
              <a:t> </a:t>
            </a:r>
            <a:endParaRPr lang="ru-RU" dirty="0" smtClean="0"/>
          </a:p>
          <a:p>
            <a:pPr lvl="0"/>
            <a:r>
              <a:rPr lang="ru-RU" dirty="0" smtClean="0"/>
              <a:t>Поздравление клиентов  с международным  </a:t>
            </a:r>
          </a:p>
          <a:p>
            <a:pPr lvl="0"/>
            <a:r>
              <a:rPr lang="ru-RU" b="1" dirty="0" smtClean="0"/>
              <a:t>Днем пожилого человека</a:t>
            </a:r>
            <a:r>
              <a:rPr lang="ru-RU" dirty="0" smtClean="0"/>
              <a:t>   через районную</a:t>
            </a:r>
          </a:p>
          <a:p>
            <a:pPr lvl="0"/>
            <a:r>
              <a:rPr lang="ru-RU" dirty="0" smtClean="0"/>
              <a:t>газету «Пламя»</a:t>
            </a:r>
          </a:p>
          <a:p>
            <a:pPr lvl="0"/>
            <a:r>
              <a:rPr lang="ru-RU" dirty="0" smtClean="0"/>
              <a:t>Организация </a:t>
            </a:r>
            <a:r>
              <a:rPr lang="ru-RU" b="1" dirty="0" smtClean="0"/>
              <a:t>фотовыставки</a:t>
            </a:r>
            <a:r>
              <a:rPr lang="ru-RU" dirty="0" smtClean="0"/>
              <a:t> сотрудников отделений «Я и мои внуки»</a:t>
            </a:r>
          </a:p>
          <a:p>
            <a:r>
              <a:rPr lang="ru-RU" dirty="0" smtClean="0"/>
              <a:t>Поздравление клиентов на дому </a:t>
            </a:r>
            <a:r>
              <a:rPr lang="ru-RU" b="1" dirty="0" smtClean="0"/>
              <a:t>с Днем матери</a:t>
            </a:r>
            <a:r>
              <a:rPr lang="ru-RU" dirty="0" smtClean="0"/>
              <a:t> – 85 клиенток</a:t>
            </a:r>
          </a:p>
          <a:p>
            <a:r>
              <a:rPr lang="ru-RU" b="1" dirty="0" smtClean="0"/>
              <a:t>Мероприятия,</a:t>
            </a:r>
            <a:r>
              <a:rPr lang="ru-RU" dirty="0" smtClean="0"/>
              <a:t> </a:t>
            </a:r>
            <a:r>
              <a:rPr lang="ru-RU" b="1" dirty="0" smtClean="0"/>
              <a:t>посвященные Новогодним праздникам</a:t>
            </a:r>
            <a:endParaRPr lang="ru-RU" dirty="0" smtClean="0"/>
          </a:p>
          <a:p>
            <a:r>
              <a:rPr lang="ru-RU" dirty="0" smtClean="0"/>
              <a:t>Поздравление клиентов, находящихся на обслуживании  </a:t>
            </a:r>
            <a:r>
              <a:rPr lang="ru-RU" b="1" dirty="0" smtClean="0"/>
              <a:t>с Новогодними праздниками  </a:t>
            </a:r>
            <a:r>
              <a:rPr lang="ru-RU" dirty="0" smtClean="0"/>
              <a:t>– 132 клиента</a:t>
            </a:r>
          </a:p>
          <a:p>
            <a:pPr lvl="0"/>
            <a:r>
              <a:rPr lang="ru-RU" dirty="0" smtClean="0"/>
              <a:t>Акция </a:t>
            </a:r>
            <a:r>
              <a:rPr lang="ru-RU" b="1" dirty="0" smtClean="0"/>
              <a:t>«Уютный новогодний дом»-</a:t>
            </a:r>
            <a:r>
              <a:rPr lang="ru-RU" b="1" i="1" dirty="0" smtClean="0"/>
              <a:t> </a:t>
            </a:r>
            <a:r>
              <a:rPr lang="ru-RU" dirty="0" smtClean="0"/>
              <a:t>украшение домов клиентов к новогодним праздникам</a:t>
            </a:r>
            <a:r>
              <a:rPr lang="ru-RU" b="1" i="1" dirty="0" smtClean="0"/>
              <a:t> </a:t>
            </a:r>
            <a:r>
              <a:rPr lang="ru-RU" i="1" dirty="0" smtClean="0"/>
              <a:t>– </a:t>
            </a:r>
            <a:r>
              <a:rPr lang="ru-RU" dirty="0" smtClean="0"/>
              <a:t>42 клиента</a:t>
            </a:r>
          </a:p>
          <a:p>
            <a:endParaRPr lang="ru-RU" dirty="0" smtClean="0"/>
          </a:p>
          <a:p>
            <a:pPr lvl="0"/>
            <a:endParaRPr lang="ru-RU" dirty="0" smtClean="0"/>
          </a:p>
          <a:p>
            <a:pPr lvl="0"/>
            <a:endParaRPr lang="ru-RU" dirty="0" smtClean="0"/>
          </a:p>
          <a:p>
            <a:endParaRPr lang="ru-RU" dirty="0" smtClean="0"/>
          </a:p>
          <a:p>
            <a:pPr lvl="0"/>
            <a:endParaRPr lang="ru-RU" dirty="0" smtClean="0"/>
          </a:p>
          <a:p>
            <a:r>
              <a:rPr lang="ru-RU" sz="2000" dirty="0" smtClean="0"/>
              <a:t> </a:t>
            </a:r>
          </a:p>
          <a:p>
            <a:r>
              <a:rPr lang="ru-RU" sz="2000" b="1" dirty="0" smtClean="0"/>
              <a:t>        </a:t>
            </a:r>
            <a:endParaRPr lang="ru-RU" sz="2000" dirty="0"/>
          </a:p>
        </p:txBody>
      </p:sp>
      <p:pic>
        <p:nvPicPr>
          <p:cNvPr id="10" name="Рисунок 9" descr="IMG_4847"/>
          <p:cNvPicPr/>
          <p:nvPr/>
        </p:nvPicPr>
        <p:blipFill>
          <a:blip r:embed="rId3" cstate="print"/>
          <a:srcRect/>
          <a:stretch>
            <a:fillRect/>
          </a:stretch>
        </p:blipFill>
        <p:spPr bwMode="auto">
          <a:xfrm>
            <a:off x="4648200" y="914400"/>
            <a:ext cx="1600200" cy="1219200"/>
          </a:xfrm>
          <a:prstGeom prst="rect">
            <a:avLst/>
          </a:prstGeom>
          <a:noFill/>
          <a:ln w="9525">
            <a:noFill/>
            <a:miter lim="800000"/>
            <a:headEnd/>
            <a:tailEnd/>
          </a:ln>
        </p:spPr>
      </p:pic>
      <p:pic>
        <p:nvPicPr>
          <p:cNvPr id="14" name="Рисунок 13" descr="DSC02607"/>
          <p:cNvPicPr/>
          <p:nvPr/>
        </p:nvPicPr>
        <p:blipFill>
          <a:blip r:embed="rId4" cstate="print"/>
          <a:srcRect/>
          <a:stretch>
            <a:fillRect/>
          </a:stretch>
        </p:blipFill>
        <p:spPr bwMode="auto">
          <a:xfrm>
            <a:off x="6324600" y="914400"/>
            <a:ext cx="2171700" cy="1524001"/>
          </a:xfrm>
          <a:prstGeom prst="rect">
            <a:avLst/>
          </a:prstGeom>
          <a:noFill/>
          <a:ln w="9525">
            <a:noFill/>
            <a:miter lim="800000"/>
            <a:headEnd/>
            <a:tailEnd/>
          </a:ln>
        </p:spPr>
      </p:pic>
      <p:pic>
        <p:nvPicPr>
          <p:cNvPr id="15" name="Рисунок 14" descr="IMG_4881"/>
          <p:cNvPicPr/>
          <p:nvPr/>
        </p:nvPicPr>
        <p:blipFill>
          <a:blip r:embed="rId5" cstate="print"/>
          <a:srcRect/>
          <a:stretch>
            <a:fillRect/>
          </a:stretch>
        </p:blipFill>
        <p:spPr bwMode="auto">
          <a:xfrm>
            <a:off x="6400800" y="2743200"/>
            <a:ext cx="2057400" cy="1219200"/>
          </a:xfrm>
          <a:prstGeom prst="rect">
            <a:avLst/>
          </a:prstGeom>
          <a:noFill/>
          <a:ln w="9525">
            <a:noFill/>
            <a:miter lim="800000"/>
            <a:headEnd/>
            <a:tailEnd/>
          </a:ln>
        </p:spPr>
      </p:pic>
      <p:pic>
        <p:nvPicPr>
          <p:cNvPr id="5122" name="Picture 2" descr="C:\Users\Rongina_SE\Downloads\882354633.gif"/>
          <p:cNvPicPr>
            <a:picLocks noChangeAspect="1" noChangeArrowheads="1" noCrop="1"/>
          </p:cNvPicPr>
          <p:nvPr/>
        </p:nvPicPr>
        <p:blipFill>
          <a:blip r:embed="rId6" cstate="print"/>
          <a:srcRect/>
          <a:stretch>
            <a:fillRect/>
          </a:stretch>
        </p:blipFill>
        <p:spPr bwMode="auto">
          <a:xfrm>
            <a:off x="5562600" y="5867400"/>
            <a:ext cx="714375" cy="714375"/>
          </a:xfrm>
          <a:prstGeom prst="rect">
            <a:avLst/>
          </a:prstGeom>
          <a:noFill/>
        </p:spPr>
      </p:pic>
      <p:pic>
        <p:nvPicPr>
          <p:cNvPr id="5123" name="Picture 3" descr="C:\Users\Rongina_SE\Downloads\animaciya388.gif"/>
          <p:cNvPicPr>
            <a:picLocks noChangeAspect="1" noChangeArrowheads="1" noCrop="1"/>
          </p:cNvPicPr>
          <p:nvPr/>
        </p:nvPicPr>
        <p:blipFill>
          <a:blip r:embed="rId7" cstate="print"/>
          <a:srcRect/>
          <a:stretch>
            <a:fillRect/>
          </a:stretch>
        </p:blipFill>
        <p:spPr bwMode="auto">
          <a:xfrm>
            <a:off x="5181600" y="2362200"/>
            <a:ext cx="1147763" cy="1708229"/>
          </a:xfrm>
          <a:prstGeom prst="rect">
            <a:avLst/>
          </a:prstGeom>
          <a:noFill/>
        </p:spPr>
      </p:pic>
      <p:pic>
        <p:nvPicPr>
          <p:cNvPr id="11" name="Picture 14" descr="http://www.playcast.ru/uploads/2014/12/11/11046069.gif"/>
          <p:cNvPicPr>
            <a:picLocks noChangeAspect="1" noChangeArrowheads="1" noCrop="1"/>
          </p:cNvPicPr>
          <p:nvPr/>
        </p:nvPicPr>
        <p:blipFill>
          <a:blip r:embed="rId8" cstate="print"/>
          <a:srcRect/>
          <a:stretch>
            <a:fillRect/>
          </a:stretch>
        </p:blipFill>
        <p:spPr bwMode="auto">
          <a:xfrm>
            <a:off x="838200" y="152400"/>
            <a:ext cx="952500" cy="952500"/>
          </a:xfrm>
          <a:prstGeom prst="rect">
            <a:avLst/>
          </a:prstGeom>
          <a:noFill/>
        </p:spPr>
      </p:pic>
      <p:pic>
        <p:nvPicPr>
          <p:cNvPr id="12" name="Picture 14" descr="http://www.playcast.ru/uploads/2014/12/11/11046069.gif"/>
          <p:cNvPicPr>
            <a:picLocks noChangeAspect="1" noChangeArrowheads="1" noCrop="1"/>
          </p:cNvPicPr>
          <p:nvPr/>
        </p:nvPicPr>
        <p:blipFill>
          <a:blip r:embed="rId8" cstate="print"/>
          <a:srcRect/>
          <a:stretch>
            <a:fillRect/>
          </a:stretch>
        </p:blipFill>
        <p:spPr bwMode="auto">
          <a:xfrm>
            <a:off x="7391400" y="228600"/>
            <a:ext cx="952500" cy="952500"/>
          </a:xfrm>
          <a:prstGeom prst="rect">
            <a:avLst/>
          </a:prstGeom>
          <a:noFill/>
        </p:spPr>
      </p:pic>
      <p:pic>
        <p:nvPicPr>
          <p:cNvPr id="6146" name="Picture 2" descr="C:\Users\Rongina_SE\Downloads\23.gif"/>
          <p:cNvPicPr>
            <a:picLocks noChangeAspect="1" noChangeArrowheads="1" noCrop="1"/>
          </p:cNvPicPr>
          <p:nvPr/>
        </p:nvPicPr>
        <p:blipFill>
          <a:blip r:embed="rId9" cstate="print"/>
          <a:srcRect/>
          <a:stretch>
            <a:fillRect/>
          </a:stretch>
        </p:blipFill>
        <p:spPr bwMode="auto">
          <a:xfrm>
            <a:off x="7467600" y="4343400"/>
            <a:ext cx="1039213" cy="85725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5"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6" name="Прямоугольник 5"/>
          <p:cNvSpPr/>
          <p:nvPr/>
        </p:nvSpPr>
        <p:spPr>
          <a:xfrm>
            <a:off x="762000" y="914400"/>
            <a:ext cx="7772400" cy="5632311"/>
          </a:xfrm>
          <a:prstGeom prst="rect">
            <a:avLst/>
          </a:prstGeom>
        </p:spPr>
        <p:txBody>
          <a:bodyPr wrap="square">
            <a:spAutoFit/>
          </a:bodyPr>
          <a:lstStyle/>
          <a:p>
            <a:pPr algn="ctr"/>
            <a:r>
              <a:rPr lang="ru-RU" b="1" dirty="0" smtClean="0"/>
              <a:t>Работа с общественными организациями</a:t>
            </a:r>
            <a:endParaRPr lang="ru-RU" dirty="0" smtClean="0"/>
          </a:p>
          <a:p>
            <a:pPr lvl="0" algn="just"/>
            <a:r>
              <a:rPr lang="ru-RU" dirty="0" smtClean="0"/>
              <a:t>Работа с Советом Ветеранов дома Лермонтова 133а по организации </a:t>
            </a:r>
            <a:r>
              <a:rPr lang="ru-RU" b="1" dirty="0" smtClean="0"/>
              <a:t>выборов</a:t>
            </a:r>
            <a:r>
              <a:rPr lang="ru-RU" dirty="0" smtClean="0"/>
              <a:t> Губернатора Свердловской области в доме. Работа с городской столовой для </a:t>
            </a:r>
            <a:r>
              <a:rPr lang="ru-RU" b="1" dirty="0" smtClean="0"/>
              <a:t>доставки горячих обедов </a:t>
            </a:r>
            <a:r>
              <a:rPr lang="ru-RU" dirty="0" smtClean="0"/>
              <a:t>в дом для подопечных отделения и жителей дома. </a:t>
            </a:r>
          </a:p>
          <a:p>
            <a:pPr lvl="0" algn="just"/>
            <a:r>
              <a:rPr lang="ru-RU" dirty="0" smtClean="0"/>
              <a:t>Доклад на совете Ветеранов завода «ОЦМ» об отделении социального обслуживания на дому: </a:t>
            </a:r>
            <a:r>
              <a:rPr lang="ru-RU" b="1" dirty="0" smtClean="0"/>
              <a:t>оформление документов </a:t>
            </a:r>
            <a:r>
              <a:rPr lang="ru-RU" dirty="0" smtClean="0"/>
              <a:t>на обслуживание, перечень необходимых услуг и их стоимость. </a:t>
            </a:r>
          </a:p>
          <a:p>
            <a:pPr lvl="0" algn="just"/>
            <a:r>
              <a:rPr lang="ru-RU" dirty="0" smtClean="0"/>
              <a:t>Работа с Советом Ветеранов дома Лермонтова 133а по организации </a:t>
            </a:r>
            <a:r>
              <a:rPr lang="ru-RU" b="1" dirty="0" smtClean="0"/>
              <a:t>субботника</a:t>
            </a:r>
            <a:r>
              <a:rPr lang="ru-RU" dirty="0" smtClean="0"/>
              <a:t> на придомовой территории, помощь в организации мероприятия к дню Победы.</a:t>
            </a:r>
          </a:p>
          <a:p>
            <a:r>
              <a:rPr lang="ru-RU" dirty="0" smtClean="0"/>
              <a:t>3 сотрудника отделения приняли участие в</a:t>
            </a:r>
          </a:p>
          <a:p>
            <a:r>
              <a:rPr lang="ru-RU" dirty="0" smtClean="0"/>
              <a:t> организации </a:t>
            </a:r>
            <a:r>
              <a:rPr lang="ru-RU" b="1" dirty="0" smtClean="0"/>
              <a:t>прохождения флюорографии </a:t>
            </a:r>
            <a:r>
              <a:rPr lang="ru-RU" dirty="0" smtClean="0"/>
              <a:t>в</a:t>
            </a:r>
          </a:p>
          <a:p>
            <a:r>
              <a:rPr lang="ru-RU" dirty="0" smtClean="0"/>
              <a:t> кабинете цифровой рентгенографии </a:t>
            </a:r>
          </a:p>
          <a:p>
            <a:r>
              <a:rPr lang="ru-RU" dirty="0" err="1" smtClean="0"/>
              <a:t>Пульмоэкспресс</a:t>
            </a:r>
            <a:r>
              <a:rPr lang="ru-RU" dirty="0" smtClean="0"/>
              <a:t>. </a:t>
            </a:r>
          </a:p>
          <a:p>
            <a:endParaRPr lang="ru-RU" dirty="0" smtClean="0"/>
          </a:p>
          <a:p>
            <a:pPr lvl="0"/>
            <a:r>
              <a:rPr lang="ru-RU" dirty="0" smtClean="0"/>
              <a:t>Ежемесячно ведется работа с </a:t>
            </a:r>
            <a:r>
              <a:rPr lang="ru-RU" b="1" dirty="0" smtClean="0"/>
              <a:t>Еврейским обществом </a:t>
            </a:r>
            <a:r>
              <a:rPr lang="ru-RU" dirty="0" smtClean="0"/>
              <a:t>по предоставлению продуктовых наборов для клиентов отделения;</a:t>
            </a:r>
          </a:p>
          <a:p>
            <a:pPr lvl="0"/>
            <a:r>
              <a:rPr lang="ru-RU" dirty="0" smtClean="0"/>
              <a:t>работа с службой Семьи </a:t>
            </a:r>
            <a:r>
              <a:rPr lang="ru-RU" b="1" dirty="0" smtClean="0"/>
              <a:t>«Благо», </a:t>
            </a:r>
            <a:r>
              <a:rPr lang="ru-RU" dirty="0" smtClean="0"/>
              <a:t>для дополнительного ухода за клиентами отделения в выходные дни. </a:t>
            </a:r>
            <a:endParaRPr lang="ru-RU" sz="2400" dirty="0">
              <a:solidFill>
                <a:srgbClr val="FF0000"/>
              </a:solidFill>
              <a:cs typeface="Times New Roman" pitchFamily="18" charset="0"/>
            </a:endParaRPr>
          </a:p>
        </p:txBody>
      </p:sp>
      <p:pic>
        <p:nvPicPr>
          <p:cNvPr id="11" name="Рисунок 10" descr="Lenovo_A1000_IMG_20170325_112434"/>
          <p:cNvPicPr/>
          <p:nvPr/>
        </p:nvPicPr>
        <p:blipFill>
          <a:blip r:embed="rId3" cstate="print"/>
          <a:srcRect/>
          <a:stretch>
            <a:fillRect/>
          </a:stretch>
        </p:blipFill>
        <p:spPr bwMode="auto">
          <a:xfrm>
            <a:off x="5486400" y="3733800"/>
            <a:ext cx="1217155" cy="16287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Рисунок 11" descr="Lenovo_A1000_IMG_20170325_113707"/>
          <p:cNvPicPr/>
          <p:nvPr/>
        </p:nvPicPr>
        <p:blipFill>
          <a:blip r:embed="rId4" cstate="print"/>
          <a:srcRect t="5104"/>
          <a:stretch>
            <a:fillRect/>
          </a:stretch>
        </p:blipFill>
        <p:spPr bwMode="auto">
          <a:xfrm>
            <a:off x="6781800" y="3733800"/>
            <a:ext cx="1335480" cy="16097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Picture 13" descr="http://www.playcast.ru/uploads/2014/12/11/11046069.gif"/>
          <p:cNvPicPr>
            <a:picLocks noChangeAspect="1" noChangeArrowheads="1" noCrop="1"/>
          </p:cNvPicPr>
          <p:nvPr/>
        </p:nvPicPr>
        <p:blipFill>
          <a:blip r:embed="rId5" cstate="print"/>
          <a:srcRect/>
          <a:stretch>
            <a:fillRect/>
          </a:stretch>
        </p:blipFill>
        <p:spPr bwMode="auto">
          <a:xfrm>
            <a:off x="914400" y="381000"/>
            <a:ext cx="685800" cy="685800"/>
          </a:xfrm>
          <a:prstGeom prst="rect">
            <a:avLst/>
          </a:prstGeom>
          <a:noFill/>
        </p:spPr>
      </p:pic>
      <p:pic>
        <p:nvPicPr>
          <p:cNvPr id="15" name="Picture 13" descr="http://www.playcast.ru/uploads/2014/12/11/11046069.gif"/>
          <p:cNvPicPr>
            <a:picLocks noChangeAspect="1" noChangeArrowheads="1" noCrop="1"/>
          </p:cNvPicPr>
          <p:nvPr/>
        </p:nvPicPr>
        <p:blipFill>
          <a:blip r:embed="rId5" cstate="print"/>
          <a:srcRect/>
          <a:stretch>
            <a:fillRect/>
          </a:stretch>
        </p:blipFill>
        <p:spPr bwMode="auto">
          <a:xfrm>
            <a:off x="7696200" y="457200"/>
            <a:ext cx="685800" cy="685800"/>
          </a:xfrm>
          <a:prstGeom prst="rect">
            <a:avLst/>
          </a:prstGeom>
          <a:noFill/>
        </p:spPr>
      </p:pic>
      <p:pic>
        <p:nvPicPr>
          <p:cNvPr id="16" name="Picture 13" descr="http://www.playcast.ru/uploads/2014/12/11/11046069.gif"/>
          <p:cNvPicPr>
            <a:picLocks noChangeAspect="1" noChangeArrowheads="1" noCrop="1"/>
          </p:cNvPicPr>
          <p:nvPr/>
        </p:nvPicPr>
        <p:blipFill>
          <a:blip r:embed="rId5" cstate="print"/>
          <a:srcRect/>
          <a:stretch>
            <a:fillRect/>
          </a:stretch>
        </p:blipFill>
        <p:spPr bwMode="auto">
          <a:xfrm>
            <a:off x="7772400" y="6019800"/>
            <a:ext cx="685800" cy="685800"/>
          </a:xfrm>
          <a:prstGeom prst="rect">
            <a:avLst/>
          </a:prstGeom>
          <a:noFill/>
        </p:spPr>
      </p:pic>
      <p:pic>
        <p:nvPicPr>
          <p:cNvPr id="7170" name="Picture 2" descr="C:\Users\Rongina_SE\Downloads\3.gif"/>
          <p:cNvPicPr>
            <a:picLocks noChangeAspect="1" noChangeArrowheads="1" noCrop="1"/>
          </p:cNvPicPr>
          <p:nvPr/>
        </p:nvPicPr>
        <p:blipFill>
          <a:blip r:embed="rId6" cstate="print"/>
          <a:srcRect/>
          <a:stretch>
            <a:fillRect/>
          </a:stretch>
        </p:blipFill>
        <p:spPr bwMode="auto">
          <a:xfrm>
            <a:off x="4724400" y="4648200"/>
            <a:ext cx="609600" cy="609600"/>
          </a:xfrm>
          <a:prstGeom prst="rect">
            <a:avLst/>
          </a:prstGeom>
          <a:noFill/>
        </p:spPr>
      </p:pic>
      <p:pic>
        <p:nvPicPr>
          <p:cNvPr id="7171" name="Picture 3" descr="C:\Users\Rongina_SE\Downloads\3.gif"/>
          <p:cNvPicPr>
            <a:picLocks noChangeAspect="1" noChangeArrowheads="1" noCrop="1"/>
          </p:cNvPicPr>
          <p:nvPr/>
        </p:nvPicPr>
        <p:blipFill>
          <a:blip r:embed="rId6" cstate="print"/>
          <a:srcRect/>
          <a:stretch>
            <a:fillRect/>
          </a:stretch>
        </p:blipFill>
        <p:spPr bwMode="auto">
          <a:xfrm rot="16200000">
            <a:off x="3429000" y="4724400"/>
            <a:ext cx="609600" cy="6096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Прямоугольник 4"/>
          <p:cNvSpPr/>
          <p:nvPr/>
        </p:nvSpPr>
        <p:spPr>
          <a:xfrm>
            <a:off x="1143000" y="2362200"/>
            <a:ext cx="7010400" cy="1323439"/>
          </a:xfrm>
          <a:prstGeom prst="rect">
            <a:avLst/>
          </a:prstGeom>
        </p:spPr>
        <p:txBody>
          <a:bodyPr wrap="square">
            <a:spAutoFit/>
          </a:bodyPr>
          <a:lstStyle/>
          <a:p>
            <a:pPr algn="ctr"/>
            <a:r>
              <a:rPr lang="ru-RU" sz="4000" b="1" dirty="0" smtClean="0">
                <a:latin typeface="+mj-lt"/>
                <a:cs typeface="Times New Roman" pitchFamily="18" charset="0"/>
              </a:rPr>
              <a:t>Консультативное</a:t>
            </a:r>
          </a:p>
          <a:p>
            <a:pPr algn="ctr"/>
            <a:r>
              <a:rPr lang="ru-RU" sz="4000" b="1" dirty="0" smtClean="0">
                <a:latin typeface="+mj-lt"/>
                <a:cs typeface="Times New Roman" pitchFamily="18" charset="0"/>
              </a:rPr>
              <a:t> отделение</a:t>
            </a:r>
            <a:endParaRPr lang="ru-RU" sz="4000" dirty="0">
              <a:latin typeface="+mj-lt"/>
              <a:cs typeface="Times New Roman" pitchFamily="18" charset="0"/>
            </a:endParaRPr>
          </a:p>
        </p:txBody>
      </p:sp>
      <p:pic>
        <p:nvPicPr>
          <p:cNvPr id="6" name="Picture 13" descr="http://www.playcast.ru/uploads/2014/12/11/11046069.gif"/>
          <p:cNvPicPr>
            <a:picLocks noChangeAspect="1" noChangeArrowheads="1" noCrop="1"/>
          </p:cNvPicPr>
          <p:nvPr/>
        </p:nvPicPr>
        <p:blipFill>
          <a:blip r:embed="rId3" cstate="print"/>
          <a:srcRect/>
          <a:stretch>
            <a:fillRect/>
          </a:stretch>
        </p:blipFill>
        <p:spPr bwMode="auto">
          <a:xfrm>
            <a:off x="914400" y="990600"/>
            <a:ext cx="876300" cy="8763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6705600" y="1905000"/>
            <a:ext cx="685800" cy="6858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6934200" y="5562600"/>
            <a:ext cx="952500" cy="952500"/>
          </a:xfrm>
          <a:prstGeom prst="rect">
            <a:avLst/>
          </a:prstGeom>
          <a:noFill/>
        </p:spPr>
      </p:pic>
      <p:pic>
        <p:nvPicPr>
          <p:cNvPr id="9" name="Picture 11" descr="http://www.playcast.ru/uploads/2016/04/11/18229225.gif"/>
          <p:cNvPicPr>
            <a:picLocks noChangeAspect="1" noChangeArrowheads="1"/>
          </p:cNvPicPr>
          <p:nvPr/>
        </p:nvPicPr>
        <p:blipFill>
          <a:blip r:embed="rId4" cstate="print"/>
          <a:srcRect/>
          <a:stretch>
            <a:fillRect/>
          </a:stretch>
        </p:blipFill>
        <p:spPr bwMode="auto">
          <a:xfrm>
            <a:off x="4114800" y="1524000"/>
            <a:ext cx="638872" cy="714375"/>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914400" y="5029200"/>
            <a:ext cx="638872" cy="714375"/>
          </a:xfrm>
          <a:prstGeom prst="rect">
            <a:avLst/>
          </a:prstGeom>
          <a:noFill/>
        </p:spPr>
      </p:pic>
      <p:pic>
        <p:nvPicPr>
          <p:cNvPr id="8194" name="Picture 2" descr="C:\Users\Rongina_SE\Downloads\32.gif"/>
          <p:cNvPicPr>
            <a:picLocks noChangeAspect="1" noChangeArrowheads="1" noCrop="1"/>
          </p:cNvPicPr>
          <p:nvPr/>
        </p:nvPicPr>
        <p:blipFill>
          <a:blip r:embed="rId5" cstate="print"/>
          <a:srcRect/>
          <a:stretch>
            <a:fillRect/>
          </a:stretch>
        </p:blipFill>
        <p:spPr bwMode="auto">
          <a:xfrm>
            <a:off x="2133600" y="4038600"/>
            <a:ext cx="2324100" cy="1110403"/>
          </a:xfrm>
          <a:prstGeom prst="rect">
            <a:avLst/>
          </a:prstGeom>
          <a:noFill/>
        </p:spPr>
      </p:pic>
      <p:pic>
        <p:nvPicPr>
          <p:cNvPr id="13" name="Picture 2" descr="C:\Users\Rongina_SE\Downloads\32.gif"/>
          <p:cNvPicPr>
            <a:picLocks noChangeAspect="1" noChangeArrowheads="1" noCrop="1"/>
          </p:cNvPicPr>
          <p:nvPr/>
        </p:nvPicPr>
        <p:blipFill>
          <a:blip r:embed="rId5" cstate="print"/>
          <a:srcRect/>
          <a:stretch>
            <a:fillRect/>
          </a:stretch>
        </p:blipFill>
        <p:spPr bwMode="auto">
          <a:xfrm>
            <a:off x="4953000" y="4038600"/>
            <a:ext cx="2324100" cy="1110403"/>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3962400" y="59436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3276600" y="3124200"/>
            <a:ext cx="707018" cy="790575"/>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41985" name="Rectangle 1"/>
          <p:cNvSpPr>
            <a:spLocks noChangeArrowheads="1"/>
          </p:cNvSpPr>
          <p:nvPr/>
        </p:nvSpPr>
        <p:spPr bwMode="auto">
          <a:xfrm>
            <a:off x="762000" y="284298"/>
            <a:ext cx="7620000" cy="58785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ru-RU" sz="2000" b="1" dirty="0" smtClean="0"/>
          </a:p>
          <a:p>
            <a:endParaRPr lang="ru-RU" sz="2000" b="1" dirty="0" smtClean="0"/>
          </a:p>
          <a:p>
            <a:endParaRPr lang="ru-RU" sz="2000" b="1" dirty="0" smtClean="0"/>
          </a:p>
          <a:p>
            <a:r>
              <a:rPr lang="ru-RU" sz="2000" b="1" dirty="0" smtClean="0"/>
              <a:t>В 2017г  консультативным отделением обслужено 507 человек.</a:t>
            </a:r>
          </a:p>
          <a:p>
            <a:endParaRPr lang="ru-RU" sz="2000" b="1" dirty="0" smtClean="0"/>
          </a:p>
          <a:p>
            <a:r>
              <a:rPr lang="ru-RU" sz="2000" dirty="0" smtClean="0"/>
              <a:t> </a:t>
            </a:r>
            <a:r>
              <a:rPr lang="ru-RU" sz="2000" b="1" dirty="0" smtClean="0"/>
              <a:t>Государственное задание:</a:t>
            </a:r>
            <a:endParaRPr lang="ru-RU" sz="2000" dirty="0" smtClean="0"/>
          </a:p>
          <a:p>
            <a:r>
              <a:rPr lang="ru-RU" sz="2000" dirty="0" smtClean="0"/>
              <a:t> Количество </a:t>
            </a:r>
            <a:r>
              <a:rPr lang="ru-RU" sz="2000" b="1" dirty="0" smtClean="0"/>
              <a:t>актов</a:t>
            </a:r>
            <a:r>
              <a:rPr lang="ru-RU" sz="2000" dirty="0" smtClean="0"/>
              <a:t>:</a:t>
            </a:r>
          </a:p>
          <a:p>
            <a:r>
              <a:rPr lang="ru-RU" sz="2000" b="1" dirty="0" smtClean="0"/>
              <a:t>План – </a:t>
            </a:r>
            <a:r>
              <a:rPr lang="ru-RU" sz="2000" dirty="0" smtClean="0"/>
              <a:t>600        </a:t>
            </a:r>
            <a:r>
              <a:rPr lang="ru-RU" sz="2000" b="1" dirty="0" smtClean="0"/>
              <a:t>Факт - </a:t>
            </a:r>
            <a:r>
              <a:rPr lang="ru-RU" sz="2000" dirty="0" smtClean="0"/>
              <a:t>615</a:t>
            </a:r>
          </a:p>
          <a:p>
            <a:r>
              <a:rPr lang="ru-RU" sz="2000" b="1" dirty="0" smtClean="0"/>
              <a:t> </a:t>
            </a:r>
            <a:r>
              <a:rPr lang="ru-RU" sz="2000" dirty="0" smtClean="0"/>
              <a:t>Количество </a:t>
            </a:r>
            <a:r>
              <a:rPr lang="ru-RU" sz="2000" b="1" dirty="0" smtClean="0"/>
              <a:t>профилактических</a:t>
            </a:r>
            <a:r>
              <a:rPr lang="ru-RU" sz="2000" dirty="0" smtClean="0"/>
              <a:t> мероприятий: </a:t>
            </a:r>
          </a:p>
          <a:p>
            <a:r>
              <a:rPr lang="ru-RU" sz="2000" b="1" dirty="0" smtClean="0"/>
              <a:t>План - </a:t>
            </a:r>
            <a:r>
              <a:rPr lang="ru-RU" sz="2000" dirty="0" smtClean="0"/>
              <a:t>1 200      </a:t>
            </a:r>
            <a:r>
              <a:rPr lang="ru-RU" sz="2000" b="1" dirty="0" smtClean="0"/>
              <a:t>Факт - </a:t>
            </a:r>
            <a:r>
              <a:rPr lang="ru-RU" sz="2000" dirty="0" smtClean="0"/>
              <a:t>1 200</a:t>
            </a:r>
          </a:p>
          <a:p>
            <a:r>
              <a:rPr lang="ru-RU" sz="2000" b="1" dirty="0" smtClean="0"/>
              <a:t>Государственное задание </a:t>
            </a:r>
            <a:r>
              <a:rPr lang="ru-RU" sz="2000" dirty="0" smtClean="0"/>
              <a:t>консультативным отделением выполнено</a:t>
            </a:r>
          </a:p>
          <a:p>
            <a:endParaRPr lang="ru-RU" dirty="0" smtClean="0"/>
          </a:p>
          <a:p>
            <a:pPr fontAlgn="base"/>
            <a:endParaRPr lang="ru-RU" dirty="0" smtClean="0"/>
          </a:p>
          <a:p>
            <a:pPr fontAlgn="base"/>
            <a:r>
              <a:rPr lang="ru-RU" sz="2000" b="1" u="sng" dirty="0" smtClean="0"/>
              <a:t>В консультативном  отделении ведется работа с благотворителями </a:t>
            </a:r>
            <a:r>
              <a:rPr lang="ru-RU" sz="2000" dirty="0" smtClean="0"/>
              <a:t>нашего города.</a:t>
            </a:r>
          </a:p>
          <a:p>
            <a:pPr fontAlgn="base"/>
            <a:r>
              <a:rPr lang="ru-RU" sz="2000" dirty="0" smtClean="0"/>
              <a:t> В 2017г  благотворители оказали помощь на сумму</a:t>
            </a:r>
          </a:p>
          <a:p>
            <a:pPr fontAlgn="base"/>
            <a:r>
              <a:rPr lang="ru-RU" sz="2000" dirty="0" smtClean="0"/>
              <a:t> </a:t>
            </a:r>
            <a:r>
              <a:rPr lang="ru-RU" sz="2000" b="1" dirty="0" smtClean="0"/>
              <a:t>более</a:t>
            </a:r>
            <a:r>
              <a:rPr lang="ru-RU" sz="2000" dirty="0" smtClean="0"/>
              <a:t> </a:t>
            </a:r>
            <a:r>
              <a:rPr lang="ru-RU" sz="2000" b="1" dirty="0" smtClean="0"/>
              <a:t>180 тысяч рублей.</a:t>
            </a:r>
          </a:p>
          <a:p>
            <a:endParaRPr lang="ru-RU" sz="2000" dirty="0" smtClean="0"/>
          </a:p>
          <a:p>
            <a:endParaRPr lang="ru-RU" sz="2000" dirty="0" smtClean="0"/>
          </a:p>
        </p:txBody>
      </p:sp>
      <p:pic>
        <p:nvPicPr>
          <p:cNvPr id="15" name="Picture 7" descr="http://www.playcast.ru/uploads/2016/04/11/18229225.gif"/>
          <p:cNvPicPr>
            <a:picLocks noChangeAspect="1" noChangeArrowheads="1"/>
          </p:cNvPicPr>
          <p:nvPr/>
        </p:nvPicPr>
        <p:blipFill>
          <a:blip r:embed="rId3" cstate="print"/>
          <a:srcRect/>
          <a:stretch>
            <a:fillRect/>
          </a:stretch>
        </p:blipFill>
        <p:spPr bwMode="auto">
          <a:xfrm>
            <a:off x="914400" y="5486400"/>
            <a:ext cx="1047750" cy="1171575"/>
          </a:xfrm>
          <a:prstGeom prst="rect">
            <a:avLst/>
          </a:prstGeom>
          <a:noFill/>
        </p:spPr>
      </p:pic>
      <p:pic>
        <p:nvPicPr>
          <p:cNvPr id="14" name="Picture 2" descr="C:\Users\Rongina_SE\Downloads\51.gif"/>
          <p:cNvPicPr>
            <a:picLocks noChangeAspect="1" noChangeArrowheads="1" noCrop="1"/>
          </p:cNvPicPr>
          <p:nvPr/>
        </p:nvPicPr>
        <p:blipFill>
          <a:blip r:embed="rId4" cstate="print"/>
          <a:srcRect/>
          <a:stretch>
            <a:fillRect/>
          </a:stretch>
        </p:blipFill>
        <p:spPr bwMode="auto">
          <a:xfrm>
            <a:off x="5715000" y="1143000"/>
            <a:ext cx="2247900" cy="2247900"/>
          </a:xfrm>
          <a:prstGeom prst="rect">
            <a:avLst/>
          </a:prstGeom>
          <a:noFill/>
        </p:spPr>
      </p:pic>
      <p:pic>
        <p:nvPicPr>
          <p:cNvPr id="16" name="Picture 2" descr="C:\Users\Rongina_SE\Downloads\51.gif"/>
          <p:cNvPicPr>
            <a:picLocks noChangeAspect="1" noChangeArrowheads="1" noCrop="1"/>
          </p:cNvPicPr>
          <p:nvPr/>
        </p:nvPicPr>
        <p:blipFill>
          <a:blip r:embed="rId4" cstate="print"/>
          <a:srcRect/>
          <a:stretch>
            <a:fillRect/>
          </a:stretch>
        </p:blipFill>
        <p:spPr bwMode="auto">
          <a:xfrm>
            <a:off x="5943600" y="4267200"/>
            <a:ext cx="2247900" cy="22479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7315200" y="54864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41985" name="Rectangle 1"/>
          <p:cNvSpPr>
            <a:spLocks noChangeArrowheads="1"/>
          </p:cNvSpPr>
          <p:nvPr/>
        </p:nvSpPr>
        <p:spPr bwMode="auto">
          <a:xfrm>
            <a:off x="762000" y="827452"/>
            <a:ext cx="7696200" cy="48013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ru-RU" b="1" u="sng" dirty="0" smtClean="0"/>
              <a:t>Работа с ИПРА:</a:t>
            </a:r>
          </a:p>
          <a:p>
            <a:r>
              <a:rPr lang="ru-RU" dirty="0" smtClean="0"/>
              <a:t>В течение 2017 года велась работа по «</a:t>
            </a:r>
            <a:r>
              <a:rPr lang="ru-RU" dirty="0" err="1" smtClean="0"/>
              <a:t>пилотному</a:t>
            </a:r>
            <a:r>
              <a:rPr lang="ru-RU" dirty="0" smtClean="0"/>
              <a:t> проекту» по качественной реализации мероприятий ИПРА инвалида в г. Каменске – Уральском и Каменском районе.</a:t>
            </a:r>
          </a:p>
          <a:p>
            <a:r>
              <a:rPr lang="ru-RU" u="sng" dirty="0" smtClean="0"/>
              <a:t>Разработаны:</a:t>
            </a:r>
            <a:endParaRPr lang="ru-RU" dirty="0" smtClean="0"/>
          </a:p>
          <a:p>
            <a:r>
              <a:rPr lang="ru-RU" b="1" dirty="0" smtClean="0"/>
              <a:t>Справочное пособие </a:t>
            </a:r>
            <a:r>
              <a:rPr lang="ru-RU" dirty="0" smtClean="0"/>
              <a:t>по соответствию мероприятий социальной реабилитации или </a:t>
            </a:r>
            <a:r>
              <a:rPr lang="ru-RU" dirty="0" err="1" smtClean="0"/>
              <a:t>абилитации</a:t>
            </a:r>
            <a:r>
              <a:rPr lang="ru-RU" dirty="0" smtClean="0"/>
              <a:t>, указанных индивидуальной программой реабилитации или </a:t>
            </a:r>
            <a:r>
              <a:rPr lang="ru-RU" dirty="0" err="1" smtClean="0"/>
              <a:t>абилитации</a:t>
            </a:r>
            <a:r>
              <a:rPr lang="ru-RU" dirty="0" smtClean="0"/>
              <a:t> инвалида, социальным услугам, предоставляемых поставщиком социальных услуг Свердловской области;</a:t>
            </a:r>
          </a:p>
          <a:p>
            <a:r>
              <a:rPr lang="ru-RU" b="1" dirty="0" smtClean="0"/>
              <a:t>Форма</a:t>
            </a:r>
            <a:r>
              <a:rPr lang="ru-RU" dirty="0" smtClean="0"/>
              <a:t> отчета участкового специалиста о реализации ИПРА инвалида;</a:t>
            </a:r>
          </a:p>
          <a:p>
            <a:r>
              <a:rPr lang="ru-RU" b="1" dirty="0" smtClean="0"/>
              <a:t>Форма</a:t>
            </a:r>
            <a:r>
              <a:rPr lang="ru-RU" dirty="0" smtClean="0"/>
              <a:t> отчета заведующего структурного подразделения по реализации ИПРА инвалида.</a:t>
            </a:r>
          </a:p>
          <a:p>
            <a:r>
              <a:rPr lang="ru-RU" dirty="0" smtClean="0"/>
              <a:t>Поступило  ИПРА в консультативное  отделение – </a:t>
            </a:r>
            <a:r>
              <a:rPr lang="ru-RU" b="1" dirty="0" smtClean="0"/>
              <a:t>1326</a:t>
            </a:r>
          </a:p>
          <a:p>
            <a:r>
              <a:rPr lang="ru-RU" dirty="0" smtClean="0"/>
              <a:t>Количество отчетов ИПРА, отправленных в УСП - </a:t>
            </a:r>
            <a:r>
              <a:rPr lang="ru-RU" b="1" dirty="0" smtClean="0"/>
              <a:t>558</a:t>
            </a:r>
            <a:endParaRPr lang="ru-RU" dirty="0" smtClean="0"/>
          </a:p>
          <a:p>
            <a:endParaRPr lang="ru-RU" dirty="0" smtClean="0"/>
          </a:p>
          <a:p>
            <a:endParaRPr lang="ru-RU" b="1" u="sng" dirty="0" smtClean="0"/>
          </a:p>
          <a:p>
            <a:endParaRPr lang="ru-RU" dirty="0"/>
          </a:p>
        </p:txBody>
      </p:sp>
      <p:pic>
        <p:nvPicPr>
          <p:cNvPr id="15" name="Picture 7" descr="http://www.playcast.ru/uploads/2016/04/11/18229225.gif"/>
          <p:cNvPicPr>
            <a:picLocks noChangeAspect="1" noChangeArrowheads="1"/>
          </p:cNvPicPr>
          <p:nvPr/>
        </p:nvPicPr>
        <p:blipFill>
          <a:blip r:embed="rId3" cstate="print"/>
          <a:srcRect/>
          <a:stretch>
            <a:fillRect/>
          </a:stretch>
        </p:blipFill>
        <p:spPr bwMode="auto">
          <a:xfrm>
            <a:off x="914400" y="5334000"/>
            <a:ext cx="1047750" cy="1171575"/>
          </a:xfrm>
          <a:prstGeom prst="rect">
            <a:avLst/>
          </a:prstGeom>
          <a:noFill/>
        </p:spPr>
      </p:pic>
      <p:pic>
        <p:nvPicPr>
          <p:cNvPr id="6146" name="Picture 2" descr="C:\Users\Rongina_SE\Downloads\0_56951_19e41891_XL.jpg.gif"/>
          <p:cNvPicPr>
            <a:picLocks noChangeAspect="1" noChangeArrowheads="1"/>
          </p:cNvPicPr>
          <p:nvPr/>
        </p:nvPicPr>
        <p:blipFill>
          <a:blip r:embed="rId4" cstate="print"/>
          <a:srcRect/>
          <a:stretch>
            <a:fillRect/>
          </a:stretch>
        </p:blipFill>
        <p:spPr bwMode="auto">
          <a:xfrm>
            <a:off x="7315200" y="1143000"/>
            <a:ext cx="1143000" cy="1428750"/>
          </a:xfrm>
          <a:prstGeom prst="rect">
            <a:avLst/>
          </a:prstGeom>
          <a:noFill/>
        </p:spPr>
      </p:pic>
      <p:pic>
        <p:nvPicPr>
          <p:cNvPr id="6147" name="Picture 3" descr="C:\Users\Rongina_SE\Downloads\43.gif"/>
          <p:cNvPicPr>
            <a:picLocks noChangeAspect="1" noChangeArrowheads="1" noCrop="1"/>
          </p:cNvPicPr>
          <p:nvPr/>
        </p:nvPicPr>
        <p:blipFill>
          <a:blip r:embed="rId5" cstate="print"/>
          <a:srcRect/>
          <a:stretch>
            <a:fillRect/>
          </a:stretch>
        </p:blipFill>
        <p:spPr bwMode="auto">
          <a:xfrm>
            <a:off x="5410200" y="5638800"/>
            <a:ext cx="609600" cy="609600"/>
          </a:xfrm>
          <a:prstGeom prst="rect">
            <a:avLst/>
          </a:prstGeom>
          <a:noFill/>
        </p:spPr>
      </p:pic>
      <p:pic>
        <p:nvPicPr>
          <p:cNvPr id="6148" name="Picture 4" descr="C:\Users\Rongina_SE\Downloads\43.gif"/>
          <p:cNvPicPr>
            <a:picLocks noChangeAspect="1" noChangeArrowheads="1" noCrop="1"/>
          </p:cNvPicPr>
          <p:nvPr/>
        </p:nvPicPr>
        <p:blipFill>
          <a:blip r:embed="rId5" cstate="print"/>
          <a:srcRect/>
          <a:stretch>
            <a:fillRect/>
          </a:stretch>
        </p:blipFill>
        <p:spPr bwMode="auto">
          <a:xfrm flipV="1">
            <a:off x="2667000" y="5562600"/>
            <a:ext cx="838200" cy="685800"/>
          </a:xfrm>
          <a:prstGeom prst="rect">
            <a:avLst/>
          </a:prstGeom>
          <a:noFill/>
        </p:spPr>
      </p:pic>
      <p:pic>
        <p:nvPicPr>
          <p:cNvPr id="70657" name="Picture 1" descr="C:\Users\Rongina_SE\Downloads\баба,дед\25959603-векторные-иллюстрации-старший-пара.jpg"/>
          <p:cNvPicPr>
            <a:picLocks noChangeAspect="1" noChangeArrowheads="1"/>
          </p:cNvPicPr>
          <p:nvPr/>
        </p:nvPicPr>
        <p:blipFill>
          <a:blip r:embed="rId6" cstate="print"/>
          <a:srcRect/>
          <a:stretch>
            <a:fillRect/>
          </a:stretch>
        </p:blipFill>
        <p:spPr bwMode="auto">
          <a:xfrm>
            <a:off x="6400800" y="4114800"/>
            <a:ext cx="1873913" cy="1524000"/>
          </a:xfrm>
          <a:prstGeom prst="rect">
            <a:avLst/>
          </a:prstGeom>
          <a:ln>
            <a:noFill/>
          </a:ln>
          <a:effectLst>
            <a:softEdge rad="112500"/>
          </a:effectLst>
        </p:spPr>
      </p:pic>
    </p:spTree>
  </p:cSld>
  <p:clrMapOvr>
    <a:masterClrMapping/>
  </p:clrMapOvr>
  <p:transition>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7315200" y="54864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41985" name="Rectangle 1"/>
          <p:cNvSpPr>
            <a:spLocks noChangeArrowheads="1"/>
          </p:cNvSpPr>
          <p:nvPr/>
        </p:nvSpPr>
        <p:spPr bwMode="auto">
          <a:xfrm>
            <a:off x="762000" y="965946"/>
            <a:ext cx="769620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ea typeface="Times New Roman" pitchFamily="18" charset="0"/>
                <a:cs typeface="Arial" pitchFamily="34" charset="0"/>
              </a:rPr>
              <a:t>В 2017 году специалистами по социальной работе консультативного отделения заключены </a:t>
            </a:r>
            <a:r>
              <a:rPr kumimoji="0" lang="ru-RU" b="1" i="0" u="none" strike="noStrike" cap="none" normalizeH="0" baseline="0" dirty="0" smtClean="0">
                <a:ln>
                  <a:noFill/>
                </a:ln>
                <a:solidFill>
                  <a:schemeClr val="tx1"/>
                </a:solidFill>
                <a:effectLst/>
                <a:ea typeface="Times New Roman" pitchFamily="18" charset="0"/>
                <a:cs typeface="Arial" pitchFamily="34" charset="0"/>
              </a:rPr>
              <a:t>Соглашения о взаимодействии  </a:t>
            </a:r>
            <a:r>
              <a:rPr kumimoji="0" lang="ru-RU" b="0" i="0" u="none" strike="noStrike" cap="none" normalizeH="0" baseline="0" dirty="0" smtClean="0">
                <a:ln>
                  <a:noFill/>
                </a:ln>
                <a:solidFill>
                  <a:schemeClr val="tx1"/>
                </a:solidFill>
                <a:effectLst/>
                <a:ea typeface="Times New Roman" pitchFamily="18" charset="0"/>
                <a:cs typeface="Arial" pitchFamily="34" charset="0"/>
              </a:rPr>
              <a:t>и сотрудничестве со следующими общественными организациями:</a:t>
            </a:r>
            <a:endParaRPr kumimoji="0" lang="ru-RU"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b="0" i="0" u="none" strike="noStrike" cap="none" normalizeH="0" baseline="0" dirty="0" smtClean="0">
                <a:ln>
                  <a:noFill/>
                </a:ln>
                <a:solidFill>
                  <a:schemeClr val="tx1"/>
                </a:solidFill>
                <a:effectLst/>
                <a:ea typeface="Times New Roman" pitchFamily="18" charset="0"/>
                <a:cs typeface="Arial" pitchFamily="34" charset="0"/>
              </a:rPr>
              <a:t>Совет ветеранов </a:t>
            </a:r>
            <a:r>
              <a:rPr kumimoji="0" lang="ru-RU" b="0" i="0" u="none" strike="noStrike" cap="none" normalizeH="0" baseline="0" dirty="0" err="1" smtClean="0">
                <a:ln>
                  <a:noFill/>
                </a:ln>
                <a:solidFill>
                  <a:schemeClr val="tx1"/>
                </a:solidFill>
                <a:effectLst/>
                <a:ea typeface="Times New Roman" pitchFamily="18" charset="0"/>
                <a:cs typeface="Arial" pitchFamily="34" charset="0"/>
              </a:rPr>
              <a:t>УАЗа</a:t>
            </a:r>
            <a:r>
              <a:rPr kumimoji="0" lang="ru-RU" b="0" i="0" u="none" strike="noStrike" cap="none" normalizeH="0" baseline="0" dirty="0" smtClean="0">
                <a:ln>
                  <a:noFill/>
                </a:ln>
                <a:solidFill>
                  <a:schemeClr val="tx1"/>
                </a:solidFill>
                <a:effectLst/>
                <a:ea typeface="Times New Roman" pitchFamily="18" charset="0"/>
                <a:cs typeface="Arial" pitchFamily="34" charset="0"/>
              </a:rPr>
              <a:t>, председатель </a:t>
            </a:r>
            <a:r>
              <a:rPr kumimoji="0" lang="ru-RU" b="0" i="0" u="none" strike="noStrike" cap="none" normalizeH="0" baseline="0" dirty="0" err="1" smtClean="0">
                <a:ln>
                  <a:noFill/>
                </a:ln>
                <a:solidFill>
                  <a:schemeClr val="tx1"/>
                </a:solidFill>
                <a:effectLst/>
                <a:ea typeface="Times New Roman" pitchFamily="18" charset="0"/>
                <a:cs typeface="Arial" pitchFamily="34" charset="0"/>
              </a:rPr>
              <a:t>Колмыков</a:t>
            </a:r>
            <a:r>
              <a:rPr kumimoji="0" lang="ru-RU" b="0" i="0" u="none" strike="noStrike" cap="none" normalizeH="0" baseline="0" dirty="0" smtClean="0">
                <a:ln>
                  <a:noFill/>
                </a:ln>
                <a:solidFill>
                  <a:schemeClr val="tx1"/>
                </a:solidFill>
                <a:effectLst/>
                <a:ea typeface="Times New Roman" pitchFamily="18" charset="0"/>
                <a:cs typeface="Arial" pitchFamily="34" charset="0"/>
              </a:rPr>
              <a:t> С.П.;</a:t>
            </a:r>
            <a:endParaRPr kumimoji="0" lang="ru-RU"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b="0" i="0" u="none" strike="noStrike" cap="none" normalizeH="0" baseline="0" dirty="0" smtClean="0">
                <a:ln>
                  <a:noFill/>
                </a:ln>
                <a:solidFill>
                  <a:schemeClr val="tx1"/>
                </a:solidFill>
                <a:effectLst/>
                <a:ea typeface="Times New Roman" pitchFamily="18" charset="0"/>
                <a:cs typeface="Arial" pitchFamily="34" charset="0"/>
              </a:rPr>
              <a:t>Совет ветеранов УПКБ «Деталь», председатель Черемных Н.П.;</a:t>
            </a:r>
            <a:endParaRPr kumimoji="0" lang="ru-RU"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b="0" i="0" u="none" strike="noStrike" cap="none" normalizeH="0" baseline="0" dirty="0" smtClean="0">
                <a:ln>
                  <a:noFill/>
                </a:ln>
                <a:solidFill>
                  <a:schemeClr val="tx1"/>
                </a:solidFill>
                <a:effectLst/>
                <a:ea typeface="Times New Roman" pitchFamily="18" charset="0"/>
                <a:cs typeface="Arial" pitchFamily="34" charset="0"/>
              </a:rPr>
              <a:t>Совет ветеранов ПО «Октябрь», председатель Ковригина В.Г.;</a:t>
            </a:r>
            <a:endParaRPr kumimoji="0" lang="ru-RU"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b="0" i="0" u="none" strike="noStrike" cap="none" normalizeH="0" baseline="0" dirty="0" smtClean="0">
                <a:ln>
                  <a:noFill/>
                </a:ln>
                <a:solidFill>
                  <a:schemeClr val="tx1"/>
                </a:solidFill>
                <a:effectLst/>
                <a:ea typeface="Times New Roman" pitchFamily="18" charset="0"/>
                <a:cs typeface="Arial" pitchFamily="34" charset="0"/>
              </a:rPr>
              <a:t>ОООИ «Всероссийское общество глухих», председатель Капустина К.М.;</a:t>
            </a:r>
            <a:endParaRPr kumimoji="0" lang="ru-RU"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b="0" i="0" u="none" strike="noStrike" cap="none" normalizeH="0" baseline="0" dirty="0" smtClean="0">
                <a:ln>
                  <a:noFill/>
                </a:ln>
                <a:solidFill>
                  <a:schemeClr val="tx1"/>
                </a:solidFill>
                <a:effectLst/>
                <a:ea typeface="Times New Roman" pitchFamily="18" charset="0"/>
                <a:cs typeface="Arial" pitchFamily="34" charset="0"/>
              </a:rPr>
              <a:t>Городское общество пчеловодов, председатель </a:t>
            </a:r>
            <a:r>
              <a:rPr kumimoji="0" lang="ru-RU" b="0" i="0" u="none" strike="noStrike" cap="none" normalizeH="0" baseline="0" dirty="0" err="1" smtClean="0">
                <a:ln>
                  <a:noFill/>
                </a:ln>
                <a:solidFill>
                  <a:schemeClr val="tx1"/>
                </a:solidFill>
                <a:effectLst/>
                <a:ea typeface="Times New Roman" pitchFamily="18" charset="0"/>
                <a:cs typeface="Arial" pitchFamily="34" charset="0"/>
              </a:rPr>
              <a:t>Антонцева</a:t>
            </a:r>
            <a:r>
              <a:rPr kumimoji="0" lang="ru-RU" b="0" i="0" u="none" strike="noStrike" cap="none" normalizeH="0" baseline="0" dirty="0" smtClean="0">
                <a:ln>
                  <a:noFill/>
                </a:ln>
                <a:solidFill>
                  <a:schemeClr val="tx1"/>
                </a:solidFill>
                <a:effectLst/>
                <a:ea typeface="Times New Roman" pitchFamily="18" charset="0"/>
                <a:cs typeface="Arial" pitchFamily="34" charset="0"/>
              </a:rPr>
              <a:t> А.Ф.;</a:t>
            </a:r>
            <a:endParaRPr kumimoji="0" lang="ru-RU"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b="0" i="0" u="none" strike="noStrike" cap="none" normalizeH="0" baseline="0" dirty="0" smtClean="0">
                <a:ln>
                  <a:noFill/>
                </a:ln>
                <a:solidFill>
                  <a:schemeClr val="tx1"/>
                </a:solidFill>
                <a:effectLst/>
                <a:ea typeface="Times New Roman" pitchFamily="18" charset="0"/>
                <a:cs typeface="Arial" pitchFamily="34" charset="0"/>
              </a:rPr>
              <a:t>КУГОО «</a:t>
            </a:r>
            <a:r>
              <a:rPr kumimoji="0" lang="ru-RU" b="0" i="0" u="none" strike="noStrike" cap="none" normalizeH="0" baseline="0" dirty="0" err="1" smtClean="0">
                <a:ln>
                  <a:noFill/>
                </a:ln>
                <a:solidFill>
                  <a:schemeClr val="tx1"/>
                </a:solidFill>
                <a:effectLst/>
                <a:ea typeface="Times New Roman" pitchFamily="18" charset="0"/>
                <a:cs typeface="Arial" pitchFamily="34" charset="0"/>
              </a:rPr>
              <a:t>Дарина</a:t>
            </a:r>
            <a:r>
              <a:rPr kumimoji="0" lang="ru-RU" b="0" i="0" u="none" strike="noStrike" cap="none" normalizeH="0" baseline="0" dirty="0" smtClean="0">
                <a:ln>
                  <a:noFill/>
                </a:ln>
                <a:solidFill>
                  <a:schemeClr val="tx1"/>
                </a:solidFill>
                <a:effectLst/>
                <a:ea typeface="Times New Roman" pitchFamily="18" charset="0"/>
                <a:cs typeface="Arial" pitchFamily="34" charset="0"/>
              </a:rPr>
              <a:t>», председатель Мезенцева Л.Г.;</a:t>
            </a:r>
            <a:endParaRPr kumimoji="0" lang="ru-RU"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b="0" i="0" u="none" strike="noStrike" cap="none" normalizeH="0" baseline="0" dirty="0" smtClean="0">
                <a:ln>
                  <a:noFill/>
                </a:ln>
                <a:solidFill>
                  <a:schemeClr val="tx1"/>
                </a:solidFill>
                <a:effectLst/>
                <a:ea typeface="Times New Roman" pitchFamily="18" charset="0"/>
                <a:cs typeface="Arial" pitchFamily="34" charset="0"/>
              </a:rPr>
              <a:t>Красногорский совет ветеранов, председатель Орлов М.П.;</a:t>
            </a:r>
            <a:endParaRPr kumimoji="0" lang="ru-RU"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b="0" i="0" u="none" strike="noStrike" cap="none" normalizeH="0" baseline="0" dirty="0" smtClean="0">
                <a:ln>
                  <a:noFill/>
                </a:ln>
                <a:solidFill>
                  <a:schemeClr val="tx1"/>
                </a:solidFill>
                <a:effectLst/>
                <a:ea typeface="Times New Roman" pitchFamily="18" charset="0"/>
                <a:cs typeface="Arial" pitchFamily="34" charset="0"/>
              </a:rPr>
              <a:t>СООООО «Всероссийское общество слепых», председатель </a:t>
            </a:r>
            <a:r>
              <a:rPr kumimoji="0" lang="ru-RU" b="0" i="0" u="none" strike="noStrike" cap="none" normalizeH="0" baseline="0" dirty="0" err="1" smtClean="0">
                <a:ln>
                  <a:noFill/>
                </a:ln>
                <a:solidFill>
                  <a:schemeClr val="tx1"/>
                </a:solidFill>
                <a:effectLst/>
                <a:ea typeface="Times New Roman" pitchFamily="18" charset="0"/>
                <a:cs typeface="Arial" pitchFamily="34" charset="0"/>
              </a:rPr>
              <a:t>Лагунова</a:t>
            </a:r>
            <a:r>
              <a:rPr kumimoji="0" lang="ru-RU" b="0" i="0" u="none" strike="noStrike" cap="none" normalizeH="0" baseline="0" dirty="0" smtClean="0">
                <a:ln>
                  <a:noFill/>
                </a:ln>
                <a:solidFill>
                  <a:schemeClr val="tx1"/>
                </a:solidFill>
                <a:effectLst/>
                <a:ea typeface="Times New Roman" pitchFamily="18" charset="0"/>
                <a:cs typeface="Arial" pitchFamily="34" charset="0"/>
              </a:rPr>
              <a:t> Т.Т.;</a:t>
            </a:r>
            <a:endParaRPr kumimoji="0" lang="ru-RU"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b="0" i="0" u="none" strike="noStrike" cap="none" normalizeH="0" baseline="0" dirty="0" smtClean="0">
                <a:ln>
                  <a:noFill/>
                </a:ln>
                <a:solidFill>
                  <a:schemeClr val="tx1"/>
                </a:solidFill>
                <a:effectLst/>
                <a:ea typeface="Times New Roman" pitchFamily="18" charset="0"/>
                <a:cs typeface="Arial" pitchFamily="34" charset="0"/>
              </a:rPr>
              <a:t>Совет ветеранов КЦСОН, председатель </a:t>
            </a:r>
            <a:r>
              <a:rPr kumimoji="0" lang="ru-RU" b="0" i="0" u="none" strike="noStrike" cap="none" normalizeH="0" baseline="0" dirty="0" err="1" smtClean="0">
                <a:ln>
                  <a:noFill/>
                </a:ln>
                <a:solidFill>
                  <a:schemeClr val="tx1"/>
                </a:solidFill>
                <a:effectLst/>
                <a:ea typeface="Times New Roman" pitchFamily="18" charset="0"/>
                <a:cs typeface="Arial" pitchFamily="34" charset="0"/>
              </a:rPr>
              <a:t>Киричек</a:t>
            </a:r>
            <a:r>
              <a:rPr kumimoji="0" lang="ru-RU" b="0" i="0" u="none" strike="noStrike" cap="none" normalizeH="0" baseline="0" dirty="0" smtClean="0">
                <a:ln>
                  <a:noFill/>
                </a:ln>
                <a:solidFill>
                  <a:schemeClr val="tx1"/>
                </a:solidFill>
                <a:effectLst/>
                <a:ea typeface="Times New Roman" pitchFamily="18" charset="0"/>
                <a:cs typeface="Arial" pitchFamily="34" charset="0"/>
              </a:rPr>
              <a:t> В.М.</a:t>
            </a:r>
            <a:endParaRPr kumimoji="0" lang="ru-RU" b="0" i="0" u="none" strike="noStrike" cap="none" normalizeH="0" baseline="0" dirty="0" smtClean="0">
              <a:ln>
                <a:noFill/>
              </a:ln>
              <a:solidFill>
                <a:schemeClr val="tx1"/>
              </a:solidFill>
              <a:effectLst/>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b="0" i="0" u="none" strike="noStrike" cap="none" normalizeH="0" baseline="0" dirty="0" smtClean="0">
                <a:ln>
                  <a:noFill/>
                </a:ln>
                <a:solidFill>
                  <a:schemeClr val="tx1"/>
                </a:solidFill>
                <a:effectLst/>
                <a:ea typeface="Times New Roman" pitchFamily="18" charset="0"/>
                <a:cs typeface="Arial" pitchFamily="34" charset="0"/>
              </a:rPr>
              <a:t>Совет ветеранов завода «Исеть».</a:t>
            </a:r>
          </a:p>
          <a:p>
            <a:pPr eaLnBrk="0" fontAlgn="base" hangingPunct="0">
              <a:spcBef>
                <a:spcPct val="0"/>
              </a:spcBef>
              <a:spcAft>
                <a:spcPct val="0"/>
              </a:spcAft>
            </a:pPr>
            <a:r>
              <a:rPr lang="ru-RU" dirty="0" smtClean="0"/>
              <a:t>Со всеми общественными организациями составлены Планы совместной работы на 2017 год, подписанные руководителем Центра и председателями общественных организаций.</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pic>
        <p:nvPicPr>
          <p:cNvPr id="15" name="Picture 7" descr="http://www.playcast.ru/uploads/2016/04/11/18229225.gif"/>
          <p:cNvPicPr>
            <a:picLocks noChangeAspect="1" noChangeArrowheads="1"/>
          </p:cNvPicPr>
          <p:nvPr/>
        </p:nvPicPr>
        <p:blipFill>
          <a:blip r:embed="rId3" cstate="print"/>
          <a:srcRect/>
          <a:stretch>
            <a:fillRect/>
          </a:stretch>
        </p:blipFill>
        <p:spPr bwMode="auto">
          <a:xfrm>
            <a:off x="914400" y="5334000"/>
            <a:ext cx="1047750" cy="1171575"/>
          </a:xfrm>
          <a:prstGeom prst="rect">
            <a:avLst/>
          </a:prstGeom>
          <a:noFill/>
        </p:spPr>
      </p:pic>
      <p:pic>
        <p:nvPicPr>
          <p:cNvPr id="6146" name="Picture 2" descr="C:\Users\Rongina_SE\Downloads\0_56951_19e41891_XL.jpg.gif"/>
          <p:cNvPicPr>
            <a:picLocks noChangeAspect="1" noChangeArrowheads="1"/>
          </p:cNvPicPr>
          <p:nvPr/>
        </p:nvPicPr>
        <p:blipFill>
          <a:blip r:embed="rId4" cstate="print"/>
          <a:srcRect/>
          <a:stretch>
            <a:fillRect/>
          </a:stretch>
        </p:blipFill>
        <p:spPr bwMode="auto">
          <a:xfrm>
            <a:off x="7315200" y="1143000"/>
            <a:ext cx="1143000" cy="1428750"/>
          </a:xfrm>
          <a:prstGeom prst="rect">
            <a:avLst/>
          </a:prstGeom>
          <a:noFill/>
        </p:spPr>
      </p:pic>
      <p:pic>
        <p:nvPicPr>
          <p:cNvPr id="6147" name="Picture 3" descr="C:\Users\Rongina_SE\Downloads\43.gif"/>
          <p:cNvPicPr>
            <a:picLocks noChangeAspect="1" noChangeArrowheads="1" noCrop="1"/>
          </p:cNvPicPr>
          <p:nvPr/>
        </p:nvPicPr>
        <p:blipFill>
          <a:blip r:embed="rId5" cstate="print"/>
          <a:srcRect/>
          <a:stretch>
            <a:fillRect/>
          </a:stretch>
        </p:blipFill>
        <p:spPr bwMode="auto">
          <a:xfrm>
            <a:off x="5943600" y="5715000"/>
            <a:ext cx="609600" cy="609600"/>
          </a:xfrm>
          <a:prstGeom prst="rect">
            <a:avLst/>
          </a:prstGeom>
          <a:noFill/>
        </p:spPr>
      </p:pic>
      <p:pic>
        <p:nvPicPr>
          <p:cNvPr id="6148" name="Picture 4" descr="C:\Users\Rongina_SE\Downloads\43.gif"/>
          <p:cNvPicPr>
            <a:picLocks noChangeAspect="1" noChangeArrowheads="1" noCrop="1"/>
          </p:cNvPicPr>
          <p:nvPr/>
        </p:nvPicPr>
        <p:blipFill>
          <a:blip r:embed="rId5" cstate="print"/>
          <a:srcRect/>
          <a:stretch>
            <a:fillRect/>
          </a:stretch>
        </p:blipFill>
        <p:spPr bwMode="auto">
          <a:xfrm flipV="1">
            <a:off x="2667000" y="5562600"/>
            <a:ext cx="838200" cy="6858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6" name="Picture 13" descr="http://www.playcast.ru/uploads/2014/12/11/11046069.gif"/>
          <p:cNvPicPr>
            <a:picLocks noChangeAspect="1" noChangeArrowheads="1" noCrop="1"/>
          </p:cNvPicPr>
          <p:nvPr/>
        </p:nvPicPr>
        <p:blipFill>
          <a:blip r:embed="rId3" cstate="print"/>
          <a:srcRect/>
          <a:stretch>
            <a:fillRect/>
          </a:stretch>
        </p:blipFill>
        <p:spPr bwMode="auto">
          <a:xfrm>
            <a:off x="6324600" y="4229100"/>
            <a:ext cx="685800" cy="6858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4800600" y="228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2362200" y="5562600"/>
            <a:ext cx="762000" cy="762000"/>
          </a:xfrm>
          <a:prstGeom prst="rect">
            <a:avLst/>
          </a:prstGeom>
          <a:noFill/>
        </p:spPr>
      </p:pic>
      <p:pic>
        <p:nvPicPr>
          <p:cNvPr id="9" name="Picture 11" descr="http://www.playcast.ru/uploads/2016/04/11/18229225.gif"/>
          <p:cNvPicPr>
            <a:picLocks noChangeAspect="1" noChangeArrowheads="1"/>
          </p:cNvPicPr>
          <p:nvPr/>
        </p:nvPicPr>
        <p:blipFill>
          <a:blip r:embed="rId4" cstate="print"/>
          <a:srcRect/>
          <a:stretch>
            <a:fillRect/>
          </a:stretch>
        </p:blipFill>
        <p:spPr bwMode="auto">
          <a:xfrm>
            <a:off x="1600200" y="3124200"/>
            <a:ext cx="638872" cy="714375"/>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3581400" y="1295400"/>
            <a:ext cx="434433" cy="485775"/>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Прямоугольник 11"/>
          <p:cNvSpPr/>
          <p:nvPr/>
        </p:nvSpPr>
        <p:spPr>
          <a:xfrm>
            <a:off x="914400" y="762000"/>
            <a:ext cx="7467600" cy="6186309"/>
          </a:xfrm>
          <a:prstGeom prst="rect">
            <a:avLst/>
          </a:prstGeom>
        </p:spPr>
        <p:txBody>
          <a:bodyPr wrap="square">
            <a:spAutoFit/>
          </a:bodyPr>
          <a:lstStyle/>
          <a:p>
            <a:pPr lvl="0"/>
            <a:endParaRPr lang="ru-RU" sz="2000" b="1" dirty="0" smtClean="0"/>
          </a:p>
          <a:p>
            <a:pPr lvl="0"/>
            <a:r>
              <a:rPr lang="ru-RU" sz="2000" b="1" dirty="0" smtClean="0"/>
              <a:t>В рамках весенней недели добра </a:t>
            </a:r>
            <a:r>
              <a:rPr lang="ru-RU" sz="2000" dirty="0" smtClean="0"/>
              <a:t>с 22 по 29 апреля 2017г</a:t>
            </a:r>
          </a:p>
          <a:p>
            <a:pPr lvl="0"/>
            <a:r>
              <a:rPr lang="ru-RU" sz="2000" dirty="0" smtClean="0"/>
              <a:t> специалистами по социальной работе консультативного </a:t>
            </a:r>
          </a:p>
          <a:p>
            <a:pPr lvl="0"/>
            <a:r>
              <a:rPr lang="ru-RU" sz="2000" dirty="0" smtClean="0"/>
              <a:t>отделения проведена </a:t>
            </a:r>
            <a:r>
              <a:rPr lang="ru-RU" sz="2000" b="1" dirty="0" smtClean="0"/>
              <a:t>Благотворительная акция</a:t>
            </a:r>
            <a:r>
              <a:rPr lang="ru-RU" sz="2000" dirty="0" smtClean="0"/>
              <a:t> для граждан,</a:t>
            </a:r>
          </a:p>
          <a:p>
            <a:pPr lvl="0"/>
            <a:r>
              <a:rPr lang="ru-RU" sz="2000" dirty="0" smtClean="0"/>
              <a:t> попавших в трудную жизненную ситуацию. Работали</a:t>
            </a:r>
          </a:p>
          <a:p>
            <a:pPr lvl="0"/>
            <a:r>
              <a:rPr lang="ru-RU" sz="2000" dirty="0" smtClean="0"/>
              <a:t> с заводом «Исеть» по сбору одежды </a:t>
            </a:r>
            <a:r>
              <a:rPr lang="ru-RU" sz="2000" dirty="0" err="1" smtClean="0"/>
              <a:t>б\у</a:t>
            </a:r>
            <a:r>
              <a:rPr lang="ru-RU" sz="2000" dirty="0" smtClean="0"/>
              <a:t>. Собранную </a:t>
            </a:r>
          </a:p>
          <a:p>
            <a:pPr lvl="0"/>
            <a:r>
              <a:rPr lang="ru-RU" sz="2000" dirty="0" smtClean="0"/>
              <a:t>одежду передали в отделение срочного социального </a:t>
            </a:r>
          </a:p>
          <a:p>
            <a:pPr lvl="0"/>
            <a:r>
              <a:rPr lang="ru-RU" sz="2000" dirty="0" smtClean="0"/>
              <a:t>обслуживания.</a:t>
            </a:r>
          </a:p>
          <a:p>
            <a:pPr lvl="0"/>
            <a:endParaRPr lang="ru-RU" sz="2000" dirty="0" smtClean="0"/>
          </a:p>
          <a:p>
            <a:pPr fontAlgn="base"/>
            <a:r>
              <a:rPr lang="ru-RU" sz="2000" b="1" u="sng" dirty="0" smtClean="0"/>
              <a:t>Работа со СМИ</a:t>
            </a:r>
            <a:endParaRPr lang="ru-RU" sz="2000" dirty="0" smtClean="0"/>
          </a:p>
          <a:p>
            <a:pPr fontAlgn="base"/>
            <a:r>
              <a:rPr lang="ru-RU" sz="2000" dirty="0" smtClean="0"/>
              <a:t> 29.06.2017г «Новый компас» статья </a:t>
            </a:r>
          </a:p>
          <a:p>
            <a:pPr fontAlgn="base"/>
            <a:r>
              <a:rPr lang="ru-RU" sz="2000" dirty="0" smtClean="0"/>
              <a:t>«Вышел на пенсию? Пора в школу!»</a:t>
            </a:r>
          </a:p>
          <a:p>
            <a:pPr fontAlgn="base"/>
            <a:r>
              <a:rPr lang="ru-RU" sz="2000" dirty="0" smtClean="0"/>
              <a:t> 24.08.2017г «Новый компас» статья </a:t>
            </a:r>
          </a:p>
          <a:p>
            <a:pPr fontAlgn="base"/>
            <a:r>
              <a:rPr lang="ru-RU" sz="2000" dirty="0" smtClean="0"/>
              <a:t>«Как жить, а не доживать» </a:t>
            </a:r>
          </a:p>
          <a:p>
            <a:pPr lvl="0"/>
            <a:endParaRPr lang="ru-RU" sz="2000" dirty="0" smtClean="0"/>
          </a:p>
          <a:p>
            <a:pPr lvl="0" indent="449263" algn="just" fontAlgn="base">
              <a:lnSpc>
                <a:spcPct val="150000"/>
              </a:lnSpc>
              <a:spcBef>
                <a:spcPct val="0"/>
              </a:spcBef>
              <a:spcAft>
                <a:spcPct val="0"/>
              </a:spcAft>
            </a:pPr>
            <a:endParaRPr lang="ru-RU" sz="1600" b="1" dirty="0" smtClean="0">
              <a:solidFill>
                <a:srgbClr val="000099"/>
              </a:solidFill>
              <a:latin typeface="Times New Roman" pitchFamily="18" charset="0"/>
              <a:ea typeface="Times New Roman" pitchFamily="18" charset="0"/>
              <a:cs typeface="Times New Roman" pitchFamily="18" charset="0"/>
            </a:endParaRPr>
          </a:p>
          <a:p>
            <a:pPr lvl="0" indent="449263" algn="ctr" fontAlgn="base">
              <a:spcBef>
                <a:spcPct val="0"/>
              </a:spcBef>
              <a:spcAft>
                <a:spcPct val="0"/>
              </a:spcAft>
            </a:pPr>
            <a:endParaRPr lang="ru-RU" sz="2400" b="1" dirty="0" smtClean="0">
              <a:solidFill>
                <a:srgbClr val="FF0000"/>
              </a:solidFill>
              <a:latin typeface="Times New Roman" pitchFamily="18" charset="0"/>
              <a:ea typeface="Times New Roman" pitchFamily="18" charset="0"/>
              <a:cs typeface="Times New Roman" pitchFamily="18" charset="0"/>
            </a:endParaRPr>
          </a:p>
          <a:p>
            <a:pPr lvl="0" indent="449263" fontAlgn="base">
              <a:spcBef>
                <a:spcPct val="0"/>
              </a:spcBef>
              <a:spcAft>
                <a:spcPct val="0"/>
              </a:spcAft>
            </a:pPr>
            <a:endParaRPr lang="ru-RU" sz="2400" b="1" dirty="0" smtClean="0">
              <a:solidFill>
                <a:srgbClr val="FF0000"/>
              </a:solidFill>
              <a:latin typeface="Times New Roman" pitchFamily="18" charset="0"/>
              <a:ea typeface="Times New Roman" pitchFamily="18" charset="0"/>
              <a:cs typeface="Times New Roman" pitchFamily="18" charset="0"/>
            </a:endParaRPr>
          </a:p>
          <a:p>
            <a:pPr lvl="0" indent="449263" fontAlgn="base">
              <a:spcBef>
                <a:spcPct val="0"/>
              </a:spcBef>
              <a:spcAft>
                <a:spcPct val="0"/>
              </a:spcAft>
            </a:pPr>
            <a:endParaRPr lang="ru-RU" sz="2400" dirty="0" smtClean="0">
              <a:solidFill>
                <a:srgbClr val="FF0000"/>
              </a:solidFill>
              <a:latin typeface="Times New Roman" pitchFamily="18" charset="0"/>
              <a:cs typeface="Times New Roman" pitchFamily="18" charset="0"/>
            </a:endParaRPr>
          </a:p>
        </p:txBody>
      </p:sp>
      <p:sp>
        <p:nvSpPr>
          <p:cNvPr id="75783" name="AutoShape 7" descr="https://r.mtdata.ru/r320x200/u24/photo9F4C/20544354927-0/original.jpe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6" name="Picture 7" descr="http://magnitiza.ru/wp-content/uploads/2014/09/animaciya_24.gif"/>
          <p:cNvPicPr>
            <a:picLocks noChangeAspect="1" noChangeArrowheads="1" noCrop="1"/>
          </p:cNvPicPr>
          <p:nvPr/>
        </p:nvPicPr>
        <p:blipFill>
          <a:blip r:embed="rId5" cstate="print"/>
          <a:srcRect/>
          <a:stretch>
            <a:fillRect/>
          </a:stretch>
        </p:blipFill>
        <p:spPr bwMode="auto">
          <a:xfrm>
            <a:off x="6781702" y="2057401"/>
            <a:ext cx="1524097" cy="1295400"/>
          </a:xfrm>
          <a:prstGeom prst="rect">
            <a:avLst/>
          </a:prstGeom>
          <a:noFill/>
        </p:spPr>
      </p:pic>
      <p:pic>
        <p:nvPicPr>
          <p:cNvPr id="17" name="Picture 2" descr="https://zabota039.msp.midural.ru/upload/gallery/2018/03/18/nBa8G.jpg"/>
          <p:cNvPicPr>
            <a:picLocks noChangeAspect="1" noChangeArrowheads="1"/>
          </p:cNvPicPr>
          <p:nvPr/>
        </p:nvPicPr>
        <p:blipFill>
          <a:blip r:embed="rId6" cstate="print"/>
          <a:srcRect/>
          <a:stretch>
            <a:fillRect/>
          </a:stretch>
        </p:blipFill>
        <p:spPr bwMode="auto">
          <a:xfrm rot="1237314">
            <a:off x="6720984" y="4363893"/>
            <a:ext cx="1434431" cy="2023219"/>
          </a:xfrm>
          <a:prstGeom prst="rect">
            <a:avLst/>
          </a:prstGeom>
          <a:noFill/>
        </p:spPr>
      </p:pic>
      <p:pic>
        <p:nvPicPr>
          <p:cNvPr id="19" name="Picture 3" descr="C:\Users\Rongina_SE\Desktop\Безымянный.jpg"/>
          <p:cNvPicPr>
            <a:picLocks noChangeAspect="1" noChangeArrowheads="1"/>
          </p:cNvPicPr>
          <p:nvPr/>
        </p:nvPicPr>
        <p:blipFill>
          <a:blip r:embed="rId7" cstate="print"/>
          <a:srcRect/>
          <a:stretch>
            <a:fillRect/>
          </a:stretch>
        </p:blipFill>
        <p:spPr bwMode="auto">
          <a:xfrm rot="20747159">
            <a:off x="5170751" y="4841029"/>
            <a:ext cx="1277714" cy="1569635"/>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3733800" y="57912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6172200" y="2971800"/>
            <a:ext cx="707018" cy="790575"/>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3429000" y="381000"/>
            <a:ext cx="762000" cy="852055"/>
          </a:xfrm>
          <a:prstGeom prst="rect">
            <a:avLst/>
          </a:prstGeom>
          <a:noFill/>
        </p:spPr>
      </p:pic>
      <p:sp>
        <p:nvSpPr>
          <p:cNvPr id="10" name="Прямоугольник 9"/>
          <p:cNvSpPr/>
          <p:nvPr/>
        </p:nvSpPr>
        <p:spPr>
          <a:xfrm>
            <a:off x="685800" y="914400"/>
            <a:ext cx="3962400" cy="5078313"/>
          </a:xfrm>
          <a:prstGeom prst="rect">
            <a:avLst/>
          </a:prstGeom>
        </p:spPr>
        <p:txBody>
          <a:bodyPr wrap="square">
            <a:spAutoFit/>
          </a:bodyPr>
          <a:lstStyle/>
          <a:p>
            <a:pPr lvl="0" eaLnBrk="0" fontAlgn="base" hangingPunct="0">
              <a:spcBef>
                <a:spcPct val="0"/>
              </a:spcBef>
              <a:spcAft>
                <a:spcPct val="0"/>
              </a:spcAft>
            </a:pPr>
            <a:r>
              <a:rPr lang="ru-RU" dirty="0" smtClean="0">
                <a:ea typeface="Times New Roman" pitchFamily="18" charset="0"/>
                <a:cs typeface="Arial" pitchFamily="34" charset="0"/>
              </a:rPr>
              <a:t>30.03.2017г  Проведена информационная конференция для председателей общественных организаций, с которыми заключены соглашения. </a:t>
            </a:r>
          </a:p>
          <a:p>
            <a:pPr lvl="0" eaLnBrk="0" fontAlgn="base" hangingPunct="0">
              <a:spcBef>
                <a:spcPct val="0"/>
              </a:spcBef>
              <a:spcAft>
                <a:spcPct val="0"/>
              </a:spcAft>
            </a:pPr>
            <a:endParaRPr lang="ru-RU" dirty="0" smtClean="0">
              <a:ea typeface="Times New Roman" pitchFamily="18" charset="0"/>
              <a:cs typeface="Arial" pitchFamily="34" charset="0"/>
            </a:endParaRPr>
          </a:p>
          <a:p>
            <a:pPr lvl="0" eaLnBrk="0" fontAlgn="base" hangingPunct="0">
              <a:spcBef>
                <a:spcPct val="0"/>
              </a:spcBef>
              <a:spcAft>
                <a:spcPct val="0"/>
              </a:spcAft>
            </a:pPr>
            <a:endParaRPr lang="ru-RU" dirty="0" smtClean="0">
              <a:ea typeface="Times New Roman" pitchFamily="18" charset="0"/>
              <a:cs typeface="Arial" pitchFamily="34" charset="0"/>
            </a:endParaRPr>
          </a:p>
          <a:p>
            <a:pPr lvl="0" eaLnBrk="0" fontAlgn="base" hangingPunct="0">
              <a:spcBef>
                <a:spcPct val="0"/>
              </a:spcBef>
              <a:spcAft>
                <a:spcPct val="0"/>
              </a:spcAft>
            </a:pPr>
            <a:endParaRPr lang="ru-RU" dirty="0" smtClean="0">
              <a:ea typeface="Times New Roman" pitchFamily="18" charset="0"/>
              <a:cs typeface="Arial" pitchFamily="34" charset="0"/>
            </a:endParaRPr>
          </a:p>
          <a:p>
            <a:pPr lvl="0" eaLnBrk="0" fontAlgn="base" hangingPunct="0">
              <a:spcBef>
                <a:spcPct val="0"/>
              </a:spcBef>
              <a:spcAft>
                <a:spcPct val="0"/>
              </a:spcAft>
            </a:pPr>
            <a:endParaRPr lang="ru-RU" dirty="0" smtClean="0">
              <a:ea typeface="Times New Roman" pitchFamily="18" charset="0"/>
              <a:cs typeface="Arial" pitchFamily="34" charset="0"/>
            </a:endParaRPr>
          </a:p>
          <a:p>
            <a:pPr lvl="0" eaLnBrk="0" fontAlgn="base" hangingPunct="0">
              <a:spcBef>
                <a:spcPct val="0"/>
              </a:spcBef>
              <a:spcAft>
                <a:spcPct val="0"/>
              </a:spcAft>
            </a:pPr>
            <a:endParaRPr lang="ru-RU" dirty="0" smtClean="0">
              <a:ea typeface="Times New Roman" pitchFamily="18" charset="0"/>
              <a:cs typeface="Arial" pitchFamily="34" charset="0"/>
            </a:endParaRPr>
          </a:p>
          <a:p>
            <a:pPr eaLnBrk="0" fontAlgn="base" hangingPunct="0">
              <a:spcBef>
                <a:spcPct val="0"/>
              </a:spcBef>
              <a:spcAft>
                <a:spcPct val="0"/>
              </a:spcAft>
            </a:pPr>
            <a:r>
              <a:rPr lang="ru-RU" dirty="0" smtClean="0"/>
              <a:t>Выходы в Совет Ветеранов </a:t>
            </a:r>
            <a:r>
              <a:rPr lang="ru-RU" dirty="0" err="1" smtClean="0"/>
              <a:t>УАЗа</a:t>
            </a:r>
            <a:r>
              <a:rPr lang="ru-RU" dirty="0" smtClean="0"/>
              <a:t> с целью консультирования и информирования граждан об услугах Центра, с концертными программами ансамбля «Надежда». Присутствует обычно более 50 человек. Всего в 2017 году было 6 выходов.</a:t>
            </a:r>
          </a:p>
          <a:p>
            <a:pPr lvl="0" eaLnBrk="0" fontAlgn="base" hangingPunct="0">
              <a:spcBef>
                <a:spcPct val="0"/>
              </a:spcBef>
              <a:spcAft>
                <a:spcPct val="0"/>
              </a:spcAft>
            </a:pPr>
            <a:endParaRPr lang="ru-RU" dirty="0" smtClean="0">
              <a:latin typeface="Arial" pitchFamily="34" charset="0"/>
              <a:cs typeface="Arial" pitchFamily="34" charset="0"/>
            </a:endParaRPr>
          </a:p>
        </p:txBody>
      </p:sp>
      <p:pic>
        <p:nvPicPr>
          <p:cNvPr id="12" name="Рисунок 11" descr="D:\фото\фото 2017\КОНФЕРЕНЦИЯ\IMG_8178.JPG"/>
          <p:cNvPicPr/>
          <p:nvPr/>
        </p:nvPicPr>
        <p:blipFill>
          <a:blip r:embed="rId4" cstate="print"/>
          <a:srcRect/>
          <a:stretch>
            <a:fillRect/>
          </a:stretch>
        </p:blipFill>
        <p:spPr bwMode="auto">
          <a:xfrm>
            <a:off x="4876800" y="762000"/>
            <a:ext cx="3276600" cy="2252161"/>
          </a:xfrm>
          <a:prstGeom prst="rect">
            <a:avLst/>
          </a:prstGeom>
          <a:noFill/>
          <a:ln w="9525">
            <a:noFill/>
            <a:miter lim="800000"/>
            <a:headEnd/>
            <a:tailEnd/>
          </a:ln>
        </p:spPr>
      </p:pic>
      <p:pic>
        <p:nvPicPr>
          <p:cNvPr id="15" name="Picture 7" descr="http://www.playcast.ru/uploads/2016/04/11/18229225.gif"/>
          <p:cNvPicPr>
            <a:picLocks noChangeAspect="1" noChangeArrowheads="1"/>
          </p:cNvPicPr>
          <p:nvPr/>
        </p:nvPicPr>
        <p:blipFill>
          <a:blip r:embed="rId3" cstate="print"/>
          <a:srcRect/>
          <a:stretch>
            <a:fillRect/>
          </a:stretch>
        </p:blipFill>
        <p:spPr bwMode="auto">
          <a:xfrm>
            <a:off x="3352800" y="2209800"/>
            <a:ext cx="1047750" cy="1171575"/>
          </a:xfrm>
          <a:prstGeom prst="rect">
            <a:avLst/>
          </a:prstGeom>
          <a:noFill/>
        </p:spPr>
      </p:pic>
      <p:pic>
        <p:nvPicPr>
          <p:cNvPr id="16" name="Picture 7" descr="http://www.playcast.ru/uploads/2016/04/11/18229225.gif"/>
          <p:cNvPicPr>
            <a:picLocks noChangeAspect="1" noChangeArrowheads="1"/>
          </p:cNvPicPr>
          <p:nvPr/>
        </p:nvPicPr>
        <p:blipFill>
          <a:blip r:embed="rId3" cstate="print"/>
          <a:srcRect/>
          <a:stretch>
            <a:fillRect/>
          </a:stretch>
        </p:blipFill>
        <p:spPr bwMode="auto">
          <a:xfrm>
            <a:off x="762000" y="2209800"/>
            <a:ext cx="1047750" cy="1171575"/>
          </a:xfrm>
          <a:prstGeom prst="rect">
            <a:avLst/>
          </a:prstGeom>
          <a:noFill/>
        </p:spPr>
      </p:pic>
      <p:pic>
        <p:nvPicPr>
          <p:cNvPr id="18" name="Picture 9" descr="http://www.playcast.ru/uploads/2016/04/11/18229225.gif"/>
          <p:cNvPicPr>
            <a:picLocks noChangeAspect="1" noChangeArrowheads="1"/>
          </p:cNvPicPr>
          <p:nvPr/>
        </p:nvPicPr>
        <p:blipFill>
          <a:blip r:embed="rId3" cstate="print"/>
          <a:srcRect/>
          <a:stretch>
            <a:fillRect/>
          </a:stretch>
        </p:blipFill>
        <p:spPr bwMode="auto">
          <a:xfrm>
            <a:off x="762000" y="5715000"/>
            <a:ext cx="762000" cy="852055"/>
          </a:xfrm>
          <a:prstGeom prst="rect">
            <a:avLst/>
          </a:prstGeom>
          <a:noFill/>
        </p:spPr>
      </p:pic>
      <p:pic>
        <p:nvPicPr>
          <p:cNvPr id="19" name="Picture 9" descr="http://www.playcast.ru/uploads/2016/04/11/18229225.gif"/>
          <p:cNvPicPr>
            <a:picLocks noChangeAspect="1" noChangeArrowheads="1"/>
          </p:cNvPicPr>
          <p:nvPr/>
        </p:nvPicPr>
        <p:blipFill>
          <a:blip r:embed="rId3" cstate="print"/>
          <a:srcRect/>
          <a:stretch>
            <a:fillRect/>
          </a:stretch>
        </p:blipFill>
        <p:spPr bwMode="auto">
          <a:xfrm>
            <a:off x="838200" y="304800"/>
            <a:ext cx="762000" cy="852055"/>
          </a:xfrm>
          <a:prstGeom prst="rect">
            <a:avLst/>
          </a:prstGeom>
          <a:noFill/>
        </p:spPr>
      </p:pic>
      <p:pic>
        <p:nvPicPr>
          <p:cNvPr id="20" name="Рисунок 19" descr="C:\Users\Rongina_SE\Desktop\IMG_0748.JPG"/>
          <p:cNvPicPr/>
          <p:nvPr/>
        </p:nvPicPr>
        <p:blipFill>
          <a:blip r:embed="rId5" cstate="print"/>
          <a:srcRect/>
          <a:stretch>
            <a:fillRect/>
          </a:stretch>
        </p:blipFill>
        <p:spPr bwMode="auto">
          <a:xfrm>
            <a:off x="4876800" y="3657600"/>
            <a:ext cx="3276600" cy="2362200"/>
          </a:xfrm>
          <a:prstGeom prst="rect">
            <a:avLst/>
          </a:prstGeom>
          <a:noFill/>
          <a:ln w="9525">
            <a:noFill/>
            <a:miter lim="800000"/>
            <a:headEnd/>
            <a:tailEnd/>
          </a:ln>
        </p:spPr>
      </p:pic>
      <p:pic>
        <p:nvPicPr>
          <p:cNvPr id="23" name="Picture 13" descr="http://www.playcast.ru/uploads/2014/12/11/11046069.gif"/>
          <p:cNvPicPr>
            <a:picLocks noChangeAspect="1" noChangeArrowheads="1" noCrop="1"/>
          </p:cNvPicPr>
          <p:nvPr/>
        </p:nvPicPr>
        <p:blipFill>
          <a:blip r:embed="rId6" cstate="print"/>
          <a:srcRect/>
          <a:stretch>
            <a:fillRect/>
          </a:stretch>
        </p:blipFill>
        <p:spPr bwMode="auto">
          <a:xfrm>
            <a:off x="6248400" y="5981700"/>
            <a:ext cx="876300" cy="876300"/>
          </a:xfrm>
          <a:prstGeom prst="rect">
            <a:avLst/>
          </a:prstGeom>
          <a:noFill/>
        </p:spPr>
      </p:pic>
      <p:pic>
        <p:nvPicPr>
          <p:cNvPr id="70657" name="Picture 1" descr="C:\Users\Rongina_SE\Downloads\16.gif"/>
          <p:cNvPicPr>
            <a:picLocks noChangeAspect="1" noChangeArrowheads="1" noCrop="1"/>
          </p:cNvPicPr>
          <p:nvPr/>
        </p:nvPicPr>
        <p:blipFill>
          <a:blip r:embed="rId7" cstate="print"/>
          <a:srcRect/>
          <a:stretch>
            <a:fillRect/>
          </a:stretch>
        </p:blipFill>
        <p:spPr bwMode="auto">
          <a:xfrm>
            <a:off x="2057400" y="2590800"/>
            <a:ext cx="838200" cy="620268"/>
          </a:xfrm>
          <a:prstGeom prst="rect">
            <a:avLst/>
          </a:prstGeom>
          <a:noFill/>
        </p:spPr>
      </p:pic>
      <p:pic>
        <p:nvPicPr>
          <p:cNvPr id="24" name="Picture 1" descr="C:\Users\Rongina_SE\Downloads\16.gif"/>
          <p:cNvPicPr>
            <a:picLocks noChangeAspect="1" noChangeArrowheads="1" noCrop="1"/>
          </p:cNvPicPr>
          <p:nvPr/>
        </p:nvPicPr>
        <p:blipFill>
          <a:blip r:embed="rId7" cstate="print"/>
          <a:srcRect/>
          <a:stretch>
            <a:fillRect/>
          </a:stretch>
        </p:blipFill>
        <p:spPr bwMode="auto">
          <a:xfrm>
            <a:off x="2133600" y="5791200"/>
            <a:ext cx="838200" cy="620268"/>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152400"/>
            <a:ext cx="9144000" cy="6858000"/>
          </a:xfrm>
          <a:prstGeom prst="rect">
            <a:avLst/>
          </a:prstGeom>
          <a:noFill/>
        </p:spPr>
      </p:pic>
      <p:pic>
        <p:nvPicPr>
          <p:cNvPr id="6" name="Picture 13" descr="http://www.playcast.ru/uploads/2014/12/11/11046069.gif"/>
          <p:cNvPicPr>
            <a:picLocks noChangeAspect="1" noChangeArrowheads="1" noCrop="1"/>
          </p:cNvPicPr>
          <p:nvPr/>
        </p:nvPicPr>
        <p:blipFill>
          <a:blip r:embed="rId3" cstate="print"/>
          <a:srcRect/>
          <a:stretch>
            <a:fillRect/>
          </a:stretch>
        </p:blipFill>
        <p:spPr bwMode="auto">
          <a:xfrm>
            <a:off x="762000" y="304800"/>
            <a:ext cx="685800" cy="6858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7848600" y="381000"/>
            <a:ext cx="685800" cy="6858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457200" y="5791200"/>
            <a:ext cx="952500" cy="952500"/>
          </a:xfrm>
          <a:prstGeom prst="rect">
            <a:avLst/>
          </a:prstGeom>
          <a:noFill/>
        </p:spPr>
      </p:pic>
      <p:pic>
        <p:nvPicPr>
          <p:cNvPr id="9" name="Picture 11" descr="http://www.playcast.ru/uploads/2016/04/11/18229225.gif"/>
          <p:cNvPicPr>
            <a:picLocks noChangeAspect="1" noChangeArrowheads="1"/>
          </p:cNvPicPr>
          <p:nvPr/>
        </p:nvPicPr>
        <p:blipFill>
          <a:blip r:embed="rId4" cstate="print"/>
          <a:srcRect/>
          <a:stretch>
            <a:fillRect/>
          </a:stretch>
        </p:blipFill>
        <p:spPr bwMode="auto">
          <a:xfrm>
            <a:off x="4953000" y="1828800"/>
            <a:ext cx="638872" cy="714375"/>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4343400" y="5943600"/>
            <a:ext cx="638872" cy="714375"/>
          </a:xfrm>
          <a:prstGeom prst="rect">
            <a:avLst/>
          </a:prstGeom>
          <a:noFill/>
        </p:spPr>
      </p:pic>
      <p:sp>
        <p:nvSpPr>
          <p:cNvPr id="40961" name="Rectangle 1"/>
          <p:cNvSpPr>
            <a:spLocks noChangeArrowheads="1"/>
          </p:cNvSpPr>
          <p:nvPr/>
        </p:nvSpPr>
        <p:spPr bwMode="auto">
          <a:xfrm>
            <a:off x="762000" y="811156"/>
            <a:ext cx="7772400"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ea typeface="Times New Roman" pitchFamily="18" charset="0"/>
                <a:cs typeface="Arial" pitchFamily="34" charset="0"/>
              </a:rPr>
              <a:t>20.04.2017г.</a:t>
            </a:r>
            <a:r>
              <a:rPr kumimoji="0" lang="ru-RU" b="0" i="0" u="none" strike="noStrike" cap="none" normalizeH="0" baseline="0" dirty="0" smtClean="0">
                <a:ln>
                  <a:noFill/>
                </a:ln>
                <a:solidFill>
                  <a:schemeClr val="tx1"/>
                </a:solidFill>
                <a:effectLst/>
                <a:ea typeface="Times New Roman" pitchFamily="18" charset="0"/>
                <a:cs typeface="Arial" pitchFamily="34" charset="0"/>
              </a:rPr>
              <a:t> - Выступление на </a:t>
            </a:r>
            <a:r>
              <a:rPr kumimoji="0" lang="ru-RU" b="1" i="0" u="none" strike="noStrike" cap="none" normalizeH="0" baseline="0" dirty="0" smtClean="0">
                <a:ln>
                  <a:noFill/>
                </a:ln>
                <a:solidFill>
                  <a:schemeClr val="tx1"/>
                </a:solidFill>
                <a:effectLst/>
                <a:ea typeface="Times New Roman" pitchFamily="18" charset="0"/>
                <a:cs typeface="Arial" pitchFamily="34" charset="0"/>
              </a:rPr>
              <a:t>заседании Координационного совета </a:t>
            </a:r>
            <a:r>
              <a:rPr kumimoji="0" lang="ru-RU" b="0" i="0" u="none" strike="noStrike" cap="none" normalizeH="0" baseline="0" dirty="0" smtClean="0">
                <a:ln>
                  <a:noFill/>
                </a:ln>
                <a:solidFill>
                  <a:schemeClr val="tx1"/>
                </a:solidFill>
                <a:effectLst/>
                <a:ea typeface="Times New Roman" pitchFamily="18" charset="0"/>
                <a:cs typeface="Arial" pitchFamily="34" charset="0"/>
              </a:rPr>
              <a:t>общественных организаций г Каменска-Уральского в администрации города «О социальных, благотворительных акциях и праздничных мероприятиях ко Дню Победы, организуемых КЦСОН». Присутствовали председатели общественных организаций города.</a:t>
            </a:r>
            <a:endParaRPr kumimoji="0" lang="ru-RU" b="0" i="0" u="none" strike="noStrike" cap="none" normalizeH="0" baseline="0" dirty="0" smtClean="0">
              <a:ln>
                <a:noFill/>
              </a:ln>
              <a:solidFill>
                <a:schemeClr val="tx1"/>
              </a:solidFill>
              <a:effectLst/>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ea typeface="Times New Roman" pitchFamily="18" charset="0"/>
                <a:cs typeface="Arial" pitchFamily="34" charset="0"/>
              </a:rPr>
              <a:t>В течение </a:t>
            </a:r>
            <a:r>
              <a:rPr kumimoji="0" lang="ru-RU" i="0" u="none" strike="noStrike" cap="none" normalizeH="0" baseline="0" dirty="0" smtClean="0">
                <a:ln>
                  <a:noFill/>
                </a:ln>
                <a:solidFill>
                  <a:schemeClr val="tx1"/>
                </a:solidFill>
                <a:effectLst/>
                <a:ea typeface="Times New Roman" pitchFamily="18" charset="0"/>
                <a:cs typeface="Arial" pitchFamily="34" charset="0"/>
              </a:rPr>
              <a:t>2017</a:t>
            </a:r>
            <a:r>
              <a:rPr kumimoji="0" lang="ru-RU" b="0" i="0" u="none" strike="noStrike" cap="none" normalizeH="0" baseline="0" dirty="0" smtClean="0">
                <a:ln>
                  <a:noFill/>
                </a:ln>
                <a:solidFill>
                  <a:schemeClr val="tx1"/>
                </a:solidFill>
                <a:effectLst/>
                <a:ea typeface="Times New Roman" pitchFamily="18" charset="0"/>
                <a:cs typeface="Arial" pitchFamily="34" charset="0"/>
              </a:rPr>
              <a:t> года </a:t>
            </a:r>
            <a:r>
              <a:rPr kumimoji="0" lang="ru-RU" b="1" i="0" u="none" strike="noStrike" cap="none" normalizeH="0" baseline="0" dirty="0" smtClean="0">
                <a:ln>
                  <a:noFill/>
                </a:ln>
                <a:solidFill>
                  <a:schemeClr val="tx1"/>
                </a:solidFill>
                <a:effectLst/>
                <a:ea typeface="Times New Roman" pitchFamily="18" charset="0"/>
                <a:cs typeface="Arial" pitchFamily="34" charset="0"/>
              </a:rPr>
              <a:t>еженедельно по средам </a:t>
            </a:r>
            <a:r>
              <a:rPr kumimoji="0" lang="ru-RU" b="0" i="0" u="none" strike="noStrike" cap="none" normalizeH="0" baseline="0" dirty="0" smtClean="0">
                <a:ln>
                  <a:noFill/>
                </a:ln>
                <a:solidFill>
                  <a:schemeClr val="tx1"/>
                </a:solidFill>
                <a:effectLst/>
                <a:ea typeface="Times New Roman" pitchFamily="18" charset="0"/>
                <a:cs typeface="Arial" pitchFamily="34" charset="0"/>
              </a:rPr>
              <a:t>посещение местной общественной организации </a:t>
            </a:r>
            <a:r>
              <a:rPr kumimoji="0" lang="ru-RU" b="1" i="0" u="none" strike="noStrike" cap="none" normalizeH="0" baseline="0" dirty="0" smtClean="0">
                <a:ln>
                  <a:noFill/>
                </a:ln>
                <a:solidFill>
                  <a:schemeClr val="tx1"/>
                </a:solidFill>
                <a:effectLst/>
                <a:ea typeface="Times New Roman" pitchFamily="18" charset="0"/>
                <a:cs typeface="Arial" pitchFamily="34" charset="0"/>
              </a:rPr>
              <a:t>«Общество глухих» </a:t>
            </a:r>
            <a:r>
              <a:rPr kumimoji="0" lang="ru-RU" b="0" i="0" u="none" strike="noStrike" cap="none" normalizeH="0" baseline="0" dirty="0" smtClean="0">
                <a:ln>
                  <a:noFill/>
                </a:ln>
                <a:solidFill>
                  <a:schemeClr val="tx1"/>
                </a:solidFill>
                <a:effectLst/>
                <a:ea typeface="Times New Roman" pitchFamily="18" charset="0"/>
                <a:cs typeface="Arial" pitchFamily="34" charset="0"/>
              </a:rPr>
              <a:t>с целью информирования о работе Диспетчерского пункта для глухих в Центре, совместное планирование дальнейших встреч для изучения русского жестового языка, для обеспечения тесного сотрудничества и оказания услуг инвалидам по слуху. В 2017 году оказана социальная помощь 4 инвалидам по слуху.</a:t>
            </a:r>
            <a:endParaRPr kumimoji="0" lang="ru-RU" b="0" i="0" u="none" strike="noStrike" cap="none" normalizeH="0" baseline="0" dirty="0" smtClean="0">
              <a:ln>
                <a:noFill/>
              </a:ln>
              <a:solidFill>
                <a:schemeClr val="tx1"/>
              </a:solidFill>
              <a:effectLst/>
              <a:cs typeface="Arial" pitchFamily="34" charset="0"/>
            </a:endParaRPr>
          </a:p>
        </p:txBody>
      </p:sp>
      <p:pic>
        <p:nvPicPr>
          <p:cNvPr id="15" name="Рисунок 14" descr="D:\Новая папка (2)\DSC_0684.JPG"/>
          <p:cNvPicPr/>
          <p:nvPr/>
        </p:nvPicPr>
        <p:blipFill>
          <a:blip r:embed="rId5" cstate="print"/>
          <a:srcRect/>
          <a:stretch>
            <a:fillRect/>
          </a:stretch>
        </p:blipFill>
        <p:spPr bwMode="auto">
          <a:xfrm>
            <a:off x="1143000" y="4038600"/>
            <a:ext cx="3352800" cy="2209800"/>
          </a:xfrm>
          <a:prstGeom prst="rect">
            <a:avLst/>
          </a:prstGeom>
          <a:noFill/>
          <a:ln w="9525">
            <a:noFill/>
            <a:miter lim="800000"/>
            <a:headEnd/>
            <a:tailEnd/>
          </a:ln>
        </p:spPr>
      </p:pic>
      <p:pic>
        <p:nvPicPr>
          <p:cNvPr id="16" name="Рисунок 15" descr="D:\Новая папка (2)\DSC_0690.JPG"/>
          <p:cNvPicPr/>
          <p:nvPr/>
        </p:nvPicPr>
        <p:blipFill>
          <a:blip r:embed="rId6" cstate="print"/>
          <a:srcRect/>
          <a:stretch>
            <a:fillRect/>
          </a:stretch>
        </p:blipFill>
        <p:spPr bwMode="auto">
          <a:xfrm>
            <a:off x="4876800" y="4038600"/>
            <a:ext cx="3276600" cy="2209800"/>
          </a:xfrm>
          <a:prstGeom prst="rect">
            <a:avLst/>
          </a:prstGeom>
          <a:noFill/>
          <a:ln w="9525">
            <a:noFill/>
            <a:miter lim="800000"/>
            <a:headEnd/>
            <a:tailEnd/>
          </a:ln>
        </p:spPr>
      </p:pic>
      <p:pic>
        <p:nvPicPr>
          <p:cNvPr id="17" name="Picture 13" descr="http://www.playcast.ru/uploads/2014/12/11/11046069.gif"/>
          <p:cNvPicPr>
            <a:picLocks noChangeAspect="1" noChangeArrowheads="1" noCrop="1"/>
          </p:cNvPicPr>
          <p:nvPr/>
        </p:nvPicPr>
        <p:blipFill>
          <a:blip r:embed="rId3" cstate="print"/>
          <a:srcRect/>
          <a:stretch>
            <a:fillRect/>
          </a:stretch>
        </p:blipFill>
        <p:spPr bwMode="auto">
          <a:xfrm>
            <a:off x="8077200" y="5791200"/>
            <a:ext cx="685800" cy="685800"/>
          </a:xfrm>
          <a:prstGeom prst="rect">
            <a:avLst/>
          </a:prstGeom>
          <a:noFill/>
        </p:spPr>
      </p:pic>
      <p:pic>
        <p:nvPicPr>
          <p:cNvPr id="18" name="Picture 11" descr="http://www.playcast.ru/uploads/2016/04/11/18229225.gif"/>
          <p:cNvPicPr>
            <a:picLocks noChangeAspect="1" noChangeArrowheads="1"/>
          </p:cNvPicPr>
          <p:nvPr/>
        </p:nvPicPr>
        <p:blipFill>
          <a:blip r:embed="rId4" cstate="print"/>
          <a:srcRect/>
          <a:stretch>
            <a:fillRect/>
          </a:stretch>
        </p:blipFill>
        <p:spPr bwMode="auto">
          <a:xfrm>
            <a:off x="4343400" y="3733800"/>
            <a:ext cx="638872" cy="714375"/>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6" name="Picture 13" descr="http://www.playcast.ru/uploads/2014/12/11/11046069.gif"/>
          <p:cNvPicPr>
            <a:picLocks noChangeAspect="1" noChangeArrowheads="1" noCrop="1"/>
          </p:cNvPicPr>
          <p:nvPr/>
        </p:nvPicPr>
        <p:blipFill>
          <a:blip r:embed="rId3" cstate="print"/>
          <a:srcRect/>
          <a:stretch>
            <a:fillRect/>
          </a:stretch>
        </p:blipFill>
        <p:spPr bwMode="auto">
          <a:xfrm>
            <a:off x="762000" y="304800"/>
            <a:ext cx="685800" cy="6858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7391400" y="838200"/>
            <a:ext cx="685800" cy="6858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6096000" y="5715000"/>
            <a:ext cx="952500" cy="952500"/>
          </a:xfrm>
          <a:prstGeom prst="rect">
            <a:avLst/>
          </a:prstGeom>
          <a:noFill/>
        </p:spPr>
      </p:pic>
      <p:pic>
        <p:nvPicPr>
          <p:cNvPr id="9" name="Picture 11" descr="http://www.playcast.ru/uploads/2016/04/11/18229225.gif"/>
          <p:cNvPicPr>
            <a:picLocks noChangeAspect="1" noChangeArrowheads="1"/>
          </p:cNvPicPr>
          <p:nvPr/>
        </p:nvPicPr>
        <p:blipFill>
          <a:blip r:embed="rId4" cstate="print"/>
          <a:srcRect/>
          <a:stretch>
            <a:fillRect/>
          </a:stretch>
        </p:blipFill>
        <p:spPr bwMode="auto">
          <a:xfrm>
            <a:off x="3276600" y="5334000"/>
            <a:ext cx="638872" cy="714375"/>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838200" y="5867400"/>
            <a:ext cx="638872" cy="714375"/>
          </a:xfrm>
          <a:prstGeom prst="rect">
            <a:avLst/>
          </a:prstGeom>
          <a:noFill/>
        </p:spPr>
      </p:pic>
      <p:sp>
        <p:nvSpPr>
          <p:cNvPr id="12" name="Прямоугольник 11"/>
          <p:cNvSpPr/>
          <p:nvPr/>
        </p:nvSpPr>
        <p:spPr>
          <a:xfrm>
            <a:off x="762000" y="1447800"/>
            <a:ext cx="3886200" cy="4247317"/>
          </a:xfrm>
          <a:prstGeom prst="rect">
            <a:avLst/>
          </a:prstGeom>
        </p:spPr>
        <p:txBody>
          <a:bodyPr wrap="square">
            <a:spAutoFit/>
          </a:bodyPr>
          <a:lstStyle/>
          <a:p>
            <a:r>
              <a:rPr lang="ru-RU" b="1" dirty="0" smtClean="0"/>
              <a:t>ШПВ Краеведение «Родной край»  </a:t>
            </a:r>
            <a:r>
              <a:rPr lang="ru-RU" dirty="0" smtClean="0"/>
              <a:t>проводит</a:t>
            </a:r>
            <a:r>
              <a:rPr lang="ru-RU" b="1" dirty="0" smtClean="0"/>
              <a:t>  </a:t>
            </a:r>
            <a:r>
              <a:rPr lang="ru-RU" dirty="0" smtClean="0"/>
              <a:t>специалист по социальной работе Дмитриева А.С., занятия проходят один раз в месяц,</a:t>
            </a:r>
          </a:p>
          <a:p>
            <a:r>
              <a:rPr lang="ru-RU" b="1" dirty="0" smtClean="0"/>
              <a:t>проведено 7 занятий, обучено 10 пенсионеров </a:t>
            </a:r>
          </a:p>
          <a:p>
            <a:endParaRPr lang="ru-RU" b="1" dirty="0" smtClean="0"/>
          </a:p>
          <a:p>
            <a:endParaRPr lang="ru-RU" b="1" dirty="0" smtClean="0"/>
          </a:p>
          <a:p>
            <a:r>
              <a:rPr lang="ru-RU" b="1" dirty="0" smtClean="0"/>
              <a:t>ШПВ «Волшебный бисер»</a:t>
            </a:r>
          </a:p>
          <a:p>
            <a:r>
              <a:rPr lang="ru-RU" b="1" dirty="0" smtClean="0"/>
              <a:t> </a:t>
            </a:r>
            <a:r>
              <a:rPr lang="ru-RU" dirty="0" smtClean="0"/>
              <a:t>проводит</a:t>
            </a:r>
            <a:r>
              <a:rPr lang="ru-RU" b="1" dirty="0" smtClean="0"/>
              <a:t> </a:t>
            </a:r>
            <a:r>
              <a:rPr lang="ru-RU" dirty="0" smtClean="0"/>
              <a:t>специалист по социальной работе Гаврилова Л.В. участвуют 10 чел, занятия проходят один раз в неделю</a:t>
            </a:r>
          </a:p>
          <a:p>
            <a:r>
              <a:rPr lang="ru-RU" b="1" dirty="0" smtClean="0"/>
              <a:t>проведено 20 занятий, обучено 19 пенсионеров.</a:t>
            </a:r>
            <a:endParaRPr lang="ru-RU" dirty="0"/>
          </a:p>
        </p:txBody>
      </p:sp>
      <p:sp>
        <p:nvSpPr>
          <p:cNvPr id="16" name="Прямоугольник 15"/>
          <p:cNvSpPr/>
          <p:nvPr/>
        </p:nvSpPr>
        <p:spPr>
          <a:xfrm>
            <a:off x="762000" y="685800"/>
            <a:ext cx="3657600" cy="707886"/>
          </a:xfrm>
          <a:prstGeom prst="rect">
            <a:avLst/>
          </a:prstGeom>
        </p:spPr>
        <p:txBody>
          <a:bodyPr wrap="square">
            <a:spAutoFit/>
          </a:bodyPr>
          <a:lstStyle/>
          <a:p>
            <a:pPr algn="ctr"/>
            <a:r>
              <a:rPr lang="ru-RU" sz="2000" b="1" dirty="0" smtClean="0">
                <a:latin typeface="+mj-lt"/>
                <a:cs typeface="Times New Roman" pitchFamily="18" charset="0"/>
              </a:rPr>
              <a:t>В 2017 году работали  «Школы пожилого возраста»:</a:t>
            </a:r>
            <a:endParaRPr lang="ru-RU" sz="2000" b="1" dirty="0">
              <a:latin typeface="+mj-lt"/>
              <a:cs typeface="Times New Roman" pitchFamily="18" charset="0"/>
            </a:endParaRPr>
          </a:p>
        </p:txBody>
      </p:sp>
      <p:grpSp>
        <p:nvGrpSpPr>
          <p:cNvPr id="1030" name="Group 6"/>
          <p:cNvGrpSpPr>
            <a:grpSpLocks/>
          </p:cNvGrpSpPr>
          <p:nvPr/>
        </p:nvGrpSpPr>
        <p:grpSpPr bwMode="auto">
          <a:xfrm>
            <a:off x="4876800" y="3810000"/>
            <a:ext cx="3505200" cy="1951038"/>
            <a:chOff x="2298" y="749"/>
            <a:chExt cx="8652" cy="5054"/>
          </a:xfrm>
        </p:grpSpPr>
        <p:pic>
          <p:nvPicPr>
            <p:cNvPr id="1031" name="Picture 7"/>
            <p:cNvPicPr>
              <a:picLocks noChangeAspect="1" noChangeArrowheads="1"/>
            </p:cNvPicPr>
            <p:nvPr/>
          </p:nvPicPr>
          <p:blipFill>
            <a:blip r:embed="rId5" cstate="print"/>
            <a:srcRect/>
            <a:stretch>
              <a:fillRect/>
            </a:stretch>
          </p:blipFill>
          <p:spPr bwMode="auto">
            <a:xfrm>
              <a:off x="2298" y="759"/>
              <a:ext cx="2841" cy="5043"/>
            </a:xfrm>
            <a:prstGeom prst="rect">
              <a:avLst/>
            </a:prstGeom>
            <a:noFill/>
          </p:spPr>
        </p:pic>
        <p:pic>
          <p:nvPicPr>
            <p:cNvPr id="1032" name="Picture 8"/>
            <p:cNvPicPr>
              <a:picLocks noChangeAspect="1" noChangeArrowheads="1"/>
            </p:cNvPicPr>
            <p:nvPr/>
          </p:nvPicPr>
          <p:blipFill>
            <a:blip r:embed="rId6" cstate="print"/>
            <a:srcRect/>
            <a:stretch>
              <a:fillRect/>
            </a:stretch>
          </p:blipFill>
          <p:spPr bwMode="auto">
            <a:xfrm>
              <a:off x="5209" y="749"/>
              <a:ext cx="2871" cy="5054"/>
            </a:xfrm>
            <a:prstGeom prst="rect">
              <a:avLst/>
            </a:prstGeom>
            <a:noFill/>
          </p:spPr>
        </p:pic>
        <p:pic>
          <p:nvPicPr>
            <p:cNvPr id="1033" name="Picture 9"/>
            <p:cNvPicPr>
              <a:picLocks noChangeAspect="1" noChangeArrowheads="1"/>
            </p:cNvPicPr>
            <p:nvPr/>
          </p:nvPicPr>
          <p:blipFill>
            <a:blip r:embed="rId7" cstate="print"/>
            <a:srcRect/>
            <a:stretch>
              <a:fillRect/>
            </a:stretch>
          </p:blipFill>
          <p:spPr bwMode="auto">
            <a:xfrm>
              <a:off x="8110" y="751"/>
              <a:ext cx="2839" cy="5049"/>
            </a:xfrm>
            <a:prstGeom prst="rect">
              <a:avLst/>
            </a:prstGeom>
            <a:noFill/>
          </p:spPr>
        </p:pic>
      </p:grpSp>
      <p:pic>
        <p:nvPicPr>
          <p:cNvPr id="28" name="Рисунок 27" descr="C:\Users\Dmitrieva_AS\Downloads\Фото краеведение Дарина\ssStLd6yb_Y.jpg"/>
          <p:cNvPicPr/>
          <p:nvPr/>
        </p:nvPicPr>
        <p:blipFill>
          <a:blip r:embed="rId8" cstate="print"/>
          <a:srcRect/>
          <a:stretch>
            <a:fillRect/>
          </a:stretch>
        </p:blipFill>
        <p:spPr bwMode="auto">
          <a:xfrm>
            <a:off x="4800600" y="685800"/>
            <a:ext cx="2028825" cy="1522733"/>
          </a:xfrm>
          <a:prstGeom prst="rect">
            <a:avLst/>
          </a:prstGeom>
          <a:noFill/>
          <a:ln w="9525">
            <a:noFill/>
            <a:miter lim="800000"/>
            <a:headEnd/>
            <a:tailEnd/>
          </a:ln>
        </p:spPr>
      </p:pic>
      <p:pic>
        <p:nvPicPr>
          <p:cNvPr id="29" name="Рисунок 28" descr="C:\Users\Dmitrieva_AS\Downloads\Фото краеведение Дарина\L5eGcDZd98M.jpg"/>
          <p:cNvPicPr/>
          <p:nvPr/>
        </p:nvPicPr>
        <p:blipFill>
          <a:blip r:embed="rId9" cstate="print"/>
          <a:srcRect/>
          <a:stretch>
            <a:fillRect/>
          </a:stretch>
        </p:blipFill>
        <p:spPr bwMode="auto">
          <a:xfrm>
            <a:off x="6324600" y="2133600"/>
            <a:ext cx="2030828" cy="1592708"/>
          </a:xfrm>
          <a:prstGeom prst="rect">
            <a:avLst/>
          </a:prstGeom>
          <a:noFill/>
          <a:ln w="9525">
            <a:noFill/>
            <a:miter lim="800000"/>
            <a:headEnd/>
            <a:tailEnd/>
          </a:ln>
        </p:spPr>
      </p:pic>
      <p:pic>
        <p:nvPicPr>
          <p:cNvPr id="30" name="Picture 13" descr="http://www.playcast.ru/uploads/2014/12/11/11046069.gif"/>
          <p:cNvPicPr>
            <a:picLocks noChangeAspect="1" noChangeArrowheads="1" noCrop="1"/>
          </p:cNvPicPr>
          <p:nvPr/>
        </p:nvPicPr>
        <p:blipFill>
          <a:blip r:embed="rId3" cstate="print"/>
          <a:srcRect/>
          <a:stretch>
            <a:fillRect/>
          </a:stretch>
        </p:blipFill>
        <p:spPr bwMode="auto">
          <a:xfrm>
            <a:off x="2590800" y="2895600"/>
            <a:ext cx="685800" cy="685800"/>
          </a:xfrm>
          <a:prstGeom prst="rect">
            <a:avLst/>
          </a:prstGeom>
          <a:noFill/>
        </p:spPr>
      </p:pic>
      <p:pic>
        <p:nvPicPr>
          <p:cNvPr id="19" name="Picture 11" descr="http://www.playcast.ru/uploads/2016/04/11/18229225.gif"/>
          <p:cNvPicPr>
            <a:picLocks noChangeAspect="1" noChangeArrowheads="1"/>
          </p:cNvPicPr>
          <p:nvPr/>
        </p:nvPicPr>
        <p:blipFill>
          <a:blip r:embed="rId4" cstate="print"/>
          <a:srcRect/>
          <a:stretch>
            <a:fillRect/>
          </a:stretch>
        </p:blipFill>
        <p:spPr bwMode="auto">
          <a:xfrm>
            <a:off x="5334000" y="2667000"/>
            <a:ext cx="638872" cy="714375"/>
          </a:xfrm>
          <a:prstGeom prst="rect">
            <a:avLst/>
          </a:prstGeom>
          <a:noFill/>
        </p:spPr>
      </p:pic>
      <p:pic>
        <p:nvPicPr>
          <p:cNvPr id="7170" name="Picture 2" descr="C:\Users\Rongina_SE\Downloads\43.gif"/>
          <p:cNvPicPr>
            <a:picLocks noChangeAspect="1" noChangeArrowheads="1" noCrop="1"/>
          </p:cNvPicPr>
          <p:nvPr/>
        </p:nvPicPr>
        <p:blipFill>
          <a:blip r:embed="rId10" cstate="print"/>
          <a:srcRect/>
          <a:stretch>
            <a:fillRect/>
          </a:stretch>
        </p:blipFill>
        <p:spPr bwMode="auto">
          <a:xfrm>
            <a:off x="5334000" y="2819400"/>
            <a:ext cx="609600" cy="609600"/>
          </a:xfrm>
          <a:prstGeom prst="rect">
            <a:avLst/>
          </a:prstGeom>
          <a:noFill/>
        </p:spPr>
      </p:pic>
      <p:pic>
        <p:nvPicPr>
          <p:cNvPr id="7171" name="Picture 3" descr="C:\Users\Rongina_SE\Downloads\43.gif"/>
          <p:cNvPicPr>
            <a:picLocks noChangeAspect="1" noChangeArrowheads="1" noCrop="1"/>
          </p:cNvPicPr>
          <p:nvPr/>
        </p:nvPicPr>
        <p:blipFill>
          <a:blip r:embed="rId10" cstate="print"/>
          <a:srcRect/>
          <a:stretch>
            <a:fillRect/>
          </a:stretch>
        </p:blipFill>
        <p:spPr bwMode="auto">
          <a:xfrm>
            <a:off x="7391400" y="838200"/>
            <a:ext cx="609600" cy="6096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6" name="Picture 13" descr="http://www.playcast.ru/uploads/2014/12/11/11046069.gif"/>
          <p:cNvPicPr>
            <a:picLocks noChangeAspect="1" noChangeArrowheads="1" noCrop="1"/>
          </p:cNvPicPr>
          <p:nvPr/>
        </p:nvPicPr>
        <p:blipFill>
          <a:blip r:embed="rId4" cstate="print"/>
          <a:srcRect/>
          <a:stretch>
            <a:fillRect/>
          </a:stretch>
        </p:blipFill>
        <p:spPr bwMode="auto">
          <a:xfrm>
            <a:off x="1295400" y="228600"/>
            <a:ext cx="685800" cy="685800"/>
          </a:xfrm>
          <a:prstGeom prst="rect">
            <a:avLst/>
          </a:prstGeom>
          <a:noFill/>
        </p:spPr>
      </p:pic>
      <p:pic>
        <p:nvPicPr>
          <p:cNvPr id="7" name="Picture 13" descr="http://www.playcast.ru/uploads/2014/12/11/11046069.gif"/>
          <p:cNvPicPr>
            <a:picLocks noChangeAspect="1" noChangeArrowheads="1" noCrop="1"/>
          </p:cNvPicPr>
          <p:nvPr/>
        </p:nvPicPr>
        <p:blipFill>
          <a:blip r:embed="rId4" cstate="print"/>
          <a:srcRect/>
          <a:stretch>
            <a:fillRect/>
          </a:stretch>
        </p:blipFill>
        <p:spPr bwMode="auto">
          <a:xfrm>
            <a:off x="8458200" y="152400"/>
            <a:ext cx="685800" cy="685800"/>
          </a:xfrm>
          <a:prstGeom prst="rect">
            <a:avLst/>
          </a:prstGeom>
          <a:noFill/>
        </p:spPr>
      </p:pic>
      <p:pic>
        <p:nvPicPr>
          <p:cNvPr id="8" name="Picture 13" descr="http://www.playcast.ru/uploads/2014/12/11/11046069.gif"/>
          <p:cNvPicPr>
            <a:picLocks noChangeAspect="1" noChangeArrowheads="1" noCrop="1"/>
          </p:cNvPicPr>
          <p:nvPr/>
        </p:nvPicPr>
        <p:blipFill>
          <a:blip r:embed="rId4" cstate="print"/>
          <a:srcRect/>
          <a:stretch>
            <a:fillRect/>
          </a:stretch>
        </p:blipFill>
        <p:spPr bwMode="auto">
          <a:xfrm>
            <a:off x="8191500" y="5905500"/>
            <a:ext cx="952500" cy="952500"/>
          </a:xfrm>
          <a:prstGeom prst="rect">
            <a:avLst/>
          </a:prstGeom>
          <a:noFill/>
        </p:spPr>
      </p:pic>
      <p:pic>
        <p:nvPicPr>
          <p:cNvPr id="9" name="Picture 11" descr="http://www.playcast.ru/uploads/2016/04/11/18229225.gif"/>
          <p:cNvPicPr>
            <a:picLocks noChangeAspect="1" noChangeArrowheads="1"/>
          </p:cNvPicPr>
          <p:nvPr/>
        </p:nvPicPr>
        <p:blipFill>
          <a:blip r:embed="rId5" cstate="print"/>
          <a:srcRect/>
          <a:stretch>
            <a:fillRect/>
          </a:stretch>
        </p:blipFill>
        <p:spPr bwMode="auto">
          <a:xfrm>
            <a:off x="3733800" y="5867400"/>
            <a:ext cx="638872" cy="714375"/>
          </a:xfrm>
          <a:prstGeom prst="rect">
            <a:avLst/>
          </a:prstGeom>
          <a:noFill/>
        </p:spPr>
      </p:pic>
      <p:pic>
        <p:nvPicPr>
          <p:cNvPr id="10" name="Picture 11" descr="http://www.playcast.ru/uploads/2016/04/11/18229225.gif"/>
          <p:cNvPicPr>
            <a:picLocks noChangeAspect="1" noChangeArrowheads="1"/>
          </p:cNvPicPr>
          <p:nvPr/>
        </p:nvPicPr>
        <p:blipFill>
          <a:blip r:embed="rId5" cstate="print"/>
          <a:srcRect/>
          <a:stretch>
            <a:fillRect/>
          </a:stretch>
        </p:blipFill>
        <p:spPr bwMode="auto">
          <a:xfrm>
            <a:off x="838200" y="5867400"/>
            <a:ext cx="638872" cy="714375"/>
          </a:xfrm>
          <a:prstGeom prst="rect">
            <a:avLst/>
          </a:prstGeom>
          <a:noFill/>
        </p:spPr>
      </p:pic>
      <p:sp>
        <p:nvSpPr>
          <p:cNvPr id="12" name="Прямоугольник 11"/>
          <p:cNvSpPr/>
          <p:nvPr/>
        </p:nvSpPr>
        <p:spPr>
          <a:xfrm>
            <a:off x="685800" y="1371600"/>
            <a:ext cx="3962400" cy="4832092"/>
          </a:xfrm>
          <a:prstGeom prst="rect">
            <a:avLst/>
          </a:prstGeom>
        </p:spPr>
        <p:txBody>
          <a:bodyPr wrap="square">
            <a:spAutoFit/>
          </a:bodyPr>
          <a:lstStyle/>
          <a:p>
            <a:r>
              <a:rPr lang="ru-RU" b="1" dirty="0" smtClean="0">
                <a:cs typeface="Times New Roman" pitchFamily="18" charset="0"/>
              </a:rPr>
              <a:t>Компьютерная грамотность </a:t>
            </a:r>
            <a:r>
              <a:rPr lang="ru-RU" dirty="0" smtClean="0">
                <a:cs typeface="Times New Roman" pitchFamily="18" charset="0"/>
              </a:rPr>
              <a:t>– </a:t>
            </a:r>
            <a:r>
              <a:rPr lang="ru-RU" dirty="0" smtClean="0"/>
              <a:t>специалист по социальной работе </a:t>
            </a:r>
            <a:r>
              <a:rPr lang="ru-RU" dirty="0" err="1" smtClean="0"/>
              <a:t>Роньжина</a:t>
            </a:r>
            <a:r>
              <a:rPr lang="ru-RU" dirty="0" smtClean="0"/>
              <a:t> С.Е. проводит</a:t>
            </a:r>
          </a:p>
          <a:p>
            <a:r>
              <a:rPr lang="ru-RU" dirty="0" smtClean="0"/>
              <a:t>занятия в КЦСОН, в ДК </a:t>
            </a:r>
            <a:r>
              <a:rPr lang="ru-RU" dirty="0" err="1" smtClean="0"/>
              <a:t>УАЗа</a:t>
            </a:r>
            <a:r>
              <a:rPr lang="ru-RU" dirty="0" smtClean="0"/>
              <a:t> –</a:t>
            </a:r>
          </a:p>
          <a:p>
            <a:r>
              <a:rPr lang="ru-RU" dirty="0" smtClean="0"/>
              <a:t> 4 группы по 4 человека один раз в неделю, курс 10 занятий</a:t>
            </a:r>
          </a:p>
          <a:p>
            <a:pPr>
              <a:buFontTx/>
              <a:buChar char="-"/>
            </a:pPr>
            <a:r>
              <a:rPr lang="ru-RU" b="1" dirty="0" smtClean="0"/>
              <a:t>Проведено 144 занятия, обучено 71 человек </a:t>
            </a:r>
            <a:endParaRPr lang="ru-RU" sz="2000" b="1" dirty="0" smtClean="0"/>
          </a:p>
          <a:p>
            <a:pPr>
              <a:buFontTx/>
              <a:buChar char="-"/>
            </a:pPr>
            <a:endParaRPr lang="ru-RU" sz="2000" dirty="0" smtClean="0"/>
          </a:p>
          <a:p>
            <a:r>
              <a:rPr lang="ru-RU" b="1" dirty="0" smtClean="0"/>
              <a:t>Творческая деятельность </a:t>
            </a:r>
            <a:r>
              <a:rPr lang="ru-RU" dirty="0" smtClean="0"/>
              <a:t>-  ансамбль «Надежда» – занятия проводит специалист по социальной работе </a:t>
            </a:r>
            <a:r>
              <a:rPr lang="ru-RU" dirty="0" err="1" smtClean="0"/>
              <a:t>Паюсова</a:t>
            </a:r>
            <a:r>
              <a:rPr lang="ru-RU" dirty="0" smtClean="0"/>
              <a:t> Т.В.     В ансамбле - 7 чел., занятия проходят два раза в неделю.</a:t>
            </a:r>
          </a:p>
          <a:p>
            <a:pPr>
              <a:buFont typeface="Arial" pitchFamily="34" charset="0"/>
              <a:buChar char="•"/>
            </a:pPr>
            <a:r>
              <a:rPr lang="ru-RU" b="1" dirty="0" smtClean="0"/>
              <a:t>проведено 70 репетиций, организовано 20 Благотворительных концертов.</a:t>
            </a:r>
            <a:endParaRPr lang="ru-RU" b="1" dirty="0" smtClean="0">
              <a:solidFill>
                <a:srgbClr val="002060"/>
              </a:solidFill>
              <a:latin typeface="Times New Roman" pitchFamily="18" charset="0"/>
              <a:cs typeface="Times New Roman" pitchFamily="18" charset="0"/>
            </a:endParaRPr>
          </a:p>
        </p:txBody>
      </p:sp>
      <p:sp>
        <p:nvSpPr>
          <p:cNvPr id="16" name="Прямоугольник 15"/>
          <p:cNvSpPr/>
          <p:nvPr/>
        </p:nvSpPr>
        <p:spPr>
          <a:xfrm>
            <a:off x="762000" y="685800"/>
            <a:ext cx="3810000" cy="707886"/>
          </a:xfrm>
          <a:prstGeom prst="rect">
            <a:avLst/>
          </a:prstGeom>
        </p:spPr>
        <p:txBody>
          <a:bodyPr wrap="square">
            <a:spAutoFit/>
          </a:bodyPr>
          <a:lstStyle/>
          <a:p>
            <a:pPr algn="ctr"/>
            <a:r>
              <a:rPr lang="ru-RU" sz="2000" b="1" dirty="0" smtClean="0">
                <a:latin typeface="+mj-lt"/>
                <a:cs typeface="Times New Roman" pitchFamily="18" charset="0"/>
              </a:rPr>
              <a:t>В 2017 году работали  «Школы пожилого возраста»:</a:t>
            </a:r>
            <a:endParaRPr lang="ru-RU" sz="2000" b="1" dirty="0">
              <a:latin typeface="+mj-lt"/>
              <a:cs typeface="Times New Roman" pitchFamily="18" charset="0"/>
            </a:endParaRPr>
          </a:p>
        </p:txBody>
      </p:sp>
      <p:pic>
        <p:nvPicPr>
          <p:cNvPr id="18" name="Рисунок 17" descr="C:\Users\Payusova_TV\Desktop\ГРУППА НАДЕЖДА\2017\2015.10.06 Открытие УТВ\DSC08887.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19800" y="3276600"/>
            <a:ext cx="2514600" cy="1524000"/>
          </a:xfrm>
          <a:prstGeom prst="rect">
            <a:avLst/>
          </a:prstGeom>
          <a:noFill/>
          <a:ln>
            <a:noFill/>
          </a:ln>
        </p:spPr>
      </p:pic>
      <p:pic>
        <p:nvPicPr>
          <p:cNvPr id="19" name="Picture 13" descr="http://www.playcast.ru/uploads/2014/12/11/11046069.gif"/>
          <p:cNvPicPr>
            <a:picLocks noChangeAspect="1" noChangeArrowheads="1" noCrop="1"/>
          </p:cNvPicPr>
          <p:nvPr/>
        </p:nvPicPr>
        <p:blipFill>
          <a:blip r:embed="rId4" cstate="print"/>
          <a:srcRect/>
          <a:stretch>
            <a:fillRect/>
          </a:stretch>
        </p:blipFill>
        <p:spPr bwMode="auto">
          <a:xfrm>
            <a:off x="2286000" y="5943600"/>
            <a:ext cx="685800" cy="685800"/>
          </a:xfrm>
          <a:prstGeom prst="rect">
            <a:avLst/>
          </a:prstGeom>
          <a:noFill/>
        </p:spPr>
      </p:pic>
      <p:pic>
        <p:nvPicPr>
          <p:cNvPr id="21" name="Picture 13" descr="http://www.playcast.ru/uploads/2014/12/11/11046069.gif"/>
          <p:cNvPicPr>
            <a:picLocks noChangeAspect="1" noChangeArrowheads="1" noCrop="1"/>
          </p:cNvPicPr>
          <p:nvPr/>
        </p:nvPicPr>
        <p:blipFill>
          <a:blip r:embed="rId4" cstate="print"/>
          <a:srcRect/>
          <a:stretch>
            <a:fillRect/>
          </a:stretch>
        </p:blipFill>
        <p:spPr bwMode="auto">
          <a:xfrm>
            <a:off x="2286000" y="3352800"/>
            <a:ext cx="685800" cy="685800"/>
          </a:xfrm>
          <a:prstGeom prst="rect">
            <a:avLst/>
          </a:prstGeom>
          <a:noFill/>
        </p:spPr>
      </p:pic>
      <p:pic>
        <p:nvPicPr>
          <p:cNvPr id="22" name="Рисунок 21" descr="P1080747.JPG"/>
          <p:cNvPicPr/>
          <p:nvPr/>
        </p:nvPicPr>
        <p:blipFill>
          <a:blip r:embed="rId7" cstate="print"/>
          <a:stretch>
            <a:fillRect/>
          </a:stretch>
        </p:blipFill>
        <p:spPr>
          <a:xfrm>
            <a:off x="4724400" y="1600200"/>
            <a:ext cx="2260600" cy="1695390"/>
          </a:xfrm>
          <a:prstGeom prst="rect">
            <a:avLst/>
          </a:prstGeom>
        </p:spPr>
      </p:pic>
      <p:pic>
        <p:nvPicPr>
          <p:cNvPr id="23" name="Рисунок 22" descr="P1120353.JPG"/>
          <p:cNvPicPr/>
          <p:nvPr/>
        </p:nvPicPr>
        <p:blipFill>
          <a:blip r:embed="rId8" cstate="print"/>
          <a:stretch>
            <a:fillRect/>
          </a:stretch>
        </p:blipFill>
        <p:spPr>
          <a:xfrm>
            <a:off x="6019800" y="304800"/>
            <a:ext cx="2451100" cy="1752600"/>
          </a:xfrm>
          <a:prstGeom prst="rect">
            <a:avLst/>
          </a:prstGeom>
        </p:spPr>
      </p:pic>
      <p:pic>
        <p:nvPicPr>
          <p:cNvPr id="17" name="Picture 6" descr="\\server4\Documents\Дмитриева А.С\Для летописи ансамбль Надежда\DSC08993.JPG"/>
          <p:cNvPicPr>
            <a:picLocks noChangeAspect="1" noChangeArrowheads="1"/>
          </p:cNvPicPr>
          <p:nvPr/>
        </p:nvPicPr>
        <p:blipFill>
          <a:blip r:embed="rId9" cstate="print"/>
          <a:srcRect/>
          <a:stretch>
            <a:fillRect/>
          </a:stretch>
        </p:blipFill>
        <p:spPr bwMode="auto">
          <a:xfrm>
            <a:off x="4800600" y="4724400"/>
            <a:ext cx="2514600" cy="1673406"/>
          </a:xfrm>
          <a:prstGeom prst="rect">
            <a:avLst/>
          </a:prstGeom>
          <a:noFill/>
        </p:spPr>
      </p:pic>
      <p:pic>
        <p:nvPicPr>
          <p:cNvPr id="20" name="Picture 11" descr="http://www.playcast.ru/uploads/2016/04/11/18229225.gif"/>
          <p:cNvPicPr>
            <a:picLocks noChangeAspect="1" noChangeArrowheads="1"/>
          </p:cNvPicPr>
          <p:nvPr/>
        </p:nvPicPr>
        <p:blipFill>
          <a:blip r:embed="rId5" cstate="print"/>
          <a:srcRect/>
          <a:stretch>
            <a:fillRect/>
          </a:stretch>
        </p:blipFill>
        <p:spPr bwMode="auto">
          <a:xfrm>
            <a:off x="4724400" y="0"/>
            <a:ext cx="638872" cy="714375"/>
          </a:xfrm>
          <a:prstGeom prst="rect">
            <a:avLst/>
          </a:prstGeom>
          <a:noFill/>
        </p:spPr>
      </p:pic>
      <p:pic>
        <p:nvPicPr>
          <p:cNvPr id="8194" name="Picture 2" descr="D:\картинки по ПК\25437_original.jpg"/>
          <p:cNvPicPr>
            <a:picLocks noChangeAspect="1" noChangeArrowheads="1"/>
          </p:cNvPicPr>
          <p:nvPr/>
        </p:nvPicPr>
        <p:blipFill>
          <a:blip r:embed="rId10" cstate="print"/>
          <a:srcRect/>
          <a:stretch>
            <a:fillRect/>
          </a:stretch>
        </p:blipFill>
        <p:spPr bwMode="auto">
          <a:xfrm>
            <a:off x="7239000" y="2133600"/>
            <a:ext cx="1143000" cy="1037273"/>
          </a:xfrm>
          <a:prstGeom prst="rect">
            <a:avLst/>
          </a:prstGeom>
          <a:ln>
            <a:noFill/>
          </a:ln>
          <a:effectLst>
            <a:softEdge rad="112500"/>
          </a:effectLst>
        </p:spPr>
      </p:pic>
      <p:pic>
        <p:nvPicPr>
          <p:cNvPr id="8195" name="Picture 3" descr="C:\Users\Rongina_SE\Downloads\animaciya141.gif"/>
          <p:cNvPicPr>
            <a:picLocks noChangeAspect="1" noChangeArrowheads="1" noCrop="1"/>
          </p:cNvPicPr>
          <p:nvPr/>
        </p:nvPicPr>
        <p:blipFill>
          <a:blip r:embed="rId11" cstate="print"/>
          <a:srcRect/>
          <a:stretch>
            <a:fillRect/>
          </a:stretch>
        </p:blipFill>
        <p:spPr bwMode="auto">
          <a:xfrm>
            <a:off x="4724400" y="3505200"/>
            <a:ext cx="1295400" cy="1126998"/>
          </a:xfrm>
          <a:prstGeom prst="rect">
            <a:avLst/>
          </a:prstGeom>
          <a:noFill/>
        </p:spPr>
      </p:pic>
      <p:pic>
        <p:nvPicPr>
          <p:cNvPr id="66561" name="Picture 1" descr="C:\Users\Rongina_SE\Downloads\баба,дед\50.jpg"/>
          <p:cNvPicPr>
            <a:picLocks noChangeAspect="1" noChangeArrowheads="1"/>
          </p:cNvPicPr>
          <p:nvPr/>
        </p:nvPicPr>
        <p:blipFill>
          <a:blip r:embed="rId12" cstate="print"/>
          <a:srcRect/>
          <a:stretch>
            <a:fillRect/>
          </a:stretch>
        </p:blipFill>
        <p:spPr bwMode="auto">
          <a:xfrm>
            <a:off x="4953000" y="533400"/>
            <a:ext cx="1082675" cy="1117858"/>
          </a:xfrm>
          <a:prstGeom prst="rect">
            <a:avLst/>
          </a:prstGeom>
          <a:ln>
            <a:noFill/>
          </a:ln>
          <a:effectLst>
            <a:softEdge rad="112500"/>
          </a:effectLst>
        </p:spPr>
      </p:pic>
      <p:pic>
        <p:nvPicPr>
          <p:cNvPr id="66562" name="Picture 2" descr="C:\Users\Rongina_SE\Downloads\6.gif"/>
          <p:cNvPicPr>
            <a:picLocks noChangeAspect="1" noChangeArrowheads="1" noCrop="1"/>
          </p:cNvPicPr>
          <p:nvPr/>
        </p:nvPicPr>
        <p:blipFill>
          <a:blip r:embed="rId13" cstate="print"/>
          <a:srcRect/>
          <a:stretch>
            <a:fillRect/>
          </a:stretch>
        </p:blipFill>
        <p:spPr bwMode="auto">
          <a:xfrm>
            <a:off x="7467600" y="4953000"/>
            <a:ext cx="1143000" cy="15240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4"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Прямоугольник 4"/>
          <p:cNvSpPr/>
          <p:nvPr/>
        </p:nvSpPr>
        <p:spPr>
          <a:xfrm>
            <a:off x="838200" y="685800"/>
            <a:ext cx="3733800" cy="5632311"/>
          </a:xfrm>
          <a:prstGeom prst="rect">
            <a:avLst/>
          </a:prstGeom>
        </p:spPr>
        <p:txBody>
          <a:bodyPr wrap="square">
            <a:spAutoFit/>
          </a:bodyPr>
          <a:lstStyle/>
          <a:p>
            <a:pPr lvl="0"/>
            <a:r>
              <a:rPr lang="ru-RU" b="1" dirty="0" smtClean="0"/>
              <a:t>28 февраля 2017г </a:t>
            </a:r>
            <a:r>
              <a:rPr lang="ru-RU" dirty="0" smtClean="0"/>
              <a:t>около Центра по ул. Октябрьская 11б проведен </a:t>
            </a:r>
            <a:r>
              <a:rPr lang="ru-RU" b="1" dirty="0" smtClean="0"/>
              <a:t>праздник «Масленица» </a:t>
            </a:r>
            <a:r>
              <a:rPr lang="ru-RU" dirty="0" smtClean="0"/>
              <a:t>для членов общественных организаций города, присутствовало 35 человек. Праздник провели специалисты по социальной работе консультативного отделения.</a:t>
            </a:r>
          </a:p>
          <a:p>
            <a:pPr lvl="0"/>
            <a:endParaRPr lang="ru-RU" dirty="0" smtClean="0"/>
          </a:p>
          <a:p>
            <a:pPr lvl="0"/>
            <a:endParaRPr lang="ru-RU" dirty="0" smtClean="0"/>
          </a:p>
          <a:p>
            <a:pPr lvl="0"/>
            <a:endParaRPr lang="ru-RU" dirty="0" smtClean="0"/>
          </a:p>
          <a:p>
            <a:r>
              <a:rPr lang="ru-RU" b="1" dirty="0" smtClean="0"/>
              <a:t>9 марта 2017 </a:t>
            </a:r>
            <a:r>
              <a:rPr lang="ru-RU" dirty="0" smtClean="0"/>
              <a:t>г на ПО «Октябрь» в совете ветеранов была организована </a:t>
            </a:r>
            <a:r>
              <a:rPr lang="ru-RU" b="1" dirty="0" smtClean="0"/>
              <a:t>выставка изделий из бисера</a:t>
            </a:r>
            <a:r>
              <a:rPr lang="ru-RU" dirty="0" smtClean="0"/>
              <a:t>. Выставку посетили более 30 человек – членов  совета ветеранов ПО «Октябрь». Выставку организовала специалист по социальной работе Гаврилова Л.В.</a:t>
            </a:r>
          </a:p>
          <a:p>
            <a:pPr lvl="0"/>
            <a:endParaRPr lang="ru-RU" dirty="0"/>
          </a:p>
        </p:txBody>
      </p:sp>
      <p:sp>
        <p:nvSpPr>
          <p:cNvPr id="77825" name="Rectangle 1"/>
          <p:cNvSpPr>
            <a:spLocks noChangeArrowheads="1"/>
          </p:cNvSpPr>
          <p:nvPr/>
        </p:nvSpPr>
        <p:spPr bwMode="auto">
          <a:xfrm>
            <a:off x="4953000" y="1800999"/>
            <a:ext cx="3200400" cy="553998"/>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lang="ru-RU" dirty="0" smtClean="0">
                <a:solidFill>
                  <a:srgbClr val="002060"/>
                </a:solidFill>
                <a:latin typeface="Times New Roman" pitchFamily="18" charset="0"/>
                <a:cs typeface="Times New Roman" pitchFamily="18" charset="0"/>
              </a:rPr>
              <a:t>.</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u="none" strike="noStrike" cap="none" normalizeH="0" baseline="0" dirty="0" smtClean="0">
                <a:ln>
                  <a:noFill/>
                </a:ln>
                <a:solidFill>
                  <a:srgbClr val="002060"/>
                </a:solidFill>
                <a:effectLst/>
                <a:latin typeface="Times New Roman" pitchFamily="18" charset="0"/>
                <a:cs typeface="Times New Roman" pitchFamily="18" charset="0"/>
              </a:rPr>
              <a:t> </a:t>
            </a:r>
            <a:endParaRPr kumimoji="0" lang="ru-RU" sz="1800" u="none" strike="noStrike" cap="none" normalizeH="0" baseline="0" dirty="0" smtClean="0">
              <a:ln>
                <a:noFill/>
              </a:ln>
              <a:solidFill>
                <a:srgbClr val="002060"/>
              </a:solidFill>
              <a:effectLst/>
              <a:latin typeface="Arial" pitchFamily="34" charset="0"/>
              <a:cs typeface="Arial" pitchFamily="34" charset="0"/>
            </a:endParaRPr>
          </a:p>
        </p:txBody>
      </p:sp>
      <p:pic>
        <p:nvPicPr>
          <p:cNvPr id="16" name="Рисунок 15" descr="C:\Users\Gavrilova_LV\Desktop\фото работа\МАСЛЕНИЦА 27.02.2017\IMG_8145.JPG"/>
          <p:cNvPicPr/>
          <p:nvPr/>
        </p:nvPicPr>
        <p:blipFill>
          <a:blip r:embed="rId3" cstate="print"/>
          <a:srcRect/>
          <a:stretch>
            <a:fillRect/>
          </a:stretch>
        </p:blipFill>
        <p:spPr bwMode="auto">
          <a:xfrm>
            <a:off x="5257800" y="914400"/>
            <a:ext cx="2795270" cy="1861251"/>
          </a:xfrm>
          <a:prstGeom prst="rect">
            <a:avLst/>
          </a:prstGeom>
          <a:noFill/>
          <a:ln w="9525">
            <a:noFill/>
            <a:miter lim="800000"/>
            <a:headEnd/>
            <a:tailEnd/>
          </a:ln>
        </p:spPr>
      </p:pic>
      <p:pic>
        <p:nvPicPr>
          <p:cNvPr id="17" name="Рисунок 16" descr="C:\Users\Gavrilova_LV\Desktop\фото работа\МАСЛЕНИЦА 27.02.2017\IMG_8136.JPG"/>
          <p:cNvPicPr/>
          <p:nvPr/>
        </p:nvPicPr>
        <p:blipFill>
          <a:blip r:embed="rId4" cstate="print"/>
          <a:srcRect/>
          <a:stretch>
            <a:fillRect/>
          </a:stretch>
        </p:blipFill>
        <p:spPr bwMode="auto">
          <a:xfrm>
            <a:off x="5715000" y="3048000"/>
            <a:ext cx="2057401" cy="1219200"/>
          </a:xfrm>
          <a:prstGeom prst="rect">
            <a:avLst/>
          </a:prstGeom>
          <a:noFill/>
          <a:ln w="9525">
            <a:noFill/>
            <a:miter lim="800000"/>
            <a:headEnd/>
            <a:tailEnd/>
          </a:ln>
        </p:spPr>
      </p:pic>
      <p:pic>
        <p:nvPicPr>
          <p:cNvPr id="18" name="Рисунок 17" descr="C:\Users\Gavrilova_LV\Desktop\фото работа\Выставка Октябрь 09.03.17\20170309_120015.jpg"/>
          <p:cNvPicPr/>
          <p:nvPr/>
        </p:nvPicPr>
        <p:blipFill>
          <a:blip r:embed="rId5" cstate="print"/>
          <a:srcRect/>
          <a:stretch>
            <a:fillRect/>
          </a:stretch>
        </p:blipFill>
        <p:spPr bwMode="auto">
          <a:xfrm>
            <a:off x="4953000" y="4495800"/>
            <a:ext cx="1066800" cy="1600200"/>
          </a:xfrm>
          <a:prstGeom prst="rect">
            <a:avLst/>
          </a:prstGeom>
          <a:noFill/>
          <a:ln w="9525">
            <a:noFill/>
            <a:miter lim="800000"/>
            <a:headEnd/>
            <a:tailEnd/>
          </a:ln>
        </p:spPr>
      </p:pic>
      <p:pic>
        <p:nvPicPr>
          <p:cNvPr id="19" name="Рисунок 18" descr="C:\Users\Gavrilova_LV\Desktop\фото работа\Выставка Октябрь 09.03.17\20170309_114802.jpg"/>
          <p:cNvPicPr/>
          <p:nvPr/>
        </p:nvPicPr>
        <p:blipFill>
          <a:blip r:embed="rId6" cstate="print"/>
          <a:srcRect/>
          <a:stretch>
            <a:fillRect/>
          </a:stretch>
        </p:blipFill>
        <p:spPr bwMode="auto">
          <a:xfrm>
            <a:off x="6019800" y="4495800"/>
            <a:ext cx="2438400" cy="1600200"/>
          </a:xfrm>
          <a:prstGeom prst="rect">
            <a:avLst/>
          </a:prstGeom>
          <a:noFill/>
          <a:ln w="9525">
            <a:noFill/>
            <a:miter lim="800000"/>
            <a:headEnd/>
            <a:tailEnd/>
          </a:ln>
        </p:spPr>
      </p:pic>
      <p:pic>
        <p:nvPicPr>
          <p:cNvPr id="20" name="Picture 13" descr="http://www.playcast.ru/uploads/2014/12/11/11046069.gif"/>
          <p:cNvPicPr>
            <a:picLocks noChangeAspect="1" noChangeArrowheads="1" noCrop="1"/>
          </p:cNvPicPr>
          <p:nvPr/>
        </p:nvPicPr>
        <p:blipFill>
          <a:blip r:embed="rId7" cstate="print"/>
          <a:srcRect/>
          <a:stretch>
            <a:fillRect/>
          </a:stretch>
        </p:blipFill>
        <p:spPr bwMode="auto">
          <a:xfrm>
            <a:off x="7772400" y="3276600"/>
            <a:ext cx="952500" cy="952500"/>
          </a:xfrm>
          <a:prstGeom prst="rect">
            <a:avLst/>
          </a:prstGeom>
          <a:noFill/>
        </p:spPr>
      </p:pic>
      <p:pic>
        <p:nvPicPr>
          <p:cNvPr id="21" name="Picture 13" descr="http://www.playcast.ru/uploads/2014/12/11/11046069.gif"/>
          <p:cNvPicPr>
            <a:picLocks noChangeAspect="1" noChangeArrowheads="1" noCrop="1"/>
          </p:cNvPicPr>
          <p:nvPr/>
        </p:nvPicPr>
        <p:blipFill>
          <a:blip r:embed="rId7" cstate="print"/>
          <a:srcRect/>
          <a:stretch>
            <a:fillRect/>
          </a:stretch>
        </p:blipFill>
        <p:spPr bwMode="auto">
          <a:xfrm>
            <a:off x="2133600" y="5715000"/>
            <a:ext cx="952500" cy="952500"/>
          </a:xfrm>
          <a:prstGeom prst="rect">
            <a:avLst/>
          </a:prstGeom>
          <a:noFill/>
        </p:spPr>
      </p:pic>
      <p:pic>
        <p:nvPicPr>
          <p:cNvPr id="22" name="Picture 11" descr="http://www.playcast.ru/uploads/2016/04/11/18229225.gif"/>
          <p:cNvPicPr>
            <a:picLocks noChangeAspect="1" noChangeArrowheads="1"/>
          </p:cNvPicPr>
          <p:nvPr/>
        </p:nvPicPr>
        <p:blipFill>
          <a:blip r:embed="rId8" cstate="print"/>
          <a:srcRect/>
          <a:stretch>
            <a:fillRect/>
          </a:stretch>
        </p:blipFill>
        <p:spPr bwMode="auto">
          <a:xfrm>
            <a:off x="4724400" y="152400"/>
            <a:ext cx="638872" cy="714375"/>
          </a:xfrm>
          <a:prstGeom prst="rect">
            <a:avLst/>
          </a:prstGeom>
          <a:noFill/>
        </p:spPr>
      </p:pic>
      <p:pic>
        <p:nvPicPr>
          <p:cNvPr id="23" name="Picture 11" descr="http://www.playcast.ru/uploads/2016/04/11/18229225.gif"/>
          <p:cNvPicPr>
            <a:picLocks noChangeAspect="1" noChangeArrowheads="1"/>
          </p:cNvPicPr>
          <p:nvPr/>
        </p:nvPicPr>
        <p:blipFill>
          <a:blip r:embed="rId8" cstate="print"/>
          <a:srcRect/>
          <a:stretch>
            <a:fillRect/>
          </a:stretch>
        </p:blipFill>
        <p:spPr bwMode="auto">
          <a:xfrm>
            <a:off x="914400" y="228600"/>
            <a:ext cx="638872" cy="714375"/>
          </a:xfrm>
          <a:prstGeom prst="rect">
            <a:avLst/>
          </a:prstGeom>
          <a:noFill/>
        </p:spPr>
      </p:pic>
      <p:pic>
        <p:nvPicPr>
          <p:cNvPr id="24" name="Picture 11" descr="http://www.playcast.ru/uploads/2016/04/11/18229225.gif"/>
          <p:cNvPicPr>
            <a:picLocks noChangeAspect="1" noChangeArrowheads="1"/>
          </p:cNvPicPr>
          <p:nvPr/>
        </p:nvPicPr>
        <p:blipFill>
          <a:blip r:embed="rId8" cstate="print"/>
          <a:srcRect/>
          <a:stretch>
            <a:fillRect/>
          </a:stretch>
        </p:blipFill>
        <p:spPr bwMode="auto">
          <a:xfrm>
            <a:off x="7924800" y="228600"/>
            <a:ext cx="638872" cy="714375"/>
          </a:xfrm>
          <a:prstGeom prst="rect">
            <a:avLst/>
          </a:prstGeom>
          <a:noFill/>
        </p:spPr>
      </p:pic>
      <p:pic>
        <p:nvPicPr>
          <p:cNvPr id="25" name="Picture 11" descr="http://www.playcast.ru/uploads/2016/04/11/18229225.gif"/>
          <p:cNvPicPr>
            <a:picLocks noChangeAspect="1" noChangeArrowheads="1"/>
          </p:cNvPicPr>
          <p:nvPr/>
        </p:nvPicPr>
        <p:blipFill>
          <a:blip r:embed="rId8" cstate="print"/>
          <a:srcRect/>
          <a:stretch>
            <a:fillRect/>
          </a:stretch>
        </p:blipFill>
        <p:spPr bwMode="auto">
          <a:xfrm>
            <a:off x="4800600" y="3505200"/>
            <a:ext cx="638872" cy="714375"/>
          </a:xfrm>
          <a:prstGeom prst="rect">
            <a:avLst/>
          </a:prstGeom>
          <a:noFill/>
        </p:spPr>
      </p:pic>
      <p:pic>
        <p:nvPicPr>
          <p:cNvPr id="26" name="Picture 11" descr="http://www.playcast.ru/uploads/2016/04/11/18229225.gif"/>
          <p:cNvPicPr>
            <a:picLocks noChangeAspect="1" noChangeArrowheads="1"/>
          </p:cNvPicPr>
          <p:nvPr/>
        </p:nvPicPr>
        <p:blipFill>
          <a:blip r:embed="rId8" cstate="print"/>
          <a:srcRect/>
          <a:stretch>
            <a:fillRect/>
          </a:stretch>
        </p:blipFill>
        <p:spPr bwMode="auto">
          <a:xfrm>
            <a:off x="6172200" y="6019800"/>
            <a:ext cx="638872" cy="714375"/>
          </a:xfrm>
          <a:prstGeom prst="rect">
            <a:avLst/>
          </a:prstGeom>
          <a:noFill/>
        </p:spPr>
      </p:pic>
      <p:pic>
        <p:nvPicPr>
          <p:cNvPr id="9218" name="Picture 2" descr="C:\Users\Rongina_SE\Downloads\animaciya278.gif"/>
          <p:cNvPicPr>
            <a:picLocks noChangeAspect="1" noChangeArrowheads="1" noCrop="1"/>
          </p:cNvPicPr>
          <p:nvPr/>
        </p:nvPicPr>
        <p:blipFill>
          <a:blip r:embed="rId9" cstate="print"/>
          <a:srcRect/>
          <a:stretch>
            <a:fillRect/>
          </a:stretch>
        </p:blipFill>
        <p:spPr bwMode="auto">
          <a:xfrm>
            <a:off x="990600" y="3124200"/>
            <a:ext cx="1143000" cy="490660"/>
          </a:xfrm>
          <a:prstGeom prst="rect">
            <a:avLst/>
          </a:prstGeom>
          <a:noFill/>
        </p:spPr>
      </p:pic>
      <p:pic>
        <p:nvPicPr>
          <p:cNvPr id="9219" name="Picture 3" descr="C:\Users\Rongina_SE\Downloads\animaciya278.gif"/>
          <p:cNvPicPr>
            <a:picLocks noChangeAspect="1" noChangeArrowheads="1" noCrop="1"/>
          </p:cNvPicPr>
          <p:nvPr/>
        </p:nvPicPr>
        <p:blipFill>
          <a:blip r:embed="rId10" cstate="print"/>
          <a:srcRect/>
          <a:stretch>
            <a:fillRect/>
          </a:stretch>
        </p:blipFill>
        <p:spPr bwMode="auto">
          <a:xfrm>
            <a:off x="2667000" y="3124200"/>
            <a:ext cx="1181100" cy="564303"/>
          </a:xfrm>
          <a:prstGeom prst="rect">
            <a:avLst/>
          </a:prstGeom>
          <a:noFill/>
        </p:spPr>
      </p:pic>
      <p:pic>
        <p:nvPicPr>
          <p:cNvPr id="9220" name="Picture 4" descr="C:\Users\Rongina_SE\Downloads\mo31.gif"/>
          <p:cNvPicPr>
            <a:picLocks noChangeAspect="1" noChangeArrowheads="1"/>
          </p:cNvPicPr>
          <p:nvPr/>
        </p:nvPicPr>
        <p:blipFill>
          <a:blip r:embed="rId11" cstate="print"/>
          <a:srcRect/>
          <a:stretch>
            <a:fillRect/>
          </a:stretch>
        </p:blipFill>
        <p:spPr bwMode="auto">
          <a:xfrm rot="840852">
            <a:off x="6859154" y="4152806"/>
            <a:ext cx="1676401" cy="844906"/>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4724400" y="3810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4267200" y="6096000"/>
            <a:ext cx="762000" cy="762000"/>
          </a:xfrm>
          <a:prstGeom prst="rect">
            <a:avLst/>
          </a:prstGeom>
          <a:noFill/>
        </p:spPr>
      </p:pic>
      <p:pic>
        <p:nvPicPr>
          <p:cNvPr id="9" name="Picture 11" descr="http://www.playcast.ru/uploads/2016/04/11/18229225.gif"/>
          <p:cNvPicPr>
            <a:picLocks noChangeAspect="1" noChangeArrowheads="1"/>
          </p:cNvPicPr>
          <p:nvPr/>
        </p:nvPicPr>
        <p:blipFill>
          <a:blip r:embed="rId4" cstate="print"/>
          <a:srcRect/>
          <a:stretch>
            <a:fillRect/>
          </a:stretch>
        </p:blipFill>
        <p:spPr bwMode="auto">
          <a:xfrm>
            <a:off x="990600" y="228600"/>
            <a:ext cx="638872" cy="714375"/>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3581400" y="1295400"/>
            <a:ext cx="434433" cy="485775"/>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74753" name="Rectangle 1"/>
          <p:cNvSpPr>
            <a:spLocks noChangeArrowheads="1"/>
          </p:cNvSpPr>
          <p:nvPr/>
        </p:nvSpPr>
        <p:spPr bwMode="auto">
          <a:xfrm>
            <a:off x="838200" y="753854"/>
            <a:ext cx="7696200" cy="40010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r>
              <a:rPr lang="ru-RU" b="1" u="sng" dirty="0" smtClean="0"/>
              <a:t>Организационная деятельность:</a:t>
            </a:r>
          </a:p>
          <a:p>
            <a:r>
              <a:rPr lang="ru-RU" dirty="0" smtClean="0"/>
              <a:t>14 марта 2017 г в Центре проведено праздничное мероприятие для членов общественных организаций, посвященное Международному женскому дню. Присутствовало 28 человек. Праздник провели специалисты по социальной работе </a:t>
            </a:r>
          </a:p>
          <a:p>
            <a:endParaRPr lang="ru-RU" dirty="0" smtClean="0"/>
          </a:p>
          <a:p>
            <a:endParaRPr lang="ru-RU" dirty="0" smtClean="0"/>
          </a:p>
          <a:p>
            <a:endParaRPr lang="ru-RU" dirty="0" smtClean="0"/>
          </a:p>
          <a:p>
            <a:endParaRPr lang="ru-RU" dirty="0" smtClean="0"/>
          </a:p>
          <a:p>
            <a:endParaRPr lang="ru-RU" dirty="0" smtClean="0"/>
          </a:p>
          <a:p>
            <a:pPr lvl="0"/>
            <a:r>
              <a:rPr lang="ru-RU" b="1" dirty="0" smtClean="0"/>
              <a:t>14 мая 2017г </a:t>
            </a:r>
            <a:r>
              <a:rPr lang="ru-RU" dirty="0" smtClean="0"/>
              <a:t>в Детском культурном центре прошел фестиваль </a:t>
            </a:r>
            <a:r>
              <a:rPr lang="ru-RU" b="1" dirty="0" smtClean="0"/>
              <a:t>«Салют, Победе!»</a:t>
            </a:r>
            <a:r>
              <a:rPr lang="ru-RU" dirty="0" smtClean="0"/>
              <a:t>, посвященный 72-ой годовщине Победы в Великой отечественной войне. В фестивале приняли участие более 60 пенсионеров города и Каменского района</a:t>
            </a:r>
            <a:r>
              <a:rPr lang="ru-RU" sz="2000" dirty="0" smtClean="0"/>
              <a:t>.</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6" name="Picture 11" descr="http://www.playcast.ru/uploads/2016/04/11/18229225.gif"/>
          <p:cNvPicPr>
            <a:picLocks noChangeAspect="1" noChangeArrowheads="1"/>
          </p:cNvPicPr>
          <p:nvPr/>
        </p:nvPicPr>
        <p:blipFill>
          <a:blip r:embed="rId4" cstate="print"/>
          <a:srcRect/>
          <a:stretch>
            <a:fillRect/>
          </a:stretch>
        </p:blipFill>
        <p:spPr bwMode="auto">
          <a:xfrm>
            <a:off x="4800600" y="3505200"/>
            <a:ext cx="638872" cy="714375"/>
          </a:xfrm>
          <a:prstGeom prst="rect">
            <a:avLst/>
          </a:prstGeom>
          <a:noFill/>
        </p:spPr>
      </p:pic>
      <p:pic>
        <p:nvPicPr>
          <p:cNvPr id="17" name="Рисунок 16" descr="\\server4\Documents\Консультативное отд. - Андреева Т.И\Гаврилова Л.В\IMG_8321.JPG"/>
          <p:cNvPicPr/>
          <p:nvPr/>
        </p:nvPicPr>
        <p:blipFill>
          <a:blip r:embed="rId5" cstate="print"/>
          <a:srcRect/>
          <a:stretch>
            <a:fillRect/>
          </a:stretch>
        </p:blipFill>
        <p:spPr bwMode="auto">
          <a:xfrm>
            <a:off x="5334000" y="1981200"/>
            <a:ext cx="2497995" cy="1612385"/>
          </a:xfrm>
          <a:prstGeom prst="rect">
            <a:avLst/>
          </a:prstGeom>
          <a:noFill/>
          <a:ln w="9525">
            <a:noFill/>
            <a:miter lim="800000"/>
            <a:headEnd/>
            <a:tailEnd/>
          </a:ln>
        </p:spPr>
      </p:pic>
      <p:pic>
        <p:nvPicPr>
          <p:cNvPr id="18" name="Рисунок 17" descr="D:\фото\фото 2017\фото Салют Победе\IMG_9150.JPG"/>
          <p:cNvPicPr/>
          <p:nvPr/>
        </p:nvPicPr>
        <p:blipFill>
          <a:blip r:embed="rId6" cstate="print"/>
          <a:srcRect/>
          <a:stretch>
            <a:fillRect/>
          </a:stretch>
        </p:blipFill>
        <p:spPr bwMode="auto">
          <a:xfrm>
            <a:off x="5791200" y="4724400"/>
            <a:ext cx="2571750" cy="17124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9" name="Рисунок 18" descr="D:\фото\фото 2017\фото Салют Победе\IMG_9114.JPG"/>
          <p:cNvPicPr/>
          <p:nvPr/>
        </p:nvPicPr>
        <p:blipFill>
          <a:blip r:embed="rId7" cstate="print"/>
          <a:srcRect/>
          <a:stretch>
            <a:fillRect/>
          </a:stretch>
        </p:blipFill>
        <p:spPr bwMode="auto">
          <a:xfrm>
            <a:off x="914400" y="4800600"/>
            <a:ext cx="2572385" cy="17128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Picture 2" descr="C:\Users\Rongina_SE\Downloads\44.jpg"/>
          <p:cNvPicPr>
            <a:picLocks noChangeAspect="1" noChangeArrowheads="1"/>
          </p:cNvPicPr>
          <p:nvPr/>
        </p:nvPicPr>
        <p:blipFill>
          <a:blip r:embed="rId8" cstate="print"/>
          <a:srcRect/>
          <a:stretch>
            <a:fillRect/>
          </a:stretch>
        </p:blipFill>
        <p:spPr bwMode="auto">
          <a:xfrm>
            <a:off x="3581400" y="4724400"/>
            <a:ext cx="2095499" cy="1676400"/>
          </a:xfrm>
          <a:prstGeom prst="rect">
            <a:avLst/>
          </a:prstGeom>
          <a:ln>
            <a:noFill/>
          </a:ln>
          <a:effectLst>
            <a:softEdge rad="112500"/>
          </a:effectLst>
        </p:spPr>
      </p:pic>
      <p:pic>
        <p:nvPicPr>
          <p:cNvPr id="22" name="Picture 2" descr="C:\Users\Rongina_SE\Downloads\30.gif"/>
          <p:cNvPicPr>
            <a:picLocks noChangeAspect="1" noChangeArrowheads="1" noCrop="1"/>
          </p:cNvPicPr>
          <p:nvPr/>
        </p:nvPicPr>
        <p:blipFill>
          <a:blip r:embed="rId9" cstate="print"/>
          <a:srcRect/>
          <a:stretch>
            <a:fillRect/>
          </a:stretch>
        </p:blipFill>
        <p:spPr bwMode="auto">
          <a:xfrm>
            <a:off x="7772400" y="5562600"/>
            <a:ext cx="952500" cy="1143000"/>
          </a:xfrm>
          <a:prstGeom prst="rect">
            <a:avLst/>
          </a:prstGeom>
          <a:noFill/>
        </p:spPr>
      </p:pic>
      <p:pic>
        <p:nvPicPr>
          <p:cNvPr id="24" name="Picture 3" descr="C:\Users\Rongina_SE\Downloads\vetki-cvetov4.gif"/>
          <p:cNvPicPr>
            <a:picLocks noChangeAspect="1" noChangeArrowheads="1" noCrop="1"/>
          </p:cNvPicPr>
          <p:nvPr/>
        </p:nvPicPr>
        <p:blipFill>
          <a:blip r:embed="rId10" cstate="print"/>
          <a:srcRect/>
          <a:stretch>
            <a:fillRect/>
          </a:stretch>
        </p:blipFill>
        <p:spPr bwMode="auto">
          <a:xfrm rot="5400000">
            <a:off x="2314195" y="1648205"/>
            <a:ext cx="1135104" cy="2258294"/>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419600" y="38862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533400" y="26670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pic>
        <p:nvPicPr>
          <p:cNvPr id="18" name="Picture 2" descr="http://i053.radikal.ru/1301/3f/05cbe3e0c177.gif"/>
          <p:cNvPicPr>
            <a:picLocks noChangeAspect="1" noChangeArrowheads="1" noCrop="1"/>
          </p:cNvPicPr>
          <p:nvPr/>
        </p:nvPicPr>
        <p:blipFill>
          <a:blip r:embed="rId5" cstate="print"/>
          <a:srcRect/>
          <a:stretch>
            <a:fillRect/>
          </a:stretch>
        </p:blipFill>
        <p:spPr bwMode="auto">
          <a:xfrm rot="19705139">
            <a:off x="4086547" y="-256852"/>
            <a:ext cx="1066800" cy="1066800"/>
          </a:xfrm>
          <a:prstGeom prst="rect">
            <a:avLst/>
          </a:prstGeom>
          <a:noFill/>
        </p:spPr>
      </p:pic>
      <p:sp>
        <p:nvSpPr>
          <p:cNvPr id="21" name="Прямоугольник 20"/>
          <p:cNvSpPr/>
          <p:nvPr/>
        </p:nvSpPr>
        <p:spPr>
          <a:xfrm>
            <a:off x="609600" y="609600"/>
            <a:ext cx="8001000" cy="4153495"/>
          </a:xfrm>
          <a:prstGeom prst="rect">
            <a:avLst/>
          </a:prstGeom>
        </p:spPr>
        <p:txBody>
          <a:bodyPr wrap="square">
            <a:spAutoFit/>
          </a:bodyPr>
          <a:lstStyle/>
          <a:p>
            <a:pPr algn="ctr"/>
            <a:r>
              <a:rPr lang="ru-RU" b="1" dirty="0" smtClean="0"/>
              <a:t>Мероприятия в рамках месячника Единого дня пенсионера</a:t>
            </a:r>
          </a:p>
          <a:p>
            <a:pPr lvl="0"/>
            <a:r>
              <a:rPr lang="ru-RU" dirty="0" smtClean="0"/>
              <a:t>  </a:t>
            </a:r>
            <a:r>
              <a:rPr lang="ru-RU" b="1" dirty="0" smtClean="0"/>
              <a:t>17.08.2017г</a:t>
            </a:r>
            <a:r>
              <a:rPr lang="ru-RU" dirty="0" smtClean="0"/>
              <a:t>. Специалистами консультативного отделения был организован и проведен </a:t>
            </a:r>
            <a:r>
              <a:rPr lang="ru-RU" b="1" dirty="0" smtClean="0"/>
              <a:t>конкурс на лучшего преподавателя Школы Пожилого Возраста </a:t>
            </a:r>
            <a:r>
              <a:rPr lang="ru-RU" dirty="0" smtClean="0"/>
              <a:t>среди специалистов по социальной работе участковой социальной службы и консультативного отделения. Участвовали 14 специалистов.</a:t>
            </a:r>
          </a:p>
          <a:p>
            <a:r>
              <a:rPr lang="ru-RU" dirty="0" smtClean="0"/>
              <a:t>Первое место заняла Гавриловой Л.В. преподавателю Декоративно – прикладного направления — </a:t>
            </a:r>
            <a:r>
              <a:rPr lang="ru-RU" dirty="0" err="1" smtClean="0"/>
              <a:t>бисероплетение</a:t>
            </a:r>
            <a:r>
              <a:rPr lang="ru-RU" dirty="0" smtClean="0"/>
              <a:t>, специалисту по социальной работе консультативного отделения</a:t>
            </a:r>
          </a:p>
          <a:p>
            <a:r>
              <a:rPr lang="ru-RU" dirty="0" smtClean="0"/>
              <a:t>Второе место присвоено преподавателю двух Школ пожилого возраста по направлениям: Активное долголетие и Творческая и прикладная деятельность, участковому специалисту города </a:t>
            </a:r>
            <a:r>
              <a:rPr lang="ru-RU" dirty="0" err="1" smtClean="0"/>
              <a:t>Киричек</a:t>
            </a:r>
            <a:r>
              <a:rPr lang="ru-RU" dirty="0" smtClean="0"/>
              <a:t> В. М.</a:t>
            </a:r>
          </a:p>
          <a:p>
            <a:r>
              <a:rPr lang="ru-RU" dirty="0" smtClean="0"/>
              <a:t>Третье место присвоено преподавателю компьютерной грамотности, специалисту по социальной работе консультативного отделения </a:t>
            </a:r>
            <a:r>
              <a:rPr lang="ru-RU" dirty="0" err="1" smtClean="0"/>
              <a:t>РоньжинойС.Е</a:t>
            </a:r>
            <a:r>
              <a:rPr lang="ru-RU" dirty="0" smtClean="0"/>
              <a:t>.</a:t>
            </a:r>
          </a:p>
          <a:p>
            <a:pPr lvl="0"/>
            <a:endParaRPr lang="ru-RU" sz="2000" dirty="0"/>
          </a:p>
        </p:txBody>
      </p:sp>
      <p:pic>
        <p:nvPicPr>
          <p:cNvPr id="20" name="Рисунок 19" descr="D:\фото 2017\фото конкурс ШПВ17\20170817_124619.jpg"/>
          <p:cNvPicPr/>
          <p:nvPr/>
        </p:nvPicPr>
        <p:blipFill>
          <a:blip r:embed="rId6" cstate="print"/>
          <a:srcRect/>
          <a:stretch>
            <a:fillRect/>
          </a:stretch>
        </p:blipFill>
        <p:spPr bwMode="auto">
          <a:xfrm>
            <a:off x="5943600" y="4953000"/>
            <a:ext cx="2564882" cy="1485900"/>
          </a:xfrm>
          <a:prstGeom prst="rect">
            <a:avLst/>
          </a:prstGeom>
          <a:ln>
            <a:noFill/>
          </a:ln>
          <a:effectLst>
            <a:softEdge rad="112500"/>
          </a:effectLst>
        </p:spPr>
      </p:pic>
      <p:pic>
        <p:nvPicPr>
          <p:cNvPr id="2052" name="Picture 4" descr="D:\ФОТО\Конкурс17.09.17г\20170817_124058.jpg"/>
          <p:cNvPicPr>
            <a:picLocks noChangeAspect="1" noChangeArrowheads="1"/>
          </p:cNvPicPr>
          <p:nvPr/>
        </p:nvPicPr>
        <p:blipFill>
          <a:blip r:embed="rId7" cstate="print"/>
          <a:srcRect/>
          <a:stretch>
            <a:fillRect/>
          </a:stretch>
        </p:blipFill>
        <p:spPr bwMode="auto">
          <a:xfrm>
            <a:off x="3276600" y="4953000"/>
            <a:ext cx="2667000" cy="1500188"/>
          </a:xfrm>
          <a:prstGeom prst="rect">
            <a:avLst/>
          </a:prstGeom>
          <a:ln>
            <a:noFill/>
          </a:ln>
          <a:effectLst>
            <a:softEdge rad="112500"/>
          </a:effectLst>
        </p:spPr>
      </p:pic>
      <p:pic>
        <p:nvPicPr>
          <p:cNvPr id="2053" name="Picture 5" descr="D:\ФОТО\Конкурс17.09.17г\20170817_124429.jpg"/>
          <p:cNvPicPr>
            <a:picLocks noChangeAspect="1" noChangeArrowheads="1"/>
          </p:cNvPicPr>
          <p:nvPr/>
        </p:nvPicPr>
        <p:blipFill>
          <a:blip r:embed="rId8" cstate="print"/>
          <a:srcRect/>
          <a:stretch>
            <a:fillRect/>
          </a:stretch>
        </p:blipFill>
        <p:spPr bwMode="auto">
          <a:xfrm>
            <a:off x="762000" y="4876800"/>
            <a:ext cx="2717799" cy="1528762"/>
          </a:xfrm>
          <a:prstGeom prst="rect">
            <a:avLst/>
          </a:prstGeom>
          <a:ln>
            <a:noFill/>
          </a:ln>
          <a:effectLst>
            <a:softEdge rad="112500"/>
          </a:effectLst>
        </p:spPr>
      </p:pic>
      <p:pic>
        <p:nvPicPr>
          <p:cNvPr id="2054" name="Picture 6" descr="C:\Users\Rongina_SE\Downloads\37.gif"/>
          <p:cNvPicPr>
            <a:picLocks noChangeAspect="1" noChangeArrowheads="1" noCrop="1"/>
          </p:cNvPicPr>
          <p:nvPr/>
        </p:nvPicPr>
        <p:blipFill>
          <a:blip r:embed="rId9" cstate="print"/>
          <a:srcRect/>
          <a:stretch>
            <a:fillRect/>
          </a:stretch>
        </p:blipFill>
        <p:spPr bwMode="auto">
          <a:xfrm>
            <a:off x="6248400" y="4343400"/>
            <a:ext cx="2133600" cy="773151"/>
          </a:xfrm>
          <a:prstGeom prst="rect">
            <a:avLst/>
          </a:prstGeom>
          <a:noFill/>
        </p:spPr>
      </p:pic>
      <p:pic>
        <p:nvPicPr>
          <p:cNvPr id="24" name="Picture 6" descr="C:\Users\Rongina_SE\Downloads\37.gif"/>
          <p:cNvPicPr>
            <a:picLocks noChangeAspect="1" noChangeArrowheads="1" noCrop="1"/>
          </p:cNvPicPr>
          <p:nvPr/>
        </p:nvPicPr>
        <p:blipFill>
          <a:blip r:embed="rId9" cstate="print"/>
          <a:srcRect/>
          <a:stretch>
            <a:fillRect/>
          </a:stretch>
        </p:blipFill>
        <p:spPr bwMode="auto">
          <a:xfrm>
            <a:off x="3505200" y="4343400"/>
            <a:ext cx="2133600" cy="773151"/>
          </a:xfrm>
          <a:prstGeom prst="rect">
            <a:avLst/>
          </a:prstGeom>
          <a:noFill/>
        </p:spPr>
      </p:pic>
      <p:pic>
        <p:nvPicPr>
          <p:cNvPr id="25" name="Picture 6" descr="C:\Users\Rongina_SE\Downloads\37.gif"/>
          <p:cNvPicPr>
            <a:picLocks noChangeAspect="1" noChangeArrowheads="1" noCrop="1"/>
          </p:cNvPicPr>
          <p:nvPr/>
        </p:nvPicPr>
        <p:blipFill>
          <a:blip r:embed="rId10" cstate="print"/>
          <a:srcRect/>
          <a:stretch>
            <a:fillRect/>
          </a:stretch>
        </p:blipFill>
        <p:spPr bwMode="auto">
          <a:xfrm>
            <a:off x="914400" y="4343400"/>
            <a:ext cx="2133600" cy="7620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152400"/>
            <a:ext cx="9144000" cy="6858000"/>
          </a:xfrm>
          <a:prstGeom prst="rect">
            <a:avLst/>
          </a:prstGeom>
          <a:ln>
            <a:noFill/>
          </a:ln>
          <a:effectLst>
            <a:outerShdw blurRad="292100" dist="139700" dir="2700000" algn="tl" rotWithShape="0">
              <a:srgbClr val="333333">
                <a:alpha val="65000"/>
              </a:srgbClr>
            </a:outerShdw>
          </a:effectLst>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419600" y="38862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533400" y="26670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pic>
        <p:nvPicPr>
          <p:cNvPr id="18" name="Picture 2" descr="http://i053.radikal.ru/1301/3f/05cbe3e0c177.gif"/>
          <p:cNvPicPr>
            <a:picLocks noChangeAspect="1" noChangeArrowheads="1" noCrop="1"/>
          </p:cNvPicPr>
          <p:nvPr/>
        </p:nvPicPr>
        <p:blipFill>
          <a:blip r:embed="rId5" cstate="print"/>
          <a:srcRect/>
          <a:stretch>
            <a:fillRect/>
          </a:stretch>
        </p:blipFill>
        <p:spPr bwMode="auto">
          <a:xfrm rot="19705139">
            <a:off x="5915347" y="2029148"/>
            <a:ext cx="1066800" cy="1066800"/>
          </a:xfrm>
          <a:prstGeom prst="rect">
            <a:avLst/>
          </a:prstGeom>
          <a:noFill/>
        </p:spPr>
      </p:pic>
      <p:sp>
        <p:nvSpPr>
          <p:cNvPr id="21" name="Прямоугольник 20"/>
          <p:cNvSpPr/>
          <p:nvPr/>
        </p:nvSpPr>
        <p:spPr>
          <a:xfrm>
            <a:off x="685800" y="609601"/>
            <a:ext cx="7924800" cy="3724096"/>
          </a:xfrm>
          <a:prstGeom prst="rect">
            <a:avLst/>
          </a:prstGeom>
        </p:spPr>
        <p:txBody>
          <a:bodyPr wrap="square">
            <a:spAutoFit/>
          </a:bodyPr>
          <a:lstStyle/>
          <a:p>
            <a:pPr algn="ctr"/>
            <a:r>
              <a:rPr lang="ru-RU" b="1" dirty="0" smtClean="0"/>
              <a:t>Мероприятия в рамках месячника Единого дня пенсионера</a:t>
            </a:r>
          </a:p>
          <a:p>
            <a:pPr lvl="0" algn="just"/>
            <a:r>
              <a:rPr lang="ru-RU" dirty="0" smtClean="0"/>
              <a:t>  </a:t>
            </a:r>
            <a:r>
              <a:rPr lang="ru-RU" b="1" dirty="0" smtClean="0"/>
              <a:t>27.08.2017г</a:t>
            </a:r>
            <a:r>
              <a:rPr lang="ru-RU" dirty="0" smtClean="0"/>
              <a:t> было организовано и проведено мероприятие </a:t>
            </a:r>
            <a:r>
              <a:rPr lang="ru-RU" b="1" dirty="0" smtClean="0"/>
              <a:t>авто - ралли «В ногу со временем» </a:t>
            </a:r>
            <a:r>
              <a:rPr lang="ru-RU" dirty="0" smtClean="0"/>
              <a:t>с участием пожилых граждан и инвалидов по слуху. В организации участвовали все структурные подразделения Центра. Было представлено 4 экипажа с пенсионерами и 5 экипажей с инвалидами по слуху. </a:t>
            </a:r>
          </a:p>
          <a:p>
            <a:r>
              <a:rPr lang="ru-RU" dirty="0" smtClean="0"/>
              <a:t>Конкурс состоял из нескольких этапов:</a:t>
            </a:r>
          </a:p>
          <a:p>
            <a:r>
              <a:rPr lang="ru-RU" dirty="0" smtClean="0"/>
              <a:t>- спортивные конкурсы у ТЦ «СОМ»;</a:t>
            </a:r>
          </a:p>
          <a:p>
            <a:r>
              <a:rPr lang="ru-RU" dirty="0" smtClean="0"/>
              <a:t>- конкурс на автодроме п. Ленинский;</a:t>
            </a:r>
          </a:p>
          <a:p>
            <a:pPr>
              <a:buFontTx/>
              <a:buChar char="-"/>
            </a:pPr>
            <a:r>
              <a:rPr lang="ru-RU" dirty="0" smtClean="0"/>
              <a:t>визитная карточка у ДК «Современник».</a:t>
            </a:r>
          </a:p>
          <a:p>
            <a:r>
              <a:rPr lang="ru-RU" dirty="0" smtClean="0"/>
              <a:t>Всего в авто - ралли приняли участие 42 участника и более 60 человек зрителей. Все участники получили призы и подарки.</a:t>
            </a:r>
          </a:p>
          <a:p>
            <a:pPr>
              <a:buFontTx/>
              <a:buChar char="-"/>
            </a:pPr>
            <a:endParaRPr lang="ru-RU" dirty="0" smtClean="0"/>
          </a:p>
          <a:p>
            <a:pPr lvl="0"/>
            <a:endParaRPr lang="ru-RU" sz="2000" dirty="0"/>
          </a:p>
        </p:txBody>
      </p:sp>
      <p:pic>
        <p:nvPicPr>
          <p:cNvPr id="19" name="Рисунок 18" descr="G:\ВСЕ ФОТО И ВИДЕО\ФОТО  АВТО-РАЛЛИ 2017\IMG_0650.JPG"/>
          <p:cNvPicPr/>
          <p:nvPr/>
        </p:nvPicPr>
        <p:blipFill>
          <a:blip r:embed="rId6" cstate="print"/>
          <a:srcRect/>
          <a:stretch>
            <a:fillRect/>
          </a:stretch>
        </p:blipFill>
        <p:spPr bwMode="auto">
          <a:xfrm>
            <a:off x="762000" y="4953000"/>
            <a:ext cx="2590800" cy="1600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8786" name="Picture 2" descr="D:\ФОТО  АВТО-РАЛЛИ 2017\IMG_0458.JPG"/>
          <p:cNvPicPr>
            <a:picLocks noChangeAspect="1" noChangeArrowheads="1"/>
          </p:cNvPicPr>
          <p:nvPr/>
        </p:nvPicPr>
        <p:blipFill>
          <a:blip r:embed="rId7" cstate="print"/>
          <a:srcRect/>
          <a:stretch>
            <a:fillRect/>
          </a:stretch>
        </p:blipFill>
        <p:spPr bwMode="auto">
          <a:xfrm>
            <a:off x="6096000" y="4953000"/>
            <a:ext cx="2403413" cy="1600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8787" name="Picture 3" descr="D:\ФОТО  АВТО-РАЛЛИ 2017\IMG_0351.JPG"/>
          <p:cNvPicPr>
            <a:picLocks noChangeAspect="1" noChangeArrowheads="1"/>
          </p:cNvPicPr>
          <p:nvPr/>
        </p:nvPicPr>
        <p:blipFill>
          <a:blip r:embed="rId8" cstate="print"/>
          <a:srcRect/>
          <a:stretch>
            <a:fillRect/>
          </a:stretch>
        </p:blipFill>
        <p:spPr bwMode="auto">
          <a:xfrm>
            <a:off x="3352801" y="3733800"/>
            <a:ext cx="2743200" cy="1752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8788" name="Picture 4" descr="C:\Users\Rongina_SE\Downloads\15.gif"/>
          <p:cNvPicPr>
            <a:picLocks noChangeAspect="1" noChangeArrowheads="1"/>
          </p:cNvPicPr>
          <p:nvPr/>
        </p:nvPicPr>
        <p:blipFill>
          <a:blip r:embed="rId9" cstate="print"/>
          <a:srcRect/>
          <a:stretch>
            <a:fillRect/>
          </a:stretch>
        </p:blipFill>
        <p:spPr bwMode="auto">
          <a:xfrm>
            <a:off x="3962400" y="5867400"/>
            <a:ext cx="1371600" cy="691287"/>
          </a:xfrm>
          <a:prstGeom prst="rect">
            <a:avLst/>
          </a:prstGeom>
          <a:noFill/>
        </p:spPr>
      </p:pic>
      <p:pic>
        <p:nvPicPr>
          <p:cNvPr id="118789" name="Picture 5" descr="C:\Users\Rongina_SE\Downloads\1.gif"/>
          <p:cNvPicPr>
            <a:picLocks noChangeAspect="1" noChangeArrowheads="1"/>
          </p:cNvPicPr>
          <p:nvPr/>
        </p:nvPicPr>
        <p:blipFill>
          <a:blip r:embed="rId10" cstate="print"/>
          <a:srcRect/>
          <a:stretch>
            <a:fillRect/>
          </a:stretch>
        </p:blipFill>
        <p:spPr bwMode="auto">
          <a:xfrm>
            <a:off x="1295400" y="3200400"/>
            <a:ext cx="1143000" cy="1428750"/>
          </a:xfrm>
          <a:prstGeom prst="rect">
            <a:avLst/>
          </a:prstGeom>
          <a:noFill/>
        </p:spPr>
      </p:pic>
      <p:pic>
        <p:nvPicPr>
          <p:cNvPr id="26" name="Picture 5" descr="C:\Users\Rongina_SE\Downloads\1.gif"/>
          <p:cNvPicPr>
            <a:picLocks noChangeAspect="1" noChangeArrowheads="1"/>
          </p:cNvPicPr>
          <p:nvPr/>
        </p:nvPicPr>
        <p:blipFill>
          <a:blip r:embed="rId10" cstate="print"/>
          <a:srcRect/>
          <a:stretch>
            <a:fillRect/>
          </a:stretch>
        </p:blipFill>
        <p:spPr bwMode="auto">
          <a:xfrm>
            <a:off x="6781800" y="3200400"/>
            <a:ext cx="1143000" cy="142875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152400"/>
            <a:ext cx="9144000" cy="6858000"/>
          </a:xfrm>
          <a:prstGeom prst="rect">
            <a:avLst/>
          </a:prstGeom>
          <a:ln>
            <a:noFill/>
          </a:ln>
          <a:effectLst>
            <a:outerShdw blurRad="292100" dist="139700" dir="2700000" algn="tl" rotWithShape="0">
              <a:srgbClr val="333333">
                <a:alpha val="65000"/>
              </a:srgbClr>
            </a:outerShdw>
          </a:effectLst>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419600" y="38862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533400" y="26670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pic>
        <p:nvPicPr>
          <p:cNvPr id="18" name="Picture 2" descr="http://i053.radikal.ru/1301/3f/05cbe3e0c177.gif"/>
          <p:cNvPicPr>
            <a:picLocks noChangeAspect="1" noChangeArrowheads="1" noCrop="1"/>
          </p:cNvPicPr>
          <p:nvPr/>
        </p:nvPicPr>
        <p:blipFill>
          <a:blip r:embed="rId5" cstate="print"/>
          <a:srcRect/>
          <a:stretch>
            <a:fillRect/>
          </a:stretch>
        </p:blipFill>
        <p:spPr bwMode="auto">
          <a:xfrm rot="19705139">
            <a:off x="5915347" y="2029148"/>
            <a:ext cx="1066800" cy="1066800"/>
          </a:xfrm>
          <a:prstGeom prst="rect">
            <a:avLst/>
          </a:prstGeom>
          <a:noFill/>
        </p:spPr>
      </p:pic>
      <p:sp>
        <p:nvSpPr>
          <p:cNvPr id="21" name="Прямоугольник 20"/>
          <p:cNvSpPr/>
          <p:nvPr/>
        </p:nvSpPr>
        <p:spPr>
          <a:xfrm>
            <a:off x="685800" y="609601"/>
            <a:ext cx="7924800" cy="5663089"/>
          </a:xfrm>
          <a:prstGeom prst="rect">
            <a:avLst/>
          </a:prstGeom>
        </p:spPr>
        <p:txBody>
          <a:bodyPr wrap="square">
            <a:spAutoFit/>
          </a:bodyPr>
          <a:lstStyle/>
          <a:p>
            <a:pPr algn="ctr"/>
            <a:r>
              <a:rPr lang="ru-RU" b="1" dirty="0" smtClean="0"/>
              <a:t>Мероприятия в рамках месячника Единого дня пенсионера</a:t>
            </a:r>
          </a:p>
          <a:p>
            <a:pPr lvl="0" algn="just"/>
            <a:r>
              <a:rPr lang="ru-RU" dirty="0" smtClean="0"/>
              <a:t> </a:t>
            </a:r>
            <a:r>
              <a:rPr lang="ru-RU" b="1" dirty="0" smtClean="0"/>
              <a:t>04.09.2017г</a:t>
            </a:r>
            <a:r>
              <a:rPr lang="ru-RU" dirty="0" smtClean="0"/>
              <a:t> организован и проведен </a:t>
            </a:r>
            <a:r>
              <a:rPr lang="ru-RU" b="1" dirty="0" smtClean="0"/>
              <a:t>конкурс «Мой компьютер – мой лучший друг»</a:t>
            </a:r>
            <a:r>
              <a:rPr lang="ru-RU" dirty="0" smtClean="0"/>
              <a:t> с участием пожилых людей. Всего участвовало 7 пенсионерок, которые освоили компьютер на компьютерных курсах в центре. Конкурс включал в себя несколько заданий, которые должны были участники выполнить на компьютере. Все участники справились со всеми заданиями и получили</a:t>
            </a:r>
            <a:r>
              <a:rPr lang="ru-RU" b="1" dirty="0" smtClean="0"/>
              <a:t> </a:t>
            </a:r>
            <a:r>
              <a:rPr lang="ru-RU" dirty="0" smtClean="0"/>
              <a:t>призы и подарки</a:t>
            </a:r>
          </a:p>
          <a:p>
            <a:pPr lvl="0" algn="just"/>
            <a:endParaRPr lang="ru-RU" dirty="0" smtClean="0"/>
          </a:p>
          <a:p>
            <a:pPr lvl="0" algn="just"/>
            <a:endParaRPr lang="ru-RU" dirty="0" smtClean="0"/>
          </a:p>
          <a:p>
            <a:pPr lvl="0" algn="just"/>
            <a:endParaRPr lang="ru-RU" dirty="0" smtClean="0"/>
          </a:p>
          <a:p>
            <a:pPr lvl="0" algn="just"/>
            <a:endParaRPr lang="ru-RU" dirty="0" smtClean="0"/>
          </a:p>
          <a:p>
            <a:pPr lvl="0"/>
            <a:r>
              <a:rPr lang="ru-RU" b="1" dirty="0" smtClean="0"/>
              <a:t>14.09.2017г</a:t>
            </a:r>
            <a:r>
              <a:rPr lang="ru-RU" dirty="0" smtClean="0"/>
              <a:t> организован и проведен </a:t>
            </a:r>
            <a:r>
              <a:rPr lang="ru-RU" b="1" dirty="0" smtClean="0"/>
              <a:t>День открытых дверей Школ пожилого возраста</a:t>
            </a:r>
            <a:r>
              <a:rPr lang="ru-RU" dirty="0" smtClean="0"/>
              <a:t> совместно участковой социальной службой города и Каменского района. Преподаватели ШПВ – специалисты по социальной работе представили вниманию пожилых граждан города направления Школ пожилого возраста: Творческая и прикладная деятельность; Социальный туризм; Активное долголетие; Садоводы и огородники; Компьютерная грамотность. В Школы пожилого возраста записались более 35 пенсионеров.</a:t>
            </a:r>
          </a:p>
          <a:p>
            <a:pPr lvl="0" algn="just"/>
            <a:endParaRPr lang="ru-RU" dirty="0" smtClean="0"/>
          </a:p>
          <a:p>
            <a:pPr lvl="0"/>
            <a:endParaRPr lang="ru-RU" sz="2000" dirty="0"/>
          </a:p>
        </p:txBody>
      </p:sp>
      <p:pic>
        <p:nvPicPr>
          <p:cNvPr id="20" name="Рисунок 19" descr="D:\фото 2017\Конк. Мой компьютер 17\фото конкурс ШПВ 2017\IMG_8500.JPG"/>
          <p:cNvPicPr/>
          <p:nvPr/>
        </p:nvPicPr>
        <p:blipFill>
          <a:blip r:embed="rId6" cstate="print"/>
          <a:srcRect/>
          <a:stretch>
            <a:fillRect/>
          </a:stretch>
        </p:blipFill>
        <p:spPr bwMode="auto">
          <a:xfrm>
            <a:off x="1828800" y="2286000"/>
            <a:ext cx="2203550" cy="1447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2" name="Рисунок 21" descr="D:\фото 2017\Конк. Мой компьютер 17\фото конкурс ШПВ 2017\IMG_8498.JPG"/>
          <p:cNvPicPr/>
          <p:nvPr/>
        </p:nvPicPr>
        <p:blipFill>
          <a:blip r:embed="rId7" cstate="print"/>
          <a:srcRect/>
          <a:stretch>
            <a:fillRect/>
          </a:stretch>
        </p:blipFill>
        <p:spPr bwMode="auto">
          <a:xfrm>
            <a:off x="5334000" y="2286000"/>
            <a:ext cx="2237105" cy="1447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9810" name="Picture 2" descr="C:\Users\Rongina_SE\Downloads\16.gif"/>
          <p:cNvPicPr>
            <a:picLocks noChangeAspect="1" noChangeArrowheads="1" noCrop="1"/>
          </p:cNvPicPr>
          <p:nvPr/>
        </p:nvPicPr>
        <p:blipFill>
          <a:blip r:embed="rId8" cstate="print"/>
          <a:srcRect/>
          <a:stretch>
            <a:fillRect/>
          </a:stretch>
        </p:blipFill>
        <p:spPr bwMode="auto">
          <a:xfrm>
            <a:off x="4267200" y="2819400"/>
            <a:ext cx="698157" cy="516636"/>
          </a:xfrm>
          <a:prstGeom prst="rect">
            <a:avLst/>
          </a:prstGeom>
          <a:noFill/>
        </p:spPr>
      </p:pic>
      <p:pic>
        <p:nvPicPr>
          <p:cNvPr id="119811" name="Picture 3" descr="D:\фото 17г\фото день открытых дверей по ШПВ\IMG_8580.JPG"/>
          <p:cNvPicPr>
            <a:picLocks noChangeAspect="1" noChangeArrowheads="1"/>
          </p:cNvPicPr>
          <p:nvPr/>
        </p:nvPicPr>
        <p:blipFill>
          <a:blip r:embed="rId9" cstate="print"/>
          <a:srcRect/>
          <a:stretch>
            <a:fillRect/>
          </a:stretch>
        </p:blipFill>
        <p:spPr bwMode="auto">
          <a:xfrm>
            <a:off x="5791200" y="5562600"/>
            <a:ext cx="1981200" cy="1143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9812" name="Picture 4" descr="D:\фото 17г\фото день открытых дверей по ШПВ\IMG_8633.JPG"/>
          <p:cNvPicPr>
            <a:picLocks noChangeAspect="1" noChangeArrowheads="1"/>
          </p:cNvPicPr>
          <p:nvPr/>
        </p:nvPicPr>
        <p:blipFill>
          <a:blip r:embed="rId10" cstate="print"/>
          <a:srcRect/>
          <a:stretch>
            <a:fillRect/>
          </a:stretch>
        </p:blipFill>
        <p:spPr bwMode="auto">
          <a:xfrm>
            <a:off x="1295400" y="5562600"/>
            <a:ext cx="1981200" cy="1143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9815" name="Picture 7" descr="C:\Users\Rongina_SE\Downloads\3.gif"/>
          <p:cNvPicPr>
            <a:picLocks noChangeAspect="1" noChangeArrowheads="1" noCrop="1"/>
          </p:cNvPicPr>
          <p:nvPr/>
        </p:nvPicPr>
        <p:blipFill>
          <a:blip r:embed="rId11" cstate="print"/>
          <a:srcRect/>
          <a:stretch>
            <a:fillRect/>
          </a:stretch>
        </p:blipFill>
        <p:spPr bwMode="auto">
          <a:xfrm>
            <a:off x="7620000" y="5867400"/>
            <a:ext cx="609600" cy="609600"/>
          </a:xfrm>
          <a:prstGeom prst="rect">
            <a:avLst/>
          </a:prstGeom>
          <a:noFill/>
        </p:spPr>
      </p:pic>
      <p:pic>
        <p:nvPicPr>
          <p:cNvPr id="119816" name="Picture 8" descr="C:\Users\Rongina_SE\Downloads\3.gif"/>
          <p:cNvPicPr>
            <a:picLocks noChangeAspect="1" noChangeArrowheads="1" noCrop="1"/>
          </p:cNvPicPr>
          <p:nvPr/>
        </p:nvPicPr>
        <p:blipFill>
          <a:blip r:embed="rId11" cstate="print"/>
          <a:srcRect/>
          <a:stretch>
            <a:fillRect/>
          </a:stretch>
        </p:blipFill>
        <p:spPr bwMode="auto">
          <a:xfrm>
            <a:off x="838200" y="5867400"/>
            <a:ext cx="609600" cy="609600"/>
          </a:xfrm>
          <a:prstGeom prst="rect">
            <a:avLst/>
          </a:prstGeom>
          <a:noFill/>
        </p:spPr>
      </p:pic>
      <p:pic>
        <p:nvPicPr>
          <p:cNvPr id="29" name="Рисунок 28" descr="D:\фото 2017\фото день открытых дверей по ШПВ\IMG_8664.JPG"/>
          <p:cNvPicPr/>
          <p:nvPr/>
        </p:nvPicPr>
        <p:blipFill>
          <a:blip r:embed="rId12" cstate="print"/>
          <a:srcRect/>
          <a:stretch>
            <a:fillRect/>
          </a:stretch>
        </p:blipFill>
        <p:spPr bwMode="auto">
          <a:xfrm>
            <a:off x="3505200" y="5562600"/>
            <a:ext cx="1981200" cy="11491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152400"/>
            <a:ext cx="9144000" cy="6858000"/>
          </a:xfrm>
          <a:prstGeom prst="rect">
            <a:avLst/>
          </a:prstGeom>
          <a:ln>
            <a:noFill/>
          </a:ln>
          <a:effectLst>
            <a:outerShdw blurRad="292100" dist="139700" dir="2700000" algn="tl" rotWithShape="0">
              <a:srgbClr val="333333">
                <a:alpha val="65000"/>
              </a:srgbClr>
            </a:outerShdw>
          </a:effectLst>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8001000" y="44196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533400" y="26670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21" name="Прямоугольник 20"/>
          <p:cNvSpPr/>
          <p:nvPr/>
        </p:nvSpPr>
        <p:spPr>
          <a:xfrm>
            <a:off x="685800" y="914400"/>
            <a:ext cx="7924800" cy="4555093"/>
          </a:xfrm>
          <a:prstGeom prst="rect">
            <a:avLst/>
          </a:prstGeom>
        </p:spPr>
        <p:txBody>
          <a:bodyPr wrap="square">
            <a:spAutoFit/>
          </a:bodyPr>
          <a:lstStyle/>
          <a:p>
            <a:pPr lvl="0"/>
            <a:r>
              <a:rPr lang="ru-RU" b="1" dirty="0" smtClean="0"/>
              <a:t>29.11.2017г</a:t>
            </a:r>
            <a:r>
              <a:rPr lang="ru-RU" dirty="0" smtClean="0"/>
              <a:t> прошел традиционный фестиваль семейного </a:t>
            </a:r>
            <a:r>
              <a:rPr lang="ru-RU" b="1" dirty="0" smtClean="0"/>
              <a:t>творчества «Такие разные семьи». </a:t>
            </a:r>
            <a:r>
              <a:rPr lang="ru-RU" dirty="0" smtClean="0"/>
              <a:t>В фестивале  приняли участие более 14 семейных династий, также в фестивале участвовали сотрудники Центра.</a:t>
            </a:r>
          </a:p>
          <a:p>
            <a:pPr lvl="0"/>
            <a:endParaRPr lang="ru-RU" dirty="0" smtClean="0"/>
          </a:p>
          <a:p>
            <a:pPr lvl="0"/>
            <a:endParaRPr lang="ru-RU" dirty="0" smtClean="0"/>
          </a:p>
          <a:p>
            <a:pPr lvl="0"/>
            <a:endParaRPr lang="ru-RU" dirty="0" smtClean="0"/>
          </a:p>
          <a:p>
            <a:pPr lvl="0"/>
            <a:endParaRPr lang="ru-RU" dirty="0" smtClean="0"/>
          </a:p>
          <a:p>
            <a:pPr lvl="0"/>
            <a:endParaRPr lang="ru-RU" dirty="0" smtClean="0"/>
          </a:p>
          <a:p>
            <a:pPr lvl="0"/>
            <a:endParaRPr lang="ru-RU" dirty="0" smtClean="0"/>
          </a:p>
          <a:p>
            <a:pPr lvl="0"/>
            <a:endParaRPr lang="ru-RU" dirty="0" smtClean="0"/>
          </a:p>
          <a:p>
            <a:pPr lvl="0"/>
            <a:r>
              <a:rPr lang="ru-RU" b="1" dirty="0" smtClean="0"/>
              <a:t>14.12.2017г </a:t>
            </a:r>
            <a:r>
              <a:rPr lang="ru-RU" dirty="0" smtClean="0"/>
              <a:t> состоялся Благотворительный форум чествования добровольцев и спонсоров, которые активно принимали участие, оказывая социальную поддержку гражданам, попавшим в трудную жизненную ситуацию. Составлено и вручено более 100 Благодарственных писем.</a:t>
            </a:r>
          </a:p>
          <a:p>
            <a:pPr>
              <a:buFontTx/>
              <a:buChar char="-"/>
            </a:pPr>
            <a:endParaRPr lang="ru-RU" dirty="0" smtClean="0"/>
          </a:p>
          <a:p>
            <a:pPr lvl="0"/>
            <a:endParaRPr lang="ru-RU" sz="2000" dirty="0"/>
          </a:p>
        </p:txBody>
      </p:sp>
      <p:pic>
        <p:nvPicPr>
          <p:cNvPr id="118788" name="Picture 4" descr="C:\Users\Rongina_SE\Downloads\15.gif"/>
          <p:cNvPicPr>
            <a:picLocks noChangeAspect="1" noChangeArrowheads="1"/>
          </p:cNvPicPr>
          <p:nvPr/>
        </p:nvPicPr>
        <p:blipFill>
          <a:blip r:embed="rId5" cstate="print"/>
          <a:srcRect/>
          <a:stretch>
            <a:fillRect/>
          </a:stretch>
        </p:blipFill>
        <p:spPr bwMode="auto">
          <a:xfrm>
            <a:off x="3959981" y="2362200"/>
            <a:ext cx="1376438" cy="693725"/>
          </a:xfrm>
          <a:prstGeom prst="rect">
            <a:avLst/>
          </a:prstGeom>
          <a:noFill/>
        </p:spPr>
      </p:pic>
      <p:pic>
        <p:nvPicPr>
          <p:cNvPr id="118789" name="Picture 5" descr="C:\Users\Rongina_SE\Downloads\1.gif"/>
          <p:cNvPicPr>
            <a:picLocks noChangeAspect="1" noChangeArrowheads="1"/>
          </p:cNvPicPr>
          <p:nvPr/>
        </p:nvPicPr>
        <p:blipFill>
          <a:blip r:embed="rId6" cstate="print"/>
          <a:srcRect/>
          <a:stretch>
            <a:fillRect/>
          </a:stretch>
        </p:blipFill>
        <p:spPr bwMode="auto">
          <a:xfrm rot="19675844">
            <a:off x="3245618" y="5609876"/>
            <a:ext cx="1143000" cy="1359937"/>
          </a:xfrm>
          <a:prstGeom prst="rect">
            <a:avLst/>
          </a:prstGeom>
          <a:noFill/>
        </p:spPr>
      </p:pic>
      <p:pic>
        <p:nvPicPr>
          <p:cNvPr id="26" name="Picture 5" descr="C:\Users\Rongina_SE\Downloads\1.gif"/>
          <p:cNvPicPr>
            <a:picLocks noChangeAspect="1" noChangeArrowheads="1"/>
          </p:cNvPicPr>
          <p:nvPr/>
        </p:nvPicPr>
        <p:blipFill>
          <a:blip r:embed="rId6" cstate="print"/>
          <a:srcRect/>
          <a:stretch>
            <a:fillRect/>
          </a:stretch>
        </p:blipFill>
        <p:spPr bwMode="auto">
          <a:xfrm rot="20381890">
            <a:off x="7070361" y="5564112"/>
            <a:ext cx="1143000" cy="1428750"/>
          </a:xfrm>
          <a:prstGeom prst="rect">
            <a:avLst/>
          </a:prstGeom>
          <a:noFill/>
        </p:spPr>
      </p:pic>
      <p:pic>
        <p:nvPicPr>
          <p:cNvPr id="20" name="Рисунок 19" descr="P1120284.JPG"/>
          <p:cNvPicPr/>
          <p:nvPr/>
        </p:nvPicPr>
        <p:blipFill>
          <a:blip r:embed="rId7" cstate="print"/>
          <a:stretch>
            <a:fillRect/>
          </a:stretch>
        </p:blipFill>
        <p:spPr>
          <a:xfrm>
            <a:off x="1295400" y="1828800"/>
            <a:ext cx="2559050" cy="1905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2" name="Рисунок 21" descr="P1120287.JPG"/>
          <p:cNvPicPr/>
          <p:nvPr/>
        </p:nvPicPr>
        <p:blipFill>
          <a:blip r:embed="rId8" cstate="print"/>
          <a:stretch>
            <a:fillRect/>
          </a:stretch>
        </p:blipFill>
        <p:spPr>
          <a:xfrm>
            <a:off x="5334000" y="1828799"/>
            <a:ext cx="2616200" cy="18288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3" name="Рисунок 22" descr="P1120301.JPG"/>
          <p:cNvPicPr/>
          <p:nvPr/>
        </p:nvPicPr>
        <p:blipFill>
          <a:blip r:embed="rId9" cstate="print"/>
          <a:stretch>
            <a:fillRect/>
          </a:stretch>
        </p:blipFill>
        <p:spPr>
          <a:xfrm>
            <a:off x="1371600" y="4876800"/>
            <a:ext cx="2514600" cy="1676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4" name="Рисунок 23" descr="P1120336.JPG"/>
          <p:cNvPicPr/>
          <p:nvPr/>
        </p:nvPicPr>
        <p:blipFill>
          <a:blip r:embed="rId10" cstate="print"/>
          <a:stretch>
            <a:fillRect/>
          </a:stretch>
        </p:blipFill>
        <p:spPr>
          <a:xfrm>
            <a:off x="5410200" y="4876800"/>
            <a:ext cx="2393950" cy="1676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4800600" y="228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4267200" y="60960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3581400" y="1295400"/>
            <a:ext cx="434433" cy="485775"/>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Прямоугольник 11"/>
          <p:cNvSpPr/>
          <p:nvPr/>
        </p:nvSpPr>
        <p:spPr>
          <a:xfrm>
            <a:off x="2212530" y="914400"/>
            <a:ext cx="5049459" cy="461665"/>
          </a:xfrm>
          <a:prstGeom prst="rect">
            <a:avLst/>
          </a:prstGeom>
        </p:spPr>
        <p:txBody>
          <a:bodyPr wrap="none">
            <a:spAutoFit/>
          </a:bodyPr>
          <a:lstStyle/>
          <a:p>
            <a:pPr lvl="0" indent="449263" algn="ctr" fontAlgn="base">
              <a:spcBef>
                <a:spcPct val="0"/>
              </a:spcBef>
              <a:spcAft>
                <a:spcPct val="0"/>
              </a:spcAft>
            </a:pPr>
            <a:r>
              <a:rPr lang="ru-RU" sz="2400" b="1" dirty="0" smtClean="0">
                <a:solidFill>
                  <a:srgbClr val="FF0000"/>
                </a:solidFill>
                <a:latin typeface="Times New Roman" pitchFamily="18" charset="0"/>
                <a:cs typeface="Times New Roman" pitchFamily="18" charset="0"/>
              </a:rPr>
              <a:t>Выпуск корпоративной газеты </a:t>
            </a:r>
            <a:endParaRPr lang="ru-RU" sz="2400" dirty="0" smtClean="0">
              <a:solidFill>
                <a:srgbClr val="FF0000"/>
              </a:solidFill>
              <a:latin typeface="Times New Roman" pitchFamily="18" charset="0"/>
              <a:cs typeface="Times New Roman" pitchFamily="18" charset="0"/>
            </a:endParaRPr>
          </a:p>
        </p:txBody>
      </p:sp>
      <p:pic>
        <p:nvPicPr>
          <p:cNvPr id="77826" name="Picture 2" descr="&amp;Ocy;&amp;tcy; &amp;scy;&amp;iecy;&amp;rcy;&amp;dcy;&amp;tscy;&amp;acy; &amp;kcy; &amp;scy;&amp;iecy;&amp;rcy;&amp;dcy;&amp;tscy;&amp;ucy; &amp;numero; 18"/>
          <p:cNvPicPr>
            <a:picLocks noChangeAspect="1" noChangeArrowheads="1"/>
          </p:cNvPicPr>
          <p:nvPr/>
        </p:nvPicPr>
        <p:blipFill>
          <a:blip r:embed="rId5" cstate="print"/>
          <a:srcRect/>
          <a:stretch>
            <a:fillRect/>
          </a:stretch>
        </p:blipFill>
        <p:spPr bwMode="auto">
          <a:xfrm>
            <a:off x="685800" y="1447800"/>
            <a:ext cx="2667000" cy="3760471"/>
          </a:xfrm>
          <a:prstGeom prst="rect">
            <a:avLst/>
          </a:prstGeom>
          <a:noFill/>
        </p:spPr>
      </p:pic>
      <p:pic>
        <p:nvPicPr>
          <p:cNvPr id="77828" name="Picture 4" descr="&amp;Ocy;&amp;tcy; &amp;scy;&amp;iecy;&amp;rcy;&amp;dcy;&amp;tscy;&amp;acy; &amp;kcy; &amp;scy;&amp;iecy;&amp;rcy;&amp;dcy;&amp;tscy;&amp;ucy; &amp;numero; 19"/>
          <p:cNvPicPr>
            <a:picLocks noChangeAspect="1" noChangeArrowheads="1"/>
          </p:cNvPicPr>
          <p:nvPr/>
        </p:nvPicPr>
        <p:blipFill>
          <a:blip r:embed="rId6" cstate="print"/>
          <a:srcRect/>
          <a:stretch>
            <a:fillRect/>
          </a:stretch>
        </p:blipFill>
        <p:spPr bwMode="auto">
          <a:xfrm>
            <a:off x="5943600" y="1371600"/>
            <a:ext cx="2648084" cy="3733800"/>
          </a:xfrm>
          <a:prstGeom prst="rect">
            <a:avLst/>
          </a:prstGeom>
          <a:noFill/>
        </p:spPr>
      </p:pic>
      <p:pic>
        <p:nvPicPr>
          <p:cNvPr id="77830" name="Picture 6" descr="&amp;Ocy;&amp;tcy; &amp;scy;&amp;iecy;&amp;rcy;&amp;dcy;&amp;tscy;&amp;acy; &amp;kcy; &amp;scy;&amp;iecy;&amp;rcy;&amp;dcy;&amp;tscy;&amp;ucy; &amp;numero; 20"/>
          <p:cNvPicPr>
            <a:picLocks noChangeAspect="1" noChangeArrowheads="1"/>
          </p:cNvPicPr>
          <p:nvPr/>
        </p:nvPicPr>
        <p:blipFill>
          <a:blip r:embed="rId7" cstate="print"/>
          <a:srcRect/>
          <a:stretch>
            <a:fillRect/>
          </a:stretch>
        </p:blipFill>
        <p:spPr bwMode="auto">
          <a:xfrm>
            <a:off x="3429000" y="3124200"/>
            <a:ext cx="2391383" cy="3371851"/>
          </a:xfrm>
          <a:prstGeom prst="rect">
            <a:avLst/>
          </a:prstGeom>
          <a:noFill/>
        </p:spPr>
      </p:pic>
      <p:pic>
        <p:nvPicPr>
          <p:cNvPr id="77832" name="Picture 8" descr="http://www.gifki.org/data/media/152/gazeta-animatsionnaya-kartinka-0012.gif"/>
          <p:cNvPicPr>
            <a:picLocks noChangeAspect="1" noChangeArrowheads="1" noCrop="1"/>
          </p:cNvPicPr>
          <p:nvPr/>
        </p:nvPicPr>
        <p:blipFill>
          <a:blip r:embed="rId8" cstate="print"/>
          <a:srcRect/>
          <a:stretch>
            <a:fillRect/>
          </a:stretch>
        </p:blipFill>
        <p:spPr bwMode="auto">
          <a:xfrm>
            <a:off x="3886200" y="1752600"/>
            <a:ext cx="1510145" cy="1219201"/>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6625" name="Rectangle 1"/>
          <p:cNvSpPr>
            <a:spLocks noChangeArrowheads="1"/>
          </p:cNvSpPr>
          <p:nvPr/>
        </p:nvSpPr>
        <p:spPr bwMode="auto">
          <a:xfrm>
            <a:off x="1447800" y="1806833"/>
            <a:ext cx="62484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tabLst>
                <a:tab pos="457200" algn="l"/>
              </a:tabLst>
            </a:pPr>
            <a:r>
              <a:rPr kumimoji="0" lang="ru-RU" sz="4000" b="1" strike="noStrike" cap="none" normalizeH="0" baseline="0" dirty="0" smtClean="0">
                <a:ln>
                  <a:noFill/>
                </a:ln>
                <a:effectLst/>
                <a:latin typeface="+mj-lt"/>
                <a:ea typeface="Times New Roman" pitchFamily="18" charset="0"/>
                <a:cs typeface="Times New Roman" pitchFamily="18" charset="0"/>
              </a:rPr>
              <a:t>Отделение срочного социального обслуживания</a:t>
            </a:r>
            <a:endParaRPr kumimoji="0" lang="ru-RU" sz="4000" b="1" strike="noStrike" cap="none" normalizeH="0" baseline="0" dirty="0" smtClean="0">
              <a:ln>
                <a:noFill/>
              </a:ln>
              <a:effectLst/>
              <a:latin typeface="+mj-lt"/>
              <a:cs typeface="Times New Roman" pitchFamily="18" charset="0"/>
            </a:endParaRPr>
          </a:p>
        </p:txBody>
      </p:sp>
      <p:pic>
        <p:nvPicPr>
          <p:cNvPr id="6" name="Picture 13" descr="http://www.playcast.ru/uploads/2014/12/11/11046069.gif"/>
          <p:cNvPicPr>
            <a:picLocks noChangeAspect="1" noChangeArrowheads="1" noCrop="1"/>
          </p:cNvPicPr>
          <p:nvPr/>
        </p:nvPicPr>
        <p:blipFill>
          <a:blip r:embed="rId3" cstate="print"/>
          <a:srcRect/>
          <a:stretch>
            <a:fillRect/>
          </a:stretch>
        </p:blipFill>
        <p:spPr bwMode="auto">
          <a:xfrm>
            <a:off x="7696200" y="4038600"/>
            <a:ext cx="685800" cy="6858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1219200" y="6858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1371600" y="5486400"/>
            <a:ext cx="762000" cy="762000"/>
          </a:xfrm>
          <a:prstGeom prst="rect">
            <a:avLst/>
          </a:prstGeom>
          <a:noFill/>
        </p:spPr>
      </p:pic>
      <p:pic>
        <p:nvPicPr>
          <p:cNvPr id="9" name="Picture 11" descr="http://www.playcast.ru/uploads/2016/04/11/18229225.gif"/>
          <p:cNvPicPr>
            <a:picLocks noChangeAspect="1" noChangeArrowheads="1"/>
          </p:cNvPicPr>
          <p:nvPr/>
        </p:nvPicPr>
        <p:blipFill>
          <a:blip r:embed="rId4" cstate="print"/>
          <a:srcRect/>
          <a:stretch>
            <a:fillRect/>
          </a:stretch>
        </p:blipFill>
        <p:spPr bwMode="auto">
          <a:xfrm>
            <a:off x="1600200" y="3124200"/>
            <a:ext cx="638872" cy="714375"/>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3581400" y="1295400"/>
            <a:ext cx="434433" cy="485775"/>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pic>
        <p:nvPicPr>
          <p:cNvPr id="12" name="Picture 2" descr="C:\Users\Rongina_SE\Downloads\32.gif"/>
          <p:cNvPicPr>
            <a:picLocks noChangeAspect="1" noChangeArrowheads="1" noCrop="1"/>
          </p:cNvPicPr>
          <p:nvPr/>
        </p:nvPicPr>
        <p:blipFill>
          <a:blip r:embed="rId5" cstate="print"/>
          <a:srcRect/>
          <a:stretch>
            <a:fillRect/>
          </a:stretch>
        </p:blipFill>
        <p:spPr bwMode="auto">
          <a:xfrm>
            <a:off x="2057400" y="4038600"/>
            <a:ext cx="2324100" cy="1110403"/>
          </a:xfrm>
          <a:prstGeom prst="rect">
            <a:avLst/>
          </a:prstGeom>
          <a:noFill/>
        </p:spPr>
      </p:pic>
      <p:pic>
        <p:nvPicPr>
          <p:cNvPr id="13" name="Picture 2" descr="C:\Users\Rongina_SE\Downloads\32.gif"/>
          <p:cNvPicPr>
            <a:picLocks noChangeAspect="1" noChangeArrowheads="1" noCrop="1"/>
          </p:cNvPicPr>
          <p:nvPr/>
        </p:nvPicPr>
        <p:blipFill>
          <a:blip r:embed="rId5" cstate="print"/>
          <a:srcRect/>
          <a:stretch>
            <a:fillRect/>
          </a:stretch>
        </p:blipFill>
        <p:spPr bwMode="auto">
          <a:xfrm>
            <a:off x="4953000" y="4038600"/>
            <a:ext cx="2324100" cy="1110403"/>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Прямоугольник 4"/>
          <p:cNvSpPr/>
          <p:nvPr/>
        </p:nvSpPr>
        <p:spPr>
          <a:xfrm>
            <a:off x="685800" y="838200"/>
            <a:ext cx="4038600" cy="4339650"/>
          </a:xfrm>
          <a:prstGeom prst="rect">
            <a:avLst/>
          </a:prstGeom>
        </p:spPr>
        <p:txBody>
          <a:bodyPr wrap="square">
            <a:spAutoFit/>
          </a:bodyPr>
          <a:lstStyle/>
          <a:p>
            <a:pPr algn="ctr"/>
            <a:r>
              <a:rPr lang="ru-RU" sz="2400" b="1" dirty="0" smtClean="0"/>
              <a:t>За 2017 год</a:t>
            </a:r>
            <a:endParaRPr lang="ru-RU" sz="3200" b="1" dirty="0" smtClean="0"/>
          </a:p>
          <a:p>
            <a:pPr lvl="0" algn="ctr"/>
            <a:r>
              <a:rPr lang="ru-RU" sz="2000" b="1" dirty="0" smtClean="0">
                <a:ea typeface="Times New Roman" pitchFamily="18" charset="0"/>
                <a:cs typeface="Times New Roman" pitchFamily="18" charset="0"/>
              </a:rPr>
              <a:t>Отделением срочного социального обслуживания</a:t>
            </a:r>
            <a:endParaRPr lang="ru-RU" sz="2000" dirty="0" smtClean="0"/>
          </a:p>
          <a:p>
            <a:endParaRPr lang="ru-RU" sz="2400" dirty="0" smtClean="0"/>
          </a:p>
          <a:p>
            <a:r>
              <a:rPr lang="ru-RU" sz="2000" dirty="0" smtClean="0"/>
              <a:t>предоставлено </a:t>
            </a:r>
            <a:r>
              <a:rPr lang="ru-RU" sz="2000" b="1" dirty="0" smtClean="0"/>
              <a:t>   5296      </a:t>
            </a:r>
            <a:r>
              <a:rPr lang="ru-RU" sz="2000" dirty="0" smtClean="0"/>
              <a:t>услуг,</a:t>
            </a:r>
          </a:p>
          <a:p>
            <a:r>
              <a:rPr lang="ru-RU" sz="2000" dirty="0" smtClean="0"/>
              <a:t> в т. ч. на выдачу ТСР </a:t>
            </a:r>
            <a:r>
              <a:rPr lang="ru-RU" sz="2000" b="1" dirty="0" smtClean="0"/>
              <a:t>630 услуг,</a:t>
            </a:r>
          </a:p>
          <a:p>
            <a:r>
              <a:rPr lang="ru-RU" sz="2000" dirty="0" smtClean="0"/>
              <a:t> составлено актов –</a:t>
            </a:r>
            <a:r>
              <a:rPr lang="ru-RU" sz="2000" b="1" dirty="0" smtClean="0"/>
              <a:t> 1713, </a:t>
            </a:r>
          </a:p>
          <a:p>
            <a:r>
              <a:rPr lang="ru-RU" sz="2000" dirty="0" smtClean="0"/>
              <a:t>обслужено</a:t>
            </a:r>
            <a:r>
              <a:rPr lang="ru-RU" sz="2000" b="1" dirty="0" smtClean="0"/>
              <a:t> 1 479 </a:t>
            </a:r>
            <a:r>
              <a:rPr lang="ru-RU" sz="2000" dirty="0" smtClean="0"/>
              <a:t>человек </a:t>
            </a:r>
          </a:p>
          <a:p>
            <a:endParaRPr lang="ru-RU" sz="2000" dirty="0" smtClean="0"/>
          </a:p>
          <a:p>
            <a:pPr algn="ctr"/>
            <a:r>
              <a:rPr lang="ru-RU" sz="2000" b="1" dirty="0" smtClean="0"/>
              <a:t>Государственное задание:</a:t>
            </a:r>
            <a:endParaRPr lang="ru-RU" sz="2000" dirty="0" smtClean="0"/>
          </a:p>
          <a:p>
            <a:pPr algn="ctr"/>
            <a:r>
              <a:rPr lang="ru-RU" sz="2400" dirty="0" smtClean="0"/>
              <a:t> </a:t>
            </a:r>
            <a:r>
              <a:rPr lang="ru-RU" sz="2000" dirty="0" smtClean="0"/>
              <a:t>План</a:t>
            </a:r>
            <a:r>
              <a:rPr lang="ru-RU" sz="2000" b="1" dirty="0" smtClean="0"/>
              <a:t> - 1 300 </a:t>
            </a:r>
            <a:r>
              <a:rPr lang="ru-RU" sz="2000" dirty="0" smtClean="0"/>
              <a:t>актов</a:t>
            </a:r>
          </a:p>
          <a:p>
            <a:pPr algn="ctr"/>
            <a:r>
              <a:rPr lang="ru-RU" sz="2000" dirty="0" smtClean="0"/>
              <a:t>Факт - </a:t>
            </a:r>
            <a:r>
              <a:rPr lang="ru-RU" sz="2000" b="1" dirty="0" smtClean="0"/>
              <a:t>1 713 </a:t>
            </a:r>
            <a:r>
              <a:rPr lang="ru-RU" sz="2000" dirty="0" smtClean="0"/>
              <a:t>актов</a:t>
            </a:r>
          </a:p>
          <a:p>
            <a:endParaRPr lang="ru-RU" sz="2400" dirty="0"/>
          </a:p>
        </p:txBody>
      </p:sp>
      <p:pic>
        <p:nvPicPr>
          <p:cNvPr id="8" name="Picture 11" descr="http://www.playcast.ru/uploads/2016/04/11/18229225.gif"/>
          <p:cNvPicPr>
            <a:picLocks noChangeAspect="1" noChangeArrowheads="1"/>
          </p:cNvPicPr>
          <p:nvPr/>
        </p:nvPicPr>
        <p:blipFill>
          <a:blip r:embed="rId3" cstate="print"/>
          <a:srcRect/>
          <a:stretch>
            <a:fillRect/>
          </a:stretch>
        </p:blipFill>
        <p:spPr bwMode="auto">
          <a:xfrm>
            <a:off x="1066800" y="381000"/>
            <a:ext cx="638872" cy="714375"/>
          </a:xfrm>
          <a:prstGeom prst="rect">
            <a:avLst/>
          </a:prstGeom>
          <a:noFill/>
        </p:spPr>
      </p:pic>
      <p:pic>
        <p:nvPicPr>
          <p:cNvPr id="11" name="Picture 11" descr="http://www.playcast.ru/uploads/2016/04/11/18229225.gif"/>
          <p:cNvPicPr>
            <a:picLocks noChangeAspect="1" noChangeArrowheads="1"/>
          </p:cNvPicPr>
          <p:nvPr/>
        </p:nvPicPr>
        <p:blipFill>
          <a:blip r:embed="rId3" cstate="print"/>
          <a:srcRect/>
          <a:stretch>
            <a:fillRect/>
          </a:stretch>
        </p:blipFill>
        <p:spPr bwMode="auto">
          <a:xfrm>
            <a:off x="2057400" y="5410200"/>
            <a:ext cx="638872" cy="714375"/>
          </a:xfrm>
          <a:prstGeom prst="rect">
            <a:avLst/>
          </a:prstGeom>
          <a:noFill/>
        </p:spPr>
      </p:pic>
      <p:pic>
        <p:nvPicPr>
          <p:cNvPr id="13" name="Picture 11" descr="http://www.playcast.ru/uploads/2016/04/11/18229225.gif"/>
          <p:cNvPicPr>
            <a:picLocks noChangeAspect="1" noChangeArrowheads="1"/>
          </p:cNvPicPr>
          <p:nvPr/>
        </p:nvPicPr>
        <p:blipFill>
          <a:blip r:embed="rId3" cstate="print"/>
          <a:srcRect/>
          <a:stretch>
            <a:fillRect/>
          </a:stretch>
        </p:blipFill>
        <p:spPr bwMode="auto">
          <a:xfrm>
            <a:off x="8077200" y="685800"/>
            <a:ext cx="477024" cy="533400"/>
          </a:xfrm>
          <a:prstGeom prst="rect">
            <a:avLst/>
          </a:prstGeom>
          <a:noFill/>
        </p:spPr>
      </p:pic>
      <p:pic>
        <p:nvPicPr>
          <p:cNvPr id="14" name="Picture 11" descr="http://www.playcast.ru/uploads/2016/04/11/18229225.gif"/>
          <p:cNvPicPr>
            <a:picLocks noChangeAspect="1" noChangeArrowheads="1"/>
          </p:cNvPicPr>
          <p:nvPr/>
        </p:nvPicPr>
        <p:blipFill>
          <a:blip r:embed="rId3" cstate="print"/>
          <a:srcRect/>
          <a:stretch>
            <a:fillRect/>
          </a:stretch>
        </p:blipFill>
        <p:spPr bwMode="auto">
          <a:xfrm>
            <a:off x="8153400" y="6172200"/>
            <a:ext cx="477024" cy="533400"/>
          </a:xfrm>
          <a:prstGeom prst="rect">
            <a:avLst/>
          </a:prstGeom>
          <a:noFill/>
        </p:spPr>
      </p:pic>
      <p:pic>
        <p:nvPicPr>
          <p:cNvPr id="124930" name="Picture 2" descr="http://volbi.ru/upload/medialibrary/7be/7bed23bbac8fed27a1e24b116b0e2cd2.jpg"/>
          <p:cNvPicPr>
            <a:picLocks noChangeAspect="1" noChangeArrowheads="1"/>
          </p:cNvPicPr>
          <p:nvPr/>
        </p:nvPicPr>
        <p:blipFill>
          <a:blip r:embed="rId4" cstate="print"/>
          <a:srcRect/>
          <a:stretch>
            <a:fillRect/>
          </a:stretch>
        </p:blipFill>
        <p:spPr bwMode="auto">
          <a:xfrm>
            <a:off x="4800599" y="1828800"/>
            <a:ext cx="3621619" cy="3200400"/>
          </a:xfrm>
          <a:prstGeom prst="rect">
            <a:avLst/>
          </a:prstGeom>
          <a:noFill/>
        </p:spPr>
      </p:pic>
      <p:pic>
        <p:nvPicPr>
          <p:cNvPr id="15" name="Picture 11" descr="http://www.playcast.ru/uploads/2016/04/11/18229225.gif"/>
          <p:cNvPicPr>
            <a:picLocks noChangeAspect="1" noChangeArrowheads="1"/>
          </p:cNvPicPr>
          <p:nvPr/>
        </p:nvPicPr>
        <p:blipFill>
          <a:blip r:embed="rId3" cstate="print"/>
          <a:srcRect/>
          <a:stretch>
            <a:fillRect/>
          </a:stretch>
        </p:blipFill>
        <p:spPr bwMode="auto">
          <a:xfrm>
            <a:off x="4419600" y="4495800"/>
            <a:ext cx="885902" cy="990600"/>
          </a:xfrm>
          <a:prstGeom prst="rect">
            <a:avLst/>
          </a:prstGeom>
          <a:noFill/>
        </p:spPr>
      </p:pic>
      <p:pic>
        <p:nvPicPr>
          <p:cNvPr id="16" name="Picture 11" descr="http://www.playcast.ru/uploads/2016/04/11/18229225.gif"/>
          <p:cNvPicPr>
            <a:picLocks noChangeAspect="1" noChangeArrowheads="1"/>
          </p:cNvPicPr>
          <p:nvPr/>
        </p:nvPicPr>
        <p:blipFill>
          <a:blip r:embed="rId3" cstate="print"/>
          <a:srcRect/>
          <a:stretch>
            <a:fillRect/>
          </a:stretch>
        </p:blipFill>
        <p:spPr bwMode="auto">
          <a:xfrm>
            <a:off x="4495800" y="1447800"/>
            <a:ext cx="749609" cy="838200"/>
          </a:xfrm>
          <a:prstGeom prst="rect">
            <a:avLst/>
          </a:prstGeom>
          <a:noFill/>
        </p:spPr>
      </p:pic>
      <p:pic>
        <p:nvPicPr>
          <p:cNvPr id="17" name="Picture 11" descr="http://www.playcast.ru/uploads/2016/04/11/18229225.gif"/>
          <p:cNvPicPr>
            <a:picLocks noChangeAspect="1" noChangeArrowheads="1"/>
          </p:cNvPicPr>
          <p:nvPr/>
        </p:nvPicPr>
        <p:blipFill>
          <a:blip r:embed="rId3" cstate="print"/>
          <a:srcRect/>
          <a:stretch>
            <a:fillRect/>
          </a:stretch>
        </p:blipFill>
        <p:spPr bwMode="auto">
          <a:xfrm>
            <a:off x="8077200" y="1447800"/>
            <a:ext cx="685800" cy="766850"/>
          </a:xfrm>
          <a:prstGeom prst="rect">
            <a:avLst/>
          </a:prstGeom>
          <a:noFill/>
        </p:spPr>
      </p:pic>
      <p:pic>
        <p:nvPicPr>
          <p:cNvPr id="18" name="Picture 11" descr="http://www.playcast.ru/uploads/2016/04/11/18229225.gif"/>
          <p:cNvPicPr>
            <a:picLocks noChangeAspect="1" noChangeArrowheads="1"/>
          </p:cNvPicPr>
          <p:nvPr/>
        </p:nvPicPr>
        <p:blipFill>
          <a:blip r:embed="rId3" cstate="print"/>
          <a:srcRect/>
          <a:stretch>
            <a:fillRect/>
          </a:stretch>
        </p:blipFill>
        <p:spPr bwMode="auto">
          <a:xfrm>
            <a:off x="8001000" y="4495800"/>
            <a:ext cx="885902" cy="990600"/>
          </a:xfrm>
          <a:prstGeom prst="rect">
            <a:avLst/>
          </a:prstGeom>
          <a:noFill/>
        </p:spPr>
      </p:pic>
      <p:pic>
        <p:nvPicPr>
          <p:cNvPr id="19" name="Picture 9" descr="http://www.playcast.ru/uploads/2016/04/11/18229225.gif"/>
          <p:cNvPicPr>
            <a:picLocks noChangeAspect="1" noChangeArrowheads="1"/>
          </p:cNvPicPr>
          <p:nvPr/>
        </p:nvPicPr>
        <p:blipFill>
          <a:blip r:embed="rId3" cstate="print"/>
          <a:srcRect/>
          <a:stretch>
            <a:fillRect/>
          </a:stretch>
        </p:blipFill>
        <p:spPr bwMode="auto">
          <a:xfrm>
            <a:off x="3810000" y="3048000"/>
            <a:ext cx="762000" cy="852055"/>
          </a:xfrm>
          <a:prstGeom prst="rect">
            <a:avLst/>
          </a:prstGeom>
          <a:noFill/>
        </p:spPr>
      </p:pic>
      <p:pic>
        <p:nvPicPr>
          <p:cNvPr id="29698" name="Picture 2" descr="http://justclickit.ru/flash/bird/bird%20%28713%29.gif"/>
          <p:cNvPicPr>
            <a:picLocks noChangeAspect="1" noChangeArrowheads="1" noCrop="1"/>
          </p:cNvPicPr>
          <p:nvPr/>
        </p:nvPicPr>
        <p:blipFill>
          <a:blip r:embed="rId5" cstate="print"/>
          <a:srcRect/>
          <a:stretch>
            <a:fillRect/>
          </a:stretch>
        </p:blipFill>
        <p:spPr bwMode="auto">
          <a:xfrm rot="21262471">
            <a:off x="6096000" y="2362200"/>
            <a:ext cx="1428750" cy="609600"/>
          </a:xfrm>
          <a:prstGeom prst="rect">
            <a:avLst/>
          </a:prstGeom>
          <a:noFill/>
        </p:spPr>
      </p:pic>
      <p:pic>
        <p:nvPicPr>
          <p:cNvPr id="29700" name="Picture 4" descr="http://justclickit.ru/flash/bird/bird%20%28160%29.gif"/>
          <p:cNvPicPr>
            <a:picLocks noChangeAspect="1" noChangeArrowheads="1" noCrop="1"/>
          </p:cNvPicPr>
          <p:nvPr/>
        </p:nvPicPr>
        <p:blipFill>
          <a:blip r:embed="rId6" cstate="print"/>
          <a:srcRect/>
          <a:stretch>
            <a:fillRect/>
          </a:stretch>
        </p:blipFill>
        <p:spPr bwMode="auto">
          <a:xfrm flipH="1">
            <a:off x="5181600" y="4343400"/>
            <a:ext cx="539930" cy="304800"/>
          </a:xfrm>
          <a:prstGeom prst="rect">
            <a:avLst/>
          </a:prstGeom>
          <a:noFill/>
        </p:spPr>
      </p:pic>
      <p:pic>
        <p:nvPicPr>
          <p:cNvPr id="10242" name="Picture 2" descr="C:\Users\Rongina_SE\Downloads\16.gif"/>
          <p:cNvPicPr>
            <a:picLocks noChangeAspect="1" noChangeArrowheads="1" noCrop="1"/>
          </p:cNvPicPr>
          <p:nvPr/>
        </p:nvPicPr>
        <p:blipFill>
          <a:blip r:embed="rId7" cstate="print"/>
          <a:srcRect/>
          <a:stretch>
            <a:fillRect/>
          </a:stretch>
        </p:blipFill>
        <p:spPr bwMode="auto">
          <a:xfrm rot="1557762">
            <a:off x="7010400" y="1524000"/>
            <a:ext cx="913885" cy="676275"/>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1143000" y="53340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4419600" y="48006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3581400" y="1295400"/>
            <a:ext cx="434433" cy="485775"/>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pic>
        <p:nvPicPr>
          <p:cNvPr id="15" name="Picture 11" descr="http://www.playcast.ru/uploads/2016/04/11/18229225.gif"/>
          <p:cNvPicPr>
            <a:picLocks noChangeAspect="1" noChangeArrowheads="1"/>
          </p:cNvPicPr>
          <p:nvPr/>
        </p:nvPicPr>
        <p:blipFill>
          <a:blip r:embed="rId4" cstate="print"/>
          <a:srcRect/>
          <a:stretch>
            <a:fillRect/>
          </a:stretch>
        </p:blipFill>
        <p:spPr bwMode="auto">
          <a:xfrm>
            <a:off x="762000" y="914400"/>
            <a:ext cx="638872" cy="714375"/>
          </a:xfrm>
          <a:prstGeom prst="rect">
            <a:avLst/>
          </a:prstGeom>
          <a:noFill/>
        </p:spPr>
      </p:pic>
      <p:pic>
        <p:nvPicPr>
          <p:cNvPr id="16" name="Picture 11" descr="http://www.playcast.ru/uploads/2016/04/11/18229225.gif"/>
          <p:cNvPicPr>
            <a:picLocks noChangeAspect="1" noChangeArrowheads="1"/>
          </p:cNvPicPr>
          <p:nvPr/>
        </p:nvPicPr>
        <p:blipFill>
          <a:blip r:embed="rId4" cstate="print"/>
          <a:srcRect/>
          <a:stretch>
            <a:fillRect/>
          </a:stretch>
        </p:blipFill>
        <p:spPr bwMode="auto">
          <a:xfrm>
            <a:off x="7848600" y="3810000"/>
            <a:ext cx="638872" cy="714375"/>
          </a:xfrm>
          <a:prstGeom prst="rect">
            <a:avLst/>
          </a:prstGeom>
          <a:noFill/>
        </p:spPr>
      </p:pic>
      <p:sp>
        <p:nvSpPr>
          <p:cNvPr id="17" name="Прямоугольник 16"/>
          <p:cNvSpPr/>
          <p:nvPr/>
        </p:nvSpPr>
        <p:spPr>
          <a:xfrm>
            <a:off x="914400" y="762000"/>
            <a:ext cx="7391400" cy="923330"/>
          </a:xfrm>
          <a:prstGeom prst="rect">
            <a:avLst/>
          </a:prstGeom>
        </p:spPr>
        <p:txBody>
          <a:bodyPr wrap="square">
            <a:spAutoFit/>
          </a:bodyPr>
          <a:lstStyle/>
          <a:p>
            <a:pPr algn="ctr"/>
            <a:r>
              <a:rPr lang="ru-RU" sz="2000" b="1" dirty="0" smtClean="0">
                <a:latin typeface="+mj-lt"/>
                <a:cs typeface="Times New Roman" pitchFamily="18" charset="0"/>
              </a:rPr>
              <a:t>Пункт проката технических средств реабилитации и адаптации инвалидов и пожилых людей</a:t>
            </a:r>
          </a:p>
          <a:p>
            <a:endParaRPr lang="ru-RU" sz="1400" dirty="0">
              <a:solidFill>
                <a:srgbClr val="000099"/>
              </a:solidFill>
              <a:latin typeface="Times New Roman" pitchFamily="18" charset="0"/>
              <a:cs typeface="Times New Roman" pitchFamily="18" charset="0"/>
            </a:endParaRPr>
          </a:p>
        </p:txBody>
      </p:sp>
      <p:sp>
        <p:nvSpPr>
          <p:cNvPr id="18" name="Прямоугольник 17"/>
          <p:cNvSpPr/>
          <p:nvPr/>
        </p:nvSpPr>
        <p:spPr>
          <a:xfrm>
            <a:off x="762000" y="1676400"/>
            <a:ext cx="7772400" cy="3077766"/>
          </a:xfrm>
          <a:prstGeom prst="rect">
            <a:avLst/>
          </a:prstGeom>
        </p:spPr>
        <p:txBody>
          <a:bodyPr wrap="square">
            <a:spAutoFit/>
          </a:bodyPr>
          <a:lstStyle/>
          <a:p>
            <a:r>
              <a:rPr lang="ru-RU" dirty="0" smtClean="0"/>
              <a:t>В течение 2017 года в социальный  пункт проката обратилось </a:t>
            </a:r>
            <a:r>
              <a:rPr lang="ru-RU" b="1" dirty="0" smtClean="0"/>
              <a:t>602</a:t>
            </a:r>
            <a:r>
              <a:rPr lang="ru-RU" dirty="0" smtClean="0"/>
              <a:t> гражданина  и получили </a:t>
            </a:r>
            <a:r>
              <a:rPr lang="ru-RU" b="1" dirty="0" smtClean="0"/>
              <a:t>630</a:t>
            </a:r>
            <a:r>
              <a:rPr lang="ru-RU" dirty="0" smtClean="0"/>
              <a:t> технических средств реабилитации. </a:t>
            </a:r>
          </a:p>
          <a:p>
            <a:endParaRPr lang="ru-RU" dirty="0" smtClean="0"/>
          </a:p>
          <a:p>
            <a:r>
              <a:rPr lang="ru-RU" dirty="0" smtClean="0"/>
              <a:t>В настоящее время в СПП находится </a:t>
            </a:r>
            <a:r>
              <a:rPr lang="ru-RU" b="1" dirty="0" smtClean="0"/>
              <a:t>507</a:t>
            </a:r>
            <a:r>
              <a:rPr lang="ru-RU" dirty="0" smtClean="0"/>
              <a:t> технических средств реабилитации. Процент оборота выданных в 2017 году ТСР составляет  124,26 %.</a:t>
            </a:r>
          </a:p>
          <a:p>
            <a:endParaRPr lang="ru-RU" dirty="0" smtClean="0"/>
          </a:p>
          <a:p>
            <a:r>
              <a:rPr lang="ru-RU" dirty="0" smtClean="0"/>
              <a:t>Проведено </a:t>
            </a:r>
            <a:r>
              <a:rPr lang="ru-RU" b="1" dirty="0" smtClean="0"/>
              <a:t>22 акции </a:t>
            </a:r>
            <a:r>
              <a:rPr lang="ru-RU" dirty="0" smtClean="0"/>
              <a:t>по информированию о работе социального пункта проката, организованы выставки – презентации новинок ТСР с выдачей буклетов в городе и Каменском районе.</a:t>
            </a:r>
          </a:p>
          <a:p>
            <a:endParaRPr lang="ru-RU" dirty="0" smtClean="0"/>
          </a:p>
          <a:p>
            <a:pPr algn="ctr">
              <a:buFontTx/>
              <a:buChar char="-"/>
            </a:pPr>
            <a:endParaRPr lang="ru-RU" sz="1400" dirty="0">
              <a:solidFill>
                <a:srgbClr val="002060"/>
              </a:solidFill>
              <a:latin typeface="Times New Roman" pitchFamily="18" charset="0"/>
              <a:cs typeface="Times New Roman" pitchFamily="18" charset="0"/>
            </a:endParaRPr>
          </a:p>
        </p:txBody>
      </p:sp>
      <p:pic>
        <p:nvPicPr>
          <p:cNvPr id="19" name="Picture 13" descr="http://www.playcast.ru/uploads/2014/12/11/11046069.gif"/>
          <p:cNvPicPr>
            <a:picLocks noChangeAspect="1" noChangeArrowheads="1" noCrop="1"/>
          </p:cNvPicPr>
          <p:nvPr/>
        </p:nvPicPr>
        <p:blipFill>
          <a:blip r:embed="rId3" cstate="print"/>
          <a:srcRect/>
          <a:stretch>
            <a:fillRect/>
          </a:stretch>
        </p:blipFill>
        <p:spPr bwMode="auto">
          <a:xfrm>
            <a:off x="6400800" y="152400"/>
            <a:ext cx="762000" cy="762000"/>
          </a:xfrm>
          <a:prstGeom prst="rect">
            <a:avLst/>
          </a:prstGeom>
          <a:noFill/>
        </p:spPr>
      </p:pic>
      <p:pic>
        <p:nvPicPr>
          <p:cNvPr id="21" name="Рисунок 20" descr="IMG_1537"/>
          <p:cNvPicPr/>
          <p:nvPr/>
        </p:nvPicPr>
        <p:blipFill>
          <a:blip r:embed="rId5" cstate="print"/>
          <a:srcRect/>
          <a:stretch>
            <a:fillRect/>
          </a:stretch>
        </p:blipFill>
        <p:spPr bwMode="auto">
          <a:xfrm>
            <a:off x="5562600" y="4495800"/>
            <a:ext cx="2360930" cy="1574800"/>
          </a:xfrm>
          <a:prstGeom prst="rect">
            <a:avLst/>
          </a:prstGeom>
          <a:ln>
            <a:noFill/>
          </a:ln>
          <a:effectLst>
            <a:softEdge rad="112500"/>
          </a:effectLst>
        </p:spPr>
      </p:pic>
      <p:pic>
        <p:nvPicPr>
          <p:cNvPr id="22" name="Рисунок 21" descr="IMG_8682"/>
          <p:cNvPicPr/>
          <p:nvPr/>
        </p:nvPicPr>
        <p:blipFill>
          <a:blip r:embed="rId6" cstate="print"/>
          <a:srcRect/>
          <a:stretch>
            <a:fillRect/>
          </a:stretch>
        </p:blipFill>
        <p:spPr bwMode="auto">
          <a:xfrm>
            <a:off x="1828800" y="4495800"/>
            <a:ext cx="2095500" cy="1574800"/>
          </a:xfrm>
          <a:prstGeom prst="rect">
            <a:avLst/>
          </a:prstGeom>
          <a:ln>
            <a:noFill/>
          </a:ln>
          <a:effectLst>
            <a:softEdge rad="112500"/>
          </a:effectLst>
        </p:spPr>
      </p:pic>
    </p:spTree>
  </p:cSld>
  <p:clrMapOvr>
    <a:masterClrMapping/>
  </p:clrMapOvr>
  <p:transition>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4419600" y="228600"/>
            <a:ext cx="495300" cy="495300"/>
          </a:xfrm>
          <a:prstGeom prst="rect">
            <a:avLst/>
          </a:prstGeom>
          <a:noFill/>
        </p:spPr>
      </p:pic>
      <p:pic>
        <p:nvPicPr>
          <p:cNvPr id="9" name="Picture 11" descr="http://www.playcast.ru/uploads/2016/04/11/18229225.gif"/>
          <p:cNvPicPr>
            <a:picLocks noChangeAspect="1" noChangeArrowheads="1"/>
          </p:cNvPicPr>
          <p:nvPr/>
        </p:nvPicPr>
        <p:blipFill>
          <a:blip r:embed="rId4" cstate="print"/>
          <a:srcRect/>
          <a:stretch>
            <a:fillRect/>
          </a:stretch>
        </p:blipFill>
        <p:spPr bwMode="auto">
          <a:xfrm>
            <a:off x="1600200" y="2895600"/>
            <a:ext cx="638872" cy="714375"/>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3581400" y="1295400"/>
            <a:ext cx="434433" cy="485775"/>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pic>
        <p:nvPicPr>
          <p:cNvPr id="14" name="Picture 11" descr="http://www.playcast.ru/uploads/2016/04/11/18229225.gif"/>
          <p:cNvPicPr>
            <a:picLocks noChangeAspect="1" noChangeArrowheads="1"/>
          </p:cNvPicPr>
          <p:nvPr/>
        </p:nvPicPr>
        <p:blipFill>
          <a:blip r:embed="rId4" cstate="print"/>
          <a:srcRect/>
          <a:stretch>
            <a:fillRect/>
          </a:stretch>
        </p:blipFill>
        <p:spPr bwMode="auto">
          <a:xfrm>
            <a:off x="762000" y="914400"/>
            <a:ext cx="638872" cy="714375"/>
          </a:xfrm>
          <a:prstGeom prst="rect">
            <a:avLst/>
          </a:prstGeom>
          <a:noFill/>
        </p:spPr>
      </p:pic>
      <p:pic>
        <p:nvPicPr>
          <p:cNvPr id="15" name="Picture 11" descr="http://www.playcast.ru/uploads/2016/04/11/18229225.gif"/>
          <p:cNvPicPr>
            <a:picLocks noChangeAspect="1" noChangeArrowheads="1"/>
          </p:cNvPicPr>
          <p:nvPr/>
        </p:nvPicPr>
        <p:blipFill>
          <a:blip r:embed="rId4" cstate="print"/>
          <a:srcRect/>
          <a:stretch>
            <a:fillRect/>
          </a:stretch>
        </p:blipFill>
        <p:spPr bwMode="auto">
          <a:xfrm>
            <a:off x="7239000" y="2667000"/>
            <a:ext cx="638872" cy="714375"/>
          </a:xfrm>
          <a:prstGeom prst="rect">
            <a:avLst/>
          </a:prstGeom>
          <a:noFill/>
        </p:spPr>
      </p:pic>
      <p:sp>
        <p:nvSpPr>
          <p:cNvPr id="5124" name="AutoShape 4" descr="http://www.%D0%BF%D0%B0%D1%88%D0%B8%D0%BD%D0%BE-%D0%BE%D0%BD%D0%BB%D0%B0%D0%B9%D0%BD.%D1%80%D1%84/_bd/8/53088078.gif"/>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126" name="AutoShape 6" descr="http://www.%D0%BF%D0%B0%D1%88%D0%B8%D0%BD%D0%BE-%D0%BE%D0%BD%D0%BB%D0%B0%D0%B9%D0%BD.%D1%80%D1%84/_bd/8/53088078.gif"/>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128" name="AutoShape 8" descr="http://www.%D0%BF%D0%B0%D1%88%D0%B8%D0%BD%D0%BE-%D0%BE%D0%BD%D0%BB%D0%B0%D0%B9%D0%BD.%D1%80%D1%84/_bd/8/53088078.gif"/>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7649" name="Rectangle 1"/>
          <p:cNvSpPr>
            <a:spLocks noChangeArrowheads="1"/>
          </p:cNvSpPr>
          <p:nvPr/>
        </p:nvSpPr>
        <p:spPr bwMode="auto">
          <a:xfrm>
            <a:off x="838200" y="838200"/>
            <a:ext cx="762000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ctr" defTabSz="914400" rtl="0" eaLnBrk="1" fontAlgn="base" latinLnBrk="0" hangingPunct="1">
              <a:lnSpc>
                <a:spcPct val="100000"/>
              </a:lnSpc>
              <a:spcBef>
                <a:spcPct val="0"/>
              </a:spcBef>
              <a:spcAft>
                <a:spcPct val="0"/>
              </a:spcAft>
              <a:buClrTx/>
              <a:buSzTx/>
              <a:buFontTx/>
              <a:buNone/>
              <a:tabLst/>
            </a:pPr>
            <a:r>
              <a:rPr kumimoji="0" lang="ru-RU" sz="2000" b="1" u="none" strike="noStrike" cap="none" normalizeH="0" baseline="0" dirty="0" smtClean="0">
                <a:ln>
                  <a:noFill/>
                </a:ln>
                <a:effectLst/>
                <a:latin typeface="+mj-lt"/>
                <a:ea typeface="Times New Roman" pitchFamily="18" charset="0"/>
                <a:cs typeface="Times New Roman" pitchFamily="18" charset="0"/>
              </a:rPr>
              <a:t>Работа со спонсорами</a:t>
            </a:r>
            <a:endParaRPr kumimoji="0" lang="ru-RU" sz="2000" b="0" u="none" strike="noStrike" cap="none" normalizeH="0" baseline="0" dirty="0" smtClean="0">
              <a:ln>
                <a:noFill/>
              </a:ln>
              <a:effectLst/>
              <a:latin typeface="+mj-lt"/>
              <a:cs typeface="Times New Roman" pitchFamily="18" charset="0"/>
            </a:endParaRPr>
          </a:p>
        </p:txBody>
      </p:sp>
      <p:sp>
        <p:nvSpPr>
          <p:cNvPr id="22" name="Прямоугольник 21"/>
          <p:cNvSpPr/>
          <p:nvPr/>
        </p:nvSpPr>
        <p:spPr>
          <a:xfrm>
            <a:off x="685800" y="1219200"/>
            <a:ext cx="7772400" cy="1754326"/>
          </a:xfrm>
          <a:prstGeom prst="rect">
            <a:avLst/>
          </a:prstGeom>
        </p:spPr>
        <p:txBody>
          <a:bodyPr wrap="square">
            <a:spAutoFit/>
          </a:bodyPr>
          <a:lstStyle/>
          <a:p>
            <a:pPr algn="just"/>
            <a:r>
              <a:rPr lang="ru-RU" dirty="0" smtClean="0">
                <a:cs typeface="Times New Roman" pitchFamily="18" charset="0"/>
              </a:rPr>
              <a:t>На протяжении года осуществлялась работа со спонсорами города Каменска-Уральского с просьбой принять участие в благотворительности, и оказать посильную помощь в виде денежных средств, продуктов питания, наборов предметов первой необходимости, канцелярских принадлежностей, игрушек, а также одежды и обуви, бывшей в употреблении.</a:t>
            </a:r>
          </a:p>
          <a:p>
            <a:pPr algn="just"/>
            <a:r>
              <a:rPr lang="ru-RU" b="1" dirty="0" smtClean="0">
                <a:ea typeface="Times New Roman" pitchFamily="18" charset="0"/>
                <a:cs typeface="Times New Roman" pitchFamily="18" charset="0"/>
              </a:rPr>
              <a:t>Спонсорская помощь за 2017 год составила 143 600 рублей.</a:t>
            </a:r>
            <a:r>
              <a:rPr lang="ru-RU" dirty="0" smtClean="0">
                <a:cs typeface="Times New Roman" pitchFamily="18" charset="0"/>
              </a:rPr>
              <a:t> </a:t>
            </a:r>
            <a:endParaRPr lang="ru-RU" dirty="0">
              <a:cs typeface="Times New Roman" pitchFamily="18" charset="0"/>
            </a:endParaRPr>
          </a:p>
        </p:txBody>
      </p:sp>
      <p:pic>
        <p:nvPicPr>
          <p:cNvPr id="23" name="Рисунок 22" descr="C:\Users\Shupletsova_AM.KSON-ALL\Desktop\Мат.помощь срочная\Фото помощи\IMG_6357.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66800" y="3810000"/>
            <a:ext cx="2743200" cy="2000250"/>
          </a:xfrm>
          <a:prstGeom prst="rect">
            <a:avLst/>
          </a:prstGeom>
          <a:ln>
            <a:noFill/>
          </a:ln>
          <a:effectLst>
            <a:softEdge rad="112500"/>
          </a:effectLst>
        </p:spPr>
      </p:pic>
      <p:pic>
        <p:nvPicPr>
          <p:cNvPr id="26" name="Рисунок 25" descr="IMG_8726"/>
          <p:cNvPicPr/>
          <p:nvPr/>
        </p:nvPicPr>
        <p:blipFill>
          <a:blip r:embed="rId6" cstate="print"/>
          <a:srcRect l="3525" t="8740" r="414" b="11935"/>
          <a:stretch>
            <a:fillRect/>
          </a:stretch>
        </p:blipFill>
        <p:spPr bwMode="auto">
          <a:xfrm>
            <a:off x="5562600" y="3733800"/>
            <a:ext cx="2667000" cy="1905000"/>
          </a:xfrm>
          <a:prstGeom prst="rect">
            <a:avLst/>
          </a:prstGeom>
          <a:ln>
            <a:noFill/>
          </a:ln>
          <a:effectLst>
            <a:softEdge rad="112500"/>
          </a:effectLst>
        </p:spPr>
      </p:pic>
      <p:pic>
        <p:nvPicPr>
          <p:cNvPr id="27" name="Picture 8" descr="http://www.playcast.ru/uploads/2016/01/27/17010060.gif"/>
          <p:cNvPicPr>
            <a:picLocks noChangeAspect="1" noChangeArrowheads="1" noCrop="1"/>
          </p:cNvPicPr>
          <p:nvPr/>
        </p:nvPicPr>
        <p:blipFill>
          <a:blip r:embed="rId7" cstate="print"/>
          <a:srcRect/>
          <a:stretch>
            <a:fillRect/>
          </a:stretch>
        </p:blipFill>
        <p:spPr bwMode="auto">
          <a:xfrm>
            <a:off x="4419600" y="5029200"/>
            <a:ext cx="685800" cy="1155192"/>
          </a:xfrm>
          <a:prstGeom prst="rect">
            <a:avLst/>
          </a:prstGeom>
          <a:noFill/>
        </p:spPr>
      </p:pic>
      <p:pic>
        <p:nvPicPr>
          <p:cNvPr id="28" name="Picture 11" descr="http://www.playcast.ru/uploads/2016/04/11/18229225.gif"/>
          <p:cNvPicPr>
            <a:picLocks noChangeAspect="1" noChangeArrowheads="1"/>
          </p:cNvPicPr>
          <p:nvPr/>
        </p:nvPicPr>
        <p:blipFill>
          <a:blip r:embed="rId4" cstate="print"/>
          <a:srcRect/>
          <a:stretch>
            <a:fillRect/>
          </a:stretch>
        </p:blipFill>
        <p:spPr bwMode="auto">
          <a:xfrm>
            <a:off x="2362200" y="5715000"/>
            <a:ext cx="638872" cy="714375"/>
          </a:xfrm>
          <a:prstGeom prst="rect">
            <a:avLst/>
          </a:prstGeom>
          <a:noFill/>
        </p:spPr>
      </p:pic>
      <p:pic>
        <p:nvPicPr>
          <p:cNvPr id="29" name="Picture 11" descr="http://www.playcast.ru/uploads/2016/04/11/18229225.gif"/>
          <p:cNvPicPr>
            <a:picLocks noChangeAspect="1" noChangeArrowheads="1"/>
          </p:cNvPicPr>
          <p:nvPr/>
        </p:nvPicPr>
        <p:blipFill>
          <a:blip r:embed="rId4" cstate="print"/>
          <a:srcRect/>
          <a:stretch>
            <a:fillRect/>
          </a:stretch>
        </p:blipFill>
        <p:spPr bwMode="auto">
          <a:xfrm>
            <a:off x="6705600" y="5791200"/>
            <a:ext cx="638872" cy="714375"/>
          </a:xfrm>
          <a:prstGeom prst="rect">
            <a:avLst/>
          </a:prstGeom>
          <a:noFill/>
        </p:spPr>
      </p:pic>
      <p:pic>
        <p:nvPicPr>
          <p:cNvPr id="30" name="Picture 11" descr="http://www.playcast.ru/uploads/2016/04/11/18229225.gif"/>
          <p:cNvPicPr>
            <a:picLocks noChangeAspect="1" noChangeArrowheads="1"/>
          </p:cNvPicPr>
          <p:nvPr/>
        </p:nvPicPr>
        <p:blipFill>
          <a:blip r:embed="rId4" cstate="print"/>
          <a:srcRect/>
          <a:stretch>
            <a:fillRect/>
          </a:stretch>
        </p:blipFill>
        <p:spPr bwMode="auto">
          <a:xfrm>
            <a:off x="2362200" y="457200"/>
            <a:ext cx="638872" cy="714375"/>
          </a:xfrm>
          <a:prstGeom prst="rect">
            <a:avLst/>
          </a:prstGeom>
          <a:noFill/>
        </p:spPr>
      </p:pic>
      <p:pic>
        <p:nvPicPr>
          <p:cNvPr id="31" name="Picture 11" descr="http://www.playcast.ru/uploads/2016/04/11/18229225.gif"/>
          <p:cNvPicPr>
            <a:picLocks noChangeAspect="1" noChangeArrowheads="1"/>
          </p:cNvPicPr>
          <p:nvPr/>
        </p:nvPicPr>
        <p:blipFill>
          <a:blip r:embed="rId4" cstate="print"/>
          <a:srcRect/>
          <a:stretch>
            <a:fillRect/>
          </a:stretch>
        </p:blipFill>
        <p:spPr bwMode="auto">
          <a:xfrm>
            <a:off x="4343400" y="3581400"/>
            <a:ext cx="638872" cy="714375"/>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6" name="Picture 13" descr="http://www.playcast.ru/uploads/2014/12/11/11046069.gif"/>
          <p:cNvPicPr>
            <a:picLocks noChangeAspect="1" noChangeArrowheads="1" noCrop="1"/>
          </p:cNvPicPr>
          <p:nvPr/>
        </p:nvPicPr>
        <p:blipFill>
          <a:blip r:embed="rId3" cstate="print"/>
          <a:srcRect/>
          <a:stretch>
            <a:fillRect/>
          </a:stretch>
        </p:blipFill>
        <p:spPr bwMode="auto">
          <a:xfrm>
            <a:off x="1981200" y="533400"/>
            <a:ext cx="685800" cy="6858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6629400" y="457200"/>
            <a:ext cx="495300" cy="495300"/>
          </a:xfrm>
          <a:prstGeom prst="rect">
            <a:avLst/>
          </a:prstGeom>
          <a:noFill/>
        </p:spPr>
      </p:pic>
      <p:pic>
        <p:nvPicPr>
          <p:cNvPr id="9" name="Picture 11" descr="http://www.playcast.ru/uploads/2016/04/11/18229225.gif"/>
          <p:cNvPicPr>
            <a:picLocks noChangeAspect="1" noChangeArrowheads="1"/>
          </p:cNvPicPr>
          <p:nvPr/>
        </p:nvPicPr>
        <p:blipFill>
          <a:blip r:embed="rId4" cstate="print"/>
          <a:srcRect/>
          <a:stretch>
            <a:fillRect/>
          </a:stretch>
        </p:blipFill>
        <p:spPr bwMode="auto">
          <a:xfrm>
            <a:off x="685800" y="3352800"/>
            <a:ext cx="638872" cy="714375"/>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3581400" y="1295400"/>
            <a:ext cx="434433" cy="485775"/>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pic>
        <p:nvPicPr>
          <p:cNvPr id="22" name="Picture 11" descr="http://www.playcast.ru/uploads/2016/04/11/18229225.gif"/>
          <p:cNvPicPr>
            <a:picLocks noChangeAspect="1" noChangeArrowheads="1"/>
          </p:cNvPicPr>
          <p:nvPr/>
        </p:nvPicPr>
        <p:blipFill>
          <a:blip r:embed="rId4" cstate="print"/>
          <a:srcRect/>
          <a:stretch>
            <a:fillRect/>
          </a:stretch>
        </p:blipFill>
        <p:spPr bwMode="auto">
          <a:xfrm>
            <a:off x="685800" y="5943600"/>
            <a:ext cx="613317" cy="685800"/>
          </a:xfrm>
          <a:prstGeom prst="rect">
            <a:avLst/>
          </a:prstGeom>
          <a:noFill/>
        </p:spPr>
      </p:pic>
      <p:pic>
        <p:nvPicPr>
          <p:cNvPr id="23" name="Picture 11" descr="http://www.playcast.ru/uploads/2016/04/11/18229225.gif"/>
          <p:cNvPicPr>
            <a:picLocks noChangeAspect="1" noChangeArrowheads="1"/>
          </p:cNvPicPr>
          <p:nvPr/>
        </p:nvPicPr>
        <p:blipFill>
          <a:blip r:embed="rId4" cstate="print"/>
          <a:srcRect/>
          <a:stretch>
            <a:fillRect/>
          </a:stretch>
        </p:blipFill>
        <p:spPr bwMode="auto">
          <a:xfrm>
            <a:off x="685800" y="990600"/>
            <a:ext cx="533400" cy="596438"/>
          </a:xfrm>
          <a:prstGeom prst="rect">
            <a:avLst/>
          </a:prstGeom>
          <a:noFill/>
        </p:spPr>
      </p:pic>
      <p:pic>
        <p:nvPicPr>
          <p:cNvPr id="24" name="Picture 11" descr="http://www.playcast.ru/uploads/2016/04/11/18229225.gif"/>
          <p:cNvPicPr>
            <a:picLocks noChangeAspect="1" noChangeArrowheads="1"/>
          </p:cNvPicPr>
          <p:nvPr/>
        </p:nvPicPr>
        <p:blipFill>
          <a:blip r:embed="rId4" cstate="print"/>
          <a:srcRect/>
          <a:stretch>
            <a:fillRect/>
          </a:stretch>
        </p:blipFill>
        <p:spPr bwMode="auto">
          <a:xfrm>
            <a:off x="4343400" y="228600"/>
            <a:ext cx="669693" cy="748838"/>
          </a:xfrm>
          <a:prstGeom prst="rect">
            <a:avLst/>
          </a:prstGeom>
          <a:noFill/>
        </p:spPr>
      </p:pic>
      <p:sp>
        <p:nvSpPr>
          <p:cNvPr id="26627" name="Rectangle 3"/>
          <p:cNvSpPr>
            <a:spLocks noChangeArrowheads="1"/>
          </p:cNvSpPr>
          <p:nvPr/>
        </p:nvSpPr>
        <p:spPr bwMode="auto">
          <a:xfrm rot="10800000" flipV="1">
            <a:off x="762000" y="1931806"/>
            <a:ext cx="7772400" cy="36933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ru-RU" dirty="0" smtClean="0">
                <a:cs typeface="Times New Roman" pitchFamily="18" charset="0"/>
              </a:rPr>
              <a:t>Консультирование по вопросам, связанным с правом граждан на социальное обслуживание - обратилось </a:t>
            </a:r>
            <a:r>
              <a:rPr lang="ru-RU" b="1" dirty="0" smtClean="0">
                <a:cs typeface="Times New Roman" pitchFamily="18" charset="0"/>
              </a:rPr>
              <a:t>108</a:t>
            </a:r>
            <a:r>
              <a:rPr lang="ru-RU" dirty="0" smtClean="0">
                <a:cs typeface="Times New Roman" pitchFamily="18" charset="0"/>
              </a:rPr>
              <a:t> граждан.</a:t>
            </a:r>
          </a:p>
          <a:p>
            <a:r>
              <a:rPr lang="ru-RU" dirty="0" smtClean="0"/>
              <a:t>За материальной помощью в натуральном виде, собранной за счет спонсорских средств обратилось </a:t>
            </a:r>
            <a:r>
              <a:rPr lang="ru-RU" b="1" dirty="0" smtClean="0"/>
              <a:t>75</a:t>
            </a:r>
            <a:r>
              <a:rPr lang="ru-RU" dirty="0" smtClean="0"/>
              <a:t> граждан, нуждающихся в социальной поддержке.</a:t>
            </a:r>
          </a:p>
          <a:p>
            <a:pPr marL="0" marR="0" lvl="0" indent="0" algn="just" defTabSz="914400" rtl="0" eaLnBrk="1" fontAlgn="base" latinLnBrk="0" hangingPunct="1">
              <a:lnSpc>
                <a:spcPct val="100000"/>
              </a:lnSpc>
              <a:spcBef>
                <a:spcPct val="0"/>
              </a:spcBef>
              <a:spcAft>
                <a:spcPct val="0"/>
              </a:spcAft>
              <a:buClrTx/>
              <a:buSzTx/>
              <a:buFontTx/>
              <a:buNone/>
              <a:tabLst/>
            </a:pPr>
            <a:r>
              <a:rPr lang="ru-RU" dirty="0" smtClean="0">
                <a:ea typeface="Times New Roman" pitchFamily="18" charset="0"/>
                <a:cs typeface="Times New Roman" pitchFamily="18" charset="0"/>
              </a:rPr>
              <a:t>-</a:t>
            </a:r>
            <a:r>
              <a:rPr kumimoji="0" lang="ru-RU" b="0" i="0" u="none" strike="noStrike" cap="none" normalizeH="0" baseline="0" dirty="0" smtClean="0">
                <a:ln>
                  <a:noFill/>
                </a:ln>
                <a:effectLst/>
                <a:ea typeface="Times New Roman" pitchFamily="18" charset="0"/>
                <a:cs typeface="Times New Roman" pitchFamily="18" charset="0"/>
              </a:rPr>
              <a:t> </a:t>
            </a:r>
            <a:r>
              <a:rPr kumimoji="0" lang="ru-RU" b="0" i="0" u="none" strike="noStrike" cap="none" normalizeH="0" baseline="0" dirty="0" err="1" smtClean="0">
                <a:ln>
                  <a:noFill/>
                </a:ln>
                <a:effectLst/>
                <a:ea typeface="Times New Roman" pitchFamily="18" charset="0"/>
                <a:cs typeface="Times New Roman" pitchFamily="18" charset="0"/>
              </a:rPr>
              <a:t>мини-продуктовых</a:t>
            </a:r>
            <a:r>
              <a:rPr kumimoji="0" lang="ru-RU" b="0" i="0" u="none" strike="noStrike" cap="none" normalizeH="0" baseline="0" dirty="0" smtClean="0">
                <a:ln>
                  <a:noFill/>
                </a:ln>
                <a:effectLst/>
                <a:ea typeface="Times New Roman" pitchFamily="18" charset="0"/>
                <a:cs typeface="Times New Roman" pitchFamily="18" charset="0"/>
              </a:rPr>
              <a:t> наборов – </a:t>
            </a:r>
            <a:r>
              <a:rPr kumimoji="0" lang="ru-RU" b="1" i="0" u="none" strike="noStrike" cap="none" normalizeH="0" baseline="0" dirty="0" smtClean="0">
                <a:ln>
                  <a:noFill/>
                </a:ln>
                <a:effectLst/>
                <a:ea typeface="Times New Roman" pitchFamily="18" charset="0"/>
                <a:cs typeface="Times New Roman" pitchFamily="18" charset="0"/>
              </a:rPr>
              <a:t>71 штук </a:t>
            </a:r>
            <a:endParaRPr kumimoji="0" lang="ru-RU" b="0" i="0" u="none" strike="noStrike" cap="none" normalizeH="0" baseline="0" dirty="0" smtClean="0">
              <a:ln>
                <a:noFill/>
              </a:ln>
              <a:effectLst/>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effectLst/>
                <a:ea typeface="Times New Roman" pitchFamily="18" charset="0"/>
                <a:cs typeface="Times New Roman" pitchFamily="18" charset="0"/>
              </a:rPr>
              <a:t>-  </a:t>
            </a:r>
            <a:r>
              <a:rPr kumimoji="0" lang="ru-RU" b="0" i="0" u="none" strike="noStrike" cap="none" normalizeH="0" baseline="0" dirty="0" err="1" smtClean="0">
                <a:ln>
                  <a:noFill/>
                </a:ln>
                <a:effectLst/>
                <a:ea typeface="Times New Roman" pitchFamily="18" charset="0"/>
                <a:cs typeface="Times New Roman" pitchFamily="18" charset="0"/>
              </a:rPr>
              <a:t>мини-промышленных</a:t>
            </a:r>
            <a:r>
              <a:rPr kumimoji="0" lang="ru-RU" b="0" i="0" u="none" strike="noStrike" cap="none" normalizeH="0" baseline="0" dirty="0" smtClean="0">
                <a:ln>
                  <a:noFill/>
                </a:ln>
                <a:effectLst/>
                <a:ea typeface="Times New Roman" pitchFamily="18" charset="0"/>
                <a:cs typeface="Times New Roman" pitchFamily="18" charset="0"/>
              </a:rPr>
              <a:t> наборов – </a:t>
            </a:r>
            <a:r>
              <a:rPr kumimoji="0" lang="ru-RU" b="1" i="0" u="none" strike="noStrike" cap="none" normalizeH="0" baseline="0" dirty="0" smtClean="0">
                <a:ln>
                  <a:noFill/>
                </a:ln>
                <a:effectLst/>
                <a:ea typeface="Times New Roman" pitchFamily="18" charset="0"/>
                <a:cs typeface="Times New Roman" pitchFamily="18" charset="0"/>
              </a:rPr>
              <a:t>6 штук</a:t>
            </a:r>
            <a:endParaRPr kumimoji="0" lang="ru-RU" b="0" i="0" u="none" strike="noStrike" cap="none" normalizeH="0" baseline="0" dirty="0" smtClean="0">
              <a:ln>
                <a:noFill/>
              </a:ln>
              <a:effectLst/>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effectLst/>
                <a:ea typeface="Times New Roman" pitchFamily="18" charset="0"/>
                <a:cs typeface="Times New Roman" pitchFamily="18" charset="0"/>
              </a:rPr>
              <a:t>- канцелярских наборов – </a:t>
            </a:r>
            <a:r>
              <a:rPr lang="ru-RU" b="1" dirty="0" smtClean="0">
                <a:ea typeface="Times New Roman" pitchFamily="18" charset="0"/>
                <a:cs typeface="Times New Roman" pitchFamily="18" charset="0"/>
              </a:rPr>
              <a:t>7</a:t>
            </a:r>
            <a:r>
              <a:rPr kumimoji="0" lang="ru-RU" b="1" i="0" u="none" strike="noStrike" cap="none" normalizeH="0" baseline="0" dirty="0" smtClean="0">
                <a:ln>
                  <a:noFill/>
                </a:ln>
                <a:effectLst/>
                <a:ea typeface="Times New Roman" pitchFamily="18" charset="0"/>
                <a:cs typeface="Times New Roman" pitchFamily="18" charset="0"/>
              </a:rPr>
              <a:t> наборов</a:t>
            </a:r>
            <a:endParaRPr kumimoji="0" lang="ru-RU" b="0" i="0" u="none" strike="noStrike" cap="none" normalizeH="0" baseline="0" dirty="0" smtClean="0">
              <a:ln>
                <a:noFill/>
              </a:ln>
              <a:effectLst/>
              <a:cs typeface="Times New Roman" pitchFamily="18" charset="0"/>
            </a:endParaRPr>
          </a:p>
          <a:p>
            <a:pPr lvl="0" algn="just" eaLnBrk="0" fontAlgn="base" hangingPunct="0">
              <a:spcBef>
                <a:spcPct val="0"/>
              </a:spcBef>
              <a:spcAft>
                <a:spcPct val="0"/>
              </a:spcAft>
            </a:pPr>
            <a:r>
              <a:rPr lang="ru-RU" dirty="0" smtClean="0"/>
              <a:t>- набор лечебно-профилактических средств</a:t>
            </a:r>
            <a:r>
              <a:rPr kumimoji="0" lang="ru-RU" b="0" i="0" u="none" strike="noStrike" cap="none" normalizeH="0" baseline="0" dirty="0" smtClean="0">
                <a:ln>
                  <a:noFill/>
                </a:ln>
                <a:effectLst/>
                <a:ea typeface="Times New Roman" pitchFamily="18" charset="0"/>
                <a:cs typeface="Times New Roman" pitchFamily="18" charset="0"/>
              </a:rPr>
              <a:t>- </a:t>
            </a:r>
            <a:r>
              <a:rPr lang="ru-RU" b="1" dirty="0" smtClean="0">
                <a:ea typeface="Times New Roman" pitchFamily="18" charset="0"/>
                <a:cs typeface="Times New Roman" pitchFamily="18" charset="0"/>
              </a:rPr>
              <a:t>6 штук</a:t>
            </a:r>
          </a:p>
          <a:p>
            <a:pPr algn="just" eaLnBrk="0" fontAlgn="base" hangingPunct="0">
              <a:spcBef>
                <a:spcPct val="0"/>
              </a:spcBef>
              <a:spcAft>
                <a:spcPct val="0"/>
              </a:spcAft>
            </a:pPr>
            <a:r>
              <a:rPr lang="ru-RU" dirty="0" smtClean="0"/>
              <a:t>- новогодние подарки </a:t>
            </a:r>
            <a:r>
              <a:rPr lang="ru-RU" dirty="0" smtClean="0">
                <a:ea typeface="Times New Roman" pitchFamily="18" charset="0"/>
                <a:cs typeface="Times New Roman" pitchFamily="18" charset="0"/>
              </a:rPr>
              <a:t>– </a:t>
            </a:r>
            <a:r>
              <a:rPr lang="ru-RU" b="1" dirty="0" smtClean="0">
                <a:ea typeface="Times New Roman" pitchFamily="18" charset="0"/>
                <a:cs typeface="Times New Roman" pitchFamily="18" charset="0"/>
              </a:rPr>
              <a:t>95 штук</a:t>
            </a:r>
            <a:endParaRPr lang="ru-RU" dirty="0" smtClean="0"/>
          </a:p>
          <a:p>
            <a:pPr marL="0" marR="0" lvl="0" indent="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effectLst/>
                <a:ea typeface="Times New Roman" pitchFamily="18" charset="0"/>
                <a:cs typeface="Times New Roman" pitchFamily="18" charset="0"/>
              </a:rPr>
              <a:t>- новой одежды – </a:t>
            </a:r>
            <a:r>
              <a:rPr kumimoji="0" lang="ru-RU" b="1" i="0" u="none" strike="noStrike" cap="none" normalizeH="0" baseline="0" dirty="0" smtClean="0">
                <a:ln>
                  <a:noFill/>
                </a:ln>
                <a:effectLst/>
                <a:ea typeface="Times New Roman" pitchFamily="18" charset="0"/>
                <a:cs typeface="Times New Roman" pitchFamily="18" charset="0"/>
              </a:rPr>
              <a:t>2 штуки</a:t>
            </a:r>
            <a:endParaRPr kumimoji="0" lang="ru-RU" b="0" i="0" u="none" strike="noStrike" cap="none" normalizeH="0" baseline="0" dirty="0" smtClean="0">
              <a:ln>
                <a:noFill/>
              </a:ln>
              <a:effectLst/>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b="0" i="0" u="none" strike="noStrike" cap="none" normalizeH="0" baseline="0" dirty="0" smtClean="0">
                <a:ln>
                  <a:noFill/>
                </a:ln>
                <a:effectLst/>
                <a:ea typeface="Times New Roman" pitchFamily="18" charset="0"/>
                <a:cs typeface="Times New Roman" pitchFamily="18" charset="0"/>
              </a:rPr>
              <a:t>Новой обуви - </a:t>
            </a:r>
            <a:r>
              <a:rPr kumimoji="0" lang="ru-RU" b="1" i="0" u="none" strike="noStrike" cap="none" normalizeH="0" baseline="0" dirty="0" smtClean="0">
                <a:ln>
                  <a:noFill/>
                </a:ln>
                <a:effectLst/>
                <a:ea typeface="Times New Roman" pitchFamily="18" charset="0"/>
                <a:cs typeface="Times New Roman" pitchFamily="18" charset="0"/>
              </a:rPr>
              <a:t>17 пары</a:t>
            </a:r>
            <a:endParaRPr kumimoji="0" lang="ru-RU" b="0" i="0" u="none" strike="noStrike" cap="none" normalizeH="0" baseline="0" dirty="0" smtClean="0">
              <a:ln>
                <a:noFill/>
              </a:ln>
              <a:effectLst/>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ru-RU" b="0" i="0" u="none" strike="noStrike" cap="none" normalizeH="0" baseline="0" dirty="0" smtClean="0">
                <a:ln>
                  <a:noFill/>
                </a:ln>
                <a:effectLst/>
                <a:ea typeface="Times New Roman" pitchFamily="18" charset="0"/>
                <a:cs typeface="Times New Roman" pitchFamily="18" charset="0"/>
              </a:rPr>
              <a:t>хлеба – </a:t>
            </a:r>
            <a:r>
              <a:rPr kumimoji="0" lang="ru-RU" b="1" i="0" u="none" strike="noStrike" cap="none" normalizeH="0" baseline="0" dirty="0" smtClean="0">
                <a:ln>
                  <a:noFill/>
                </a:ln>
                <a:effectLst/>
                <a:ea typeface="Times New Roman" pitchFamily="18" charset="0"/>
                <a:cs typeface="Times New Roman" pitchFamily="18" charset="0"/>
              </a:rPr>
              <a:t>240 булок</a:t>
            </a:r>
            <a:endParaRPr kumimoji="0" lang="ru-RU" b="0" i="0" u="none" strike="noStrike" cap="none" normalizeH="0" baseline="0" dirty="0" smtClean="0">
              <a:ln>
                <a:noFill/>
              </a:ln>
              <a:effectLst/>
              <a:cs typeface="Times New Roman" pitchFamily="18" charset="0"/>
            </a:endParaRPr>
          </a:p>
        </p:txBody>
      </p:sp>
      <p:sp>
        <p:nvSpPr>
          <p:cNvPr id="26628" name="Rectangle 4"/>
          <p:cNvSpPr>
            <a:spLocks noChangeArrowheads="1"/>
          </p:cNvSpPr>
          <p:nvPr/>
        </p:nvSpPr>
        <p:spPr bwMode="auto">
          <a:xfrm>
            <a:off x="838200" y="1524000"/>
            <a:ext cx="769620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9875" algn="ctr"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effectLst/>
                <a:latin typeface="+mj-lt"/>
                <a:ea typeface="Times New Roman" pitchFamily="18" charset="0"/>
                <a:cs typeface="Times New Roman" pitchFamily="18" charset="0"/>
              </a:rPr>
              <a:t>Работа с гражданами, нуждающимися в социальной поддержке</a:t>
            </a:r>
            <a:endParaRPr kumimoji="0" lang="ru-RU" sz="2000" b="0" i="0" u="none" strike="noStrike" cap="none" normalizeH="0" baseline="0" dirty="0" smtClean="0">
              <a:ln>
                <a:noFill/>
              </a:ln>
              <a:effectLst/>
              <a:latin typeface="+mj-lt"/>
              <a:cs typeface="Times New Roman" pitchFamily="18" charset="0"/>
            </a:endParaRPr>
          </a:p>
        </p:txBody>
      </p:sp>
      <p:pic>
        <p:nvPicPr>
          <p:cNvPr id="19" name="Picture 2" descr="http://litsait.ru/images/photos/medium/article199218.jpg"/>
          <p:cNvPicPr>
            <a:picLocks noChangeAspect="1" noChangeArrowheads="1" noCrop="1"/>
          </p:cNvPicPr>
          <p:nvPr/>
        </p:nvPicPr>
        <p:blipFill>
          <a:blip r:embed="rId5" cstate="print"/>
          <a:srcRect/>
          <a:stretch>
            <a:fillRect/>
          </a:stretch>
        </p:blipFill>
        <p:spPr bwMode="auto">
          <a:xfrm>
            <a:off x="2590800" y="5410200"/>
            <a:ext cx="2754536" cy="2066925"/>
          </a:xfrm>
          <a:prstGeom prst="rect">
            <a:avLst/>
          </a:prstGeom>
          <a:noFill/>
        </p:spPr>
      </p:pic>
      <p:pic>
        <p:nvPicPr>
          <p:cNvPr id="11266" name="Picture 2" descr="C:\Users\Rongina_SE\Desktop\IMG_8051.JPG"/>
          <p:cNvPicPr>
            <a:picLocks noChangeAspect="1" noChangeArrowheads="1"/>
          </p:cNvPicPr>
          <p:nvPr/>
        </p:nvPicPr>
        <p:blipFill>
          <a:blip r:embed="rId6" cstate="print"/>
          <a:srcRect/>
          <a:stretch>
            <a:fillRect/>
          </a:stretch>
        </p:blipFill>
        <p:spPr bwMode="auto">
          <a:xfrm>
            <a:off x="6172200" y="3200400"/>
            <a:ext cx="1853487" cy="1143000"/>
          </a:xfrm>
          <a:prstGeom prst="rect">
            <a:avLst/>
          </a:prstGeom>
          <a:noFill/>
        </p:spPr>
      </p:pic>
      <p:pic>
        <p:nvPicPr>
          <p:cNvPr id="11267" name="Picture 3" descr="C:\Users\Rongina_SE\Desktop\IMG_8052.JPG"/>
          <p:cNvPicPr>
            <a:picLocks noChangeAspect="1" noChangeArrowheads="1"/>
          </p:cNvPicPr>
          <p:nvPr/>
        </p:nvPicPr>
        <p:blipFill>
          <a:blip r:embed="rId7" cstate="print"/>
          <a:srcRect/>
          <a:stretch>
            <a:fillRect/>
          </a:stretch>
        </p:blipFill>
        <p:spPr bwMode="auto">
          <a:xfrm>
            <a:off x="6248400" y="4572000"/>
            <a:ext cx="1722438" cy="1295400"/>
          </a:xfrm>
          <a:prstGeom prst="rect">
            <a:avLst/>
          </a:prstGeom>
          <a:noFill/>
        </p:spPr>
      </p:pic>
      <p:pic>
        <p:nvPicPr>
          <p:cNvPr id="11268" name="Picture 4" descr="C:\Users\Rongina_SE\Downloads\16.gif"/>
          <p:cNvPicPr>
            <a:picLocks noChangeAspect="1" noChangeArrowheads="1" noCrop="1"/>
          </p:cNvPicPr>
          <p:nvPr/>
        </p:nvPicPr>
        <p:blipFill>
          <a:blip r:embed="rId8" cstate="print"/>
          <a:srcRect/>
          <a:stretch>
            <a:fillRect/>
          </a:stretch>
        </p:blipFill>
        <p:spPr bwMode="auto">
          <a:xfrm rot="1986872">
            <a:off x="5911975" y="4301242"/>
            <a:ext cx="776570" cy="574662"/>
          </a:xfrm>
          <a:prstGeom prst="rect">
            <a:avLst/>
          </a:prstGeom>
          <a:noFill/>
        </p:spPr>
      </p:pic>
      <p:pic>
        <p:nvPicPr>
          <p:cNvPr id="11269" name="Picture 5" descr="C:\Users\Rongina_SE\Downloads\3.gif"/>
          <p:cNvPicPr>
            <a:picLocks noChangeAspect="1" noChangeArrowheads="1" noCrop="1"/>
          </p:cNvPicPr>
          <p:nvPr/>
        </p:nvPicPr>
        <p:blipFill>
          <a:blip r:embed="rId9" cstate="print"/>
          <a:srcRect/>
          <a:stretch>
            <a:fillRect/>
          </a:stretch>
        </p:blipFill>
        <p:spPr bwMode="auto">
          <a:xfrm>
            <a:off x="7772400" y="5867400"/>
            <a:ext cx="609600" cy="609600"/>
          </a:xfrm>
          <a:prstGeom prst="rect">
            <a:avLst/>
          </a:prstGeom>
          <a:noFill/>
        </p:spPr>
      </p:pic>
      <p:pic>
        <p:nvPicPr>
          <p:cNvPr id="11270" name="Picture 6" descr="C:\Users\Rongina_SE\Downloads\3.gif"/>
          <p:cNvPicPr>
            <a:picLocks noChangeAspect="1" noChangeArrowheads="1" noCrop="1"/>
          </p:cNvPicPr>
          <p:nvPr/>
        </p:nvPicPr>
        <p:blipFill>
          <a:blip r:embed="rId9" cstate="print"/>
          <a:srcRect/>
          <a:stretch>
            <a:fillRect/>
          </a:stretch>
        </p:blipFill>
        <p:spPr bwMode="auto">
          <a:xfrm>
            <a:off x="5562600" y="5791200"/>
            <a:ext cx="609600" cy="6096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6" name="Picture 13" descr="http://www.playcast.ru/uploads/2014/12/11/11046069.gif"/>
          <p:cNvPicPr>
            <a:picLocks noChangeAspect="1" noChangeArrowheads="1" noCrop="1"/>
          </p:cNvPicPr>
          <p:nvPr/>
        </p:nvPicPr>
        <p:blipFill>
          <a:blip r:embed="rId3" cstate="print"/>
          <a:srcRect/>
          <a:stretch>
            <a:fillRect/>
          </a:stretch>
        </p:blipFill>
        <p:spPr bwMode="auto">
          <a:xfrm>
            <a:off x="2057400" y="228600"/>
            <a:ext cx="685800" cy="6858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6629400" y="457200"/>
            <a:ext cx="495300" cy="495300"/>
          </a:xfrm>
          <a:prstGeom prst="rect">
            <a:avLst/>
          </a:prstGeom>
          <a:noFill/>
        </p:spPr>
      </p:pic>
      <p:pic>
        <p:nvPicPr>
          <p:cNvPr id="9" name="Picture 11" descr="http://www.playcast.ru/uploads/2016/04/11/18229225.gif"/>
          <p:cNvPicPr>
            <a:picLocks noChangeAspect="1" noChangeArrowheads="1"/>
          </p:cNvPicPr>
          <p:nvPr/>
        </p:nvPicPr>
        <p:blipFill>
          <a:blip r:embed="rId4" cstate="print"/>
          <a:srcRect/>
          <a:stretch>
            <a:fillRect/>
          </a:stretch>
        </p:blipFill>
        <p:spPr bwMode="auto">
          <a:xfrm>
            <a:off x="685800" y="3352800"/>
            <a:ext cx="638872" cy="714375"/>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3581400" y="1295400"/>
            <a:ext cx="434433" cy="485775"/>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pic>
        <p:nvPicPr>
          <p:cNvPr id="22" name="Picture 11" descr="http://www.playcast.ru/uploads/2016/04/11/18229225.gif"/>
          <p:cNvPicPr>
            <a:picLocks noChangeAspect="1" noChangeArrowheads="1"/>
          </p:cNvPicPr>
          <p:nvPr/>
        </p:nvPicPr>
        <p:blipFill>
          <a:blip r:embed="rId4" cstate="print"/>
          <a:srcRect/>
          <a:stretch>
            <a:fillRect/>
          </a:stretch>
        </p:blipFill>
        <p:spPr bwMode="auto">
          <a:xfrm>
            <a:off x="685800" y="5943600"/>
            <a:ext cx="613317" cy="685800"/>
          </a:xfrm>
          <a:prstGeom prst="rect">
            <a:avLst/>
          </a:prstGeom>
          <a:noFill/>
        </p:spPr>
      </p:pic>
      <p:pic>
        <p:nvPicPr>
          <p:cNvPr id="23" name="Picture 11" descr="http://www.playcast.ru/uploads/2016/04/11/18229225.gif"/>
          <p:cNvPicPr>
            <a:picLocks noChangeAspect="1" noChangeArrowheads="1"/>
          </p:cNvPicPr>
          <p:nvPr/>
        </p:nvPicPr>
        <p:blipFill>
          <a:blip r:embed="rId4" cstate="print"/>
          <a:srcRect/>
          <a:stretch>
            <a:fillRect/>
          </a:stretch>
        </p:blipFill>
        <p:spPr bwMode="auto">
          <a:xfrm>
            <a:off x="685800" y="990600"/>
            <a:ext cx="533400" cy="596438"/>
          </a:xfrm>
          <a:prstGeom prst="rect">
            <a:avLst/>
          </a:prstGeom>
          <a:noFill/>
        </p:spPr>
      </p:pic>
      <p:pic>
        <p:nvPicPr>
          <p:cNvPr id="24" name="Picture 11" descr="http://www.playcast.ru/uploads/2016/04/11/18229225.gif"/>
          <p:cNvPicPr>
            <a:picLocks noChangeAspect="1" noChangeArrowheads="1"/>
          </p:cNvPicPr>
          <p:nvPr/>
        </p:nvPicPr>
        <p:blipFill>
          <a:blip r:embed="rId4" cstate="print"/>
          <a:srcRect/>
          <a:stretch>
            <a:fillRect/>
          </a:stretch>
        </p:blipFill>
        <p:spPr bwMode="auto">
          <a:xfrm>
            <a:off x="4343400" y="228600"/>
            <a:ext cx="669693" cy="748838"/>
          </a:xfrm>
          <a:prstGeom prst="rect">
            <a:avLst/>
          </a:prstGeom>
          <a:noFill/>
        </p:spPr>
      </p:pic>
      <p:sp>
        <p:nvSpPr>
          <p:cNvPr id="26627" name="Rectangle 3"/>
          <p:cNvSpPr>
            <a:spLocks noChangeArrowheads="1"/>
          </p:cNvSpPr>
          <p:nvPr/>
        </p:nvSpPr>
        <p:spPr bwMode="auto">
          <a:xfrm rot="10800000" flipV="1">
            <a:off x="762000" y="962353"/>
            <a:ext cx="7772400" cy="538609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ru-RU" b="1" dirty="0" smtClean="0"/>
              <a:t> </a:t>
            </a:r>
            <a:r>
              <a:rPr lang="ru-RU" sz="2000" b="1" dirty="0" smtClean="0"/>
              <a:t>За  2017 год были оказаны услуги сотрудниками отделения:</a:t>
            </a:r>
          </a:p>
          <a:p>
            <a:endParaRPr lang="ru-RU" dirty="0" smtClean="0"/>
          </a:p>
          <a:p>
            <a:pPr algn="just"/>
            <a:r>
              <a:rPr lang="ru-RU" dirty="0" smtClean="0"/>
              <a:t>- Консультирование по вопросам, связанным с правом граждан на социальное обслуживание – </a:t>
            </a:r>
            <a:r>
              <a:rPr lang="ru-RU" b="1" dirty="0" smtClean="0"/>
              <a:t>111 граждан</a:t>
            </a:r>
            <a:r>
              <a:rPr lang="ru-RU" dirty="0" smtClean="0"/>
              <a:t> (267 услуг);</a:t>
            </a:r>
          </a:p>
          <a:p>
            <a:pPr algn="just"/>
            <a:r>
              <a:rPr lang="ru-RU" dirty="0" smtClean="0"/>
              <a:t>- проведение опроса и первичной социальной диагностики граждан для оценки их реального положения –</a:t>
            </a:r>
            <a:r>
              <a:rPr lang="ru-RU" b="1" dirty="0" smtClean="0"/>
              <a:t> 111 граждан</a:t>
            </a:r>
            <a:r>
              <a:rPr lang="ru-RU" dirty="0" smtClean="0"/>
              <a:t> (111 услуг);</a:t>
            </a:r>
          </a:p>
          <a:p>
            <a:pPr algn="just"/>
            <a:r>
              <a:rPr lang="ru-RU" dirty="0" smtClean="0"/>
              <a:t>- содействие клиенту в подготовке обращений в различные организации по конкретным проблемам получателей социальны услуг – </a:t>
            </a:r>
            <a:r>
              <a:rPr lang="ru-RU" b="1" dirty="0" smtClean="0"/>
              <a:t>23 гражданина </a:t>
            </a:r>
            <a:r>
              <a:rPr lang="ru-RU" dirty="0" smtClean="0"/>
              <a:t>(34 услуги);</a:t>
            </a:r>
          </a:p>
          <a:p>
            <a:pPr algn="just"/>
            <a:r>
              <a:rPr lang="ru-RU" dirty="0" smtClean="0"/>
              <a:t>- осуществление посреднических действий между клиентом и мед. организациями в целях организации прохождения мед. обследований, необходимых для предоставления жилых помещений в условиях круглосуточного и ночного пребывания в организациях социального обслуживания – </a:t>
            </a:r>
            <a:r>
              <a:rPr lang="ru-RU" b="1" dirty="0" smtClean="0"/>
              <a:t>40 граждан</a:t>
            </a:r>
            <a:r>
              <a:rPr lang="ru-RU" dirty="0" smtClean="0"/>
              <a:t> (79 услуг);</a:t>
            </a:r>
          </a:p>
          <a:p>
            <a:pPr algn="just"/>
            <a:r>
              <a:rPr lang="ru-RU" dirty="0" smtClean="0"/>
              <a:t>- содействие в поиске родственников – 9 граждан (9 услуг);</a:t>
            </a:r>
          </a:p>
          <a:p>
            <a:pPr algn="just"/>
            <a:r>
              <a:rPr lang="ru-RU" dirty="0" smtClean="0"/>
              <a:t>- содействие в госпитализации – 4 человека (8 услуг).</a:t>
            </a:r>
          </a:p>
          <a:p>
            <a:pPr algn="just"/>
            <a:r>
              <a:rPr lang="ru-RU" b="1" dirty="0" smtClean="0"/>
              <a:t> </a:t>
            </a:r>
            <a:r>
              <a:rPr lang="ru-RU" dirty="0" smtClean="0"/>
              <a:t>Оказана помощь в оформлении  в  ОВП, ЦСА п. Лебяжье и дом – интернат – 7 граждан (7услуг).</a:t>
            </a:r>
          </a:p>
          <a:p>
            <a:endParaRPr lang="ru-RU" dirty="0"/>
          </a:p>
        </p:txBody>
      </p:sp>
      <p:pic>
        <p:nvPicPr>
          <p:cNvPr id="6146" name="Picture 2" descr="C:\Users\Rongina_SE\Downloads\3.gif"/>
          <p:cNvPicPr>
            <a:picLocks noChangeAspect="1" noChangeArrowheads="1" noCrop="1"/>
          </p:cNvPicPr>
          <p:nvPr/>
        </p:nvPicPr>
        <p:blipFill>
          <a:blip r:embed="rId5" cstate="print"/>
          <a:srcRect/>
          <a:stretch>
            <a:fillRect/>
          </a:stretch>
        </p:blipFill>
        <p:spPr bwMode="auto">
          <a:xfrm>
            <a:off x="7239000" y="5791200"/>
            <a:ext cx="609600" cy="609600"/>
          </a:xfrm>
          <a:prstGeom prst="rect">
            <a:avLst/>
          </a:prstGeom>
          <a:noFill/>
        </p:spPr>
      </p:pic>
      <p:pic>
        <p:nvPicPr>
          <p:cNvPr id="6147" name="Picture 3" descr="C:\Users\Rongina_SE\Downloads\3.gif"/>
          <p:cNvPicPr>
            <a:picLocks noChangeAspect="1" noChangeArrowheads="1" noCrop="1"/>
          </p:cNvPicPr>
          <p:nvPr/>
        </p:nvPicPr>
        <p:blipFill>
          <a:blip r:embed="rId5" cstate="print"/>
          <a:srcRect/>
          <a:stretch>
            <a:fillRect/>
          </a:stretch>
        </p:blipFill>
        <p:spPr bwMode="auto">
          <a:xfrm>
            <a:off x="3810000" y="5791200"/>
            <a:ext cx="609600" cy="6096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6" name="Picture 13" descr="http://www.playcast.ru/uploads/2014/12/11/11046069.gif"/>
          <p:cNvPicPr>
            <a:picLocks noChangeAspect="1" noChangeArrowheads="1" noCrop="1"/>
          </p:cNvPicPr>
          <p:nvPr/>
        </p:nvPicPr>
        <p:blipFill>
          <a:blip r:embed="rId3" cstate="print"/>
          <a:srcRect/>
          <a:stretch>
            <a:fillRect/>
          </a:stretch>
        </p:blipFill>
        <p:spPr bwMode="auto">
          <a:xfrm>
            <a:off x="2057400" y="228600"/>
            <a:ext cx="685800" cy="6858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6629400" y="457200"/>
            <a:ext cx="495300" cy="495300"/>
          </a:xfrm>
          <a:prstGeom prst="rect">
            <a:avLst/>
          </a:prstGeom>
          <a:noFill/>
        </p:spPr>
      </p:pic>
      <p:pic>
        <p:nvPicPr>
          <p:cNvPr id="9" name="Picture 11" descr="http://www.playcast.ru/uploads/2016/04/11/18229225.gif"/>
          <p:cNvPicPr>
            <a:picLocks noChangeAspect="1" noChangeArrowheads="1"/>
          </p:cNvPicPr>
          <p:nvPr/>
        </p:nvPicPr>
        <p:blipFill>
          <a:blip r:embed="rId4" cstate="print"/>
          <a:srcRect/>
          <a:stretch>
            <a:fillRect/>
          </a:stretch>
        </p:blipFill>
        <p:spPr bwMode="auto">
          <a:xfrm>
            <a:off x="685800" y="3352800"/>
            <a:ext cx="638872" cy="714375"/>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3581400" y="1295400"/>
            <a:ext cx="434433" cy="485775"/>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pic>
        <p:nvPicPr>
          <p:cNvPr id="22" name="Picture 11" descr="http://www.playcast.ru/uploads/2016/04/11/18229225.gif"/>
          <p:cNvPicPr>
            <a:picLocks noChangeAspect="1" noChangeArrowheads="1"/>
          </p:cNvPicPr>
          <p:nvPr/>
        </p:nvPicPr>
        <p:blipFill>
          <a:blip r:embed="rId4" cstate="print"/>
          <a:srcRect/>
          <a:stretch>
            <a:fillRect/>
          </a:stretch>
        </p:blipFill>
        <p:spPr bwMode="auto">
          <a:xfrm>
            <a:off x="2286000" y="5943600"/>
            <a:ext cx="613317" cy="685800"/>
          </a:xfrm>
          <a:prstGeom prst="rect">
            <a:avLst/>
          </a:prstGeom>
          <a:noFill/>
        </p:spPr>
      </p:pic>
      <p:pic>
        <p:nvPicPr>
          <p:cNvPr id="23" name="Picture 11" descr="http://www.playcast.ru/uploads/2016/04/11/18229225.gif"/>
          <p:cNvPicPr>
            <a:picLocks noChangeAspect="1" noChangeArrowheads="1"/>
          </p:cNvPicPr>
          <p:nvPr/>
        </p:nvPicPr>
        <p:blipFill>
          <a:blip r:embed="rId4" cstate="print"/>
          <a:srcRect/>
          <a:stretch>
            <a:fillRect/>
          </a:stretch>
        </p:blipFill>
        <p:spPr bwMode="auto">
          <a:xfrm>
            <a:off x="685800" y="990600"/>
            <a:ext cx="533400" cy="596438"/>
          </a:xfrm>
          <a:prstGeom prst="rect">
            <a:avLst/>
          </a:prstGeom>
          <a:noFill/>
        </p:spPr>
      </p:pic>
      <p:pic>
        <p:nvPicPr>
          <p:cNvPr id="24" name="Picture 11" descr="http://www.playcast.ru/uploads/2016/04/11/18229225.gif"/>
          <p:cNvPicPr>
            <a:picLocks noChangeAspect="1" noChangeArrowheads="1"/>
          </p:cNvPicPr>
          <p:nvPr/>
        </p:nvPicPr>
        <p:blipFill>
          <a:blip r:embed="rId4" cstate="print"/>
          <a:srcRect/>
          <a:stretch>
            <a:fillRect/>
          </a:stretch>
        </p:blipFill>
        <p:spPr bwMode="auto">
          <a:xfrm>
            <a:off x="4343400" y="228600"/>
            <a:ext cx="669693" cy="748838"/>
          </a:xfrm>
          <a:prstGeom prst="rect">
            <a:avLst/>
          </a:prstGeom>
          <a:noFill/>
        </p:spPr>
      </p:pic>
      <p:sp>
        <p:nvSpPr>
          <p:cNvPr id="26627" name="Rectangle 3"/>
          <p:cNvSpPr>
            <a:spLocks noChangeArrowheads="1"/>
          </p:cNvSpPr>
          <p:nvPr/>
        </p:nvSpPr>
        <p:spPr bwMode="auto">
          <a:xfrm rot="10800000" flipV="1">
            <a:off x="762000" y="541854"/>
            <a:ext cx="77724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ru-RU" b="1" dirty="0" smtClean="0"/>
              <a:t> Работа с гражданами БОМЖ</a:t>
            </a:r>
            <a:endParaRPr lang="ru-RU" dirty="0" smtClean="0"/>
          </a:p>
          <a:p>
            <a:r>
              <a:rPr lang="ru-RU" dirty="0" smtClean="0"/>
              <a:t>На учете в отделении срочного социального обслуживания состоит </a:t>
            </a:r>
            <a:r>
              <a:rPr lang="ru-RU" b="1" dirty="0" smtClean="0"/>
              <a:t>111 граждан </a:t>
            </a:r>
            <a:r>
              <a:rPr lang="ru-RU" dirty="0" smtClean="0"/>
              <a:t>без определенного места жительства и занятий,</a:t>
            </a:r>
          </a:p>
          <a:p>
            <a:r>
              <a:rPr lang="ru-RU" dirty="0" smtClean="0"/>
              <a:t>из них 71 трудоспособный гражданин, 32 пенсионера.</a:t>
            </a:r>
          </a:p>
          <a:p>
            <a:r>
              <a:rPr lang="ru-RU" dirty="0" smtClean="0"/>
              <a:t> Сформировано 111 личных дел на граждан, нуждающихся в восстановлении  документов, установление родственных связей,</a:t>
            </a:r>
          </a:p>
          <a:p>
            <a:r>
              <a:rPr lang="ru-RU" dirty="0" smtClean="0"/>
              <a:t> содействии в госпитализации, оформлении группы</a:t>
            </a:r>
          </a:p>
          <a:p>
            <a:r>
              <a:rPr lang="ru-RU" dirty="0" smtClean="0"/>
              <a:t> инвалидности, оформлении в ОВП и дом – интернат</a:t>
            </a:r>
          </a:p>
          <a:p>
            <a:r>
              <a:rPr lang="ru-RU" b="1" dirty="0" smtClean="0"/>
              <a:t>Работа с гражданами, вышедшими из МЛС. </a:t>
            </a:r>
            <a:endParaRPr lang="ru-RU" dirty="0" smtClean="0"/>
          </a:p>
          <a:p>
            <a:r>
              <a:rPr lang="ru-RU" dirty="0" smtClean="0"/>
              <a:t>В течение года зафиксировано прибытие 241 граждан на территории города и Каменского района, из них 239 граждане трудоспособного возраста и </a:t>
            </a:r>
          </a:p>
          <a:p>
            <a:r>
              <a:rPr lang="ru-RU" dirty="0" smtClean="0"/>
              <a:t>2 гражданина пенсионного возраста.  </a:t>
            </a:r>
          </a:p>
          <a:p>
            <a:r>
              <a:rPr lang="ru-RU" b="1" dirty="0" smtClean="0"/>
              <a:t>Оказана помощь </a:t>
            </a:r>
            <a:r>
              <a:rPr lang="ru-RU" dirty="0" smtClean="0"/>
              <a:t>в виде:</a:t>
            </a:r>
          </a:p>
          <a:p>
            <a:r>
              <a:rPr lang="ru-RU" dirty="0" smtClean="0"/>
              <a:t>- Вещей б/у – 22 услуги;</a:t>
            </a:r>
          </a:p>
          <a:p>
            <a:r>
              <a:rPr lang="ru-RU" dirty="0" smtClean="0"/>
              <a:t>- Подготовке документов, направляемых в различные инстанции -1 услуга;</a:t>
            </a:r>
          </a:p>
          <a:p>
            <a:r>
              <a:rPr lang="ru-RU" dirty="0" smtClean="0"/>
              <a:t>-Выдача продуктов питания – 14 услуг;</a:t>
            </a:r>
          </a:p>
          <a:p>
            <a:r>
              <a:rPr lang="ru-RU" dirty="0" smtClean="0"/>
              <a:t>- Консультация по вопросу социального обслуживания – 170 услуг;</a:t>
            </a:r>
          </a:p>
          <a:p>
            <a:r>
              <a:rPr lang="ru-RU" dirty="0" smtClean="0"/>
              <a:t>- Содействие в трудоустройстве - 3 человека;</a:t>
            </a:r>
          </a:p>
          <a:p>
            <a:r>
              <a:rPr lang="ru-RU" dirty="0" smtClean="0"/>
              <a:t>- Бесплатная юридическая помощь – 49 человек;</a:t>
            </a:r>
          </a:p>
          <a:p>
            <a:r>
              <a:rPr lang="ru-RU" dirty="0" smtClean="0"/>
              <a:t>- Экстренная психологическая помощь – 11 человек.</a:t>
            </a:r>
            <a:endParaRPr lang="ru-RU" dirty="0"/>
          </a:p>
        </p:txBody>
      </p:sp>
      <p:pic>
        <p:nvPicPr>
          <p:cNvPr id="20" name="Рисунок 19" descr="C:\Documents and Settings\Astafieva_EV\Рабочий стол\БОМЖИ ФОТО\S2xG75-n9kQ.jpg"/>
          <p:cNvPicPr/>
          <p:nvPr/>
        </p:nvPicPr>
        <p:blipFill>
          <a:blip r:embed="rId5" cstate="print"/>
          <a:srcRect/>
          <a:stretch>
            <a:fillRect/>
          </a:stretch>
        </p:blipFill>
        <p:spPr bwMode="auto">
          <a:xfrm>
            <a:off x="6477000" y="1981200"/>
            <a:ext cx="1597660" cy="1208405"/>
          </a:xfrm>
          <a:prstGeom prst="rect">
            <a:avLst/>
          </a:prstGeom>
          <a:ln>
            <a:noFill/>
          </a:ln>
          <a:effectLst>
            <a:softEdge rad="112500"/>
          </a:effectLst>
        </p:spPr>
      </p:pic>
      <p:pic>
        <p:nvPicPr>
          <p:cNvPr id="7170" name="Picture 2" descr="C:\Users\Rongina_SE\Downloads\3.gif"/>
          <p:cNvPicPr>
            <a:picLocks noChangeAspect="1" noChangeArrowheads="1" noCrop="1"/>
          </p:cNvPicPr>
          <p:nvPr/>
        </p:nvPicPr>
        <p:blipFill>
          <a:blip r:embed="rId6" cstate="print"/>
          <a:srcRect/>
          <a:stretch>
            <a:fillRect/>
          </a:stretch>
        </p:blipFill>
        <p:spPr bwMode="auto">
          <a:xfrm>
            <a:off x="7010400" y="5638800"/>
            <a:ext cx="609600" cy="609600"/>
          </a:xfrm>
          <a:prstGeom prst="rect">
            <a:avLst/>
          </a:prstGeom>
          <a:noFill/>
        </p:spPr>
      </p:pic>
      <p:pic>
        <p:nvPicPr>
          <p:cNvPr id="7171" name="Picture 3" descr="C:\Users\Rongina_SE\Downloads\3.gif"/>
          <p:cNvPicPr>
            <a:picLocks noChangeAspect="1" noChangeArrowheads="1" noCrop="1"/>
          </p:cNvPicPr>
          <p:nvPr/>
        </p:nvPicPr>
        <p:blipFill>
          <a:blip r:embed="rId6" cstate="print"/>
          <a:srcRect/>
          <a:stretch>
            <a:fillRect/>
          </a:stretch>
        </p:blipFill>
        <p:spPr bwMode="auto">
          <a:xfrm>
            <a:off x="7924800" y="2438400"/>
            <a:ext cx="609600" cy="6096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7696200" y="22098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1066800" y="57150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152400" y="29718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8077200" y="228600"/>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3" name="Прямоугольник 12"/>
          <p:cNvSpPr/>
          <p:nvPr/>
        </p:nvSpPr>
        <p:spPr>
          <a:xfrm>
            <a:off x="1676400" y="685800"/>
            <a:ext cx="6629400" cy="400110"/>
          </a:xfrm>
          <a:prstGeom prst="rect">
            <a:avLst/>
          </a:prstGeom>
        </p:spPr>
        <p:txBody>
          <a:bodyPr wrap="square">
            <a:spAutoFit/>
          </a:bodyPr>
          <a:lstStyle/>
          <a:p>
            <a:r>
              <a:rPr lang="ru-RU" sz="2000" b="1" dirty="0" smtClean="0"/>
              <a:t>Выезды мобильной бригады в Каменский р-н</a:t>
            </a:r>
            <a:endParaRPr lang="ru-RU" sz="2000" dirty="0"/>
          </a:p>
        </p:txBody>
      </p:sp>
      <p:sp>
        <p:nvSpPr>
          <p:cNvPr id="12289" name="Rectangle 1"/>
          <p:cNvSpPr>
            <a:spLocks noChangeArrowheads="1"/>
          </p:cNvSpPr>
          <p:nvPr/>
        </p:nvSpPr>
        <p:spPr bwMode="auto">
          <a:xfrm>
            <a:off x="838200" y="2664261"/>
            <a:ext cx="754380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rgbClr val="000099"/>
              </a:solidFill>
              <a:effectLst/>
              <a:latin typeface="Arial" pitchFamily="34" charset="0"/>
              <a:cs typeface="Arial" pitchFamily="34" charset="0"/>
            </a:endParaRPr>
          </a:p>
        </p:txBody>
      </p:sp>
      <p:sp>
        <p:nvSpPr>
          <p:cNvPr id="18" name="Прямоугольник 17"/>
          <p:cNvSpPr/>
          <p:nvPr/>
        </p:nvSpPr>
        <p:spPr>
          <a:xfrm>
            <a:off x="609600" y="1066800"/>
            <a:ext cx="8001000" cy="4524315"/>
          </a:xfrm>
          <a:prstGeom prst="rect">
            <a:avLst/>
          </a:prstGeom>
        </p:spPr>
        <p:txBody>
          <a:bodyPr wrap="square">
            <a:spAutoFit/>
          </a:bodyPr>
          <a:lstStyle/>
          <a:p>
            <a:r>
              <a:rPr lang="ru-RU" dirty="0" smtClean="0"/>
              <a:t>В течение 2017 года было совершено 20  выездов  в населенные пункты Каменского района и отдаленные участки города :  с. </a:t>
            </a:r>
            <a:r>
              <a:rPr lang="ru-RU" dirty="0" err="1" smtClean="0"/>
              <a:t>Травянское</a:t>
            </a:r>
            <a:r>
              <a:rPr lang="ru-RU" dirty="0" smtClean="0"/>
              <a:t>, п. Новый Быт, «Автобус Надежды» с. </a:t>
            </a:r>
            <a:r>
              <a:rPr lang="ru-RU" dirty="0" err="1" smtClean="0"/>
              <a:t>Новоисетское</a:t>
            </a:r>
            <a:r>
              <a:rPr lang="ru-RU" dirty="0" smtClean="0"/>
              <a:t>, «Автобус Надежды» с. </a:t>
            </a:r>
            <a:r>
              <a:rPr lang="ru-RU" dirty="0" err="1" smtClean="0"/>
              <a:t>Барабановсовское</a:t>
            </a:r>
            <a:r>
              <a:rPr lang="ru-RU" dirty="0" smtClean="0"/>
              <a:t>, с. </a:t>
            </a:r>
            <a:r>
              <a:rPr lang="ru-RU" dirty="0" err="1" smtClean="0"/>
              <a:t>Сипавское</a:t>
            </a:r>
            <a:r>
              <a:rPr lang="ru-RU" dirty="0" smtClean="0"/>
              <a:t>, с. </a:t>
            </a:r>
            <a:r>
              <a:rPr lang="ru-RU" dirty="0" err="1" smtClean="0"/>
              <a:t>Кисловское</a:t>
            </a:r>
            <a:r>
              <a:rPr lang="ru-RU" dirty="0" smtClean="0"/>
              <a:t>, д. </a:t>
            </a:r>
            <a:r>
              <a:rPr lang="ru-RU" dirty="0" err="1" smtClean="0"/>
              <a:t>Монастырка</a:t>
            </a:r>
            <a:r>
              <a:rPr lang="ru-RU" dirty="0" smtClean="0"/>
              <a:t>, с. </a:t>
            </a:r>
            <a:r>
              <a:rPr lang="ru-RU" dirty="0" err="1" smtClean="0"/>
              <a:t>Маминское</a:t>
            </a:r>
            <a:r>
              <a:rPr lang="ru-RU" dirty="0" smtClean="0"/>
              <a:t> и другие.  </a:t>
            </a:r>
          </a:p>
          <a:p>
            <a:r>
              <a:rPr lang="ru-RU" b="1" dirty="0" smtClean="0"/>
              <a:t>В результате выездов мобильной бригады оказаны следующие услуги</a:t>
            </a:r>
            <a:r>
              <a:rPr lang="ru-RU" dirty="0" smtClean="0"/>
              <a:t>:</a:t>
            </a:r>
          </a:p>
          <a:p>
            <a:pPr>
              <a:buFontTx/>
              <a:buChar char="-"/>
            </a:pPr>
            <a:r>
              <a:rPr lang="ru-RU" dirty="0" smtClean="0"/>
              <a:t>Обеспечению техническими средствами ухода, реабилитации и адаптации – 47 услуг (39 гражданин);</a:t>
            </a:r>
          </a:p>
          <a:p>
            <a:pPr>
              <a:buFontTx/>
              <a:buChar char="-"/>
            </a:pPr>
            <a:r>
              <a:rPr lang="ru-RU" dirty="0" smtClean="0"/>
              <a:t> Обеспечение одеждой и обувью, бывшей в употреблении – 2177 услуг (175 гражданам);</a:t>
            </a:r>
          </a:p>
          <a:p>
            <a:pPr>
              <a:buFontTx/>
              <a:buChar char="-"/>
            </a:pPr>
            <a:r>
              <a:rPr lang="ru-RU" dirty="0" smtClean="0"/>
              <a:t>Проведение опроса и первичной социальной диагностики граждан для оценки их реального положения – 158 услуги;</a:t>
            </a:r>
          </a:p>
          <a:p>
            <a:r>
              <a:rPr lang="ru-RU" dirty="0" smtClean="0"/>
              <a:t>- Консультирование по вопросам социального обслуживания- 207 услуг;</a:t>
            </a:r>
          </a:p>
          <a:p>
            <a:r>
              <a:rPr lang="ru-RU" dirty="0" smtClean="0"/>
              <a:t>-</a:t>
            </a:r>
            <a:r>
              <a:rPr lang="ru-RU" b="1" dirty="0" smtClean="0"/>
              <a:t> </a:t>
            </a:r>
            <a:r>
              <a:rPr lang="ru-RU" dirty="0" smtClean="0"/>
              <a:t>Получение юридической помощи гражданам – 34 услуг (17 гражданам);</a:t>
            </a:r>
          </a:p>
          <a:p>
            <a:r>
              <a:rPr lang="ru-RU" dirty="0" smtClean="0"/>
              <a:t>- Получение психологической помощи - 8 услуг.</a:t>
            </a:r>
          </a:p>
          <a:p>
            <a:r>
              <a:rPr lang="ru-RU" b="1" dirty="0" smtClean="0"/>
              <a:t>В результате выездов  187  гражданин  получили 2631 услугу.</a:t>
            </a:r>
            <a:endParaRPr lang="ru-RU" dirty="0" smtClean="0"/>
          </a:p>
          <a:p>
            <a:endParaRPr lang="ru-RU" dirty="0"/>
          </a:p>
        </p:txBody>
      </p:sp>
      <p:pic>
        <p:nvPicPr>
          <p:cNvPr id="22" name="Рисунок 21" descr="IMG_1535"/>
          <p:cNvPicPr/>
          <p:nvPr/>
        </p:nvPicPr>
        <p:blipFill>
          <a:blip r:embed="rId5" cstate="print"/>
          <a:srcRect/>
          <a:stretch>
            <a:fillRect/>
          </a:stretch>
        </p:blipFill>
        <p:spPr bwMode="auto">
          <a:xfrm>
            <a:off x="1905000" y="5257800"/>
            <a:ext cx="1600200" cy="1295400"/>
          </a:xfrm>
          <a:prstGeom prst="rect">
            <a:avLst/>
          </a:prstGeom>
          <a:ln>
            <a:noFill/>
          </a:ln>
          <a:effectLst>
            <a:softEdge rad="112500"/>
          </a:effectLst>
        </p:spPr>
      </p:pic>
      <p:pic>
        <p:nvPicPr>
          <p:cNvPr id="23" name="Рисунок 22" descr="IMG_1562"/>
          <p:cNvPicPr/>
          <p:nvPr/>
        </p:nvPicPr>
        <p:blipFill>
          <a:blip r:embed="rId6" cstate="print"/>
          <a:srcRect t="9012"/>
          <a:stretch>
            <a:fillRect/>
          </a:stretch>
        </p:blipFill>
        <p:spPr bwMode="auto">
          <a:xfrm>
            <a:off x="6172200" y="5105400"/>
            <a:ext cx="1828800" cy="1371600"/>
          </a:xfrm>
          <a:prstGeom prst="rect">
            <a:avLst/>
          </a:prstGeom>
          <a:ln>
            <a:noFill/>
          </a:ln>
          <a:effectLst>
            <a:softEdge rad="112500"/>
          </a:effectLst>
        </p:spPr>
      </p:pic>
      <p:pic>
        <p:nvPicPr>
          <p:cNvPr id="12290" name="Picture 2" descr="C:\Users\Rongina_SE\Downloads\3.gif"/>
          <p:cNvPicPr>
            <a:picLocks noChangeAspect="1" noChangeArrowheads="1" noCrop="1"/>
          </p:cNvPicPr>
          <p:nvPr/>
        </p:nvPicPr>
        <p:blipFill>
          <a:blip r:embed="rId7" cstate="print"/>
          <a:srcRect/>
          <a:stretch>
            <a:fillRect/>
          </a:stretch>
        </p:blipFill>
        <p:spPr bwMode="auto">
          <a:xfrm>
            <a:off x="4876800" y="5715000"/>
            <a:ext cx="609600" cy="609600"/>
          </a:xfrm>
          <a:prstGeom prst="rect">
            <a:avLst/>
          </a:prstGeom>
          <a:noFill/>
        </p:spPr>
      </p:pic>
      <p:pic>
        <p:nvPicPr>
          <p:cNvPr id="16" name="Picture 13" descr="http://www.playcast.ru/uploads/2014/12/11/11046069.gif"/>
          <p:cNvPicPr>
            <a:picLocks noChangeAspect="1" noChangeArrowheads="1" noCrop="1"/>
          </p:cNvPicPr>
          <p:nvPr/>
        </p:nvPicPr>
        <p:blipFill>
          <a:blip r:embed="rId3" cstate="print"/>
          <a:srcRect/>
          <a:stretch>
            <a:fillRect/>
          </a:stretch>
        </p:blipFill>
        <p:spPr bwMode="auto">
          <a:xfrm>
            <a:off x="838200" y="304800"/>
            <a:ext cx="762000" cy="762000"/>
          </a:xfrm>
          <a:prstGeom prst="rect">
            <a:avLst/>
          </a:prstGeom>
          <a:noFill/>
        </p:spPr>
      </p:pic>
      <p:pic>
        <p:nvPicPr>
          <p:cNvPr id="17" name="Picture 13" descr="http://www.playcast.ru/uploads/2014/12/11/11046069.gif"/>
          <p:cNvPicPr>
            <a:picLocks noChangeAspect="1" noChangeArrowheads="1" noCrop="1"/>
          </p:cNvPicPr>
          <p:nvPr/>
        </p:nvPicPr>
        <p:blipFill>
          <a:blip r:embed="rId3" cstate="print"/>
          <a:srcRect/>
          <a:stretch>
            <a:fillRect/>
          </a:stretch>
        </p:blipFill>
        <p:spPr bwMode="auto">
          <a:xfrm>
            <a:off x="7848600" y="4572000"/>
            <a:ext cx="762000" cy="7620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7696200" y="22098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2286000" y="59436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152400" y="29718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8077200" y="228600"/>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2289" name="Rectangle 1"/>
          <p:cNvSpPr>
            <a:spLocks noChangeArrowheads="1"/>
          </p:cNvSpPr>
          <p:nvPr/>
        </p:nvSpPr>
        <p:spPr bwMode="auto">
          <a:xfrm>
            <a:off x="838200" y="2664261"/>
            <a:ext cx="754380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rgbClr val="000099"/>
              </a:solidFill>
              <a:effectLst/>
              <a:latin typeface="Arial" pitchFamily="34" charset="0"/>
              <a:cs typeface="Arial" pitchFamily="34" charset="0"/>
            </a:endParaRPr>
          </a:p>
        </p:txBody>
      </p:sp>
      <p:sp>
        <p:nvSpPr>
          <p:cNvPr id="18" name="Прямоугольник 17"/>
          <p:cNvSpPr/>
          <p:nvPr/>
        </p:nvSpPr>
        <p:spPr>
          <a:xfrm>
            <a:off x="762000" y="609600"/>
            <a:ext cx="7848600" cy="6524863"/>
          </a:xfrm>
          <a:prstGeom prst="rect">
            <a:avLst/>
          </a:prstGeom>
        </p:spPr>
        <p:txBody>
          <a:bodyPr wrap="square">
            <a:spAutoFit/>
          </a:bodyPr>
          <a:lstStyle/>
          <a:p>
            <a:r>
              <a:rPr lang="ru-RU" sz="2000" b="1" dirty="0" smtClean="0"/>
              <a:t>Обеспечение одеждой и обувью, бывшей в употреблении </a:t>
            </a:r>
          </a:p>
          <a:p>
            <a:endParaRPr lang="ru-RU" sz="2000" dirty="0" smtClean="0"/>
          </a:p>
          <a:p>
            <a:r>
              <a:rPr lang="ru-RU" dirty="0" smtClean="0"/>
              <a:t>В отделении ведется прием и сортировка одежды по возрастному, половому и сезонному признаку, с целью последующей выдачи социально незащищенным гражданам города и Каменского района. </a:t>
            </a:r>
          </a:p>
          <a:p>
            <a:endParaRPr lang="ru-RU" dirty="0" smtClean="0"/>
          </a:p>
          <a:p>
            <a:r>
              <a:rPr lang="ru-RU" dirty="0" smtClean="0"/>
              <a:t>За 2017 год поступило </a:t>
            </a:r>
            <a:r>
              <a:rPr lang="ru-RU" b="1" dirty="0" smtClean="0"/>
              <a:t>2057 вещей </a:t>
            </a:r>
            <a:r>
              <a:rPr lang="ru-RU" dirty="0" smtClean="0"/>
              <a:t>бывших в употреблении  от структурных подразделений Центра, частных лиц и учреждений города: </a:t>
            </a:r>
          </a:p>
          <a:p>
            <a:pPr>
              <a:buFontTx/>
              <a:buChar char="-"/>
            </a:pPr>
            <a:r>
              <a:rPr lang="ru-RU" i="1" dirty="0" smtClean="0"/>
              <a:t>СОШ №5, СОШ №40 города Каменска -Уральского; </a:t>
            </a:r>
            <a:endParaRPr lang="ru-RU" dirty="0" smtClean="0"/>
          </a:p>
          <a:p>
            <a:pPr>
              <a:buFontTx/>
              <a:buChar char="-"/>
            </a:pPr>
            <a:r>
              <a:rPr lang="ru-RU" i="1" dirty="0" smtClean="0"/>
              <a:t> Консультативное отделение;</a:t>
            </a:r>
            <a:r>
              <a:rPr lang="ru-RU" dirty="0" smtClean="0"/>
              <a:t> </a:t>
            </a:r>
          </a:p>
          <a:p>
            <a:r>
              <a:rPr lang="ru-RU" i="1" dirty="0" smtClean="0"/>
              <a:t>- Отделение социального обслуживания на дому;</a:t>
            </a:r>
            <a:endParaRPr lang="ru-RU" dirty="0" smtClean="0"/>
          </a:p>
          <a:p>
            <a:pPr>
              <a:buFontTx/>
              <a:buChar char="-"/>
            </a:pPr>
            <a:r>
              <a:rPr lang="ru-RU" i="1" dirty="0" smtClean="0"/>
              <a:t>Отделение срочного социального обслуживания.</a:t>
            </a:r>
          </a:p>
          <a:p>
            <a:pPr>
              <a:buFontTx/>
              <a:buChar char="-"/>
            </a:pPr>
            <a:endParaRPr lang="ru-RU" dirty="0" smtClean="0"/>
          </a:p>
          <a:p>
            <a:r>
              <a:rPr lang="ru-RU" dirty="0" smtClean="0"/>
              <a:t>Услуга по обеспечению одеждой и обувью, бывшей в употреблении, предоставлена </a:t>
            </a:r>
            <a:r>
              <a:rPr lang="ru-RU" b="1" dirty="0" smtClean="0"/>
              <a:t>833 гражданам</a:t>
            </a:r>
            <a:r>
              <a:rPr lang="ru-RU" dirty="0" smtClean="0"/>
              <a:t> города Каменска-Уральского и</a:t>
            </a:r>
          </a:p>
          <a:p>
            <a:r>
              <a:rPr lang="ru-RU" dirty="0" smtClean="0"/>
              <a:t> Каменского района в количестве </a:t>
            </a:r>
            <a:r>
              <a:rPr lang="ru-RU" b="1" dirty="0" smtClean="0"/>
              <a:t>3430</a:t>
            </a:r>
            <a:r>
              <a:rPr lang="ru-RU" dirty="0" smtClean="0"/>
              <a:t> </a:t>
            </a:r>
            <a:r>
              <a:rPr lang="ru-RU" b="1" dirty="0" smtClean="0"/>
              <a:t>единиц</a:t>
            </a:r>
            <a:r>
              <a:rPr lang="ru-RU" dirty="0" smtClean="0"/>
              <a:t>.</a:t>
            </a:r>
          </a:p>
          <a:p>
            <a:r>
              <a:rPr lang="ru-RU" dirty="0" smtClean="0"/>
              <a:t>Также в ходе выездов на конференции в отдаленные</a:t>
            </a:r>
          </a:p>
          <a:p>
            <a:r>
              <a:rPr lang="ru-RU" dirty="0" smtClean="0"/>
              <a:t> участки города услуга была предоставлена 7 гражданам</a:t>
            </a:r>
          </a:p>
          <a:p>
            <a:r>
              <a:rPr lang="ru-RU" dirty="0" smtClean="0"/>
              <a:t>  выдано 19 вещей. </a:t>
            </a:r>
          </a:p>
          <a:p>
            <a:r>
              <a:rPr lang="ru-RU" dirty="0" smtClean="0"/>
              <a:t> </a:t>
            </a:r>
          </a:p>
          <a:p>
            <a:r>
              <a:rPr lang="ru-RU" dirty="0" smtClean="0"/>
              <a:t> </a:t>
            </a:r>
          </a:p>
          <a:p>
            <a:r>
              <a:rPr lang="ru-RU" dirty="0" smtClean="0"/>
              <a:t> </a:t>
            </a:r>
          </a:p>
          <a:p>
            <a:endParaRPr lang="ru-RU" dirty="0"/>
          </a:p>
        </p:txBody>
      </p:sp>
      <p:pic>
        <p:nvPicPr>
          <p:cNvPr id="15" name="Рисунок 14" descr="C:\Users\shafikova_ga\Desktop\автобус надежды\P1110231.JPG"/>
          <p:cNvPicPr/>
          <p:nvPr/>
        </p:nvPicPr>
        <p:blipFill>
          <a:blip r:embed="rId5" cstate="print"/>
          <a:srcRect/>
          <a:stretch>
            <a:fillRect/>
          </a:stretch>
        </p:blipFill>
        <p:spPr bwMode="auto">
          <a:xfrm>
            <a:off x="6096000" y="2819400"/>
            <a:ext cx="2057400" cy="1524000"/>
          </a:xfrm>
          <a:prstGeom prst="rect">
            <a:avLst/>
          </a:prstGeom>
          <a:ln>
            <a:noFill/>
          </a:ln>
          <a:effectLst>
            <a:softEdge rad="112500"/>
          </a:effectLst>
        </p:spPr>
      </p:pic>
      <p:pic>
        <p:nvPicPr>
          <p:cNvPr id="8194" name="Picture 2" descr="C:\Users\Rongina_SE\Desktop\IMG_1216.JPG"/>
          <p:cNvPicPr>
            <a:picLocks noChangeAspect="1" noChangeArrowheads="1"/>
          </p:cNvPicPr>
          <p:nvPr/>
        </p:nvPicPr>
        <p:blipFill>
          <a:blip r:embed="rId6" cstate="print"/>
          <a:srcRect/>
          <a:stretch>
            <a:fillRect/>
          </a:stretch>
        </p:blipFill>
        <p:spPr bwMode="auto">
          <a:xfrm>
            <a:off x="6400800" y="5029200"/>
            <a:ext cx="2133600" cy="1420558"/>
          </a:xfrm>
          <a:prstGeom prst="rect">
            <a:avLst/>
          </a:prstGeom>
          <a:ln>
            <a:noFill/>
          </a:ln>
          <a:effectLst>
            <a:softEdge rad="112500"/>
          </a:effectLst>
        </p:spPr>
      </p:pic>
      <p:pic>
        <p:nvPicPr>
          <p:cNvPr id="17" name="Picture 13" descr="http://www.playcast.ru/uploads/2014/12/11/11046069.gif"/>
          <p:cNvPicPr>
            <a:picLocks noChangeAspect="1" noChangeArrowheads="1" noCrop="1"/>
          </p:cNvPicPr>
          <p:nvPr/>
        </p:nvPicPr>
        <p:blipFill>
          <a:blip r:embed="rId3" cstate="print"/>
          <a:srcRect/>
          <a:stretch>
            <a:fillRect/>
          </a:stretch>
        </p:blipFill>
        <p:spPr bwMode="auto">
          <a:xfrm>
            <a:off x="7543800" y="4343400"/>
            <a:ext cx="762000" cy="7620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7772400" y="20574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4495800" y="53340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152400" y="29718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pic>
        <p:nvPicPr>
          <p:cNvPr id="16" name="Picture 2" descr="http://litsait.ru/images/photos/medium/article199218.jpg"/>
          <p:cNvPicPr>
            <a:picLocks noChangeAspect="1" noChangeArrowheads="1" noCrop="1"/>
          </p:cNvPicPr>
          <p:nvPr/>
        </p:nvPicPr>
        <p:blipFill>
          <a:blip r:embed="rId5" cstate="print"/>
          <a:srcRect/>
          <a:stretch>
            <a:fillRect/>
          </a:stretch>
        </p:blipFill>
        <p:spPr bwMode="auto">
          <a:xfrm>
            <a:off x="304800" y="304800"/>
            <a:ext cx="2754536" cy="2066925"/>
          </a:xfrm>
          <a:prstGeom prst="rect">
            <a:avLst/>
          </a:prstGeom>
          <a:noFill/>
        </p:spPr>
      </p:pic>
      <p:sp>
        <p:nvSpPr>
          <p:cNvPr id="13" name="Прямоугольник 12"/>
          <p:cNvSpPr/>
          <p:nvPr/>
        </p:nvSpPr>
        <p:spPr>
          <a:xfrm>
            <a:off x="2819400" y="762000"/>
            <a:ext cx="3810000" cy="523220"/>
          </a:xfrm>
          <a:prstGeom prst="rect">
            <a:avLst/>
          </a:prstGeom>
        </p:spPr>
        <p:txBody>
          <a:bodyPr wrap="square">
            <a:spAutoFit/>
          </a:bodyPr>
          <a:lstStyle/>
          <a:p>
            <a:pPr algn="ctr"/>
            <a:r>
              <a:rPr lang="ru-RU" sz="2800" b="1" dirty="0" smtClean="0">
                <a:latin typeface="+mj-lt"/>
                <a:cs typeface="Times New Roman" pitchFamily="18" charset="0"/>
              </a:rPr>
              <a:t>Мобильная бригада</a:t>
            </a:r>
            <a:endParaRPr lang="ru-RU" sz="2800" b="1" dirty="0">
              <a:latin typeface="+mj-lt"/>
              <a:cs typeface="Times New Roman" pitchFamily="18" charset="0"/>
            </a:endParaRPr>
          </a:p>
        </p:txBody>
      </p:sp>
      <p:sp>
        <p:nvSpPr>
          <p:cNvPr id="12289" name="Rectangle 1"/>
          <p:cNvSpPr>
            <a:spLocks noChangeArrowheads="1"/>
          </p:cNvSpPr>
          <p:nvPr/>
        </p:nvSpPr>
        <p:spPr bwMode="auto">
          <a:xfrm>
            <a:off x="838200" y="2664261"/>
            <a:ext cx="754380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rgbClr val="000099"/>
              </a:solidFill>
              <a:effectLst/>
              <a:latin typeface="Arial" pitchFamily="34" charset="0"/>
              <a:cs typeface="Arial" pitchFamily="34" charset="0"/>
            </a:endParaRPr>
          </a:p>
        </p:txBody>
      </p:sp>
      <p:sp>
        <p:nvSpPr>
          <p:cNvPr id="18" name="Прямоугольник 17"/>
          <p:cNvSpPr/>
          <p:nvPr/>
        </p:nvSpPr>
        <p:spPr>
          <a:xfrm>
            <a:off x="762000" y="1295400"/>
            <a:ext cx="7772400" cy="3416320"/>
          </a:xfrm>
          <a:prstGeom prst="rect">
            <a:avLst/>
          </a:prstGeom>
        </p:spPr>
        <p:txBody>
          <a:bodyPr wrap="square">
            <a:spAutoFit/>
          </a:bodyPr>
          <a:lstStyle/>
          <a:p>
            <a:r>
              <a:rPr lang="ru-RU" dirty="0" smtClean="0">
                <a:cs typeface="Times New Roman" pitchFamily="18" charset="0"/>
              </a:rPr>
              <a:t>За отчетный период 2017 года организовано</a:t>
            </a:r>
            <a:r>
              <a:rPr lang="ru-RU" b="1" dirty="0" smtClean="0">
                <a:cs typeface="Times New Roman" pitchFamily="18" charset="0"/>
              </a:rPr>
              <a:t> 40 </a:t>
            </a:r>
            <a:r>
              <a:rPr lang="ru-RU" dirty="0" smtClean="0">
                <a:cs typeface="Times New Roman" pitchFamily="18" charset="0"/>
              </a:rPr>
              <a:t>выездов мобильных бригад в местах нахождения граждан без определенного места жительства и занятий.</a:t>
            </a:r>
          </a:p>
          <a:p>
            <a:r>
              <a:rPr lang="ru-RU" dirty="0" smtClean="0"/>
              <a:t>Оказана помощь в виде:</a:t>
            </a:r>
          </a:p>
          <a:p>
            <a:r>
              <a:rPr lang="ru-RU" dirty="0" smtClean="0"/>
              <a:t>- Вещей б/у – 22 услуги;</a:t>
            </a:r>
          </a:p>
          <a:p>
            <a:r>
              <a:rPr lang="ru-RU" dirty="0" smtClean="0"/>
              <a:t>- Оказание помощи в подготовке документов, направляемых в различные инстанции -1 услуга;</a:t>
            </a:r>
          </a:p>
          <a:p>
            <a:r>
              <a:rPr lang="ru-RU" dirty="0" smtClean="0"/>
              <a:t>-Выдача продуктов питания – 14 услуг;</a:t>
            </a:r>
          </a:p>
          <a:p>
            <a:r>
              <a:rPr lang="ru-RU" dirty="0" smtClean="0"/>
              <a:t>- Консультация по вопросу социального обслуживания – 170 услуг;</a:t>
            </a:r>
          </a:p>
          <a:p>
            <a:r>
              <a:rPr lang="ru-RU" dirty="0" smtClean="0"/>
              <a:t>- Содействие в трудоустройстве - 3 человека;</a:t>
            </a:r>
          </a:p>
          <a:p>
            <a:r>
              <a:rPr lang="ru-RU" dirty="0" smtClean="0"/>
              <a:t>- Бесплатная юридическая помощь – 49 человек;</a:t>
            </a:r>
          </a:p>
          <a:p>
            <a:r>
              <a:rPr lang="ru-RU" dirty="0" smtClean="0"/>
              <a:t>- Экстренная психологическая помощь – 11 человек.</a:t>
            </a:r>
            <a:endParaRPr lang="ru-RU" dirty="0"/>
          </a:p>
        </p:txBody>
      </p:sp>
      <p:pic>
        <p:nvPicPr>
          <p:cNvPr id="20" name="Рисунок 19" descr="\\Server4\documents\ОССО -Дурыманова ЗА\ОБМЕН\ФОТО ОССО\фото бомж 2017 год\Горячее питание 2017\IMG_1590.JPG"/>
          <p:cNvPicPr/>
          <p:nvPr/>
        </p:nvPicPr>
        <p:blipFill>
          <a:blip r:embed="rId6" cstate="print"/>
          <a:srcRect/>
          <a:stretch>
            <a:fillRect/>
          </a:stretch>
        </p:blipFill>
        <p:spPr bwMode="auto">
          <a:xfrm>
            <a:off x="1524000" y="4800600"/>
            <a:ext cx="2339340" cy="1676400"/>
          </a:xfrm>
          <a:prstGeom prst="rect">
            <a:avLst/>
          </a:prstGeom>
          <a:ln>
            <a:noFill/>
          </a:ln>
          <a:effectLst>
            <a:softEdge rad="112500"/>
          </a:effectLst>
        </p:spPr>
      </p:pic>
      <p:pic>
        <p:nvPicPr>
          <p:cNvPr id="21" name="Рисунок 20" descr="C:\Documents and Settings\Astafieva_EV\Рабочий стол\БОМЖИ ФОТО\yjIMiEiAWnk.jpg"/>
          <p:cNvPicPr/>
          <p:nvPr/>
        </p:nvPicPr>
        <p:blipFill>
          <a:blip r:embed="rId7" cstate="print"/>
          <a:srcRect/>
          <a:stretch>
            <a:fillRect/>
          </a:stretch>
        </p:blipFill>
        <p:spPr bwMode="auto">
          <a:xfrm>
            <a:off x="6096000" y="4114800"/>
            <a:ext cx="1464310" cy="2312035"/>
          </a:xfrm>
          <a:prstGeom prst="rect">
            <a:avLst/>
          </a:prstGeom>
          <a:ln>
            <a:noFill/>
          </a:ln>
          <a:effectLst>
            <a:softEdge rad="112500"/>
          </a:effectLst>
        </p:spPr>
      </p:pic>
      <p:pic>
        <p:nvPicPr>
          <p:cNvPr id="9218" name="Picture 2" descr="C:\Users\Rongina_SE\Downloads\3.gif"/>
          <p:cNvPicPr>
            <a:picLocks noChangeAspect="1" noChangeArrowheads="1" noCrop="1"/>
          </p:cNvPicPr>
          <p:nvPr/>
        </p:nvPicPr>
        <p:blipFill>
          <a:blip r:embed="rId8" cstate="print"/>
          <a:srcRect/>
          <a:stretch>
            <a:fillRect/>
          </a:stretch>
        </p:blipFill>
        <p:spPr bwMode="auto">
          <a:xfrm>
            <a:off x="7772400" y="5638800"/>
            <a:ext cx="609600" cy="609600"/>
          </a:xfrm>
          <a:prstGeom prst="rect">
            <a:avLst/>
          </a:prstGeom>
          <a:noFill/>
        </p:spPr>
      </p:pic>
      <p:pic>
        <p:nvPicPr>
          <p:cNvPr id="9219" name="Picture 3" descr="C:\Users\Rongina_SE\Downloads\3.gif"/>
          <p:cNvPicPr>
            <a:picLocks noChangeAspect="1" noChangeArrowheads="1" noCrop="1"/>
          </p:cNvPicPr>
          <p:nvPr/>
        </p:nvPicPr>
        <p:blipFill>
          <a:blip r:embed="rId8" cstate="print"/>
          <a:srcRect/>
          <a:stretch>
            <a:fillRect/>
          </a:stretch>
        </p:blipFill>
        <p:spPr bwMode="auto">
          <a:xfrm>
            <a:off x="762000" y="5638800"/>
            <a:ext cx="609600" cy="6096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7772400" y="20574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7620000" y="3810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2362200" y="57912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5105400" y="5791200"/>
            <a:ext cx="533400" cy="596438"/>
          </a:xfrm>
          <a:prstGeom prst="rect">
            <a:avLst/>
          </a:prstGeom>
          <a:noFill/>
        </p:spPr>
      </p:pic>
      <p:sp>
        <p:nvSpPr>
          <p:cNvPr id="12" name="TextBox 11"/>
          <p:cNvSpPr txBox="1"/>
          <p:nvPr/>
        </p:nvSpPr>
        <p:spPr>
          <a:xfrm>
            <a:off x="990600" y="838200"/>
            <a:ext cx="6858000" cy="369332"/>
          </a:xfrm>
          <a:prstGeom prst="rect">
            <a:avLst/>
          </a:prstGeom>
          <a:noFill/>
        </p:spPr>
        <p:txBody>
          <a:bodyPr wrap="square" rtlCol="0">
            <a:spAutoFit/>
          </a:bodyPr>
          <a:lstStyle/>
          <a:p>
            <a:endParaRPr lang="ru-RU" dirty="0"/>
          </a:p>
        </p:txBody>
      </p:sp>
      <p:pic>
        <p:nvPicPr>
          <p:cNvPr id="16" name="Picture 2" descr="http://litsait.ru/images/photos/medium/article199218.jpg"/>
          <p:cNvPicPr>
            <a:picLocks noChangeAspect="1" noChangeArrowheads="1" noCrop="1"/>
          </p:cNvPicPr>
          <p:nvPr/>
        </p:nvPicPr>
        <p:blipFill>
          <a:blip r:embed="rId5" cstate="print"/>
          <a:srcRect/>
          <a:stretch>
            <a:fillRect/>
          </a:stretch>
        </p:blipFill>
        <p:spPr bwMode="auto">
          <a:xfrm>
            <a:off x="-152400" y="381000"/>
            <a:ext cx="2754536" cy="2066925"/>
          </a:xfrm>
          <a:prstGeom prst="rect">
            <a:avLst/>
          </a:prstGeom>
          <a:noFill/>
        </p:spPr>
      </p:pic>
      <p:sp>
        <p:nvSpPr>
          <p:cNvPr id="13" name="Прямоугольник 12"/>
          <p:cNvSpPr/>
          <p:nvPr/>
        </p:nvSpPr>
        <p:spPr>
          <a:xfrm>
            <a:off x="1600200" y="762000"/>
            <a:ext cx="5943600" cy="400110"/>
          </a:xfrm>
          <a:prstGeom prst="rect">
            <a:avLst/>
          </a:prstGeom>
        </p:spPr>
        <p:txBody>
          <a:bodyPr wrap="square">
            <a:spAutoFit/>
          </a:bodyPr>
          <a:lstStyle/>
          <a:p>
            <a:r>
              <a:rPr lang="ru-RU" sz="2000" b="1" dirty="0" smtClean="0"/>
              <a:t>Организация мероприятий к праздничным датам</a:t>
            </a:r>
            <a:endParaRPr lang="ru-RU" sz="2000" dirty="0"/>
          </a:p>
        </p:txBody>
      </p:sp>
      <p:sp>
        <p:nvSpPr>
          <p:cNvPr id="12289" name="Rectangle 1"/>
          <p:cNvSpPr>
            <a:spLocks noChangeArrowheads="1"/>
          </p:cNvSpPr>
          <p:nvPr/>
        </p:nvSpPr>
        <p:spPr bwMode="auto">
          <a:xfrm>
            <a:off x="838200" y="2664261"/>
            <a:ext cx="754380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rgbClr val="000099"/>
              </a:solidFill>
              <a:effectLst/>
              <a:latin typeface="Arial" pitchFamily="34" charset="0"/>
              <a:cs typeface="Arial" pitchFamily="34" charset="0"/>
            </a:endParaRPr>
          </a:p>
        </p:txBody>
      </p:sp>
      <p:sp>
        <p:nvSpPr>
          <p:cNvPr id="18" name="Прямоугольник 17"/>
          <p:cNvSpPr/>
          <p:nvPr/>
        </p:nvSpPr>
        <p:spPr>
          <a:xfrm>
            <a:off x="609600" y="1295400"/>
            <a:ext cx="5638800" cy="5078313"/>
          </a:xfrm>
          <a:prstGeom prst="rect">
            <a:avLst/>
          </a:prstGeom>
        </p:spPr>
        <p:txBody>
          <a:bodyPr wrap="square">
            <a:spAutoFit/>
          </a:bodyPr>
          <a:lstStyle/>
          <a:p>
            <a:r>
              <a:rPr lang="ru-RU" b="1" dirty="0" smtClean="0"/>
              <a:t> 05.05.2017г.</a:t>
            </a:r>
            <a:r>
              <a:rPr lang="ru-RU" dirty="0" smtClean="0"/>
              <a:t> организовали и провели мероприятие совместно с МБУК «ЦБС» к празднованию Дня Победы в виде викторины с детьми школьного возраста СОШ № 1  «Мы гордимся! Мы помним!». Присутствовало </a:t>
            </a:r>
          </a:p>
          <a:p>
            <a:r>
              <a:rPr lang="ru-RU" dirty="0" smtClean="0"/>
              <a:t>22 человека.</a:t>
            </a:r>
            <a:r>
              <a:rPr lang="ru-RU" b="1" dirty="0" smtClean="0"/>
              <a:t> </a:t>
            </a:r>
            <a:endParaRPr lang="ru-RU" dirty="0" smtClean="0"/>
          </a:p>
          <a:p>
            <a:r>
              <a:rPr lang="ru-RU" b="1" dirty="0" smtClean="0"/>
              <a:t>23.05.2017г</a:t>
            </a:r>
            <a:r>
              <a:rPr lang="ru-RU" dirty="0" smtClean="0"/>
              <a:t>. организовали и провели мероприятие совместно с МБОУ ДОД «Детско-юношеская спортивная школа г. Каменска-Уральского» в преддверии  празднования Международного «Дня защиты детей». Были приглашены дети из малообеспеченных семей п. </a:t>
            </a:r>
            <a:r>
              <a:rPr lang="ru-RU" dirty="0" err="1" smtClean="0"/>
              <a:t>Хозспособ</a:t>
            </a:r>
            <a:r>
              <a:rPr lang="ru-RU" dirty="0" smtClean="0"/>
              <a:t> </a:t>
            </a:r>
          </a:p>
          <a:p>
            <a:endParaRPr lang="ru-RU" dirty="0" smtClean="0"/>
          </a:p>
          <a:p>
            <a:r>
              <a:rPr lang="ru-RU" b="1" dirty="0" smtClean="0"/>
              <a:t>23.08.2017</a:t>
            </a:r>
            <a:r>
              <a:rPr lang="ru-RU" dirty="0" smtClean="0"/>
              <a:t> прошла благотворительная акция «В школу с радостью» площадкой для провидения данного мероприятия стал  кинотеатр «</a:t>
            </a:r>
            <a:r>
              <a:rPr lang="ru-RU" dirty="0" err="1" smtClean="0"/>
              <a:t>Кинофокс</a:t>
            </a:r>
            <a:r>
              <a:rPr lang="ru-RU" dirty="0" smtClean="0"/>
              <a:t>». Акция была направлена на социальную поддержку детей из малообеспеченных и многодетных семей</a:t>
            </a:r>
          </a:p>
          <a:p>
            <a:r>
              <a:rPr lang="ru-RU" dirty="0" smtClean="0"/>
              <a:t> </a:t>
            </a:r>
            <a:endParaRPr lang="ru-RU" dirty="0"/>
          </a:p>
        </p:txBody>
      </p:sp>
      <p:pic>
        <p:nvPicPr>
          <p:cNvPr id="17" name="Рисунок 16" descr="IMG_8211"/>
          <p:cNvPicPr/>
          <p:nvPr/>
        </p:nvPicPr>
        <p:blipFill>
          <a:blip r:embed="rId6" cstate="print"/>
          <a:srcRect/>
          <a:stretch>
            <a:fillRect/>
          </a:stretch>
        </p:blipFill>
        <p:spPr bwMode="auto">
          <a:xfrm>
            <a:off x="5943600" y="990600"/>
            <a:ext cx="2905760" cy="2178050"/>
          </a:xfrm>
          <a:prstGeom prst="rect">
            <a:avLst/>
          </a:prstGeom>
          <a:ln>
            <a:noFill/>
          </a:ln>
          <a:effectLst>
            <a:softEdge rad="112500"/>
          </a:effectLst>
        </p:spPr>
      </p:pic>
      <p:pic>
        <p:nvPicPr>
          <p:cNvPr id="19" name="Рисунок 18"/>
          <p:cNvPicPr/>
          <p:nvPr/>
        </p:nvPicPr>
        <p:blipFill>
          <a:blip r:embed="rId7" cstate="print"/>
          <a:srcRect/>
          <a:stretch>
            <a:fillRect/>
          </a:stretch>
        </p:blipFill>
        <p:spPr bwMode="auto">
          <a:xfrm>
            <a:off x="6019800" y="3200400"/>
            <a:ext cx="2802255" cy="1576705"/>
          </a:xfrm>
          <a:prstGeom prst="rect">
            <a:avLst/>
          </a:prstGeom>
          <a:ln>
            <a:noFill/>
          </a:ln>
          <a:effectLst>
            <a:softEdge rad="112500"/>
          </a:effectLst>
        </p:spPr>
      </p:pic>
      <p:pic>
        <p:nvPicPr>
          <p:cNvPr id="22" name="Рисунок 21" descr="\\Server4\documents\ОССО - Воробьева Т.А\ФОТО КИНОФОКС\меткомбанк\IMG_0292.JPG"/>
          <p:cNvPicPr/>
          <p:nvPr/>
        </p:nvPicPr>
        <p:blipFill>
          <a:blip r:embed="rId8" cstate="print"/>
          <a:srcRect/>
          <a:stretch>
            <a:fillRect/>
          </a:stretch>
        </p:blipFill>
        <p:spPr bwMode="auto">
          <a:xfrm>
            <a:off x="6096000" y="4953000"/>
            <a:ext cx="2590800" cy="1524000"/>
          </a:xfrm>
          <a:prstGeom prst="rect">
            <a:avLst/>
          </a:prstGeom>
          <a:ln>
            <a:noFill/>
          </a:ln>
          <a:effectLst>
            <a:softEdge rad="112500"/>
          </a:effectLst>
        </p:spPr>
      </p:pic>
      <p:pic>
        <p:nvPicPr>
          <p:cNvPr id="15362" name="Picture 2" descr="C:\Users\Rongina_SE\Downloads\7.jpg"/>
          <p:cNvPicPr>
            <a:picLocks noChangeAspect="1" noChangeArrowheads="1"/>
          </p:cNvPicPr>
          <p:nvPr/>
        </p:nvPicPr>
        <p:blipFill>
          <a:blip r:embed="rId9" cstate="print"/>
          <a:srcRect/>
          <a:stretch>
            <a:fillRect/>
          </a:stretch>
        </p:blipFill>
        <p:spPr bwMode="auto">
          <a:xfrm>
            <a:off x="5257800" y="3810000"/>
            <a:ext cx="914400" cy="914400"/>
          </a:xfrm>
          <a:prstGeom prst="rect">
            <a:avLst/>
          </a:prstGeom>
          <a:ln>
            <a:noFill/>
          </a:ln>
          <a:effectLst>
            <a:softEdge rad="112500"/>
          </a:effectLst>
        </p:spPr>
      </p:pic>
    </p:spTree>
  </p:cSld>
  <p:clrMapOvr>
    <a:masterClrMapping/>
  </p:clrMapOvr>
  <p:transition>
    <p:split orient="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4800600" y="228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7620000" y="3810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838200" y="3200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5105400" y="5791200"/>
            <a:ext cx="533400" cy="596438"/>
          </a:xfrm>
          <a:prstGeom prst="rect">
            <a:avLst/>
          </a:prstGeom>
          <a:noFill/>
        </p:spPr>
      </p:pic>
      <p:sp>
        <p:nvSpPr>
          <p:cNvPr id="12" name="TextBox 11"/>
          <p:cNvSpPr txBox="1"/>
          <p:nvPr/>
        </p:nvSpPr>
        <p:spPr>
          <a:xfrm>
            <a:off x="990600" y="838200"/>
            <a:ext cx="6858000" cy="369332"/>
          </a:xfrm>
          <a:prstGeom prst="rect">
            <a:avLst/>
          </a:prstGeom>
          <a:noFill/>
        </p:spPr>
        <p:txBody>
          <a:bodyPr wrap="square" rtlCol="0">
            <a:spAutoFit/>
          </a:bodyPr>
          <a:lstStyle/>
          <a:p>
            <a:endParaRPr lang="ru-RU" dirty="0"/>
          </a:p>
        </p:txBody>
      </p:sp>
      <p:sp>
        <p:nvSpPr>
          <p:cNvPr id="13" name="Прямоугольник 12"/>
          <p:cNvSpPr/>
          <p:nvPr/>
        </p:nvSpPr>
        <p:spPr>
          <a:xfrm>
            <a:off x="1600200" y="762000"/>
            <a:ext cx="5943600" cy="400110"/>
          </a:xfrm>
          <a:prstGeom prst="rect">
            <a:avLst/>
          </a:prstGeom>
        </p:spPr>
        <p:txBody>
          <a:bodyPr wrap="square">
            <a:spAutoFit/>
          </a:bodyPr>
          <a:lstStyle/>
          <a:p>
            <a:r>
              <a:rPr lang="ru-RU" sz="2000" b="1" dirty="0" smtClean="0"/>
              <a:t>Организация мероприятий к праздничным датам</a:t>
            </a:r>
            <a:endParaRPr lang="ru-RU" sz="2000" dirty="0"/>
          </a:p>
        </p:txBody>
      </p:sp>
      <p:sp>
        <p:nvSpPr>
          <p:cNvPr id="12289" name="Rectangle 1"/>
          <p:cNvSpPr>
            <a:spLocks noChangeArrowheads="1"/>
          </p:cNvSpPr>
          <p:nvPr/>
        </p:nvSpPr>
        <p:spPr bwMode="auto">
          <a:xfrm>
            <a:off x="838200" y="2664261"/>
            <a:ext cx="754380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rgbClr val="000099"/>
              </a:solidFill>
              <a:effectLst/>
              <a:latin typeface="Arial" pitchFamily="34" charset="0"/>
              <a:cs typeface="Arial" pitchFamily="34" charset="0"/>
            </a:endParaRPr>
          </a:p>
        </p:txBody>
      </p:sp>
      <p:sp>
        <p:nvSpPr>
          <p:cNvPr id="18" name="Прямоугольник 17"/>
          <p:cNvSpPr/>
          <p:nvPr/>
        </p:nvSpPr>
        <p:spPr>
          <a:xfrm>
            <a:off x="762000" y="1143000"/>
            <a:ext cx="7848600" cy="4801314"/>
          </a:xfrm>
          <a:prstGeom prst="rect">
            <a:avLst/>
          </a:prstGeom>
        </p:spPr>
        <p:txBody>
          <a:bodyPr wrap="square">
            <a:spAutoFit/>
          </a:bodyPr>
          <a:lstStyle/>
          <a:p>
            <a:r>
              <a:rPr lang="ru-RU" b="1" dirty="0" smtClean="0"/>
              <a:t> 25.08.2017</a:t>
            </a:r>
            <a:r>
              <a:rPr lang="ru-RU" dirty="0" smtClean="0"/>
              <a:t> года сотрудниками отделения срочного социального обслуживания, была организована акция «Помощь рядом» в рамках месячника пожилого человека. Цель данной акции – это оказание социальной помощи гражданам пожилого возраста, чей доход на сегодняшний день ниже прожиточного минимума, а также гражданам без определенного места жительства. Помощь оказывалась в виде мини – продуктовых наборов и вещей б/у. </a:t>
            </a:r>
          </a:p>
          <a:p>
            <a:r>
              <a:rPr lang="ru-RU" b="1" dirty="0" smtClean="0"/>
              <a:t>08.12.2017г. - </a:t>
            </a:r>
            <a:r>
              <a:rPr lang="ru-RU" dirty="0" smtClean="0"/>
              <a:t>участие в проведение Форума в поддержку людей с ограниченными возможностями «Мы вместе». Каменцы и гости города с удовольствием общались, знакомились и участвовали в мастер-классах. Специально приглашенный волонтёр </a:t>
            </a:r>
            <a:r>
              <a:rPr lang="ru-RU" dirty="0" err="1" smtClean="0"/>
              <a:t>Дьячкова</a:t>
            </a:r>
            <a:r>
              <a:rPr lang="ru-RU" dirty="0" smtClean="0"/>
              <a:t> О.Г., показала как можно оригинально и просто украсить дом к Новому году и Рождеству, а также сделать подарки близким своими руками.</a:t>
            </a:r>
          </a:p>
          <a:p>
            <a:endParaRPr lang="ru-RU" dirty="0" smtClean="0"/>
          </a:p>
          <a:p>
            <a:endParaRPr lang="ru-RU" dirty="0" smtClean="0"/>
          </a:p>
          <a:p>
            <a:endParaRPr lang="ru-RU" dirty="0" smtClean="0"/>
          </a:p>
          <a:p>
            <a:r>
              <a:rPr lang="ru-RU" dirty="0" smtClean="0"/>
              <a:t> </a:t>
            </a:r>
            <a:endParaRPr lang="ru-RU" dirty="0"/>
          </a:p>
        </p:txBody>
      </p:sp>
      <p:pic>
        <p:nvPicPr>
          <p:cNvPr id="17" name="Рисунок 16" descr="C:\Documents and Settings\Volkova_IS\Рабочий стол\Форум фото\035.JPG"/>
          <p:cNvPicPr/>
          <p:nvPr/>
        </p:nvPicPr>
        <p:blipFill>
          <a:blip r:embed="rId5" cstate="print"/>
          <a:srcRect/>
          <a:stretch>
            <a:fillRect/>
          </a:stretch>
        </p:blipFill>
        <p:spPr bwMode="auto">
          <a:xfrm>
            <a:off x="1600200" y="4724400"/>
            <a:ext cx="2359693" cy="1724025"/>
          </a:xfrm>
          <a:prstGeom prst="rect">
            <a:avLst/>
          </a:prstGeom>
          <a:noFill/>
          <a:ln w="9525">
            <a:noFill/>
            <a:miter lim="800000"/>
            <a:headEnd/>
            <a:tailEnd/>
          </a:ln>
        </p:spPr>
      </p:pic>
      <p:pic>
        <p:nvPicPr>
          <p:cNvPr id="19" name="Рисунок 18" descr="C:\Documents and Settings\Volkova_IS\Рабочий стол\Форум фото\029.JPG"/>
          <p:cNvPicPr/>
          <p:nvPr/>
        </p:nvPicPr>
        <p:blipFill>
          <a:blip r:embed="rId6" cstate="print"/>
          <a:srcRect/>
          <a:stretch>
            <a:fillRect/>
          </a:stretch>
        </p:blipFill>
        <p:spPr bwMode="auto">
          <a:xfrm>
            <a:off x="5410200" y="4724400"/>
            <a:ext cx="2356007" cy="1711583"/>
          </a:xfrm>
          <a:prstGeom prst="rect">
            <a:avLst/>
          </a:prstGeom>
          <a:noFill/>
          <a:ln w="9525">
            <a:noFill/>
            <a:miter lim="800000"/>
            <a:headEnd/>
            <a:tailEnd/>
          </a:ln>
        </p:spPr>
      </p:pic>
      <p:pic>
        <p:nvPicPr>
          <p:cNvPr id="13315" name="Picture 3" descr="C:\Users\Rongina_SE\Downloads\11.jpg"/>
          <p:cNvPicPr>
            <a:picLocks noChangeAspect="1" noChangeArrowheads="1" noCrop="1"/>
          </p:cNvPicPr>
          <p:nvPr/>
        </p:nvPicPr>
        <p:blipFill>
          <a:blip r:embed="rId7" cstate="print"/>
          <a:srcRect/>
          <a:stretch>
            <a:fillRect/>
          </a:stretch>
        </p:blipFill>
        <p:spPr bwMode="auto">
          <a:xfrm>
            <a:off x="4343400" y="4800600"/>
            <a:ext cx="514350" cy="1714500"/>
          </a:xfrm>
          <a:prstGeom prst="rect">
            <a:avLst/>
          </a:prstGeom>
          <a:noFill/>
        </p:spPr>
      </p:pic>
      <p:pic>
        <p:nvPicPr>
          <p:cNvPr id="13316" name="Picture 4" descr="C:\Users\Rongina_SE\Downloads\11.jpg"/>
          <p:cNvPicPr>
            <a:picLocks noChangeAspect="1" noChangeArrowheads="1" noCrop="1"/>
          </p:cNvPicPr>
          <p:nvPr/>
        </p:nvPicPr>
        <p:blipFill>
          <a:blip r:embed="rId7" cstate="print"/>
          <a:srcRect/>
          <a:stretch>
            <a:fillRect/>
          </a:stretch>
        </p:blipFill>
        <p:spPr bwMode="auto">
          <a:xfrm>
            <a:off x="7924800" y="4724400"/>
            <a:ext cx="514350" cy="1714500"/>
          </a:xfrm>
          <a:prstGeom prst="rect">
            <a:avLst/>
          </a:prstGeom>
          <a:noFill/>
        </p:spPr>
      </p:pic>
      <p:pic>
        <p:nvPicPr>
          <p:cNvPr id="13317" name="Picture 5" descr="C:\Users\Rongina_SE\Downloads\11.jpg"/>
          <p:cNvPicPr>
            <a:picLocks noChangeAspect="1" noChangeArrowheads="1" noCrop="1"/>
          </p:cNvPicPr>
          <p:nvPr/>
        </p:nvPicPr>
        <p:blipFill>
          <a:blip r:embed="rId7" cstate="print"/>
          <a:srcRect/>
          <a:stretch>
            <a:fillRect/>
          </a:stretch>
        </p:blipFill>
        <p:spPr bwMode="auto">
          <a:xfrm>
            <a:off x="838200" y="4800600"/>
            <a:ext cx="514350" cy="1714500"/>
          </a:xfrm>
          <a:prstGeom prst="rect">
            <a:avLst/>
          </a:prstGeom>
          <a:noFill/>
        </p:spPr>
      </p:pic>
      <p:pic>
        <p:nvPicPr>
          <p:cNvPr id="22" name="Picture 13" descr="http://www.playcast.ru/uploads/2014/12/11/11046069.gif"/>
          <p:cNvPicPr>
            <a:picLocks noChangeAspect="1" noChangeArrowheads="1" noCrop="1"/>
          </p:cNvPicPr>
          <p:nvPr/>
        </p:nvPicPr>
        <p:blipFill>
          <a:blip r:embed="rId3" cstate="print"/>
          <a:srcRect/>
          <a:stretch>
            <a:fillRect/>
          </a:stretch>
        </p:blipFill>
        <p:spPr bwMode="auto">
          <a:xfrm>
            <a:off x="914400" y="304800"/>
            <a:ext cx="762000" cy="7620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990600" y="58674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7620000" y="3810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7239000" y="3581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1295400" y="304800"/>
            <a:ext cx="533400" cy="596438"/>
          </a:xfrm>
          <a:prstGeom prst="rect">
            <a:avLst/>
          </a:prstGeom>
          <a:noFill/>
        </p:spPr>
      </p:pic>
      <p:sp>
        <p:nvSpPr>
          <p:cNvPr id="12" name="TextBox 11"/>
          <p:cNvSpPr txBox="1"/>
          <p:nvPr/>
        </p:nvSpPr>
        <p:spPr>
          <a:xfrm>
            <a:off x="990600" y="838200"/>
            <a:ext cx="6858000" cy="369332"/>
          </a:xfrm>
          <a:prstGeom prst="rect">
            <a:avLst/>
          </a:prstGeom>
          <a:noFill/>
        </p:spPr>
        <p:txBody>
          <a:bodyPr wrap="square" rtlCol="0">
            <a:spAutoFit/>
          </a:bodyPr>
          <a:lstStyle/>
          <a:p>
            <a:endParaRPr lang="ru-RU" dirty="0"/>
          </a:p>
        </p:txBody>
      </p:sp>
      <p:sp>
        <p:nvSpPr>
          <p:cNvPr id="12289" name="Rectangle 1"/>
          <p:cNvSpPr>
            <a:spLocks noChangeArrowheads="1"/>
          </p:cNvSpPr>
          <p:nvPr/>
        </p:nvSpPr>
        <p:spPr bwMode="auto">
          <a:xfrm>
            <a:off x="838200" y="2664261"/>
            <a:ext cx="754380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rgbClr val="000099"/>
              </a:solidFill>
              <a:effectLst/>
              <a:latin typeface="Arial" pitchFamily="34" charset="0"/>
              <a:cs typeface="Arial" pitchFamily="34" charset="0"/>
            </a:endParaRPr>
          </a:p>
        </p:txBody>
      </p:sp>
      <p:sp>
        <p:nvSpPr>
          <p:cNvPr id="18" name="Прямоугольник 17"/>
          <p:cNvSpPr/>
          <p:nvPr/>
        </p:nvSpPr>
        <p:spPr>
          <a:xfrm>
            <a:off x="762000" y="838200"/>
            <a:ext cx="7772400" cy="6186309"/>
          </a:xfrm>
          <a:prstGeom prst="rect">
            <a:avLst/>
          </a:prstGeom>
        </p:spPr>
        <p:txBody>
          <a:bodyPr wrap="square">
            <a:spAutoFit/>
          </a:bodyPr>
          <a:lstStyle/>
          <a:p>
            <a:r>
              <a:rPr lang="ru-RU" b="1" dirty="0" smtClean="0"/>
              <a:t> </a:t>
            </a:r>
          </a:p>
          <a:p>
            <a:r>
              <a:rPr lang="ru-RU" b="1" dirty="0" smtClean="0"/>
              <a:t>23 ноября 2017г. </a:t>
            </a:r>
            <a:r>
              <a:rPr lang="ru-RU" dirty="0" smtClean="0"/>
              <a:t>в уютном зале комплексного центра социального обслуживания населения силами срочного отделения состоялся предновогодний мастер класс под руководством </a:t>
            </a:r>
            <a:r>
              <a:rPr lang="ru-RU" dirty="0" err="1" smtClean="0"/>
              <a:t>Дьячковой</a:t>
            </a:r>
            <a:r>
              <a:rPr lang="ru-RU" dirty="0" smtClean="0"/>
              <a:t> О. Г.</a:t>
            </a:r>
          </a:p>
          <a:p>
            <a:r>
              <a:rPr lang="ru-RU" dirty="0" smtClean="0"/>
              <a:t> Сотрудники центра учились делать снеговиков своими</a:t>
            </a:r>
          </a:p>
          <a:p>
            <a:r>
              <a:rPr lang="ru-RU" dirty="0" smtClean="0"/>
              <a:t> руками из простых подручных материалов: носков, </a:t>
            </a:r>
          </a:p>
          <a:p>
            <a:r>
              <a:rPr lang="ru-RU" dirty="0" smtClean="0"/>
              <a:t>пуговиц, бусин, фетра. В мероприятии приняли участие</a:t>
            </a:r>
          </a:p>
          <a:p>
            <a:r>
              <a:rPr lang="ru-RU" dirty="0" smtClean="0"/>
              <a:t> 15 человек. </a:t>
            </a:r>
          </a:p>
          <a:p>
            <a:endParaRPr lang="ru-RU" dirty="0" smtClean="0"/>
          </a:p>
          <a:p>
            <a:r>
              <a:rPr lang="ru-RU" b="1" dirty="0" smtClean="0"/>
              <a:t>28.12.2017г. – </a:t>
            </a:r>
            <a:r>
              <a:rPr lang="ru-RU" dirty="0" smtClean="0"/>
              <a:t>совместно с ДК «Металлург» проведено новогоднее благотворительное мероприятие «Новогодние причуды</a:t>
            </a:r>
          </a:p>
          <a:p>
            <a:r>
              <a:rPr lang="ru-RU" dirty="0" smtClean="0"/>
              <a:t> Деда Мороза», направленное на социальную поддержку</a:t>
            </a:r>
          </a:p>
          <a:p>
            <a:r>
              <a:rPr lang="ru-RU" dirty="0" smtClean="0"/>
              <a:t> детей из малообеспеченных и многодетных семей. </a:t>
            </a:r>
          </a:p>
          <a:p>
            <a:r>
              <a:rPr lang="ru-RU" dirty="0" smtClean="0"/>
              <a:t> В ходе мероприятия  ребятам был показан спектакль </a:t>
            </a:r>
          </a:p>
          <a:p>
            <a:r>
              <a:rPr lang="ru-RU" dirty="0" smtClean="0"/>
              <a:t>и  проведена игровая программа у елки при участии </a:t>
            </a:r>
          </a:p>
          <a:p>
            <a:r>
              <a:rPr lang="ru-RU" dirty="0" smtClean="0"/>
              <a:t>Аниматоров  ДК «Металлург». В заключение </a:t>
            </a:r>
          </a:p>
          <a:p>
            <a:r>
              <a:rPr lang="ru-RU" dirty="0" smtClean="0"/>
              <a:t>праздника детям были выданы сладкие подарки.</a:t>
            </a:r>
          </a:p>
          <a:p>
            <a:endParaRPr lang="ru-RU" dirty="0" smtClean="0"/>
          </a:p>
          <a:p>
            <a:endParaRPr lang="ru-RU" dirty="0" smtClean="0"/>
          </a:p>
          <a:p>
            <a:endParaRPr lang="ru-RU" dirty="0" smtClean="0"/>
          </a:p>
          <a:p>
            <a:endParaRPr lang="ru-RU" dirty="0" smtClean="0"/>
          </a:p>
          <a:p>
            <a:r>
              <a:rPr lang="ru-RU" dirty="0" smtClean="0"/>
              <a:t> </a:t>
            </a:r>
            <a:endParaRPr lang="ru-RU" dirty="0"/>
          </a:p>
        </p:txBody>
      </p:sp>
      <p:sp>
        <p:nvSpPr>
          <p:cNvPr id="15" name="Прямоугольник 14"/>
          <p:cNvSpPr/>
          <p:nvPr/>
        </p:nvSpPr>
        <p:spPr>
          <a:xfrm rot="10800000" flipV="1">
            <a:off x="2895600" y="716205"/>
            <a:ext cx="2915072" cy="400110"/>
          </a:xfrm>
          <a:prstGeom prst="rect">
            <a:avLst/>
          </a:prstGeom>
        </p:spPr>
        <p:txBody>
          <a:bodyPr wrap="square">
            <a:spAutoFit/>
          </a:bodyPr>
          <a:lstStyle/>
          <a:p>
            <a:r>
              <a:rPr lang="ru-RU" sz="2000" b="1" dirty="0" smtClean="0"/>
              <a:t>Мастер-класс для нас!</a:t>
            </a:r>
            <a:r>
              <a:rPr lang="ru-RU" sz="2000" dirty="0" smtClean="0"/>
              <a:t> </a:t>
            </a:r>
            <a:endParaRPr lang="ru-RU" sz="2000" dirty="0"/>
          </a:p>
        </p:txBody>
      </p:sp>
      <p:pic>
        <p:nvPicPr>
          <p:cNvPr id="17" name="Рисунок 16" descr="C:\Documents and Settings\Volkova_IS\Рабочий стол\Фото с мастеркласса Снеговик\013.JPG"/>
          <p:cNvPicPr/>
          <p:nvPr/>
        </p:nvPicPr>
        <p:blipFill>
          <a:blip r:embed="rId5" cstate="print"/>
          <a:srcRect/>
          <a:stretch>
            <a:fillRect/>
          </a:stretch>
        </p:blipFill>
        <p:spPr bwMode="auto">
          <a:xfrm>
            <a:off x="6400800" y="1905000"/>
            <a:ext cx="2057400" cy="1600200"/>
          </a:xfrm>
          <a:prstGeom prst="rect">
            <a:avLst/>
          </a:prstGeom>
          <a:ln>
            <a:noFill/>
          </a:ln>
          <a:effectLst>
            <a:softEdge rad="112500"/>
          </a:effectLst>
        </p:spPr>
      </p:pic>
      <p:pic>
        <p:nvPicPr>
          <p:cNvPr id="14338" name="Picture 2" descr="C:\Users\Rongina_SE\Downloads\43.gif"/>
          <p:cNvPicPr>
            <a:picLocks noChangeAspect="1" noChangeArrowheads="1" noCrop="1"/>
          </p:cNvPicPr>
          <p:nvPr/>
        </p:nvPicPr>
        <p:blipFill>
          <a:blip r:embed="rId6" cstate="print"/>
          <a:srcRect/>
          <a:stretch>
            <a:fillRect/>
          </a:stretch>
        </p:blipFill>
        <p:spPr bwMode="auto">
          <a:xfrm>
            <a:off x="7543800" y="1066800"/>
            <a:ext cx="714375" cy="714375"/>
          </a:xfrm>
          <a:prstGeom prst="rect">
            <a:avLst/>
          </a:prstGeom>
          <a:noFill/>
        </p:spPr>
      </p:pic>
      <p:pic>
        <p:nvPicPr>
          <p:cNvPr id="14339" name="Picture 3" descr="C:\Users\Rongina_SE\Downloads\30.gif"/>
          <p:cNvPicPr>
            <a:picLocks noChangeAspect="1" noChangeArrowheads="1" noCrop="1"/>
          </p:cNvPicPr>
          <p:nvPr/>
        </p:nvPicPr>
        <p:blipFill>
          <a:blip r:embed="rId7" cstate="print"/>
          <a:srcRect/>
          <a:stretch>
            <a:fillRect/>
          </a:stretch>
        </p:blipFill>
        <p:spPr bwMode="auto">
          <a:xfrm>
            <a:off x="2971800" y="5181600"/>
            <a:ext cx="809625" cy="1143000"/>
          </a:xfrm>
          <a:prstGeom prst="rect">
            <a:avLst/>
          </a:prstGeom>
          <a:noFill/>
        </p:spPr>
      </p:pic>
      <p:sp>
        <p:nvSpPr>
          <p:cNvPr id="20" name="TextBox 19"/>
          <p:cNvSpPr txBox="1"/>
          <p:nvPr/>
        </p:nvSpPr>
        <p:spPr>
          <a:xfrm>
            <a:off x="1143000" y="990600"/>
            <a:ext cx="6858000" cy="369332"/>
          </a:xfrm>
          <a:prstGeom prst="rect">
            <a:avLst/>
          </a:prstGeom>
          <a:noFill/>
        </p:spPr>
        <p:txBody>
          <a:bodyPr wrap="square" rtlCol="0">
            <a:spAutoFit/>
          </a:bodyPr>
          <a:lstStyle/>
          <a:p>
            <a:endParaRPr lang="ru-RU" dirty="0"/>
          </a:p>
        </p:txBody>
      </p:sp>
      <p:pic>
        <p:nvPicPr>
          <p:cNvPr id="21" name="Picture 11" descr="http://www.playcast.ru/uploads/2016/04/11/18229225.gif"/>
          <p:cNvPicPr>
            <a:picLocks noChangeAspect="1" noChangeArrowheads="1"/>
          </p:cNvPicPr>
          <p:nvPr/>
        </p:nvPicPr>
        <p:blipFill>
          <a:blip r:embed="rId4" cstate="print"/>
          <a:srcRect/>
          <a:stretch>
            <a:fillRect/>
          </a:stretch>
        </p:blipFill>
        <p:spPr bwMode="auto">
          <a:xfrm>
            <a:off x="4800600" y="152400"/>
            <a:ext cx="533400" cy="596438"/>
          </a:xfrm>
          <a:prstGeom prst="rect">
            <a:avLst/>
          </a:prstGeom>
          <a:noFill/>
        </p:spPr>
      </p:pic>
      <p:pic>
        <p:nvPicPr>
          <p:cNvPr id="22" name="Picture 11" descr="http://www.playcast.ru/uploads/2016/04/11/18229225.gif"/>
          <p:cNvPicPr>
            <a:picLocks noChangeAspect="1" noChangeArrowheads="1"/>
          </p:cNvPicPr>
          <p:nvPr/>
        </p:nvPicPr>
        <p:blipFill>
          <a:blip r:embed="rId4" cstate="print"/>
          <a:srcRect/>
          <a:stretch>
            <a:fillRect/>
          </a:stretch>
        </p:blipFill>
        <p:spPr bwMode="auto">
          <a:xfrm>
            <a:off x="5105400" y="5867400"/>
            <a:ext cx="533400" cy="596438"/>
          </a:xfrm>
          <a:prstGeom prst="rect">
            <a:avLst/>
          </a:prstGeom>
          <a:noFill/>
        </p:spPr>
      </p:pic>
      <p:pic>
        <p:nvPicPr>
          <p:cNvPr id="23" name="Рисунок 22" descr="IMG_8798"/>
          <p:cNvPicPr/>
          <p:nvPr/>
        </p:nvPicPr>
        <p:blipFill>
          <a:blip r:embed="rId8" cstate="print"/>
          <a:srcRect l="9491" t="18858" r="11755" b="9677"/>
          <a:stretch>
            <a:fillRect/>
          </a:stretch>
        </p:blipFill>
        <p:spPr bwMode="auto">
          <a:xfrm>
            <a:off x="6172200" y="4343400"/>
            <a:ext cx="2238375" cy="1504950"/>
          </a:xfrm>
          <a:prstGeom prst="rect">
            <a:avLst/>
          </a:prstGeom>
          <a:ln>
            <a:noFill/>
          </a:ln>
          <a:effectLst>
            <a:softEdge rad="112500"/>
          </a:effectLst>
        </p:spPr>
      </p:pic>
      <p:pic>
        <p:nvPicPr>
          <p:cNvPr id="24" name="Picture 13" descr="http://www.playcast.ru/uploads/2014/12/11/11046069.gif"/>
          <p:cNvPicPr>
            <a:picLocks noChangeAspect="1" noChangeArrowheads="1" noCrop="1"/>
          </p:cNvPicPr>
          <p:nvPr/>
        </p:nvPicPr>
        <p:blipFill>
          <a:blip r:embed="rId3" cstate="print"/>
          <a:srcRect/>
          <a:stretch>
            <a:fillRect/>
          </a:stretch>
        </p:blipFill>
        <p:spPr bwMode="auto">
          <a:xfrm>
            <a:off x="7543800" y="5867400"/>
            <a:ext cx="762000" cy="7620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6" name="Picture 13" descr="http://www.playcast.ru/uploads/2014/12/11/11046069.gif"/>
          <p:cNvPicPr>
            <a:picLocks noChangeAspect="1" noChangeArrowheads="1" noCrop="1"/>
          </p:cNvPicPr>
          <p:nvPr/>
        </p:nvPicPr>
        <p:blipFill>
          <a:blip r:embed="rId3" cstate="print"/>
          <a:srcRect/>
          <a:stretch>
            <a:fillRect/>
          </a:stretch>
        </p:blipFill>
        <p:spPr bwMode="auto">
          <a:xfrm>
            <a:off x="7696200" y="304800"/>
            <a:ext cx="685800" cy="6858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5334000" y="1371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4876800" y="34290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3200400" y="1371600"/>
            <a:ext cx="434433" cy="485775"/>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086600" y="2286000"/>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3" name="TextBox 12"/>
          <p:cNvSpPr txBox="1"/>
          <p:nvPr/>
        </p:nvSpPr>
        <p:spPr>
          <a:xfrm>
            <a:off x="914400" y="762000"/>
            <a:ext cx="7315200" cy="1384995"/>
          </a:xfrm>
          <a:prstGeom prst="rect">
            <a:avLst/>
          </a:prstGeom>
          <a:noFill/>
        </p:spPr>
        <p:txBody>
          <a:bodyPr wrap="square" rtlCol="0">
            <a:spAutoFit/>
          </a:bodyPr>
          <a:lstStyle/>
          <a:p>
            <a:endParaRPr lang="ru-RU" sz="1600" b="1" dirty="0" smtClean="0">
              <a:latin typeface="Times New Roman" pitchFamily="18" charset="0"/>
              <a:cs typeface="Times New Roman" pitchFamily="18" charset="0"/>
            </a:endParaRPr>
          </a:p>
          <a:p>
            <a:endParaRPr lang="ru-RU" sz="1600" dirty="0" smtClean="0">
              <a:latin typeface="Times New Roman" pitchFamily="18" charset="0"/>
              <a:cs typeface="Times New Roman" pitchFamily="18" charset="0"/>
            </a:endParaRPr>
          </a:p>
          <a:p>
            <a:endParaRPr lang="ru-RU" sz="1600" dirty="0" smtClean="0">
              <a:latin typeface="Times New Roman" pitchFamily="18" charset="0"/>
              <a:cs typeface="Times New Roman" pitchFamily="18" charset="0"/>
            </a:endParaRPr>
          </a:p>
          <a:p>
            <a:pPr algn="ctr"/>
            <a:endParaRPr lang="ru-RU" dirty="0" smtClean="0"/>
          </a:p>
          <a:p>
            <a:endParaRPr lang="ru-RU" dirty="0"/>
          </a:p>
        </p:txBody>
      </p:sp>
      <p:pic>
        <p:nvPicPr>
          <p:cNvPr id="15" name="Picture 11" descr="http://www.playcast.ru/uploads/2016/04/11/18229225.gif"/>
          <p:cNvPicPr>
            <a:picLocks noChangeAspect="1" noChangeArrowheads="1"/>
          </p:cNvPicPr>
          <p:nvPr/>
        </p:nvPicPr>
        <p:blipFill>
          <a:blip r:embed="rId4" cstate="print"/>
          <a:srcRect/>
          <a:stretch>
            <a:fillRect/>
          </a:stretch>
        </p:blipFill>
        <p:spPr bwMode="auto">
          <a:xfrm>
            <a:off x="762000" y="4648200"/>
            <a:ext cx="533400" cy="596438"/>
          </a:xfrm>
          <a:prstGeom prst="rect">
            <a:avLst/>
          </a:prstGeom>
          <a:noFill/>
        </p:spPr>
      </p:pic>
      <p:pic>
        <p:nvPicPr>
          <p:cNvPr id="16" name="Picture 11" descr="http://www.playcast.ru/uploads/2016/04/11/18229225.gif"/>
          <p:cNvPicPr>
            <a:picLocks noChangeAspect="1" noChangeArrowheads="1"/>
          </p:cNvPicPr>
          <p:nvPr/>
        </p:nvPicPr>
        <p:blipFill>
          <a:blip r:embed="rId4" cstate="print"/>
          <a:srcRect/>
          <a:stretch>
            <a:fillRect/>
          </a:stretch>
        </p:blipFill>
        <p:spPr bwMode="auto">
          <a:xfrm>
            <a:off x="762000" y="228600"/>
            <a:ext cx="638872" cy="714375"/>
          </a:xfrm>
          <a:prstGeom prst="rect">
            <a:avLst/>
          </a:prstGeom>
          <a:noFill/>
        </p:spPr>
      </p:pic>
      <p:pic>
        <p:nvPicPr>
          <p:cNvPr id="17" name="Picture 11" descr="http://www.playcast.ru/uploads/2016/04/11/18229225.gif"/>
          <p:cNvPicPr>
            <a:picLocks noChangeAspect="1" noChangeArrowheads="1"/>
          </p:cNvPicPr>
          <p:nvPr/>
        </p:nvPicPr>
        <p:blipFill>
          <a:blip r:embed="rId4" cstate="print"/>
          <a:srcRect/>
          <a:stretch>
            <a:fillRect/>
          </a:stretch>
        </p:blipFill>
        <p:spPr bwMode="auto">
          <a:xfrm>
            <a:off x="8077200" y="6172200"/>
            <a:ext cx="457200" cy="511233"/>
          </a:xfrm>
          <a:prstGeom prst="rect">
            <a:avLst/>
          </a:prstGeom>
          <a:noFill/>
        </p:spPr>
      </p:pic>
      <p:sp>
        <p:nvSpPr>
          <p:cNvPr id="18" name="Прямоугольник 17"/>
          <p:cNvSpPr/>
          <p:nvPr/>
        </p:nvSpPr>
        <p:spPr>
          <a:xfrm>
            <a:off x="762000" y="609600"/>
            <a:ext cx="6934200" cy="553998"/>
          </a:xfrm>
          <a:prstGeom prst="rect">
            <a:avLst/>
          </a:prstGeom>
        </p:spPr>
        <p:txBody>
          <a:bodyPr wrap="square">
            <a:spAutoFit/>
          </a:bodyPr>
          <a:lstStyle/>
          <a:p>
            <a:pPr algn="ctr"/>
            <a:r>
              <a:rPr lang="ru-RU" sz="3000" b="1" dirty="0" smtClean="0">
                <a:cs typeface="Times New Roman" pitchFamily="18" charset="0"/>
              </a:rPr>
              <a:t>Отделение «Социальное такси»</a:t>
            </a:r>
            <a:endParaRPr lang="ru-RU" sz="3000" b="1" dirty="0">
              <a:cs typeface="Times New Roman" pitchFamily="18" charset="0"/>
            </a:endParaRPr>
          </a:p>
        </p:txBody>
      </p:sp>
      <p:sp>
        <p:nvSpPr>
          <p:cNvPr id="11878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0" name="Прямоугольник 19"/>
          <p:cNvSpPr/>
          <p:nvPr/>
        </p:nvSpPr>
        <p:spPr>
          <a:xfrm>
            <a:off x="762000" y="1219200"/>
            <a:ext cx="7696200" cy="3477875"/>
          </a:xfrm>
          <a:prstGeom prst="rect">
            <a:avLst/>
          </a:prstGeom>
        </p:spPr>
        <p:txBody>
          <a:bodyPr wrap="square">
            <a:spAutoFit/>
          </a:bodyPr>
          <a:lstStyle/>
          <a:p>
            <a:r>
              <a:rPr lang="ru-RU" sz="2000" dirty="0" smtClean="0">
                <a:cs typeface="Times New Roman" pitchFamily="18" charset="0"/>
              </a:rPr>
              <a:t>В течение </a:t>
            </a:r>
            <a:r>
              <a:rPr lang="ru-RU" sz="2000" b="1" dirty="0" smtClean="0">
                <a:cs typeface="Times New Roman" pitchFamily="18" charset="0"/>
              </a:rPr>
              <a:t>2017 </a:t>
            </a:r>
            <a:r>
              <a:rPr lang="ru-RU" sz="2000" dirty="0" smtClean="0">
                <a:cs typeface="Times New Roman" pitchFamily="18" charset="0"/>
              </a:rPr>
              <a:t>года  в отделение «Социальное такси» обратилось и получило консультацию о работе отделения - </a:t>
            </a:r>
            <a:r>
              <a:rPr lang="ru-RU" sz="2000" b="1" dirty="0" smtClean="0">
                <a:cs typeface="Times New Roman" pitchFamily="18" charset="0"/>
              </a:rPr>
              <a:t>269 </a:t>
            </a:r>
            <a:r>
              <a:rPr lang="ru-RU" sz="2000" dirty="0" smtClean="0">
                <a:cs typeface="Times New Roman" pitchFamily="18" charset="0"/>
              </a:rPr>
              <a:t>граждан.</a:t>
            </a:r>
          </a:p>
          <a:p>
            <a:r>
              <a:rPr lang="ru-RU" sz="2000" dirty="0" smtClean="0">
                <a:cs typeface="Times New Roman" pitchFamily="18" charset="0"/>
              </a:rPr>
              <a:t>Социальным такси воспользовались  </a:t>
            </a:r>
            <a:r>
              <a:rPr lang="ru-RU" sz="2000" b="1" dirty="0" smtClean="0">
                <a:cs typeface="Times New Roman" pitchFamily="18" charset="0"/>
              </a:rPr>
              <a:t>269</a:t>
            </a:r>
            <a:r>
              <a:rPr lang="ru-RU" sz="2000" dirty="0" smtClean="0">
                <a:cs typeface="Times New Roman" pitchFamily="18" charset="0"/>
              </a:rPr>
              <a:t> граждан:</a:t>
            </a:r>
          </a:p>
          <a:p>
            <a:r>
              <a:rPr lang="ru-RU" sz="2000" dirty="0" smtClean="0"/>
              <a:t>инвалиды общего заболевания  -</a:t>
            </a:r>
            <a:r>
              <a:rPr lang="ru-RU" sz="2000" b="1" dirty="0" smtClean="0"/>
              <a:t>138</a:t>
            </a:r>
            <a:endParaRPr lang="ru-RU" sz="2000" dirty="0" smtClean="0"/>
          </a:p>
          <a:p>
            <a:r>
              <a:rPr lang="ru-RU" sz="2000" dirty="0" smtClean="0"/>
              <a:t>труженики тыла - </a:t>
            </a:r>
            <a:r>
              <a:rPr lang="ru-RU" sz="2000" b="1" dirty="0" smtClean="0"/>
              <a:t>112</a:t>
            </a:r>
            <a:endParaRPr lang="ru-RU" sz="2000" dirty="0" smtClean="0"/>
          </a:p>
          <a:p>
            <a:r>
              <a:rPr lang="ru-RU" sz="2000" dirty="0" smtClean="0"/>
              <a:t>Малообеспеченные - </a:t>
            </a:r>
            <a:r>
              <a:rPr lang="ru-RU" sz="2000" b="1" dirty="0" smtClean="0"/>
              <a:t>18</a:t>
            </a:r>
            <a:endParaRPr lang="ru-RU" sz="2000" dirty="0" smtClean="0"/>
          </a:p>
          <a:p>
            <a:r>
              <a:rPr lang="ru-RU" sz="2000" dirty="0" smtClean="0"/>
              <a:t>ребенок-инвалид - </a:t>
            </a:r>
            <a:r>
              <a:rPr lang="ru-RU" sz="2000" b="1" dirty="0" smtClean="0"/>
              <a:t>1</a:t>
            </a:r>
            <a:endParaRPr lang="ru-RU" sz="2000" dirty="0" smtClean="0"/>
          </a:p>
          <a:p>
            <a:r>
              <a:rPr lang="ru-RU" sz="2000" dirty="0" smtClean="0"/>
              <a:t>ИТОГО – </a:t>
            </a:r>
            <a:r>
              <a:rPr lang="ru-RU" sz="2000" b="1" dirty="0" smtClean="0"/>
              <a:t>269</a:t>
            </a:r>
          </a:p>
          <a:p>
            <a:r>
              <a:rPr lang="ru-RU" sz="2000" dirty="0" smtClean="0">
                <a:cs typeface="Times New Roman" pitchFamily="18" charset="0"/>
              </a:rPr>
              <a:t>Оказано </a:t>
            </a:r>
            <a:r>
              <a:rPr lang="ru-RU" sz="2000" b="1" dirty="0" smtClean="0">
                <a:cs typeface="Times New Roman" pitchFamily="18" charset="0"/>
              </a:rPr>
              <a:t>2063</a:t>
            </a:r>
            <a:r>
              <a:rPr lang="ru-RU" sz="2000" dirty="0" smtClean="0">
                <a:cs typeface="Times New Roman" pitchFamily="18" charset="0"/>
              </a:rPr>
              <a:t> услуг.</a:t>
            </a:r>
          </a:p>
          <a:p>
            <a:r>
              <a:rPr lang="ru-RU" sz="2000" b="1" dirty="0" smtClean="0"/>
              <a:t>Государственное задание перевыполнено на 12,2 % </a:t>
            </a:r>
            <a:r>
              <a:rPr lang="ru-RU" sz="2000" dirty="0" smtClean="0"/>
              <a:t>в связи с тем, что услуга «Социальное такси» востребована среди населения.</a:t>
            </a:r>
            <a:endParaRPr lang="ru-RU" sz="2000" dirty="0">
              <a:solidFill>
                <a:srgbClr val="002060"/>
              </a:solidFill>
              <a:latin typeface="Times New Roman" pitchFamily="18" charset="0"/>
              <a:cs typeface="Times New Roman" pitchFamily="18" charset="0"/>
            </a:endParaRPr>
          </a:p>
        </p:txBody>
      </p:sp>
      <p:pic>
        <p:nvPicPr>
          <p:cNvPr id="37889" name="Picture 1" descr="\\server4\Documents\Консультативное отд. - Андреева Т.И\Роньжина С.Е\фото соц. такси\IMG_2207.JPG"/>
          <p:cNvPicPr>
            <a:picLocks noChangeAspect="1" noChangeArrowheads="1"/>
          </p:cNvPicPr>
          <p:nvPr/>
        </p:nvPicPr>
        <p:blipFill>
          <a:blip r:embed="rId5" cstate="print"/>
          <a:srcRect/>
          <a:stretch>
            <a:fillRect/>
          </a:stretch>
        </p:blipFill>
        <p:spPr bwMode="auto">
          <a:xfrm>
            <a:off x="3124200" y="4572000"/>
            <a:ext cx="2975654" cy="1981200"/>
          </a:xfrm>
          <a:prstGeom prst="rect">
            <a:avLst/>
          </a:prstGeom>
          <a:ln>
            <a:noFill/>
          </a:ln>
          <a:effectLst>
            <a:softEdge rad="112500"/>
          </a:effectLst>
        </p:spPr>
      </p:pic>
      <p:pic>
        <p:nvPicPr>
          <p:cNvPr id="2" name="Picture 2" descr="\\server4\Documents\Консультативное отд. - Андреева Т.И\Роньжина С.Е\фото соц. такси\IMG_2219.JPG"/>
          <p:cNvPicPr>
            <a:picLocks noChangeAspect="1" noChangeArrowheads="1"/>
          </p:cNvPicPr>
          <p:nvPr/>
        </p:nvPicPr>
        <p:blipFill>
          <a:blip r:embed="rId6" cstate="print"/>
          <a:srcRect/>
          <a:stretch>
            <a:fillRect/>
          </a:stretch>
        </p:blipFill>
        <p:spPr bwMode="auto">
          <a:xfrm>
            <a:off x="838200" y="5029200"/>
            <a:ext cx="2207132" cy="1469515"/>
          </a:xfrm>
          <a:prstGeom prst="rect">
            <a:avLst/>
          </a:prstGeom>
          <a:ln>
            <a:noFill/>
          </a:ln>
          <a:effectLst>
            <a:softEdge rad="112500"/>
          </a:effectLst>
        </p:spPr>
      </p:pic>
      <p:pic>
        <p:nvPicPr>
          <p:cNvPr id="37891" name="Picture 3" descr="\\server4\Documents\Консультативное отд. - Андреева Т.И\Роньжина С.Е\фото соц. такси\IMG_2216.JPG"/>
          <p:cNvPicPr>
            <a:picLocks noChangeAspect="1" noChangeArrowheads="1"/>
          </p:cNvPicPr>
          <p:nvPr/>
        </p:nvPicPr>
        <p:blipFill>
          <a:blip r:embed="rId7" cstate="print"/>
          <a:srcRect/>
          <a:stretch>
            <a:fillRect/>
          </a:stretch>
        </p:blipFill>
        <p:spPr bwMode="auto">
          <a:xfrm>
            <a:off x="6172200" y="4876800"/>
            <a:ext cx="2285999" cy="1600200"/>
          </a:xfrm>
          <a:prstGeom prst="rect">
            <a:avLst/>
          </a:prstGeom>
          <a:ln>
            <a:noFill/>
          </a:ln>
          <a:effectLst>
            <a:softEdge rad="112500"/>
          </a:effectLst>
        </p:spPr>
      </p:pic>
      <p:pic>
        <p:nvPicPr>
          <p:cNvPr id="24" name="Picture 11" descr="http://www.playcast.ru/uploads/2016/04/11/18229225.gif"/>
          <p:cNvPicPr>
            <a:picLocks noChangeAspect="1" noChangeArrowheads="1"/>
          </p:cNvPicPr>
          <p:nvPr/>
        </p:nvPicPr>
        <p:blipFill>
          <a:blip r:embed="rId4" cstate="print"/>
          <a:srcRect/>
          <a:stretch>
            <a:fillRect/>
          </a:stretch>
        </p:blipFill>
        <p:spPr bwMode="auto">
          <a:xfrm>
            <a:off x="685800" y="5943600"/>
            <a:ext cx="638872" cy="714375"/>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6" name="Picture 13" descr="http://www.playcast.ru/uploads/2014/12/11/11046069.gif"/>
          <p:cNvPicPr>
            <a:picLocks noChangeAspect="1" noChangeArrowheads="1" noCrop="1"/>
          </p:cNvPicPr>
          <p:nvPr/>
        </p:nvPicPr>
        <p:blipFill>
          <a:blip r:embed="rId3" cstate="print"/>
          <a:srcRect/>
          <a:stretch>
            <a:fillRect/>
          </a:stretch>
        </p:blipFill>
        <p:spPr bwMode="auto">
          <a:xfrm>
            <a:off x="7696200" y="304800"/>
            <a:ext cx="685800" cy="6858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5334000" y="1371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4876800" y="34290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3200400" y="1371600"/>
            <a:ext cx="434433" cy="485775"/>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086600" y="2286000"/>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3" name="TextBox 12"/>
          <p:cNvSpPr txBox="1"/>
          <p:nvPr/>
        </p:nvSpPr>
        <p:spPr>
          <a:xfrm>
            <a:off x="914400" y="762000"/>
            <a:ext cx="7315200" cy="1384995"/>
          </a:xfrm>
          <a:prstGeom prst="rect">
            <a:avLst/>
          </a:prstGeom>
          <a:noFill/>
        </p:spPr>
        <p:txBody>
          <a:bodyPr wrap="square" rtlCol="0">
            <a:spAutoFit/>
          </a:bodyPr>
          <a:lstStyle/>
          <a:p>
            <a:endParaRPr lang="ru-RU" sz="1600" b="1" dirty="0" smtClean="0">
              <a:latin typeface="Times New Roman" pitchFamily="18" charset="0"/>
              <a:cs typeface="Times New Roman" pitchFamily="18" charset="0"/>
            </a:endParaRPr>
          </a:p>
          <a:p>
            <a:endParaRPr lang="ru-RU" sz="1600" dirty="0" smtClean="0">
              <a:latin typeface="Times New Roman" pitchFamily="18" charset="0"/>
              <a:cs typeface="Times New Roman" pitchFamily="18" charset="0"/>
            </a:endParaRPr>
          </a:p>
          <a:p>
            <a:endParaRPr lang="ru-RU" sz="1600" dirty="0" smtClean="0">
              <a:latin typeface="Times New Roman" pitchFamily="18" charset="0"/>
              <a:cs typeface="Times New Roman" pitchFamily="18" charset="0"/>
            </a:endParaRPr>
          </a:p>
          <a:p>
            <a:pPr algn="ctr"/>
            <a:endParaRPr lang="ru-RU" dirty="0" smtClean="0"/>
          </a:p>
          <a:p>
            <a:endParaRPr lang="ru-RU" dirty="0"/>
          </a:p>
        </p:txBody>
      </p:sp>
      <p:pic>
        <p:nvPicPr>
          <p:cNvPr id="15" name="Picture 11" descr="http://www.playcast.ru/uploads/2016/04/11/18229225.gif"/>
          <p:cNvPicPr>
            <a:picLocks noChangeAspect="1" noChangeArrowheads="1"/>
          </p:cNvPicPr>
          <p:nvPr/>
        </p:nvPicPr>
        <p:blipFill>
          <a:blip r:embed="rId4" cstate="print"/>
          <a:srcRect/>
          <a:stretch>
            <a:fillRect/>
          </a:stretch>
        </p:blipFill>
        <p:spPr bwMode="auto">
          <a:xfrm>
            <a:off x="762000" y="4648200"/>
            <a:ext cx="533400" cy="596438"/>
          </a:xfrm>
          <a:prstGeom prst="rect">
            <a:avLst/>
          </a:prstGeom>
          <a:noFill/>
        </p:spPr>
      </p:pic>
      <p:pic>
        <p:nvPicPr>
          <p:cNvPr id="16" name="Picture 11" descr="http://www.playcast.ru/uploads/2016/04/11/18229225.gif"/>
          <p:cNvPicPr>
            <a:picLocks noChangeAspect="1" noChangeArrowheads="1"/>
          </p:cNvPicPr>
          <p:nvPr/>
        </p:nvPicPr>
        <p:blipFill>
          <a:blip r:embed="rId4" cstate="print"/>
          <a:srcRect/>
          <a:stretch>
            <a:fillRect/>
          </a:stretch>
        </p:blipFill>
        <p:spPr bwMode="auto">
          <a:xfrm>
            <a:off x="762000" y="228600"/>
            <a:ext cx="638872" cy="714375"/>
          </a:xfrm>
          <a:prstGeom prst="rect">
            <a:avLst/>
          </a:prstGeom>
          <a:noFill/>
        </p:spPr>
      </p:pic>
      <p:pic>
        <p:nvPicPr>
          <p:cNvPr id="17" name="Picture 11" descr="http://www.playcast.ru/uploads/2016/04/11/18229225.gif"/>
          <p:cNvPicPr>
            <a:picLocks noChangeAspect="1" noChangeArrowheads="1"/>
          </p:cNvPicPr>
          <p:nvPr/>
        </p:nvPicPr>
        <p:blipFill>
          <a:blip r:embed="rId4" cstate="print"/>
          <a:srcRect/>
          <a:stretch>
            <a:fillRect/>
          </a:stretch>
        </p:blipFill>
        <p:spPr bwMode="auto">
          <a:xfrm>
            <a:off x="6858000" y="6096000"/>
            <a:ext cx="457200" cy="511233"/>
          </a:xfrm>
          <a:prstGeom prst="rect">
            <a:avLst/>
          </a:prstGeom>
          <a:noFill/>
        </p:spPr>
      </p:pic>
      <p:sp>
        <p:nvSpPr>
          <p:cNvPr id="11878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0" name="Прямоугольник 19"/>
          <p:cNvSpPr/>
          <p:nvPr/>
        </p:nvSpPr>
        <p:spPr>
          <a:xfrm>
            <a:off x="762000" y="838200"/>
            <a:ext cx="7696200" cy="5324535"/>
          </a:xfrm>
          <a:prstGeom prst="rect">
            <a:avLst/>
          </a:prstGeom>
        </p:spPr>
        <p:txBody>
          <a:bodyPr wrap="square">
            <a:spAutoFit/>
          </a:bodyPr>
          <a:lstStyle/>
          <a:p>
            <a:endParaRPr lang="ru-RU" sz="2000" dirty="0" smtClean="0"/>
          </a:p>
          <a:p>
            <a:r>
              <a:rPr lang="ru-RU" sz="2000" dirty="0" smtClean="0"/>
              <a:t>За 2017 год поступило </a:t>
            </a:r>
            <a:r>
              <a:rPr lang="ru-RU" sz="2000" b="1" u="sng" dirty="0" smtClean="0"/>
              <a:t>1444</a:t>
            </a:r>
            <a:r>
              <a:rPr lang="ru-RU" sz="2000" dirty="0" smtClean="0"/>
              <a:t> заявок</a:t>
            </a:r>
          </a:p>
          <a:p>
            <a:r>
              <a:rPr lang="ru-RU" sz="2000" dirty="0" smtClean="0"/>
              <a:t>На условиях полной оплаты было обслужено </a:t>
            </a:r>
            <a:r>
              <a:rPr lang="ru-RU" sz="2000" b="1" dirty="0" smtClean="0"/>
              <a:t>138</a:t>
            </a:r>
            <a:r>
              <a:rPr lang="ru-RU" sz="2000" dirty="0" smtClean="0"/>
              <a:t> человек</a:t>
            </a:r>
          </a:p>
          <a:p>
            <a:r>
              <a:rPr lang="ru-RU" sz="2000" dirty="0" smtClean="0"/>
              <a:t>Бесплатно было обслужено </a:t>
            </a:r>
            <a:r>
              <a:rPr lang="ru-RU" sz="2000" b="1" dirty="0" smtClean="0"/>
              <a:t>131</a:t>
            </a:r>
            <a:r>
              <a:rPr lang="ru-RU" sz="2000" dirty="0" smtClean="0"/>
              <a:t> человек. </a:t>
            </a:r>
          </a:p>
          <a:p>
            <a:r>
              <a:rPr lang="ru-RU" sz="2000" dirty="0" smtClean="0"/>
              <a:t>Всего была предоставлено </a:t>
            </a:r>
            <a:r>
              <a:rPr lang="ru-RU" sz="2000" b="1" u="sng" dirty="0" smtClean="0"/>
              <a:t>2063</a:t>
            </a:r>
            <a:r>
              <a:rPr lang="ru-RU" sz="2000" dirty="0" smtClean="0"/>
              <a:t> услуги. </a:t>
            </a:r>
          </a:p>
          <a:p>
            <a:r>
              <a:rPr lang="ru-RU" sz="2000" dirty="0" smtClean="0"/>
              <a:t>Доставка клиентов отделения «Социальное такси» осуществлялась в социально значимые места МО города Каменска-Уральского. </a:t>
            </a:r>
          </a:p>
          <a:p>
            <a:r>
              <a:rPr lang="ru-RU" sz="2000" dirty="0" smtClean="0"/>
              <a:t>За отчетный период было получено </a:t>
            </a:r>
            <a:r>
              <a:rPr lang="ru-RU" sz="2000" b="1" dirty="0" smtClean="0"/>
              <a:t>7</a:t>
            </a:r>
            <a:r>
              <a:rPr lang="ru-RU" sz="2000" dirty="0" smtClean="0"/>
              <a:t> положительных отзывов о работе отделения.</a:t>
            </a:r>
          </a:p>
          <a:p>
            <a:endParaRPr lang="ru-RU" sz="2000" dirty="0" smtClean="0"/>
          </a:p>
          <a:p>
            <a:r>
              <a:rPr lang="ru-RU" sz="2000" b="1" dirty="0" smtClean="0"/>
              <a:t>Работа с благотворителями</a:t>
            </a:r>
            <a:endParaRPr lang="ru-RU" sz="2000" dirty="0" smtClean="0"/>
          </a:p>
          <a:p>
            <a:r>
              <a:rPr lang="ru-RU" sz="2000" b="1" dirty="0" smtClean="0"/>
              <a:t> </a:t>
            </a:r>
            <a:r>
              <a:rPr lang="ru-RU" sz="2000" dirty="0" smtClean="0"/>
              <a:t>Для проведения мероприятия «Авторалли» ИП Соколов М.Е. сеть салонов цветов «</a:t>
            </a:r>
            <a:r>
              <a:rPr lang="ru-RU" sz="2000" dirty="0" err="1" smtClean="0"/>
              <a:t>Семицветик</a:t>
            </a:r>
            <a:r>
              <a:rPr lang="ru-RU" sz="2000" dirty="0" smtClean="0"/>
              <a:t>» пожертвовал  200 штук воздушных шаров на сумму 700 рублей;</a:t>
            </a:r>
          </a:p>
          <a:p>
            <a:pPr lvl="0"/>
            <a:r>
              <a:rPr lang="ru-RU" sz="2000" dirty="0" smtClean="0"/>
              <a:t>ИП Пономарева О.А. сеть </a:t>
            </a:r>
            <a:r>
              <a:rPr lang="ru-RU" sz="2000" dirty="0" err="1" smtClean="0"/>
              <a:t>автомагазинов</a:t>
            </a:r>
            <a:r>
              <a:rPr lang="ru-RU" sz="2000" dirty="0" smtClean="0"/>
              <a:t> «</a:t>
            </a:r>
            <a:r>
              <a:rPr lang="ru-RU" sz="2000" dirty="0" err="1" smtClean="0"/>
              <a:t>Автошах</a:t>
            </a:r>
            <a:r>
              <a:rPr lang="ru-RU" sz="2000" dirty="0" smtClean="0"/>
              <a:t>» - 10 подарочных сертификатов номиналом 500 рублей на общую сумму 5000 рублей.</a:t>
            </a:r>
          </a:p>
          <a:p>
            <a:endParaRPr lang="ru-RU" sz="2000" dirty="0"/>
          </a:p>
        </p:txBody>
      </p:sp>
      <p:pic>
        <p:nvPicPr>
          <p:cNvPr id="26626" name="Picture 2" descr="http://www.gifki.org/data/media/679/taksi-animatsionnaya-kartinka-0004.gif"/>
          <p:cNvPicPr>
            <a:picLocks noChangeAspect="1" noChangeArrowheads="1" noCrop="1"/>
          </p:cNvPicPr>
          <p:nvPr/>
        </p:nvPicPr>
        <p:blipFill>
          <a:blip r:embed="rId5" cstate="print"/>
          <a:srcRect/>
          <a:stretch>
            <a:fillRect/>
          </a:stretch>
        </p:blipFill>
        <p:spPr bwMode="auto">
          <a:xfrm>
            <a:off x="6324600" y="3505200"/>
            <a:ext cx="1809750" cy="533400"/>
          </a:xfrm>
          <a:prstGeom prst="rect">
            <a:avLst/>
          </a:prstGeom>
          <a:noFill/>
        </p:spPr>
      </p:pic>
      <p:pic>
        <p:nvPicPr>
          <p:cNvPr id="24" name="Picture 11" descr="http://www.playcast.ru/uploads/2016/04/11/18229225.gif"/>
          <p:cNvPicPr>
            <a:picLocks noChangeAspect="1" noChangeArrowheads="1"/>
          </p:cNvPicPr>
          <p:nvPr/>
        </p:nvPicPr>
        <p:blipFill>
          <a:blip r:embed="rId4" cstate="print"/>
          <a:srcRect/>
          <a:stretch>
            <a:fillRect/>
          </a:stretch>
        </p:blipFill>
        <p:spPr bwMode="auto">
          <a:xfrm>
            <a:off x="2057400" y="5867400"/>
            <a:ext cx="638872" cy="714375"/>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4953000" y="10668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6934200" y="22860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838200" y="4343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3" name="Rectangle 1"/>
          <p:cNvSpPr>
            <a:spLocks noChangeArrowheads="1"/>
          </p:cNvSpPr>
          <p:nvPr/>
        </p:nvSpPr>
        <p:spPr bwMode="auto">
          <a:xfrm>
            <a:off x="1524000" y="1257300"/>
            <a:ext cx="624840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tabLst>
                <a:tab pos="457200" algn="l"/>
              </a:tabLst>
            </a:pPr>
            <a:endParaRPr lang="ru-RU" sz="4800" b="1" i="1" dirty="0" smtClean="0">
              <a:solidFill>
                <a:srgbClr val="000099"/>
              </a:solidFill>
              <a:latin typeface="Times New Roman" pitchFamily="18"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tabLst>
                <a:tab pos="457200" algn="l"/>
              </a:tabLst>
            </a:pPr>
            <a:r>
              <a:rPr lang="ru-RU" sz="4800" b="1" dirty="0" smtClean="0">
                <a:latin typeface="+mj-lt"/>
                <a:cs typeface="Times New Roman" pitchFamily="18" charset="0"/>
              </a:rPr>
              <a:t>Социально – реабилитационное отделение</a:t>
            </a:r>
          </a:p>
        </p:txBody>
      </p:sp>
      <p:pic>
        <p:nvPicPr>
          <p:cNvPr id="14" name="Picture 13" descr="http://www.playcast.ru/uploads/2014/12/11/11046069.gif"/>
          <p:cNvPicPr>
            <a:picLocks noChangeAspect="1" noChangeArrowheads="1" noCrop="1"/>
          </p:cNvPicPr>
          <p:nvPr/>
        </p:nvPicPr>
        <p:blipFill>
          <a:blip r:embed="rId3" cstate="print"/>
          <a:srcRect/>
          <a:stretch>
            <a:fillRect/>
          </a:stretch>
        </p:blipFill>
        <p:spPr bwMode="auto">
          <a:xfrm>
            <a:off x="2590800" y="990600"/>
            <a:ext cx="762000" cy="762000"/>
          </a:xfrm>
          <a:prstGeom prst="rect">
            <a:avLst/>
          </a:prstGeom>
          <a:noFill/>
        </p:spPr>
      </p:pic>
      <p:pic>
        <p:nvPicPr>
          <p:cNvPr id="15" name="Picture 13" descr="http://www.playcast.ru/uploads/2014/12/11/11046069.gif"/>
          <p:cNvPicPr>
            <a:picLocks noChangeAspect="1" noChangeArrowheads="1" noCrop="1"/>
          </p:cNvPicPr>
          <p:nvPr/>
        </p:nvPicPr>
        <p:blipFill>
          <a:blip r:embed="rId3" cstate="print"/>
          <a:srcRect/>
          <a:stretch>
            <a:fillRect/>
          </a:stretch>
        </p:blipFill>
        <p:spPr bwMode="auto">
          <a:xfrm>
            <a:off x="2362200" y="5867400"/>
            <a:ext cx="762000" cy="762000"/>
          </a:xfrm>
          <a:prstGeom prst="rect">
            <a:avLst/>
          </a:prstGeom>
          <a:noFill/>
        </p:spPr>
      </p:pic>
      <p:pic>
        <p:nvPicPr>
          <p:cNvPr id="16" name="Picture 11" descr="http://www.playcast.ru/uploads/2016/04/11/18229225.gif"/>
          <p:cNvPicPr>
            <a:picLocks noChangeAspect="1" noChangeArrowheads="1"/>
          </p:cNvPicPr>
          <p:nvPr/>
        </p:nvPicPr>
        <p:blipFill>
          <a:blip r:embed="rId4" cstate="print"/>
          <a:srcRect/>
          <a:stretch>
            <a:fillRect/>
          </a:stretch>
        </p:blipFill>
        <p:spPr bwMode="auto">
          <a:xfrm>
            <a:off x="7924800" y="5791200"/>
            <a:ext cx="681464" cy="762000"/>
          </a:xfrm>
          <a:prstGeom prst="rect">
            <a:avLst/>
          </a:prstGeom>
          <a:noFill/>
        </p:spPr>
      </p:pic>
      <p:pic>
        <p:nvPicPr>
          <p:cNvPr id="17" name="Picture 11" descr="http://www.playcast.ru/uploads/2016/04/11/18229225.gif"/>
          <p:cNvPicPr>
            <a:picLocks noChangeAspect="1" noChangeArrowheads="1"/>
          </p:cNvPicPr>
          <p:nvPr/>
        </p:nvPicPr>
        <p:blipFill>
          <a:blip r:embed="rId4" cstate="print"/>
          <a:srcRect/>
          <a:stretch>
            <a:fillRect/>
          </a:stretch>
        </p:blipFill>
        <p:spPr bwMode="auto">
          <a:xfrm>
            <a:off x="990600" y="457200"/>
            <a:ext cx="681464" cy="762000"/>
          </a:xfrm>
          <a:prstGeom prst="rect">
            <a:avLst/>
          </a:prstGeom>
          <a:noFill/>
        </p:spPr>
      </p:pic>
      <p:pic>
        <p:nvPicPr>
          <p:cNvPr id="18" name="Picture 2" descr="C:\Users\Rongina_SE\Downloads\32.gif"/>
          <p:cNvPicPr>
            <a:picLocks noChangeAspect="1" noChangeArrowheads="1" noCrop="1"/>
          </p:cNvPicPr>
          <p:nvPr/>
        </p:nvPicPr>
        <p:blipFill>
          <a:blip r:embed="rId5" cstate="print"/>
          <a:srcRect/>
          <a:stretch>
            <a:fillRect/>
          </a:stretch>
        </p:blipFill>
        <p:spPr bwMode="auto">
          <a:xfrm>
            <a:off x="2057400" y="4419600"/>
            <a:ext cx="2324100" cy="1110403"/>
          </a:xfrm>
          <a:prstGeom prst="rect">
            <a:avLst/>
          </a:prstGeom>
          <a:noFill/>
        </p:spPr>
      </p:pic>
      <p:pic>
        <p:nvPicPr>
          <p:cNvPr id="19" name="Picture 2" descr="C:\Users\Rongina_SE\Downloads\32.gif"/>
          <p:cNvPicPr>
            <a:picLocks noChangeAspect="1" noChangeArrowheads="1" noCrop="1"/>
          </p:cNvPicPr>
          <p:nvPr/>
        </p:nvPicPr>
        <p:blipFill>
          <a:blip r:embed="rId5" cstate="print"/>
          <a:srcRect/>
          <a:stretch>
            <a:fillRect/>
          </a:stretch>
        </p:blipFill>
        <p:spPr bwMode="auto">
          <a:xfrm>
            <a:off x="4953000" y="4495800"/>
            <a:ext cx="2324100" cy="1110403"/>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16386" name="Rectangle 5"/>
          <p:cNvSpPr>
            <a:spLocks noGrp="1" noChangeArrowheads="1"/>
          </p:cNvSpPr>
          <p:nvPr>
            <p:ph type="title" idx="4294967295"/>
          </p:nvPr>
        </p:nvSpPr>
        <p:spPr>
          <a:xfrm>
            <a:off x="1600200" y="274638"/>
            <a:ext cx="6858000" cy="1020762"/>
          </a:xfrm>
        </p:spPr>
        <p:txBody>
          <a:bodyPr/>
          <a:lstStyle/>
          <a:p>
            <a:r>
              <a:rPr lang="ru-RU" sz="4000" b="1" dirty="0" smtClean="0">
                <a:latin typeface="+mn-lt"/>
              </a:rPr>
              <a:t>Структура отделения</a:t>
            </a:r>
            <a:endParaRPr lang="ru-RU" sz="4000" dirty="0" smtClean="0">
              <a:latin typeface="+mn-lt"/>
            </a:endParaRPr>
          </a:p>
        </p:txBody>
      </p:sp>
      <p:sp>
        <p:nvSpPr>
          <p:cNvPr id="3078" name="Rectangle 6"/>
          <p:cNvSpPr>
            <a:spLocks noChangeArrowheads="1"/>
          </p:cNvSpPr>
          <p:nvPr/>
        </p:nvSpPr>
        <p:spPr bwMode="auto">
          <a:xfrm>
            <a:off x="1143001" y="1219200"/>
            <a:ext cx="7239000" cy="838200"/>
          </a:xfrm>
          <a:prstGeom prst="rect">
            <a:avLst/>
          </a:prstGeom>
          <a:noFill/>
          <a:ln w="9525">
            <a:solidFill>
              <a:schemeClr val="tx1"/>
            </a:solidFill>
            <a:miter lim="800000"/>
            <a:headEnd/>
            <a:tailEnd/>
          </a:ln>
          <a:effectLst/>
        </p:spPr>
        <p:txBody>
          <a:bodyPr wrap="none" anchor="ctr"/>
          <a:lstStyle/>
          <a:p>
            <a:pPr algn="ctr">
              <a:defRPr/>
            </a:pPr>
            <a:r>
              <a:rPr lang="ru-RU" sz="2000" b="1" dirty="0"/>
              <a:t>ЗАВЕДУЮЩИЙ ОТДЕЛЕНИЕМ</a:t>
            </a:r>
          </a:p>
        </p:txBody>
      </p:sp>
      <p:sp>
        <p:nvSpPr>
          <p:cNvPr id="16388" name="Rectangle 8"/>
          <p:cNvSpPr>
            <a:spLocks noChangeArrowheads="1"/>
          </p:cNvSpPr>
          <p:nvPr/>
        </p:nvSpPr>
        <p:spPr bwMode="auto">
          <a:xfrm>
            <a:off x="6705600" y="3124200"/>
            <a:ext cx="1752600" cy="1066800"/>
          </a:xfrm>
          <a:prstGeom prst="rect">
            <a:avLst/>
          </a:prstGeom>
          <a:noFill/>
          <a:ln w="9525">
            <a:solidFill>
              <a:schemeClr val="tx1"/>
            </a:solidFill>
            <a:miter lim="800000"/>
            <a:headEnd/>
            <a:tailEnd/>
          </a:ln>
        </p:spPr>
        <p:txBody>
          <a:bodyPr wrap="none" anchor="ctr"/>
          <a:lstStyle/>
          <a:p>
            <a:pPr algn="ctr"/>
            <a:endParaRPr lang="ru-RU" sz="1400" b="1" dirty="0">
              <a:solidFill>
                <a:srgbClr val="0000FF"/>
              </a:solidFill>
            </a:endParaRPr>
          </a:p>
          <a:p>
            <a:pPr algn="ctr"/>
            <a:endParaRPr lang="ru-RU" sz="1400" b="1" dirty="0">
              <a:solidFill>
                <a:srgbClr val="0000FF"/>
              </a:solidFill>
            </a:endParaRPr>
          </a:p>
          <a:p>
            <a:pPr algn="ctr"/>
            <a:r>
              <a:rPr lang="ru-RU" sz="1400" b="1" dirty="0" smtClean="0"/>
              <a:t>СПЕЦИАЛИСТ  ПО </a:t>
            </a:r>
          </a:p>
          <a:p>
            <a:pPr algn="ctr"/>
            <a:r>
              <a:rPr lang="ru-RU" sz="1400" b="1" dirty="0" smtClean="0"/>
              <a:t>СОЦИАЛЬНОЙ РАБОТЕ</a:t>
            </a:r>
          </a:p>
          <a:p>
            <a:pPr algn="ctr"/>
            <a:r>
              <a:rPr lang="ru-RU" sz="1400" b="1" dirty="0" smtClean="0"/>
              <a:t>(</a:t>
            </a:r>
            <a:r>
              <a:rPr lang="ru-RU" sz="1400" b="1" dirty="0"/>
              <a:t>реабилитация в</a:t>
            </a:r>
          </a:p>
          <a:p>
            <a:pPr algn="ctr"/>
            <a:r>
              <a:rPr lang="ru-RU" sz="1400" b="1" dirty="0"/>
              <a:t> домашних условиях)</a:t>
            </a:r>
          </a:p>
          <a:p>
            <a:pPr algn="ctr"/>
            <a:endParaRPr lang="ru-RU" sz="1400" b="1" dirty="0">
              <a:solidFill>
                <a:srgbClr val="0000FF"/>
              </a:solidFill>
            </a:endParaRPr>
          </a:p>
          <a:p>
            <a:pPr algn="ctr"/>
            <a:endParaRPr lang="ru-RU" sz="1400" b="1" dirty="0">
              <a:solidFill>
                <a:srgbClr val="0000FF"/>
              </a:solidFill>
            </a:endParaRPr>
          </a:p>
        </p:txBody>
      </p:sp>
      <p:sp>
        <p:nvSpPr>
          <p:cNvPr id="16389" name="Rectangle 9"/>
          <p:cNvSpPr>
            <a:spLocks noChangeArrowheads="1"/>
          </p:cNvSpPr>
          <p:nvPr/>
        </p:nvSpPr>
        <p:spPr bwMode="auto">
          <a:xfrm>
            <a:off x="6400800" y="4343400"/>
            <a:ext cx="2057400" cy="1828800"/>
          </a:xfrm>
          <a:prstGeom prst="rect">
            <a:avLst/>
          </a:prstGeom>
          <a:noFill/>
          <a:ln w="9525">
            <a:solidFill>
              <a:schemeClr val="tx1"/>
            </a:solidFill>
            <a:miter lim="800000"/>
            <a:headEnd/>
            <a:tailEnd/>
          </a:ln>
        </p:spPr>
        <p:txBody>
          <a:bodyPr wrap="none" anchor="ctr"/>
          <a:lstStyle/>
          <a:p>
            <a:pPr algn="ctr"/>
            <a:r>
              <a:rPr lang="ru-RU" sz="1400" b="1" dirty="0"/>
              <a:t>СПЕЦИАЛИСТ  ПО </a:t>
            </a:r>
          </a:p>
          <a:p>
            <a:pPr algn="ctr"/>
            <a:r>
              <a:rPr lang="ru-RU" sz="1400" b="1" dirty="0"/>
              <a:t>СОЦИАЛЬНОЙ РАБОТЕ</a:t>
            </a:r>
          </a:p>
          <a:p>
            <a:pPr algn="ctr"/>
            <a:r>
              <a:rPr lang="ru-RU" sz="1400" b="1" dirty="0"/>
              <a:t>(</a:t>
            </a:r>
            <a:r>
              <a:rPr lang="ru-RU" sz="1400" b="1" dirty="0" err="1"/>
              <a:t>социокультурная</a:t>
            </a:r>
            <a:endParaRPr lang="ru-RU" sz="1400" b="1" dirty="0"/>
          </a:p>
          <a:p>
            <a:pPr algn="ctr"/>
            <a:r>
              <a:rPr lang="ru-RU" sz="1400" b="1" dirty="0"/>
              <a:t> реабилитация,</a:t>
            </a:r>
          </a:p>
          <a:p>
            <a:pPr algn="ctr"/>
            <a:r>
              <a:rPr lang="ru-RU" sz="1400" b="1" dirty="0"/>
              <a:t> ЗОЖ)</a:t>
            </a:r>
          </a:p>
        </p:txBody>
      </p:sp>
      <p:sp>
        <p:nvSpPr>
          <p:cNvPr id="16390" name="Line 11"/>
          <p:cNvSpPr>
            <a:spLocks noChangeShapeType="1"/>
          </p:cNvSpPr>
          <p:nvPr/>
        </p:nvSpPr>
        <p:spPr bwMode="auto">
          <a:xfrm flipH="1">
            <a:off x="1676400" y="2057400"/>
            <a:ext cx="762000" cy="990600"/>
          </a:xfrm>
          <a:prstGeom prst="line">
            <a:avLst/>
          </a:prstGeom>
          <a:noFill/>
          <a:ln w="9525">
            <a:solidFill>
              <a:schemeClr val="tx1"/>
            </a:solidFill>
            <a:round/>
            <a:headEnd/>
            <a:tailEnd type="triangle" w="med" len="med"/>
          </a:ln>
        </p:spPr>
        <p:txBody>
          <a:bodyPr/>
          <a:lstStyle/>
          <a:p>
            <a:endParaRPr lang="ru-RU"/>
          </a:p>
        </p:txBody>
      </p:sp>
      <p:sp>
        <p:nvSpPr>
          <p:cNvPr id="16391" name="Line 12"/>
          <p:cNvSpPr>
            <a:spLocks noChangeShapeType="1"/>
          </p:cNvSpPr>
          <p:nvPr/>
        </p:nvSpPr>
        <p:spPr bwMode="auto">
          <a:xfrm>
            <a:off x="7010400" y="2057400"/>
            <a:ext cx="762000" cy="1066800"/>
          </a:xfrm>
          <a:prstGeom prst="line">
            <a:avLst/>
          </a:prstGeom>
          <a:noFill/>
          <a:ln w="9525">
            <a:solidFill>
              <a:schemeClr val="tx1"/>
            </a:solidFill>
            <a:round/>
            <a:headEnd/>
            <a:tailEnd type="triangle" w="med" len="med"/>
          </a:ln>
        </p:spPr>
        <p:txBody>
          <a:bodyPr/>
          <a:lstStyle/>
          <a:p>
            <a:endParaRPr lang="ru-RU"/>
          </a:p>
        </p:txBody>
      </p:sp>
      <p:sp>
        <p:nvSpPr>
          <p:cNvPr id="16392" name="Line 13"/>
          <p:cNvSpPr>
            <a:spLocks noChangeShapeType="1"/>
          </p:cNvSpPr>
          <p:nvPr/>
        </p:nvSpPr>
        <p:spPr bwMode="auto">
          <a:xfrm flipH="1">
            <a:off x="2438400" y="2057400"/>
            <a:ext cx="546100" cy="2270125"/>
          </a:xfrm>
          <a:prstGeom prst="line">
            <a:avLst/>
          </a:prstGeom>
          <a:noFill/>
          <a:ln w="9525">
            <a:solidFill>
              <a:schemeClr val="tx1"/>
            </a:solidFill>
            <a:round/>
            <a:headEnd/>
            <a:tailEnd type="triangle" w="med" len="med"/>
          </a:ln>
        </p:spPr>
        <p:txBody>
          <a:bodyPr/>
          <a:lstStyle/>
          <a:p>
            <a:endParaRPr lang="ru-RU"/>
          </a:p>
        </p:txBody>
      </p:sp>
      <p:sp>
        <p:nvSpPr>
          <p:cNvPr id="16393" name="Line 14"/>
          <p:cNvSpPr>
            <a:spLocks noChangeShapeType="1"/>
          </p:cNvSpPr>
          <p:nvPr/>
        </p:nvSpPr>
        <p:spPr bwMode="auto">
          <a:xfrm>
            <a:off x="6096000" y="2057400"/>
            <a:ext cx="762000" cy="2286000"/>
          </a:xfrm>
          <a:prstGeom prst="line">
            <a:avLst/>
          </a:prstGeom>
          <a:noFill/>
          <a:ln w="9525">
            <a:solidFill>
              <a:schemeClr val="tx1"/>
            </a:solidFill>
            <a:round/>
            <a:headEnd/>
            <a:tailEnd type="triangle" w="med" len="med"/>
          </a:ln>
        </p:spPr>
        <p:txBody>
          <a:bodyPr/>
          <a:lstStyle/>
          <a:p>
            <a:endParaRPr lang="ru-RU"/>
          </a:p>
        </p:txBody>
      </p:sp>
      <p:sp>
        <p:nvSpPr>
          <p:cNvPr id="16394" name="Rectangle 17"/>
          <p:cNvSpPr>
            <a:spLocks noChangeArrowheads="1"/>
          </p:cNvSpPr>
          <p:nvPr/>
        </p:nvSpPr>
        <p:spPr bwMode="auto">
          <a:xfrm>
            <a:off x="838200" y="3124200"/>
            <a:ext cx="1600200" cy="1066800"/>
          </a:xfrm>
          <a:prstGeom prst="rect">
            <a:avLst/>
          </a:prstGeom>
          <a:noFill/>
          <a:ln w="9525">
            <a:solidFill>
              <a:schemeClr val="tx1"/>
            </a:solidFill>
            <a:miter lim="800000"/>
            <a:headEnd/>
            <a:tailEnd/>
          </a:ln>
        </p:spPr>
        <p:txBody>
          <a:bodyPr wrap="none" anchor="ctr"/>
          <a:lstStyle/>
          <a:p>
            <a:pPr algn="ctr"/>
            <a:r>
              <a:rPr lang="ru-RU" b="1" dirty="0"/>
              <a:t>ПСИХОЛОГ</a:t>
            </a:r>
          </a:p>
        </p:txBody>
      </p:sp>
      <p:sp>
        <p:nvSpPr>
          <p:cNvPr id="16396" name="Rectangle 10"/>
          <p:cNvSpPr>
            <a:spLocks noChangeArrowheads="1"/>
          </p:cNvSpPr>
          <p:nvPr/>
        </p:nvSpPr>
        <p:spPr bwMode="auto">
          <a:xfrm>
            <a:off x="3276600" y="4343400"/>
            <a:ext cx="2819400" cy="914400"/>
          </a:xfrm>
          <a:prstGeom prst="rect">
            <a:avLst/>
          </a:prstGeom>
          <a:noFill/>
          <a:ln w="9525">
            <a:solidFill>
              <a:schemeClr val="tx1"/>
            </a:solidFill>
            <a:miter lim="800000"/>
            <a:headEnd/>
            <a:tailEnd/>
          </a:ln>
        </p:spPr>
        <p:txBody>
          <a:bodyPr wrap="none" anchor="ctr"/>
          <a:lstStyle/>
          <a:p>
            <a:pPr algn="ctr"/>
            <a:r>
              <a:rPr lang="ru-RU" sz="1400" b="1" dirty="0"/>
              <a:t>СПЕЦИАЛИСТ  ПО </a:t>
            </a:r>
          </a:p>
          <a:p>
            <a:pPr algn="ctr"/>
            <a:r>
              <a:rPr lang="ru-RU" sz="1400" b="1" dirty="0"/>
              <a:t>СОЦИАЛЬНОЙ РАБОТЕ</a:t>
            </a:r>
          </a:p>
          <a:p>
            <a:pPr algn="ctr"/>
            <a:r>
              <a:rPr lang="ru-RU" sz="1400" b="1" dirty="0"/>
              <a:t>(бытовая  и трудовая</a:t>
            </a:r>
          </a:p>
          <a:p>
            <a:pPr algn="ctr"/>
            <a:r>
              <a:rPr lang="ru-RU" sz="1400" b="1" dirty="0"/>
              <a:t> реабилитация )</a:t>
            </a:r>
          </a:p>
        </p:txBody>
      </p:sp>
      <p:sp>
        <p:nvSpPr>
          <p:cNvPr id="16397" name="Line 13"/>
          <p:cNvSpPr>
            <a:spLocks noChangeShapeType="1"/>
          </p:cNvSpPr>
          <p:nvPr/>
        </p:nvSpPr>
        <p:spPr bwMode="auto">
          <a:xfrm>
            <a:off x="4876800" y="2133600"/>
            <a:ext cx="0" cy="533400"/>
          </a:xfrm>
          <a:prstGeom prst="line">
            <a:avLst/>
          </a:prstGeom>
          <a:noFill/>
          <a:ln w="9525">
            <a:solidFill>
              <a:schemeClr val="tx1"/>
            </a:solidFill>
            <a:round/>
            <a:headEnd/>
            <a:tailEnd type="triangle" w="med" len="med"/>
          </a:ln>
        </p:spPr>
        <p:txBody>
          <a:bodyPr/>
          <a:lstStyle/>
          <a:p>
            <a:endParaRPr lang="ru-RU"/>
          </a:p>
        </p:txBody>
      </p:sp>
      <p:sp>
        <p:nvSpPr>
          <p:cNvPr id="18" name="Rectangle 8"/>
          <p:cNvSpPr>
            <a:spLocks noChangeArrowheads="1"/>
          </p:cNvSpPr>
          <p:nvPr/>
        </p:nvSpPr>
        <p:spPr bwMode="auto">
          <a:xfrm>
            <a:off x="3733800" y="2667000"/>
            <a:ext cx="2133600" cy="1447800"/>
          </a:xfrm>
          <a:prstGeom prst="rect">
            <a:avLst/>
          </a:prstGeom>
          <a:noFill/>
          <a:ln w="9525">
            <a:solidFill>
              <a:schemeClr val="tx1"/>
            </a:solidFill>
            <a:miter lim="800000"/>
            <a:headEnd/>
            <a:tailEnd/>
          </a:ln>
          <a:effectLst/>
        </p:spPr>
        <p:txBody>
          <a:bodyPr wrap="none" anchor="ctr"/>
          <a:lstStyle/>
          <a:p>
            <a:pPr algn="ctr">
              <a:defRPr/>
            </a:pPr>
            <a:r>
              <a:rPr lang="ru-RU" sz="1400" b="1" dirty="0"/>
              <a:t>СПЕЦИАЛИСТ</a:t>
            </a:r>
          </a:p>
          <a:p>
            <a:pPr algn="ctr">
              <a:defRPr/>
            </a:pPr>
            <a:r>
              <a:rPr lang="ru-RU" sz="1400" b="1" dirty="0"/>
              <a:t>  ПО </a:t>
            </a:r>
          </a:p>
          <a:p>
            <a:pPr algn="ctr">
              <a:defRPr/>
            </a:pPr>
            <a:r>
              <a:rPr lang="ru-RU" sz="1400" b="1" dirty="0"/>
              <a:t>СОЦИАЛЬНОЙ РАБОТЕ</a:t>
            </a:r>
          </a:p>
          <a:p>
            <a:pPr algn="ctr">
              <a:defRPr/>
            </a:pPr>
            <a:r>
              <a:rPr lang="ru-RU" sz="1400" b="1" dirty="0"/>
              <a:t>(первичный приём</a:t>
            </a:r>
          </a:p>
          <a:p>
            <a:pPr algn="ctr">
              <a:defRPr/>
            </a:pPr>
            <a:r>
              <a:rPr lang="ru-RU" sz="1400" b="1" dirty="0"/>
              <a:t> граждан)</a:t>
            </a:r>
          </a:p>
        </p:txBody>
      </p:sp>
      <p:sp>
        <p:nvSpPr>
          <p:cNvPr id="16399" name="Rectangle 8"/>
          <p:cNvSpPr>
            <a:spLocks noChangeArrowheads="1"/>
          </p:cNvSpPr>
          <p:nvPr/>
        </p:nvSpPr>
        <p:spPr bwMode="auto">
          <a:xfrm flipH="1">
            <a:off x="762000" y="4343400"/>
            <a:ext cx="2057400" cy="1752600"/>
          </a:xfrm>
          <a:prstGeom prst="rect">
            <a:avLst/>
          </a:prstGeom>
          <a:noFill/>
          <a:ln w="9525">
            <a:solidFill>
              <a:schemeClr val="tx1"/>
            </a:solidFill>
            <a:miter lim="800000"/>
            <a:headEnd/>
            <a:tailEnd/>
          </a:ln>
        </p:spPr>
        <p:txBody>
          <a:bodyPr wrap="none" anchor="ctr"/>
          <a:lstStyle/>
          <a:p>
            <a:pPr algn="ctr"/>
            <a:r>
              <a:rPr lang="ru-RU" sz="1400" b="1" dirty="0"/>
              <a:t>СПЕЦИАЛИСТ  ПО </a:t>
            </a:r>
          </a:p>
          <a:p>
            <a:pPr algn="ctr"/>
            <a:r>
              <a:rPr lang="ru-RU" sz="1400" b="1" dirty="0"/>
              <a:t>СОЦИАЛЬНОЙ РАБОТЕ</a:t>
            </a:r>
          </a:p>
          <a:p>
            <a:pPr algn="ctr"/>
            <a:r>
              <a:rPr lang="ru-RU" sz="1400" b="1" dirty="0"/>
              <a:t>(</a:t>
            </a:r>
            <a:r>
              <a:rPr lang="ru-RU" sz="1400" b="1" dirty="0" err="1"/>
              <a:t>социокультурная</a:t>
            </a:r>
            <a:endParaRPr lang="ru-RU" sz="1400" b="1" dirty="0"/>
          </a:p>
          <a:p>
            <a:pPr algn="ctr"/>
            <a:r>
              <a:rPr lang="ru-RU" sz="1400" b="1" dirty="0"/>
              <a:t> реабилитация,</a:t>
            </a:r>
          </a:p>
          <a:p>
            <a:pPr algn="ctr"/>
            <a:r>
              <a:rPr lang="ru-RU" sz="1400" b="1" dirty="0"/>
              <a:t> прикладное творчество)</a:t>
            </a:r>
          </a:p>
        </p:txBody>
      </p:sp>
      <p:sp>
        <p:nvSpPr>
          <p:cNvPr id="16400" name="Rectangle 10"/>
          <p:cNvSpPr>
            <a:spLocks noChangeArrowheads="1"/>
          </p:cNvSpPr>
          <p:nvPr/>
        </p:nvSpPr>
        <p:spPr bwMode="auto">
          <a:xfrm>
            <a:off x="2895600" y="5486400"/>
            <a:ext cx="3429000" cy="914400"/>
          </a:xfrm>
          <a:prstGeom prst="rect">
            <a:avLst/>
          </a:prstGeom>
          <a:noFill/>
          <a:ln w="9525">
            <a:solidFill>
              <a:schemeClr val="tx1"/>
            </a:solidFill>
            <a:miter lim="800000"/>
            <a:headEnd/>
            <a:tailEnd/>
          </a:ln>
        </p:spPr>
        <p:txBody>
          <a:bodyPr wrap="none" anchor="ctr"/>
          <a:lstStyle/>
          <a:p>
            <a:pPr algn="ctr"/>
            <a:r>
              <a:rPr lang="ru-RU" sz="1400" b="1" dirty="0"/>
              <a:t>КУЛЬТОРГАНИЗАТОР</a:t>
            </a:r>
          </a:p>
          <a:p>
            <a:pPr algn="ctr"/>
            <a:r>
              <a:rPr lang="ru-RU" sz="1400" b="1" dirty="0"/>
              <a:t>(КЛУБНАЯ ДЕЯТЕЛЬНОСТЬ)</a:t>
            </a:r>
          </a:p>
        </p:txBody>
      </p:sp>
      <p:sp>
        <p:nvSpPr>
          <p:cNvPr id="16401" name="Line 14"/>
          <p:cNvSpPr>
            <a:spLocks noChangeShapeType="1"/>
          </p:cNvSpPr>
          <p:nvPr/>
        </p:nvSpPr>
        <p:spPr bwMode="auto">
          <a:xfrm flipH="1">
            <a:off x="3124200" y="2057400"/>
            <a:ext cx="76200" cy="3429000"/>
          </a:xfrm>
          <a:prstGeom prst="line">
            <a:avLst/>
          </a:prstGeom>
          <a:noFill/>
          <a:ln w="9525">
            <a:solidFill>
              <a:schemeClr val="tx1"/>
            </a:solidFill>
            <a:round/>
            <a:headEnd/>
            <a:tailEnd type="triangle" w="med" len="med"/>
          </a:ln>
        </p:spPr>
        <p:txBody>
          <a:bodyPr/>
          <a:lstStyle/>
          <a:p>
            <a:endParaRPr lang="ru-RU"/>
          </a:p>
        </p:txBody>
      </p:sp>
      <p:sp>
        <p:nvSpPr>
          <p:cNvPr id="16402" name="Line 14"/>
          <p:cNvSpPr>
            <a:spLocks noChangeShapeType="1"/>
          </p:cNvSpPr>
          <p:nvPr/>
        </p:nvSpPr>
        <p:spPr bwMode="auto">
          <a:xfrm>
            <a:off x="3581400" y="2057400"/>
            <a:ext cx="0" cy="2286000"/>
          </a:xfrm>
          <a:prstGeom prst="line">
            <a:avLst/>
          </a:prstGeom>
          <a:noFill/>
          <a:ln w="9525">
            <a:solidFill>
              <a:schemeClr val="tx1"/>
            </a:solidFill>
            <a:round/>
            <a:headEnd/>
            <a:tailEnd type="triangle" w="med" len="med"/>
          </a:ln>
        </p:spPr>
        <p:txBody>
          <a:bodyPr/>
          <a:lstStyle/>
          <a:p>
            <a:endParaRPr lang="ru-RU"/>
          </a:p>
        </p:txBody>
      </p:sp>
    </p:spTree>
  </p:cSld>
  <p:clrMapOvr>
    <a:masterClrMapping/>
  </p:clrMapOvr>
  <p:transition>
    <p:split orient="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4800600" y="228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1752600" y="2286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838200" y="4343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pic>
        <p:nvPicPr>
          <p:cNvPr id="16" name="Picture 2" descr="http://litsait.ru/images/photos/medium/article199218.jpg"/>
          <p:cNvPicPr>
            <a:picLocks noChangeAspect="1" noChangeArrowheads="1" noCrop="1"/>
          </p:cNvPicPr>
          <p:nvPr/>
        </p:nvPicPr>
        <p:blipFill>
          <a:blip r:embed="rId5" cstate="print"/>
          <a:srcRect/>
          <a:stretch>
            <a:fillRect/>
          </a:stretch>
        </p:blipFill>
        <p:spPr bwMode="auto">
          <a:xfrm>
            <a:off x="3276600" y="4343400"/>
            <a:ext cx="2754536" cy="2066925"/>
          </a:xfrm>
          <a:prstGeom prst="rect">
            <a:avLst/>
          </a:prstGeom>
          <a:noFill/>
        </p:spPr>
      </p:pic>
      <p:sp>
        <p:nvSpPr>
          <p:cNvPr id="21" name="Прямоугольник 20"/>
          <p:cNvSpPr/>
          <p:nvPr/>
        </p:nvSpPr>
        <p:spPr>
          <a:xfrm>
            <a:off x="762000" y="762000"/>
            <a:ext cx="7848600" cy="5078313"/>
          </a:xfrm>
          <a:prstGeom prst="rect">
            <a:avLst/>
          </a:prstGeom>
        </p:spPr>
        <p:txBody>
          <a:bodyPr wrap="square">
            <a:spAutoFit/>
          </a:bodyPr>
          <a:lstStyle/>
          <a:p>
            <a:r>
              <a:rPr lang="ru-RU" b="1" dirty="0" smtClean="0"/>
              <a:t>Количество заключённых договоров – 488 </a:t>
            </a:r>
            <a:endParaRPr lang="ru-RU" dirty="0" smtClean="0"/>
          </a:p>
          <a:p>
            <a:r>
              <a:rPr lang="ru-RU" b="1" dirty="0" smtClean="0"/>
              <a:t>Количество клиентов, прошедших реабилитацию  в Центре – 73  человек: 64   инвалида, 9 пенсионеров по направлениям:</a:t>
            </a:r>
            <a:endParaRPr lang="ru-RU" dirty="0" smtClean="0"/>
          </a:p>
          <a:p>
            <a:r>
              <a:rPr lang="ru-RU" dirty="0" smtClean="0"/>
              <a:t>социально-психологическая реабилитация –  58 человек, из них 36 повторно;</a:t>
            </a:r>
          </a:p>
          <a:p>
            <a:r>
              <a:rPr lang="ru-RU" dirty="0" err="1" smtClean="0"/>
              <a:t>социокультурная</a:t>
            </a:r>
            <a:r>
              <a:rPr lang="ru-RU" dirty="0" smtClean="0"/>
              <a:t> реабилитация (прикладное творчество) –  35 человек, </a:t>
            </a:r>
          </a:p>
          <a:p>
            <a:r>
              <a:rPr lang="ru-RU" dirty="0" smtClean="0"/>
              <a:t>из них 20  повторно,</a:t>
            </a:r>
          </a:p>
          <a:p>
            <a:r>
              <a:rPr lang="ru-RU" dirty="0" smtClean="0"/>
              <a:t>Адаптивная физкультура и организация мероприятий, связанных с ЗОЖ – 29 человек,  из них 25 повторно,</a:t>
            </a:r>
          </a:p>
          <a:p>
            <a:r>
              <a:rPr lang="ru-RU" dirty="0" smtClean="0"/>
              <a:t>социально-бытовая реабилитация – 35 человек, из них 21  повторно, </a:t>
            </a:r>
          </a:p>
          <a:p>
            <a:r>
              <a:rPr lang="ru-RU" dirty="0" smtClean="0"/>
              <a:t>социально-трудовая реабилитация – 9 человек, из них повторно 9 человек;</a:t>
            </a:r>
          </a:p>
          <a:p>
            <a:r>
              <a:rPr lang="ru-RU" dirty="0" smtClean="0"/>
              <a:t>социальная реабилитация на дому –  9 человек, из них  9  повторно. </a:t>
            </a:r>
          </a:p>
          <a:p>
            <a:r>
              <a:rPr lang="ru-RU" b="1" dirty="0" smtClean="0"/>
              <a:t>Количество в клубных объединениях</a:t>
            </a:r>
            <a:r>
              <a:rPr lang="ru-RU" dirty="0" smtClean="0"/>
              <a:t> – 50 человек.</a:t>
            </a:r>
          </a:p>
          <a:p>
            <a:r>
              <a:rPr lang="ru-RU" b="1" dirty="0" smtClean="0"/>
              <a:t>Всего обслужено граждан – </a:t>
            </a:r>
            <a:r>
              <a:rPr lang="ru-RU" dirty="0" smtClean="0"/>
              <a:t>362</a:t>
            </a:r>
            <a:r>
              <a:rPr lang="ru-RU" b="1" dirty="0" smtClean="0"/>
              <a:t> из них инвалидов – </a:t>
            </a:r>
            <a:r>
              <a:rPr lang="ru-RU" dirty="0" smtClean="0"/>
              <a:t>225, </a:t>
            </a:r>
            <a:r>
              <a:rPr lang="ru-RU" b="1" dirty="0" smtClean="0"/>
              <a:t>пенсионеров </a:t>
            </a:r>
            <a:r>
              <a:rPr lang="ru-RU" dirty="0" smtClean="0"/>
              <a:t>- 137. </a:t>
            </a:r>
          </a:p>
          <a:p>
            <a:pPr marL="3175" indent="17463"/>
            <a:r>
              <a:rPr lang="ru-RU" b="1" dirty="0" smtClean="0"/>
              <a:t>Оформление документов и выдача направлений в социально – реабилитационные отделения  </a:t>
            </a:r>
            <a:r>
              <a:rPr lang="ru-RU" dirty="0" smtClean="0"/>
              <a:t>для прохождения курса социальной реабилитации при условиях    круглосуточного пребывания, </a:t>
            </a:r>
          </a:p>
          <a:p>
            <a:pPr marL="3175" indent="17463"/>
            <a:r>
              <a:rPr lang="ru-RU" dirty="0" smtClean="0"/>
              <a:t>которые находятся в пределах Свердловской области </a:t>
            </a:r>
          </a:p>
          <a:p>
            <a:pPr marL="3175" indent="17463"/>
            <a:r>
              <a:rPr lang="ru-RU" b="1" dirty="0" err="1" smtClean="0"/>
              <a:t>Колличество</a:t>
            </a:r>
            <a:r>
              <a:rPr lang="ru-RU" b="1" dirty="0" smtClean="0"/>
              <a:t> курсов – 14 </a:t>
            </a:r>
            <a:endParaRPr lang="ru-RU" dirty="0" smtClean="0"/>
          </a:p>
        </p:txBody>
      </p:sp>
      <p:pic>
        <p:nvPicPr>
          <p:cNvPr id="43009" name="Picture 1" descr="C:\Users\Rongina_SE\Downloads\баба,дед\418196_15198.jpg"/>
          <p:cNvPicPr>
            <a:picLocks noChangeAspect="1" noChangeArrowheads="1"/>
          </p:cNvPicPr>
          <p:nvPr/>
        </p:nvPicPr>
        <p:blipFill>
          <a:blip r:embed="rId6" cstate="print"/>
          <a:srcRect/>
          <a:stretch>
            <a:fillRect/>
          </a:stretch>
        </p:blipFill>
        <p:spPr bwMode="auto">
          <a:xfrm>
            <a:off x="6781800" y="4953000"/>
            <a:ext cx="1689100" cy="1641180"/>
          </a:xfrm>
          <a:prstGeom prst="rect">
            <a:avLst/>
          </a:prstGeom>
          <a:noFill/>
        </p:spPr>
      </p:pic>
      <p:pic>
        <p:nvPicPr>
          <p:cNvPr id="43010" name="Picture 2" descr="C:\Users\Rongina_SE\Downloads\5.gif"/>
          <p:cNvPicPr>
            <a:picLocks noChangeAspect="1" noChangeArrowheads="1" noCrop="1"/>
          </p:cNvPicPr>
          <p:nvPr/>
        </p:nvPicPr>
        <p:blipFill>
          <a:blip r:embed="rId7" cstate="print"/>
          <a:srcRect/>
          <a:stretch>
            <a:fillRect/>
          </a:stretch>
        </p:blipFill>
        <p:spPr bwMode="auto">
          <a:xfrm>
            <a:off x="5257800" y="5486400"/>
            <a:ext cx="1676400" cy="11430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4800600" y="228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2362200" y="57531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838200" y="4343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21" name="Прямоугольник 20"/>
          <p:cNvSpPr/>
          <p:nvPr/>
        </p:nvSpPr>
        <p:spPr>
          <a:xfrm>
            <a:off x="914400" y="838200"/>
            <a:ext cx="7543800" cy="5078313"/>
          </a:xfrm>
          <a:prstGeom prst="rect">
            <a:avLst/>
          </a:prstGeom>
        </p:spPr>
        <p:txBody>
          <a:bodyPr wrap="square">
            <a:spAutoFit/>
          </a:bodyPr>
          <a:lstStyle/>
          <a:p>
            <a:endParaRPr lang="ru-RU" dirty="0" smtClean="0"/>
          </a:p>
          <a:p>
            <a:r>
              <a:rPr lang="ru-RU" b="1" dirty="0" smtClean="0"/>
              <a:t>Количество клиентов, прошедших курс реабилитации на дому –  9 человек,</a:t>
            </a:r>
            <a:endParaRPr lang="ru-RU" dirty="0" smtClean="0"/>
          </a:p>
          <a:p>
            <a:r>
              <a:rPr lang="ru-RU" b="1" dirty="0" smtClean="0"/>
              <a:t>Количество проведенных заседаний экспертно-реабилитационной</a:t>
            </a:r>
            <a:endParaRPr lang="ru-RU" dirty="0" smtClean="0"/>
          </a:p>
          <a:p>
            <a:r>
              <a:rPr lang="ru-RU" b="1" dirty="0" smtClean="0"/>
              <a:t> комиссии –  15,</a:t>
            </a:r>
            <a:endParaRPr lang="ru-RU" dirty="0" smtClean="0"/>
          </a:p>
          <a:p>
            <a:r>
              <a:rPr lang="ru-RU" b="1" dirty="0" smtClean="0"/>
              <a:t> Мероприятия социальной реабилитации:</a:t>
            </a:r>
            <a:endParaRPr lang="ru-RU" dirty="0" smtClean="0"/>
          </a:p>
          <a:p>
            <a:r>
              <a:rPr lang="ru-RU" dirty="0" smtClean="0"/>
              <a:t>Социальная реабилитация на дому –  267 занятий: </a:t>
            </a:r>
          </a:p>
          <a:p>
            <a:r>
              <a:rPr lang="ru-RU" dirty="0" smtClean="0"/>
              <a:t>237  индивидуальных  занятий и 30 групповых.</a:t>
            </a:r>
          </a:p>
          <a:p>
            <a:r>
              <a:rPr lang="ru-RU" dirty="0" smtClean="0"/>
              <a:t>Социально-бытовая реабилитация – 148 занятий: </a:t>
            </a:r>
          </a:p>
          <a:p>
            <a:r>
              <a:rPr lang="ru-RU" dirty="0" smtClean="0"/>
              <a:t>140  индивидуальных занятий и 8 групповых.</a:t>
            </a:r>
          </a:p>
          <a:p>
            <a:r>
              <a:rPr lang="ru-RU" dirty="0" err="1" smtClean="0"/>
              <a:t>Социокультурная</a:t>
            </a:r>
            <a:r>
              <a:rPr lang="ru-RU" dirty="0" smtClean="0"/>
              <a:t> реабилитация (прикладное творчество) -  80  занятий: </a:t>
            </a:r>
          </a:p>
          <a:p>
            <a:r>
              <a:rPr lang="ru-RU" dirty="0" smtClean="0"/>
              <a:t>26 групповых и 54  индивидуальных занятий. </a:t>
            </a:r>
          </a:p>
          <a:p>
            <a:r>
              <a:rPr lang="ru-RU" dirty="0" smtClean="0"/>
              <a:t>Адаптивная физкультура – 118  занятий:</a:t>
            </a:r>
          </a:p>
          <a:p>
            <a:r>
              <a:rPr lang="ru-RU" dirty="0" smtClean="0"/>
              <a:t> 55 групповых занятий и  63  индивидуальных.</a:t>
            </a:r>
          </a:p>
          <a:p>
            <a:r>
              <a:rPr lang="ru-RU" dirty="0" smtClean="0"/>
              <a:t>Социально-трудовой реабилитации – 35 индивидуальных занятий.</a:t>
            </a:r>
          </a:p>
          <a:p>
            <a:r>
              <a:rPr lang="ru-RU" dirty="0" smtClean="0"/>
              <a:t>Психологическая реабилитация- 162 занятия: </a:t>
            </a:r>
          </a:p>
          <a:p>
            <a:r>
              <a:rPr lang="ru-RU" dirty="0" smtClean="0"/>
              <a:t>58 групповых и 104  индивидуальных занятий.</a:t>
            </a:r>
          </a:p>
          <a:p>
            <a:r>
              <a:rPr lang="ru-RU" b="1" dirty="0" smtClean="0"/>
              <a:t>ВСЕГО ЗАНЯТИЙ -  810</a:t>
            </a:r>
            <a:endParaRPr lang="ru-RU" dirty="0"/>
          </a:p>
        </p:txBody>
      </p:sp>
      <p:pic>
        <p:nvPicPr>
          <p:cNvPr id="120834" name="Picture 2" descr="C:\Users\Rongina_SE\Downloads\3.gif"/>
          <p:cNvPicPr>
            <a:picLocks noChangeAspect="1" noChangeArrowheads="1" noCrop="1"/>
          </p:cNvPicPr>
          <p:nvPr/>
        </p:nvPicPr>
        <p:blipFill>
          <a:blip r:embed="rId5" cstate="print"/>
          <a:srcRect/>
          <a:stretch>
            <a:fillRect/>
          </a:stretch>
        </p:blipFill>
        <p:spPr bwMode="auto">
          <a:xfrm>
            <a:off x="6781800" y="2590800"/>
            <a:ext cx="609600" cy="609600"/>
          </a:xfrm>
          <a:prstGeom prst="rect">
            <a:avLst/>
          </a:prstGeom>
          <a:noFill/>
        </p:spPr>
      </p:pic>
      <p:pic>
        <p:nvPicPr>
          <p:cNvPr id="120835" name="Picture 3" descr="C:\Users\Rongina_SE\Downloads\3.gif"/>
          <p:cNvPicPr>
            <a:picLocks noChangeAspect="1" noChangeArrowheads="1" noCrop="1"/>
          </p:cNvPicPr>
          <p:nvPr/>
        </p:nvPicPr>
        <p:blipFill>
          <a:blip r:embed="rId5" cstate="print"/>
          <a:srcRect/>
          <a:stretch>
            <a:fillRect/>
          </a:stretch>
        </p:blipFill>
        <p:spPr bwMode="auto">
          <a:xfrm>
            <a:off x="6781800" y="5562600"/>
            <a:ext cx="609600" cy="609600"/>
          </a:xfrm>
          <a:prstGeom prst="rect">
            <a:avLst/>
          </a:prstGeom>
          <a:noFill/>
        </p:spPr>
      </p:pic>
      <p:pic>
        <p:nvPicPr>
          <p:cNvPr id="17" name="Picture 13" descr="http://www.playcast.ru/uploads/2014/12/11/11046069.gif"/>
          <p:cNvPicPr>
            <a:picLocks noChangeAspect="1" noChangeArrowheads="1" noCrop="1"/>
          </p:cNvPicPr>
          <p:nvPr/>
        </p:nvPicPr>
        <p:blipFill>
          <a:blip r:embed="rId3" cstate="print"/>
          <a:srcRect/>
          <a:stretch>
            <a:fillRect/>
          </a:stretch>
        </p:blipFill>
        <p:spPr bwMode="auto">
          <a:xfrm>
            <a:off x="1447800" y="381000"/>
            <a:ext cx="762000" cy="762000"/>
          </a:xfrm>
          <a:prstGeom prst="rect">
            <a:avLst/>
          </a:prstGeom>
          <a:noFill/>
        </p:spPr>
      </p:pic>
      <p:pic>
        <p:nvPicPr>
          <p:cNvPr id="18" name="Picture 13" descr="http://www.playcast.ru/uploads/2014/12/11/11046069.gif"/>
          <p:cNvPicPr>
            <a:picLocks noChangeAspect="1" noChangeArrowheads="1" noCrop="1"/>
          </p:cNvPicPr>
          <p:nvPr/>
        </p:nvPicPr>
        <p:blipFill>
          <a:blip r:embed="rId3" cstate="print"/>
          <a:srcRect/>
          <a:stretch>
            <a:fillRect/>
          </a:stretch>
        </p:blipFill>
        <p:spPr bwMode="auto">
          <a:xfrm>
            <a:off x="7543800" y="4114800"/>
            <a:ext cx="495300" cy="4953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7924800" y="48006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9" name="Прямоугольник 8"/>
          <p:cNvSpPr/>
          <p:nvPr/>
        </p:nvSpPr>
        <p:spPr>
          <a:xfrm>
            <a:off x="762000" y="914400"/>
            <a:ext cx="7772400" cy="7294305"/>
          </a:xfrm>
          <a:prstGeom prst="rect">
            <a:avLst/>
          </a:prstGeom>
        </p:spPr>
        <p:txBody>
          <a:bodyPr wrap="square">
            <a:spAutoFit/>
          </a:bodyPr>
          <a:lstStyle/>
          <a:p>
            <a:pPr algn="ctr"/>
            <a:r>
              <a:rPr lang="ru-RU" b="1" dirty="0" smtClean="0"/>
              <a:t>Культурно-массовые мероприятия</a:t>
            </a:r>
          </a:p>
          <a:p>
            <a:r>
              <a:rPr lang="ru-RU" b="1" dirty="0" smtClean="0"/>
              <a:t>11.01.17г. </a:t>
            </a:r>
            <a:r>
              <a:rPr lang="ru-RU" dirty="0" smtClean="0"/>
              <a:t>Бард-гостиная для членов клуба любителей поэзии в КЦСОН.  Бард-Алёхина О.И. Спец.по соц.работе  </a:t>
            </a:r>
            <a:r>
              <a:rPr lang="ru-RU" dirty="0" err="1" smtClean="0"/>
              <a:t>Лавит</a:t>
            </a:r>
            <a:r>
              <a:rPr lang="ru-RU" dirty="0" smtClean="0"/>
              <a:t> Л.И.(19 чел.)</a:t>
            </a:r>
            <a:r>
              <a:rPr lang="ru-RU" b="1" dirty="0" smtClean="0"/>
              <a:t> </a:t>
            </a:r>
            <a:endParaRPr lang="ru-RU" dirty="0" smtClean="0"/>
          </a:p>
          <a:p>
            <a:r>
              <a:rPr lang="ru-RU" b="1" dirty="0" smtClean="0"/>
              <a:t>19.01.17г. </a:t>
            </a:r>
            <a:r>
              <a:rPr lang="ru-RU" dirty="0" smtClean="0"/>
              <a:t>Познавательная программа для инвалидов «Вода и её тайны» в библиотеке им.П.П. Бажова. Спец.по соц.работе  </a:t>
            </a:r>
            <a:r>
              <a:rPr lang="ru-RU" dirty="0" err="1" smtClean="0"/>
              <a:t>Лавит</a:t>
            </a:r>
            <a:r>
              <a:rPr lang="ru-RU" dirty="0" smtClean="0"/>
              <a:t> Л.И.(15  чел.)</a:t>
            </a:r>
          </a:p>
          <a:p>
            <a:r>
              <a:rPr lang="ru-RU" b="1" dirty="0" smtClean="0"/>
              <a:t>24.01.17г</a:t>
            </a:r>
            <a:r>
              <a:rPr lang="ru-RU" dirty="0" smtClean="0"/>
              <a:t>. Организация инклюзивного мастер-класса </a:t>
            </a:r>
          </a:p>
          <a:p>
            <a:r>
              <a:rPr lang="ru-RU" dirty="0" smtClean="0"/>
              <a:t>«Ангел Надежды» и по адаптивным настольным играм. </a:t>
            </a:r>
          </a:p>
          <a:p>
            <a:r>
              <a:rPr lang="ru-RU" dirty="0" smtClean="0"/>
              <a:t>Спец.по соц.работе  Харченко Е.В., Нестеров Д.А.(15  чел.)</a:t>
            </a:r>
          </a:p>
          <a:p>
            <a:r>
              <a:rPr lang="ru-RU" b="1" dirty="0" smtClean="0"/>
              <a:t>02.02.17г. </a:t>
            </a:r>
            <a:r>
              <a:rPr lang="ru-RU" dirty="0" smtClean="0"/>
              <a:t>Выступление ансамбля «Вишенка» с</a:t>
            </a:r>
          </a:p>
          <a:p>
            <a:r>
              <a:rPr lang="ru-RU" dirty="0" smtClean="0"/>
              <a:t> литературно-музыкальной программой «Как здорово, что все мы здесь сегодня собрались!» в профилактории «Каменская здравница» Спец.по соц.работе  Берендеева А.И., </a:t>
            </a:r>
            <a:r>
              <a:rPr lang="ru-RU" dirty="0" err="1" smtClean="0"/>
              <a:t>Культорганизатор</a:t>
            </a:r>
            <a:r>
              <a:rPr lang="ru-RU" dirty="0" smtClean="0"/>
              <a:t> </a:t>
            </a:r>
            <a:r>
              <a:rPr lang="ru-RU" dirty="0" err="1" smtClean="0"/>
              <a:t>Устьянцева</a:t>
            </a:r>
            <a:r>
              <a:rPr lang="ru-RU" dirty="0" smtClean="0"/>
              <a:t> Н.Ю. (8 чел.)</a:t>
            </a:r>
          </a:p>
          <a:p>
            <a:r>
              <a:rPr lang="ru-RU" b="1" dirty="0" smtClean="0"/>
              <a:t>16.02.17г. </a:t>
            </a:r>
            <a:r>
              <a:rPr lang="ru-RU" dirty="0" smtClean="0"/>
              <a:t>Познавательная программа для инвалидов «Всё об автомобилях и военной технике» в библиотеке «Семейного чтения». Спец.по соц.работе  </a:t>
            </a:r>
            <a:r>
              <a:rPr lang="ru-RU" dirty="0" err="1" smtClean="0"/>
              <a:t>Лавит</a:t>
            </a:r>
            <a:r>
              <a:rPr lang="ru-RU" dirty="0" smtClean="0"/>
              <a:t> Л.И.(16 чел.)</a:t>
            </a:r>
          </a:p>
          <a:p>
            <a:r>
              <a:rPr lang="ru-RU" b="1" dirty="0" smtClean="0"/>
              <a:t>20.02.17 г. </a:t>
            </a:r>
            <a:r>
              <a:rPr lang="ru-RU" dirty="0" smtClean="0"/>
              <a:t>Экскурсионная поездка инвалидов на базу</a:t>
            </a:r>
          </a:p>
          <a:p>
            <a:r>
              <a:rPr lang="ru-RU" dirty="0" smtClean="0"/>
              <a:t> отдыха «Ровесник» Спец.по соц.работе  </a:t>
            </a:r>
            <a:r>
              <a:rPr lang="ru-RU" dirty="0" err="1" smtClean="0"/>
              <a:t>Хюбнер</a:t>
            </a:r>
            <a:r>
              <a:rPr lang="ru-RU" dirty="0" smtClean="0"/>
              <a:t> Н.А.</a:t>
            </a:r>
          </a:p>
          <a:p>
            <a:r>
              <a:rPr lang="ru-RU" b="1" dirty="0" smtClean="0"/>
              <a:t>22.02.17г. </a:t>
            </a:r>
            <a:r>
              <a:rPr lang="ru-RU" dirty="0" smtClean="0"/>
              <a:t>Организация культурного мероприятия «Вечер</a:t>
            </a:r>
          </a:p>
          <a:p>
            <a:r>
              <a:rPr lang="ru-RU" dirty="0" smtClean="0"/>
              <a:t> поэзии Н.А. Некрасова» в библиотеке им.П.П. Бажова.</a:t>
            </a:r>
          </a:p>
          <a:p>
            <a:r>
              <a:rPr lang="ru-RU" dirty="0" smtClean="0"/>
              <a:t> Спец.по соц.работе  </a:t>
            </a:r>
            <a:r>
              <a:rPr lang="ru-RU" dirty="0" err="1" smtClean="0"/>
              <a:t>Лавит</a:t>
            </a:r>
            <a:r>
              <a:rPr lang="ru-RU" dirty="0" smtClean="0"/>
              <a:t> Л.И.(30  чел.)</a:t>
            </a:r>
          </a:p>
          <a:p>
            <a:endParaRPr lang="ru-RU" dirty="0" smtClean="0"/>
          </a:p>
          <a:p>
            <a:endParaRPr lang="ru-RU" dirty="0" smtClean="0"/>
          </a:p>
          <a:p>
            <a:endParaRPr lang="ru-RU" dirty="0" smtClean="0"/>
          </a:p>
          <a:p>
            <a:pPr algn="ctr"/>
            <a:endParaRPr lang="ru-RU" b="1" dirty="0" smtClean="0"/>
          </a:p>
          <a:p>
            <a:pPr algn="ctr"/>
            <a:endParaRPr lang="ru-RU" dirty="0">
              <a:solidFill>
                <a:srgbClr val="002060"/>
              </a:solidFill>
              <a:latin typeface="Times New Roman" pitchFamily="18" charset="0"/>
              <a:cs typeface="Times New Roman" pitchFamily="18" charset="0"/>
            </a:endParaRPr>
          </a:p>
        </p:txBody>
      </p:sp>
      <p:pic>
        <p:nvPicPr>
          <p:cNvPr id="15" name="Рисунок 14" descr="IMG_1055"/>
          <p:cNvPicPr/>
          <p:nvPr/>
        </p:nvPicPr>
        <p:blipFill>
          <a:blip r:embed="rId4" cstate="print"/>
          <a:srcRect/>
          <a:stretch>
            <a:fillRect/>
          </a:stretch>
        </p:blipFill>
        <p:spPr bwMode="auto">
          <a:xfrm>
            <a:off x="6629400" y="2286000"/>
            <a:ext cx="1871662" cy="1196975"/>
          </a:xfrm>
          <a:prstGeom prst="rect">
            <a:avLst/>
          </a:prstGeom>
          <a:noFill/>
          <a:ln w="9525">
            <a:noFill/>
            <a:miter lim="800000"/>
            <a:headEnd/>
            <a:tailEnd/>
          </a:ln>
        </p:spPr>
      </p:pic>
      <p:pic>
        <p:nvPicPr>
          <p:cNvPr id="16" name="Рисунок 15" descr="IMG_6261"/>
          <p:cNvPicPr/>
          <p:nvPr/>
        </p:nvPicPr>
        <p:blipFill>
          <a:blip r:embed="rId5" cstate="print"/>
          <a:srcRect/>
          <a:stretch>
            <a:fillRect/>
          </a:stretch>
        </p:blipFill>
        <p:spPr bwMode="auto">
          <a:xfrm>
            <a:off x="6553200" y="4876800"/>
            <a:ext cx="1828800" cy="15240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343400" y="58674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9" name="Прямоугольник 8"/>
          <p:cNvSpPr/>
          <p:nvPr/>
        </p:nvSpPr>
        <p:spPr>
          <a:xfrm>
            <a:off x="685800" y="838200"/>
            <a:ext cx="7848600" cy="5985510"/>
          </a:xfrm>
          <a:prstGeom prst="rect">
            <a:avLst/>
          </a:prstGeom>
        </p:spPr>
        <p:txBody>
          <a:bodyPr wrap="square">
            <a:spAutoFit/>
          </a:bodyPr>
          <a:lstStyle/>
          <a:p>
            <a:r>
              <a:rPr lang="ru-RU" b="1" dirty="0" smtClean="0"/>
              <a:t>22.02.17 г.</a:t>
            </a:r>
            <a:r>
              <a:rPr lang="ru-RU" dirty="0" smtClean="0"/>
              <a:t> Выступление вокальной студии «Каменская радуга» к 23 февраля в библиотеке им П.П.Бажова. Спец.по соц.работе  Харченко Е.В.(14  чел.)</a:t>
            </a:r>
          </a:p>
          <a:p>
            <a:r>
              <a:rPr lang="ru-RU" b="1" dirty="0" smtClean="0"/>
              <a:t>22.02.17 г.</a:t>
            </a:r>
            <a:r>
              <a:rPr lang="ru-RU" dirty="0" smtClean="0"/>
              <a:t> Праздничное мероприятие «Масленица» в библиотеке им П.П.Бажова. Спец.по соц.работе  Харченко Е.В.(14  чел.)</a:t>
            </a:r>
          </a:p>
          <a:p>
            <a:r>
              <a:rPr lang="ru-RU" b="1" dirty="0" smtClean="0"/>
              <a:t>24.02.17г. </a:t>
            </a:r>
            <a:r>
              <a:rPr lang="ru-RU" dirty="0" smtClean="0"/>
              <a:t>Организация посещения инвалидами </a:t>
            </a:r>
            <a:r>
              <a:rPr lang="ru-RU" dirty="0" err="1" smtClean="0"/>
              <a:t>Бард-гостиной</a:t>
            </a:r>
            <a:r>
              <a:rPr lang="ru-RU" dirty="0" smtClean="0"/>
              <a:t> в СКЦ.  Спец.по соц.работе  </a:t>
            </a:r>
            <a:r>
              <a:rPr lang="ru-RU" dirty="0" err="1" smtClean="0"/>
              <a:t>Лавит</a:t>
            </a:r>
            <a:r>
              <a:rPr lang="ru-RU" dirty="0" smtClean="0"/>
              <a:t> Л.И.(7  чел.)</a:t>
            </a:r>
          </a:p>
          <a:p>
            <a:r>
              <a:rPr lang="ru-RU" b="1" dirty="0" smtClean="0"/>
              <a:t>13.03.17г. </a:t>
            </a:r>
            <a:r>
              <a:rPr lang="ru-RU" dirty="0" smtClean="0"/>
              <a:t>Организация поездки инвалидов на </a:t>
            </a:r>
          </a:p>
          <a:p>
            <a:r>
              <a:rPr lang="ru-RU" dirty="0" smtClean="0"/>
              <a:t>соревнования по пауэрлифтингу в г.Екатеринбург.</a:t>
            </a:r>
          </a:p>
          <a:p>
            <a:r>
              <a:rPr lang="ru-RU" dirty="0" smtClean="0"/>
              <a:t> Спец.по соц.работе  Нестеров ЛД.А. (13 чел.)</a:t>
            </a:r>
          </a:p>
          <a:p>
            <a:r>
              <a:rPr lang="ru-RU" b="1" dirty="0" smtClean="0"/>
              <a:t>13.03.17г. </a:t>
            </a:r>
            <a:r>
              <a:rPr lang="ru-RU" dirty="0" smtClean="0"/>
              <a:t>Выступление ансамбля «Вишенка» к Дню </a:t>
            </a:r>
          </a:p>
          <a:p>
            <a:r>
              <a:rPr lang="ru-RU" dirty="0" smtClean="0"/>
              <a:t>8 марта в профилактории «Каменская здравница» </a:t>
            </a:r>
          </a:p>
          <a:p>
            <a:r>
              <a:rPr lang="ru-RU" dirty="0" smtClean="0"/>
              <a:t>Спец.по соц.работе  Берендеева А.И., </a:t>
            </a:r>
            <a:r>
              <a:rPr lang="ru-RU" dirty="0" err="1" smtClean="0"/>
              <a:t>культорганизатор</a:t>
            </a:r>
            <a:endParaRPr lang="ru-RU" dirty="0" smtClean="0"/>
          </a:p>
          <a:p>
            <a:r>
              <a:rPr lang="ru-RU" dirty="0" smtClean="0"/>
              <a:t> </a:t>
            </a:r>
            <a:r>
              <a:rPr lang="ru-RU" dirty="0" err="1" smtClean="0"/>
              <a:t>Устьянцева</a:t>
            </a:r>
            <a:r>
              <a:rPr lang="ru-RU" dirty="0" smtClean="0"/>
              <a:t> Н.Ю. (7 чел.)</a:t>
            </a:r>
          </a:p>
          <a:p>
            <a:r>
              <a:rPr lang="ru-RU" b="1" dirty="0" smtClean="0"/>
              <a:t>15.03.17г. </a:t>
            </a:r>
            <a:r>
              <a:rPr lang="ru-RU" dirty="0" smtClean="0"/>
              <a:t>Поэтическая встреча членов клуба любителей</a:t>
            </a:r>
          </a:p>
          <a:p>
            <a:r>
              <a:rPr lang="ru-RU" dirty="0" smtClean="0"/>
              <a:t> поэзии  с поэтом Каменска-Уральского </a:t>
            </a:r>
            <a:r>
              <a:rPr lang="ru-RU" dirty="0" err="1" smtClean="0"/>
              <a:t>Шадчиновым</a:t>
            </a:r>
            <a:r>
              <a:rPr lang="ru-RU" dirty="0" smtClean="0"/>
              <a:t> Д.</a:t>
            </a:r>
          </a:p>
          <a:p>
            <a:r>
              <a:rPr lang="ru-RU" dirty="0" smtClean="0"/>
              <a:t> в библиотеке «Семейного чтения». Спец.по соц.работе  </a:t>
            </a:r>
            <a:r>
              <a:rPr lang="ru-RU" dirty="0" err="1" smtClean="0"/>
              <a:t>Лавит</a:t>
            </a:r>
            <a:r>
              <a:rPr lang="ru-RU" dirty="0" smtClean="0"/>
              <a:t> Л.И.(12 чел.)</a:t>
            </a:r>
          </a:p>
          <a:p>
            <a:r>
              <a:rPr lang="ru-RU" b="1" dirty="0" smtClean="0"/>
              <a:t>23.03.17г. </a:t>
            </a:r>
            <a:r>
              <a:rPr lang="ru-RU" dirty="0" smtClean="0"/>
              <a:t>Творческая встреча членов клуба любителей поэзии  с художником В. </a:t>
            </a:r>
            <a:r>
              <a:rPr lang="ru-RU" dirty="0" err="1" smtClean="0"/>
              <a:t>Кондрашеным</a:t>
            </a:r>
            <a:r>
              <a:rPr lang="ru-RU" dirty="0" smtClean="0"/>
              <a:t>  в библиотеке «Духовное возрождение». Спец.по </a:t>
            </a:r>
            <a:r>
              <a:rPr lang="ru-RU" dirty="0" err="1" smtClean="0"/>
              <a:t>соцработе</a:t>
            </a:r>
            <a:r>
              <a:rPr lang="ru-RU" dirty="0" smtClean="0"/>
              <a:t>  </a:t>
            </a:r>
            <a:r>
              <a:rPr lang="ru-RU" dirty="0" err="1" smtClean="0"/>
              <a:t>Лавит</a:t>
            </a:r>
            <a:r>
              <a:rPr lang="ru-RU" dirty="0" smtClean="0"/>
              <a:t> Л.И.(16 чел.)</a:t>
            </a:r>
          </a:p>
          <a:p>
            <a:endParaRPr lang="ru-RU" dirty="0" smtClean="0"/>
          </a:p>
          <a:p>
            <a:endParaRPr lang="ru-RU" dirty="0"/>
          </a:p>
        </p:txBody>
      </p:sp>
      <p:pic>
        <p:nvPicPr>
          <p:cNvPr id="12" name="Рисунок 11" descr="IMG_2424"/>
          <p:cNvPicPr/>
          <p:nvPr/>
        </p:nvPicPr>
        <p:blipFill>
          <a:blip r:embed="rId4" cstate="print"/>
          <a:srcRect/>
          <a:stretch>
            <a:fillRect/>
          </a:stretch>
        </p:blipFill>
        <p:spPr bwMode="auto">
          <a:xfrm>
            <a:off x="6324600" y="2286000"/>
            <a:ext cx="1952625" cy="1295400"/>
          </a:xfrm>
          <a:prstGeom prst="rect">
            <a:avLst/>
          </a:prstGeom>
          <a:noFill/>
          <a:ln w="9525">
            <a:noFill/>
            <a:miter lim="800000"/>
            <a:headEnd/>
            <a:tailEnd/>
          </a:ln>
        </p:spPr>
      </p:pic>
      <p:pic>
        <p:nvPicPr>
          <p:cNvPr id="11" name="Рисунок 10" descr="IMG_6212"/>
          <p:cNvPicPr/>
          <p:nvPr/>
        </p:nvPicPr>
        <p:blipFill>
          <a:blip r:embed="rId5" cstate="print"/>
          <a:srcRect/>
          <a:stretch>
            <a:fillRect/>
          </a:stretch>
        </p:blipFill>
        <p:spPr bwMode="auto">
          <a:xfrm>
            <a:off x="6324600" y="3581400"/>
            <a:ext cx="1990725" cy="1371599"/>
          </a:xfrm>
          <a:prstGeom prst="rect">
            <a:avLst/>
          </a:prstGeom>
          <a:noFill/>
          <a:ln w="9525">
            <a:noFill/>
            <a:miter lim="800000"/>
            <a:headEnd/>
            <a:tailEnd/>
          </a:ln>
        </p:spPr>
      </p:pic>
      <p:pic>
        <p:nvPicPr>
          <p:cNvPr id="1028" name="Picture 4" descr="C:\Users\Rongina_SE\Downloads\49.jpg"/>
          <p:cNvPicPr>
            <a:picLocks noChangeAspect="1" noChangeArrowheads="1"/>
          </p:cNvPicPr>
          <p:nvPr/>
        </p:nvPicPr>
        <p:blipFill>
          <a:blip r:embed="rId6" cstate="print"/>
          <a:srcRect/>
          <a:stretch>
            <a:fillRect/>
          </a:stretch>
        </p:blipFill>
        <p:spPr bwMode="auto">
          <a:xfrm>
            <a:off x="7600950" y="1003300"/>
            <a:ext cx="1009650" cy="673100"/>
          </a:xfrm>
          <a:prstGeom prst="rect">
            <a:avLst/>
          </a:prstGeom>
          <a:ln>
            <a:noFill/>
          </a:ln>
          <a:effectLst>
            <a:softEdge rad="112500"/>
          </a:effectLst>
        </p:spPr>
      </p:pic>
    </p:spTree>
  </p:cSld>
  <p:clrMapOvr>
    <a:masterClrMapping/>
  </p:clrMapOvr>
  <p:transition>
    <p:split orient="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343400" y="6143625"/>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9" name="Прямоугольник 8"/>
          <p:cNvSpPr/>
          <p:nvPr/>
        </p:nvSpPr>
        <p:spPr>
          <a:xfrm>
            <a:off x="762000" y="762000"/>
            <a:ext cx="7772400" cy="6740307"/>
          </a:xfrm>
          <a:prstGeom prst="rect">
            <a:avLst/>
          </a:prstGeom>
        </p:spPr>
        <p:txBody>
          <a:bodyPr wrap="square">
            <a:spAutoFit/>
          </a:bodyPr>
          <a:lstStyle/>
          <a:p>
            <a:r>
              <a:rPr lang="ru-RU" b="1" dirty="0" smtClean="0"/>
              <a:t>15.03.17г. </a:t>
            </a:r>
            <a:r>
              <a:rPr lang="ru-RU" dirty="0" smtClean="0"/>
              <a:t>Организация мастер-класса для инвалидов в библиотеке «Духовное возрождение»  «Изготовление фигур из гипса» Спец.по соц.работе  Харченко Е.В.(9  чел.). </a:t>
            </a:r>
          </a:p>
          <a:p>
            <a:r>
              <a:rPr lang="ru-RU" b="1" dirty="0" smtClean="0"/>
              <a:t>06.04.17г.</a:t>
            </a:r>
            <a:r>
              <a:rPr lang="ru-RU" dirty="0" smtClean="0"/>
              <a:t>  Выступление ансамбля «Вишенка»  для ветеранов Алюминиевого завода. КУАТ. Спец.по соц.работе  Берендеева А.И. (307 чел.)</a:t>
            </a:r>
          </a:p>
          <a:p>
            <a:r>
              <a:rPr lang="ru-RU" b="1" dirty="0" smtClean="0"/>
              <a:t>23.04.17г.</a:t>
            </a:r>
            <a:r>
              <a:rPr lang="ru-RU" dirty="0" smtClean="0"/>
              <a:t>  Организация благотворительной акции </a:t>
            </a:r>
          </a:p>
          <a:p>
            <a:r>
              <a:rPr lang="ru-RU" dirty="0" smtClean="0"/>
              <a:t>в поддержку развития творческих мастерских для</a:t>
            </a:r>
          </a:p>
          <a:p>
            <a:r>
              <a:rPr lang="ru-RU" dirty="0" smtClean="0"/>
              <a:t> инвалидов в рамках Весенней недели добра</a:t>
            </a:r>
          </a:p>
          <a:p>
            <a:r>
              <a:rPr lang="ru-RU" dirty="0" smtClean="0"/>
              <a:t> «Творчеству нет границ!» совместно с АНО «Пять</a:t>
            </a:r>
          </a:p>
          <a:p>
            <a:r>
              <a:rPr lang="ru-RU" dirty="0" smtClean="0"/>
              <a:t> благ».  Центральная библиотека им. А.С.Пушкина.</a:t>
            </a:r>
          </a:p>
          <a:p>
            <a:r>
              <a:rPr lang="ru-RU" dirty="0" smtClean="0"/>
              <a:t> Спец.по соц.работе  </a:t>
            </a:r>
            <a:r>
              <a:rPr lang="ru-RU" dirty="0" err="1" smtClean="0"/>
              <a:t>Хюбнер</a:t>
            </a:r>
            <a:r>
              <a:rPr lang="ru-RU" dirty="0" smtClean="0"/>
              <a:t> Н.А., Харченко Е.В.,</a:t>
            </a:r>
          </a:p>
          <a:p>
            <a:r>
              <a:rPr lang="ru-RU" dirty="0" smtClean="0"/>
              <a:t> Нестеров Д.А. (60 чел.)</a:t>
            </a:r>
          </a:p>
          <a:p>
            <a:r>
              <a:rPr lang="ru-RU" b="1" dirty="0" smtClean="0"/>
              <a:t>19.04.17г</a:t>
            </a:r>
            <a:r>
              <a:rPr lang="ru-RU" dirty="0" smtClean="0"/>
              <a:t>. Выступление  инклюзивной вокальной студии « Каменская радуга» в библиотеке «Духовного Возрождения» в рамках «Весенней недели добра». Спец.по соц.работе  Харченко Е.В., психолог Расторгуев И.С.  (25 чел.)</a:t>
            </a:r>
          </a:p>
          <a:p>
            <a:r>
              <a:rPr lang="ru-RU" b="1" dirty="0" smtClean="0"/>
              <a:t>19.04.17г</a:t>
            </a:r>
            <a:r>
              <a:rPr lang="ru-RU" dirty="0" smtClean="0"/>
              <a:t>. Организация Мастер-класса для инвалидов  по изготовлению игрушек из </a:t>
            </a:r>
            <a:r>
              <a:rPr lang="ru-RU" dirty="0" err="1" smtClean="0"/>
              <a:t>флиса</a:t>
            </a:r>
            <a:r>
              <a:rPr lang="ru-RU" dirty="0" smtClean="0"/>
              <a:t> «Пасхальный заяц». Библиотека «Духовного Возрождения».  Спец.по соц.работе  </a:t>
            </a:r>
            <a:r>
              <a:rPr lang="ru-RU" dirty="0" err="1" smtClean="0"/>
              <a:t>Хюбнер</a:t>
            </a:r>
            <a:r>
              <a:rPr lang="ru-RU" dirty="0" smtClean="0"/>
              <a:t> Н.А.(10 чел.)</a:t>
            </a:r>
          </a:p>
          <a:p>
            <a:r>
              <a:rPr lang="ru-RU" b="1" dirty="0" smtClean="0"/>
              <a:t>24.04.17г</a:t>
            </a:r>
            <a:r>
              <a:rPr lang="ru-RU" dirty="0" smtClean="0"/>
              <a:t>. Выступление ансамбля «Вишенка» в  рамках весенней Недели добра  для пенсионеров. Профилакторий «Каменская здравница» Спец. по соц.работе  Берендеева А.И. (43 чел.)</a:t>
            </a:r>
          </a:p>
          <a:p>
            <a:endParaRPr lang="ru-RU" dirty="0" smtClean="0"/>
          </a:p>
          <a:p>
            <a:endParaRPr lang="ru-RU" dirty="0" smtClean="0"/>
          </a:p>
          <a:p>
            <a:endParaRPr lang="ru-RU" dirty="0"/>
          </a:p>
        </p:txBody>
      </p:sp>
      <p:pic>
        <p:nvPicPr>
          <p:cNvPr id="12" name="Рисунок 11" descr="&amp;Tcy;&amp;vcy;&amp;ocy;&amp;rcy;&amp;chcy;&amp;iecy;&amp;scy;&amp;tcy;&amp;vcy;&amp;ucy; &amp;ncy;&amp;iecy;&amp;tcy; &amp;gcy;&amp;rcy;&amp;acy;&amp;ncy;&amp;icy;&amp;tscy;!"/>
          <p:cNvPicPr/>
          <p:nvPr/>
        </p:nvPicPr>
        <p:blipFill>
          <a:blip r:embed="rId4" cstate="print"/>
          <a:srcRect/>
          <a:stretch>
            <a:fillRect/>
          </a:stretch>
        </p:blipFill>
        <p:spPr bwMode="auto">
          <a:xfrm>
            <a:off x="5943600" y="2286000"/>
            <a:ext cx="2438400" cy="1625600"/>
          </a:xfrm>
          <a:prstGeom prst="rect">
            <a:avLst/>
          </a:prstGeom>
          <a:noFill/>
          <a:ln w="9525">
            <a:noFill/>
            <a:miter lim="800000"/>
            <a:headEnd/>
            <a:tailEnd/>
          </a:ln>
        </p:spPr>
      </p:pic>
      <p:pic>
        <p:nvPicPr>
          <p:cNvPr id="13" name="Picture 5" descr="http://www.playcast.ru/uploads/2016/04/11/18229225.gif"/>
          <p:cNvPicPr>
            <a:picLocks noChangeAspect="1" noChangeArrowheads="1"/>
          </p:cNvPicPr>
          <p:nvPr/>
        </p:nvPicPr>
        <p:blipFill>
          <a:blip r:embed="rId3" cstate="print"/>
          <a:srcRect/>
          <a:stretch>
            <a:fillRect/>
          </a:stretch>
        </p:blipFill>
        <p:spPr bwMode="auto">
          <a:xfrm>
            <a:off x="3886200" y="3657600"/>
            <a:ext cx="638872" cy="714375"/>
          </a:xfrm>
          <a:prstGeom prst="rect">
            <a:avLst/>
          </a:prstGeom>
          <a:noFill/>
        </p:spPr>
      </p:pic>
      <p:pic>
        <p:nvPicPr>
          <p:cNvPr id="2050" name="Picture 2" descr="C:\Users\Rongina_SE\Downloads\1.gif"/>
          <p:cNvPicPr>
            <a:picLocks noChangeAspect="1" noChangeArrowheads="1"/>
          </p:cNvPicPr>
          <p:nvPr/>
        </p:nvPicPr>
        <p:blipFill>
          <a:blip r:embed="rId5" cstate="print"/>
          <a:srcRect/>
          <a:stretch>
            <a:fillRect/>
          </a:stretch>
        </p:blipFill>
        <p:spPr bwMode="auto">
          <a:xfrm>
            <a:off x="7239000" y="4419600"/>
            <a:ext cx="1143000" cy="142875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10" name="Прямоугольник 9"/>
          <p:cNvSpPr/>
          <p:nvPr/>
        </p:nvSpPr>
        <p:spPr>
          <a:xfrm>
            <a:off x="685800" y="914400"/>
            <a:ext cx="7848600" cy="5355312"/>
          </a:xfrm>
          <a:prstGeom prst="rect">
            <a:avLst/>
          </a:prstGeom>
        </p:spPr>
        <p:txBody>
          <a:bodyPr wrap="square">
            <a:spAutoFit/>
          </a:bodyPr>
          <a:lstStyle/>
          <a:p>
            <a:r>
              <a:rPr lang="ru-RU" b="1" dirty="0" smtClean="0"/>
              <a:t>27.04.17г</a:t>
            </a:r>
            <a:r>
              <a:rPr lang="ru-RU" dirty="0" smtClean="0"/>
              <a:t>. Организация посещения кулинарного  </a:t>
            </a:r>
          </a:p>
          <a:p>
            <a:r>
              <a:rPr lang="ru-RU" dirty="0" smtClean="0"/>
              <a:t>Мастер-класса для людей с инвалидностью. </a:t>
            </a:r>
          </a:p>
          <a:p>
            <a:r>
              <a:rPr lang="ru-RU" dirty="0" smtClean="0"/>
              <a:t>«Каменск-Уральский  техникум торговли и сервиса»</a:t>
            </a:r>
          </a:p>
          <a:p>
            <a:r>
              <a:rPr lang="ru-RU" dirty="0" smtClean="0"/>
              <a:t>. Зав.отд. </a:t>
            </a:r>
            <a:r>
              <a:rPr lang="ru-RU" dirty="0" err="1" smtClean="0"/>
              <a:t>Ковенко</a:t>
            </a:r>
            <a:r>
              <a:rPr lang="ru-RU" dirty="0" smtClean="0"/>
              <a:t> М.С. (10 чел.)</a:t>
            </a:r>
          </a:p>
          <a:p>
            <a:r>
              <a:rPr lang="ru-RU" b="1" dirty="0" smtClean="0"/>
              <a:t>10.05.17г</a:t>
            </a:r>
            <a:r>
              <a:rPr lang="ru-RU" dirty="0" smtClean="0"/>
              <a:t>. Организация круглого стола по вопросам</a:t>
            </a:r>
          </a:p>
          <a:p>
            <a:r>
              <a:rPr lang="ru-RU" dirty="0" smtClean="0"/>
              <a:t> социальной реабилитации людей с инвалидностью</a:t>
            </a:r>
          </a:p>
          <a:p>
            <a:r>
              <a:rPr lang="ru-RU" dirty="0" smtClean="0"/>
              <a:t> и выступление инклюзивной вокальной студии</a:t>
            </a:r>
          </a:p>
          <a:p>
            <a:r>
              <a:rPr lang="ru-RU" dirty="0" smtClean="0"/>
              <a:t> «Каменская радуга». Психиатрическая больница № 9.  состоялся круглый стол по вопросам социальной реабилитации людей с инвалидностью. Зав. отд. </a:t>
            </a:r>
            <a:r>
              <a:rPr lang="ru-RU" dirty="0" err="1" smtClean="0"/>
              <a:t>Ковенко</a:t>
            </a:r>
            <a:r>
              <a:rPr lang="ru-RU" dirty="0" smtClean="0"/>
              <a:t> М.С., психолог Расторгуев И.С. (60 чел.)</a:t>
            </a:r>
          </a:p>
          <a:p>
            <a:r>
              <a:rPr lang="ru-RU" b="1" dirty="0" smtClean="0"/>
              <a:t>18.05.17г</a:t>
            </a:r>
            <a:r>
              <a:rPr lang="ru-RU" dirty="0" smtClean="0"/>
              <a:t>. Выступление ансамбля «Вишенка» для инвалидов в КУДПИ. Спец. по соц.работе  Берендеева А.И. (39 чел.)</a:t>
            </a:r>
          </a:p>
          <a:p>
            <a:r>
              <a:rPr lang="ru-RU" b="1" dirty="0" smtClean="0"/>
              <a:t>24.05.17г</a:t>
            </a:r>
            <a:r>
              <a:rPr lang="ru-RU" dirty="0" smtClean="0"/>
              <a:t>. Выступление ансамбля «Вишенка» на фестивале «Салют Победе!». ДКЦ. Спец. по соц.работе  Берендеева А.И. (57 чел.)</a:t>
            </a:r>
          </a:p>
          <a:p>
            <a:r>
              <a:rPr lang="ru-RU" b="1" dirty="0" smtClean="0"/>
              <a:t>26.05.17г</a:t>
            </a:r>
            <a:r>
              <a:rPr lang="ru-RU" dirty="0" smtClean="0"/>
              <a:t>. Выступление инклюзивной театральной </a:t>
            </a:r>
          </a:p>
          <a:p>
            <a:r>
              <a:rPr lang="ru-RU" dirty="0" smtClean="0"/>
              <a:t>студии «Скарабей» с постановкой «Кошкин дом» </a:t>
            </a:r>
          </a:p>
          <a:p>
            <a:r>
              <a:rPr lang="ru-RU" dirty="0" smtClean="0"/>
              <a:t> для студентов Педагогического колледжа. Спец. </a:t>
            </a:r>
          </a:p>
          <a:p>
            <a:r>
              <a:rPr lang="ru-RU" dirty="0" smtClean="0"/>
              <a:t>по соц.работе  Харченко Е.В. (60 чел.)</a:t>
            </a:r>
          </a:p>
          <a:p>
            <a:endParaRPr lang="ru-RU" dirty="0"/>
          </a:p>
        </p:txBody>
      </p:sp>
      <p:pic>
        <p:nvPicPr>
          <p:cNvPr id="12" name="Рисунок 11" descr="&amp;Kcy;&amp;ucy;&amp;lcy;&amp;icy;&amp;ncy;&amp;acy;&amp;rcy;&amp;ncy;&amp;ycy;&amp;jcy; &amp;mcy;&amp;acy;&amp;scy;&amp;tcy;&amp;iecy;&amp;rcy;-&amp;kcy;&amp;lcy;&amp;acy;&amp;scy;&amp;scy; &amp;dcy;&amp;lcy;&amp;yacy; &amp;lcy;&amp;yucy;&amp;dcy;&amp;iecy;&amp;jcy; &amp;scy; &amp;icy;&amp;ncy;&amp;vcy;&amp;acy;&amp;lcy;&amp;icy;&amp;dcy;&amp;ncy;&amp;ocy;&amp;scy;&amp;tcy;&amp;softcy;&amp;yucy;"/>
          <p:cNvPicPr/>
          <p:nvPr/>
        </p:nvPicPr>
        <p:blipFill>
          <a:blip r:embed="rId4" cstate="print"/>
          <a:srcRect/>
          <a:stretch>
            <a:fillRect/>
          </a:stretch>
        </p:blipFill>
        <p:spPr bwMode="auto">
          <a:xfrm>
            <a:off x="5867400" y="990600"/>
            <a:ext cx="2603500" cy="1952625"/>
          </a:xfrm>
          <a:prstGeom prst="rect">
            <a:avLst/>
          </a:prstGeom>
          <a:noFill/>
          <a:ln w="9525">
            <a:noFill/>
            <a:miter lim="800000"/>
            <a:headEnd/>
            <a:tailEnd/>
          </a:ln>
        </p:spPr>
      </p:pic>
      <p:pic>
        <p:nvPicPr>
          <p:cNvPr id="13" name="Рисунок 12" descr="20170526_142530"/>
          <p:cNvPicPr/>
          <p:nvPr/>
        </p:nvPicPr>
        <p:blipFill>
          <a:blip r:embed="rId5" cstate="print"/>
          <a:srcRect/>
          <a:stretch>
            <a:fillRect/>
          </a:stretch>
        </p:blipFill>
        <p:spPr bwMode="auto">
          <a:xfrm>
            <a:off x="5867400" y="4572000"/>
            <a:ext cx="2603500" cy="1952625"/>
          </a:xfrm>
          <a:prstGeom prst="rect">
            <a:avLst/>
          </a:prstGeom>
          <a:noFill/>
          <a:ln w="9525">
            <a:noFill/>
            <a:miter lim="800000"/>
            <a:headEnd/>
            <a:tailEnd/>
          </a:ln>
        </p:spPr>
      </p:pic>
      <p:pic>
        <p:nvPicPr>
          <p:cNvPr id="3074" name="Picture 2" descr="C:\Users\Rongina_SE\Downloads\41.gif"/>
          <p:cNvPicPr>
            <a:picLocks noChangeAspect="1" noChangeArrowheads="1" noCrop="1"/>
          </p:cNvPicPr>
          <p:nvPr/>
        </p:nvPicPr>
        <p:blipFill>
          <a:blip r:embed="rId6" cstate="print"/>
          <a:srcRect/>
          <a:stretch>
            <a:fillRect/>
          </a:stretch>
        </p:blipFill>
        <p:spPr bwMode="auto">
          <a:xfrm>
            <a:off x="2057400" y="5904790"/>
            <a:ext cx="1981020" cy="72461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343400" y="59436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7724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10" name="Прямоугольник 9"/>
          <p:cNvSpPr/>
          <p:nvPr/>
        </p:nvSpPr>
        <p:spPr>
          <a:xfrm>
            <a:off x="685800" y="838201"/>
            <a:ext cx="7848600" cy="5355312"/>
          </a:xfrm>
          <a:prstGeom prst="rect">
            <a:avLst/>
          </a:prstGeom>
        </p:spPr>
        <p:txBody>
          <a:bodyPr wrap="square">
            <a:spAutoFit/>
          </a:bodyPr>
          <a:lstStyle/>
          <a:p>
            <a:r>
              <a:rPr lang="ru-RU" b="1" dirty="0" smtClean="0"/>
              <a:t>06.06.17г.</a:t>
            </a:r>
            <a:r>
              <a:rPr lang="ru-RU" dirty="0" smtClean="0"/>
              <a:t> Участие в тестировании нормативов </a:t>
            </a:r>
          </a:p>
          <a:p>
            <a:r>
              <a:rPr lang="ru-RU" dirty="0" smtClean="0"/>
              <a:t>комплекса ГТО среди инвалидов. Стадион «Энергетик» </a:t>
            </a:r>
          </a:p>
          <a:p>
            <a:r>
              <a:rPr lang="ru-RU" dirty="0" smtClean="0"/>
              <a:t> Зав. отд. </a:t>
            </a:r>
            <a:r>
              <a:rPr lang="ru-RU" dirty="0" err="1" smtClean="0"/>
              <a:t>Ковенко</a:t>
            </a:r>
            <a:r>
              <a:rPr lang="ru-RU" dirty="0" smtClean="0"/>
              <a:t> М.С., спец. по соц. работе </a:t>
            </a:r>
          </a:p>
          <a:p>
            <a:r>
              <a:rPr lang="ru-RU" dirty="0" smtClean="0"/>
              <a:t>Нестеров Д.А. (12 чел.)</a:t>
            </a:r>
          </a:p>
          <a:p>
            <a:endParaRPr lang="ru-RU" dirty="0" smtClean="0"/>
          </a:p>
          <a:p>
            <a:r>
              <a:rPr lang="ru-RU" b="1" dirty="0" smtClean="0"/>
              <a:t>06.06.17г.</a:t>
            </a:r>
            <a:r>
              <a:rPr lang="ru-RU" dirty="0" smtClean="0"/>
              <a:t> Участие в эстафете среди инвалидов, </a:t>
            </a:r>
          </a:p>
          <a:p>
            <a:r>
              <a:rPr lang="ru-RU" dirty="0" smtClean="0"/>
              <a:t>приуроченной к Дню социального работника. КУДПИ</a:t>
            </a:r>
          </a:p>
          <a:p>
            <a:r>
              <a:rPr lang="ru-RU" dirty="0" smtClean="0"/>
              <a:t> Спец.по соц.работе  Нестеров Д.А.</a:t>
            </a:r>
            <a:r>
              <a:rPr lang="ru-RU" b="1" dirty="0" smtClean="0"/>
              <a:t> </a:t>
            </a:r>
            <a:r>
              <a:rPr lang="ru-RU" dirty="0" smtClean="0"/>
              <a:t>(100 чел.)</a:t>
            </a:r>
          </a:p>
          <a:p>
            <a:endParaRPr lang="ru-RU" dirty="0" smtClean="0"/>
          </a:p>
          <a:p>
            <a:r>
              <a:rPr lang="ru-RU" b="1" dirty="0" smtClean="0"/>
              <a:t>15.06.17г.  </a:t>
            </a:r>
            <a:r>
              <a:rPr lang="ru-RU" dirty="0" smtClean="0"/>
              <a:t>Участие в выставке и проведение </a:t>
            </a:r>
          </a:p>
          <a:p>
            <a:r>
              <a:rPr lang="ru-RU" dirty="0" smtClean="0"/>
              <a:t>музыкального Мастер-класса на Межрегиональном </a:t>
            </a:r>
          </a:p>
          <a:p>
            <a:r>
              <a:rPr lang="ru-RU" dirty="0" smtClean="0"/>
              <a:t>фестивале декоративно-прикладного творчества </a:t>
            </a:r>
          </a:p>
          <a:p>
            <a:r>
              <a:rPr lang="ru-RU" dirty="0" smtClean="0"/>
              <a:t>инвалидов «Традиции народной культуры на кончиках </a:t>
            </a:r>
          </a:p>
          <a:p>
            <a:r>
              <a:rPr lang="ru-RU" dirty="0" smtClean="0"/>
              <a:t>пальцев», приуроченный к I Всемирному Конгрессу</a:t>
            </a:r>
          </a:p>
          <a:p>
            <a:r>
              <a:rPr lang="ru-RU" dirty="0" smtClean="0"/>
              <a:t> людей с ограниченными возможностями здоровья </a:t>
            </a:r>
          </a:p>
          <a:p>
            <a:r>
              <a:rPr lang="ru-RU" dirty="0" smtClean="0"/>
              <a:t>«Увидеть ценность каждого».</a:t>
            </a:r>
            <a:r>
              <a:rPr lang="ru-RU" b="1" dirty="0" smtClean="0"/>
              <a:t> </a:t>
            </a:r>
            <a:r>
              <a:rPr lang="ru-RU" dirty="0" smtClean="0"/>
              <a:t>Центр традиционной </a:t>
            </a:r>
          </a:p>
          <a:p>
            <a:r>
              <a:rPr lang="ru-RU" dirty="0" smtClean="0"/>
              <a:t>народной культуры Среднего Урала г. Екатеринбург.</a:t>
            </a:r>
            <a:r>
              <a:rPr lang="ru-RU" b="1" dirty="0" smtClean="0"/>
              <a:t> </a:t>
            </a:r>
            <a:r>
              <a:rPr lang="ru-RU" dirty="0" smtClean="0"/>
              <a:t> </a:t>
            </a:r>
          </a:p>
          <a:p>
            <a:r>
              <a:rPr lang="ru-RU" dirty="0" smtClean="0"/>
              <a:t>Зав.отд. </a:t>
            </a:r>
            <a:r>
              <a:rPr lang="ru-RU" dirty="0" err="1" smtClean="0"/>
              <a:t>Ковенко</a:t>
            </a:r>
            <a:r>
              <a:rPr lang="ru-RU" dirty="0" smtClean="0"/>
              <a:t> М.С., специалисты по соц.работе </a:t>
            </a:r>
          </a:p>
          <a:p>
            <a:r>
              <a:rPr lang="ru-RU" dirty="0" smtClean="0"/>
              <a:t> Берендеева А.И., Харченко Е.В., </a:t>
            </a:r>
            <a:r>
              <a:rPr lang="ru-RU" dirty="0" err="1" smtClean="0"/>
              <a:t>Хюбнер</a:t>
            </a:r>
            <a:r>
              <a:rPr lang="ru-RU" dirty="0" smtClean="0"/>
              <a:t> Н.А.(200 чел.)</a:t>
            </a:r>
            <a:endParaRPr lang="ru-RU" b="1" dirty="0"/>
          </a:p>
        </p:txBody>
      </p:sp>
      <p:pic>
        <p:nvPicPr>
          <p:cNvPr id="13" name="Рисунок 12" descr="&amp;Ucy;&amp;chcy;&amp;acy;&amp;scy;&amp;tcy;&amp;icy;&amp;iecy; &amp;vcy; &amp;tcy;&amp;iecy;&amp;scy;&amp;tcy;&amp;icy;&amp;rcy;&amp;ocy;&amp;vcy;&amp;acy;&amp;ncy;&amp;icy;&amp;icy; &amp;ncy;&amp;ocy;&amp;rcy;&amp;mcy;&amp;acy;&amp;tcy;&amp;icy;&amp;vcy;&amp;ocy;&amp;vcy; &amp;kcy;&amp;ocy;&amp;mcy;&amp;pcy;&amp;lcy;&amp;iecy;&amp;kcy;&amp;scy;&amp;acy; &amp;Gcy;&amp;Tcy;&amp;Ocy; &amp;scy;&amp;rcy;&amp;iecy;&amp;dcy;&amp;icy; &amp;icy;&amp;ncy;&amp;vcy;&amp;acy;&amp;lcy;&amp;icy;&amp;dcy;&amp;ocy;&amp;vcy;"/>
          <p:cNvPicPr/>
          <p:nvPr/>
        </p:nvPicPr>
        <p:blipFill>
          <a:blip r:embed="rId4" cstate="print"/>
          <a:srcRect/>
          <a:stretch>
            <a:fillRect/>
          </a:stretch>
        </p:blipFill>
        <p:spPr bwMode="auto">
          <a:xfrm>
            <a:off x="6248400" y="685800"/>
            <a:ext cx="2247900" cy="1600200"/>
          </a:xfrm>
          <a:prstGeom prst="rect">
            <a:avLst/>
          </a:prstGeom>
          <a:noFill/>
          <a:ln w="9525">
            <a:noFill/>
            <a:miter lim="800000"/>
            <a:headEnd/>
            <a:tailEnd/>
          </a:ln>
        </p:spPr>
      </p:pic>
      <p:pic>
        <p:nvPicPr>
          <p:cNvPr id="14" name="Рисунок 13" descr="&amp;Pcy;&amp;rcy;&amp;acy;&amp;zcy;&amp;dcy;&amp;ncy;&amp;icy;&amp;kcy; &amp;kcy; &amp;ncy;&amp;acy;&amp;mcy; &amp;pcy;&amp;rcy;&amp;icy;&amp;khcy;&amp;ocy;&amp;dcy;&amp;icy;&amp;tcy;!"/>
          <p:cNvPicPr/>
          <p:nvPr/>
        </p:nvPicPr>
        <p:blipFill>
          <a:blip r:embed="rId5" cstate="print"/>
          <a:srcRect/>
          <a:stretch>
            <a:fillRect/>
          </a:stretch>
        </p:blipFill>
        <p:spPr bwMode="auto">
          <a:xfrm>
            <a:off x="6248400" y="2514600"/>
            <a:ext cx="2286000" cy="1524000"/>
          </a:xfrm>
          <a:prstGeom prst="rect">
            <a:avLst/>
          </a:prstGeom>
          <a:noFill/>
          <a:ln w="9525">
            <a:noFill/>
            <a:miter lim="800000"/>
            <a:headEnd/>
            <a:tailEnd/>
          </a:ln>
        </p:spPr>
      </p:pic>
      <p:pic>
        <p:nvPicPr>
          <p:cNvPr id="15" name="Рисунок 14" descr="IMG_6785"/>
          <p:cNvPicPr/>
          <p:nvPr/>
        </p:nvPicPr>
        <p:blipFill>
          <a:blip r:embed="rId6" cstate="print"/>
          <a:srcRect/>
          <a:stretch>
            <a:fillRect/>
          </a:stretch>
        </p:blipFill>
        <p:spPr bwMode="auto">
          <a:xfrm>
            <a:off x="6248400" y="4267200"/>
            <a:ext cx="2258065" cy="1695450"/>
          </a:xfrm>
          <a:prstGeom prst="rect">
            <a:avLst/>
          </a:prstGeom>
          <a:noFill/>
          <a:ln w="9525">
            <a:noFill/>
            <a:miter lim="800000"/>
            <a:headEnd/>
            <a:tailEnd/>
          </a:ln>
        </p:spPr>
      </p:pic>
      <p:pic>
        <p:nvPicPr>
          <p:cNvPr id="16" name="Picture 7" descr="http://www.playcast.ru/uploads/2016/04/11/18229225.gif"/>
          <p:cNvPicPr>
            <a:picLocks noChangeAspect="1" noChangeArrowheads="1"/>
          </p:cNvPicPr>
          <p:nvPr/>
        </p:nvPicPr>
        <p:blipFill>
          <a:blip r:embed="rId3" cstate="print"/>
          <a:srcRect/>
          <a:stretch>
            <a:fillRect/>
          </a:stretch>
        </p:blipFill>
        <p:spPr bwMode="auto">
          <a:xfrm>
            <a:off x="7620000" y="5686425"/>
            <a:ext cx="1047750" cy="1171575"/>
          </a:xfrm>
          <a:prstGeom prst="rect">
            <a:avLst/>
          </a:prstGeom>
          <a:noFill/>
        </p:spPr>
      </p:pic>
      <p:pic>
        <p:nvPicPr>
          <p:cNvPr id="18" name="Picture 9" descr="http://www.playcast.ru/uploads/2016/04/11/18229225.gif"/>
          <p:cNvPicPr>
            <a:picLocks noChangeAspect="1" noChangeArrowheads="1"/>
          </p:cNvPicPr>
          <p:nvPr/>
        </p:nvPicPr>
        <p:blipFill>
          <a:blip r:embed="rId3" cstate="print"/>
          <a:srcRect/>
          <a:stretch>
            <a:fillRect/>
          </a:stretch>
        </p:blipFill>
        <p:spPr bwMode="auto">
          <a:xfrm>
            <a:off x="914400" y="5867400"/>
            <a:ext cx="762000" cy="852055"/>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495800" y="32004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9" name="Прямоугольник 8"/>
          <p:cNvSpPr/>
          <p:nvPr/>
        </p:nvSpPr>
        <p:spPr>
          <a:xfrm>
            <a:off x="762000" y="1143000"/>
            <a:ext cx="7772400" cy="3416320"/>
          </a:xfrm>
          <a:prstGeom prst="rect">
            <a:avLst/>
          </a:prstGeom>
        </p:spPr>
        <p:txBody>
          <a:bodyPr wrap="square">
            <a:spAutoFit/>
          </a:bodyPr>
          <a:lstStyle/>
          <a:p>
            <a:r>
              <a:rPr lang="ru-RU" b="1" dirty="0" smtClean="0"/>
              <a:t>15.06.17г.</a:t>
            </a:r>
            <a:r>
              <a:rPr lang="ru-RU" dirty="0" smtClean="0"/>
              <a:t>  Участие в открытии тренировочного сезона спортсменов с (ПОДА)- повреждение опорно-двигательного аппарата. ЦАФ . Спец.по соц.работе  Нестеров Д.А. (100 чел.).</a:t>
            </a:r>
            <a:endParaRPr lang="ru-RU" b="1" dirty="0" smtClean="0"/>
          </a:p>
          <a:p>
            <a:r>
              <a:rPr lang="ru-RU" b="1" dirty="0" smtClean="0"/>
              <a:t>28.06.17г.</a:t>
            </a:r>
            <a:r>
              <a:rPr lang="ru-RU" dirty="0" smtClean="0"/>
              <a:t> Профилактическое мероприятие о пользе занятий спортом, о вреде употребления алкоголя и табака среди сотрудников отдела опеки и попечительства и комиссии по делам несовершеннолетних. ЦАФ. Спец.по соц.работе  Нестеров Д.А.</a:t>
            </a:r>
            <a:r>
              <a:rPr lang="ru-RU" b="1" dirty="0" smtClean="0"/>
              <a:t> </a:t>
            </a:r>
            <a:r>
              <a:rPr lang="ru-RU" dirty="0" smtClean="0"/>
              <a:t>(100 чел.)</a:t>
            </a:r>
            <a:endParaRPr lang="ru-RU" b="1" dirty="0" smtClean="0"/>
          </a:p>
          <a:p>
            <a:r>
              <a:rPr lang="ru-RU" b="1" dirty="0" smtClean="0"/>
              <a:t>Апрель-июнь.</a:t>
            </a:r>
            <a:r>
              <a:rPr lang="ru-RU" dirty="0" smtClean="0"/>
              <a:t> Подготовка к Первому Всемирному Конгрессу для людей с инвалидностью: изготовление сувениров в бумажной и швейной мастерских для людей с инвалидностью.(900 шт. пакетов и 300 шт. матрёшек ) Спец.по соц.работе  Берендеева А.И., </a:t>
            </a:r>
            <a:r>
              <a:rPr lang="ru-RU" dirty="0" err="1" smtClean="0"/>
              <a:t>Хюбнер</a:t>
            </a:r>
            <a:r>
              <a:rPr lang="ru-RU" dirty="0" smtClean="0"/>
              <a:t> Н.А.(17  чел.)</a:t>
            </a:r>
          </a:p>
          <a:p>
            <a:endParaRPr lang="ru-RU" dirty="0"/>
          </a:p>
        </p:txBody>
      </p:sp>
      <p:pic>
        <p:nvPicPr>
          <p:cNvPr id="12" name="Рисунок 11" descr="&amp;Rcy;&amp;acy;&amp;bcy;&amp;ocy;&amp;tcy;&amp;acy; &amp;kcy;&amp;icy;&amp;pcy;&amp;icy;&amp;tcy;"/>
          <p:cNvPicPr/>
          <p:nvPr/>
        </p:nvPicPr>
        <p:blipFill>
          <a:blip r:embed="rId4" cstate="print"/>
          <a:srcRect/>
          <a:stretch>
            <a:fillRect/>
          </a:stretch>
        </p:blipFill>
        <p:spPr bwMode="auto">
          <a:xfrm>
            <a:off x="1524000" y="4419600"/>
            <a:ext cx="1800225" cy="1800225"/>
          </a:xfrm>
          <a:prstGeom prst="rect">
            <a:avLst/>
          </a:prstGeom>
          <a:noFill/>
          <a:ln w="9525">
            <a:noFill/>
            <a:miter lim="800000"/>
            <a:headEnd/>
            <a:tailEnd/>
          </a:ln>
        </p:spPr>
      </p:pic>
      <p:pic>
        <p:nvPicPr>
          <p:cNvPr id="13" name="Рисунок 12" descr="&amp;Rcy;&amp;acy;&amp;bcy;&amp;ocy;&amp;tcy;&amp;acy; &amp;kcy;&amp;icy;&amp;pcy;&amp;icy;&amp;tcy;"/>
          <p:cNvPicPr/>
          <p:nvPr/>
        </p:nvPicPr>
        <p:blipFill>
          <a:blip r:embed="rId5" cstate="print"/>
          <a:srcRect/>
          <a:stretch>
            <a:fillRect/>
          </a:stretch>
        </p:blipFill>
        <p:spPr bwMode="auto">
          <a:xfrm>
            <a:off x="5791200" y="4343400"/>
            <a:ext cx="1828800" cy="1828800"/>
          </a:xfrm>
          <a:prstGeom prst="rect">
            <a:avLst/>
          </a:prstGeom>
          <a:noFill/>
          <a:ln w="9525">
            <a:noFill/>
            <a:miter lim="800000"/>
            <a:headEnd/>
            <a:tailEnd/>
          </a:ln>
        </p:spPr>
      </p:pic>
      <p:pic>
        <p:nvPicPr>
          <p:cNvPr id="4098" name="Picture 2" descr="C:\Users\Rongina_SE\Downloads\22.gif"/>
          <p:cNvPicPr>
            <a:picLocks noChangeAspect="1" noChangeArrowheads="1"/>
          </p:cNvPicPr>
          <p:nvPr/>
        </p:nvPicPr>
        <p:blipFill>
          <a:blip r:embed="rId6" cstate="print"/>
          <a:srcRect/>
          <a:stretch>
            <a:fillRect/>
          </a:stretch>
        </p:blipFill>
        <p:spPr bwMode="auto">
          <a:xfrm>
            <a:off x="3886200" y="4419600"/>
            <a:ext cx="1428750" cy="1666875"/>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343400" y="57150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7696200" y="57150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14" name="Прямоугольник 13"/>
          <p:cNvSpPr/>
          <p:nvPr/>
        </p:nvSpPr>
        <p:spPr>
          <a:xfrm>
            <a:off x="685800" y="990600"/>
            <a:ext cx="7848600" cy="5909310"/>
          </a:xfrm>
          <a:prstGeom prst="rect">
            <a:avLst/>
          </a:prstGeom>
        </p:spPr>
        <p:txBody>
          <a:bodyPr wrap="square">
            <a:spAutoFit/>
          </a:bodyPr>
          <a:lstStyle/>
          <a:p>
            <a:r>
              <a:rPr lang="ru-RU" b="1" dirty="0" smtClean="0"/>
              <a:t>15.06.17г.-30.09.17г.  </a:t>
            </a:r>
            <a:r>
              <a:rPr lang="ru-RU" dirty="0" smtClean="0"/>
              <a:t>Участие в выставке Межрегионального фестиваля декоративно-прикладного творчества инвалидов </a:t>
            </a:r>
            <a:r>
              <a:rPr lang="ru-RU" b="1" dirty="0" smtClean="0"/>
              <a:t>«Традиции народной культуры на кончиках пальцев»</a:t>
            </a:r>
            <a:r>
              <a:rPr lang="ru-RU" dirty="0" smtClean="0"/>
              <a:t>, приуроченной к I Всемирному Конгрессу людей с ограниченными возможностями здоровья «Увидеть ценность каждого». Центр традиционной народной культуры Среднего Урала г. Екатеринбург.  Зав.отд. </a:t>
            </a:r>
            <a:r>
              <a:rPr lang="ru-RU" dirty="0" err="1" smtClean="0"/>
              <a:t>Ковенко</a:t>
            </a:r>
            <a:r>
              <a:rPr lang="ru-RU" dirty="0" smtClean="0"/>
              <a:t> М.С., Спец.по соц.работе  Берендеева А.И., Харченко Е.В., </a:t>
            </a:r>
            <a:r>
              <a:rPr lang="ru-RU" dirty="0" err="1" smtClean="0"/>
              <a:t>Хюбнер</a:t>
            </a:r>
            <a:r>
              <a:rPr lang="ru-RU" dirty="0" smtClean="0"/>
              <a:t> Н.А.  </a:t>
            </a:r>
            <a:r>
              <a:rPr lang="ru-RU" b="1" dirty="0" smtClean="0"/>
              <a:t>Получили дипломы</a:t>
            </a:r>
            <a:r>
              <a:rPr lang="ru-RU" dirty="0" smtClean="0"/>
              <a:t>: 1 место- два диплома, 2 место – два диплома.</a:t>
            </a:r>
          </a:p>
          <a:p>
            <a:endParaRPr lang="ru-RU" dirty="0" smtClean="0"/>
          </a:p>
          <a:p>
            <a:r>
              <a:rPr lang="ru-RU" b="1" dirty="0" smtClean="0"/>
              <a:t>18.07.17г.</a:t>
            </a:r>
            <a:r>
              <a:rPr lang="ru-RU" dirty="0" smtClean="0"/>
              <a:t> Организация поездки членов клуба</a:t>
            </a:r>
          </a:p>
          <a:p>
            <a:r>
              <a:rPr lang="ru-RU" dirty="0" smtClean="0"/>
              <a:t> </a:t>
            </a:r>
            <a:r>
              <a:rPr lang="ru-RU" dirty="0" err="1" smtClean="0"/>
              <a:t>взаимоподдержки</a:t>
            </a:r>
            <a:r>
              <a:rPr lang="ru-RU" dirty="0" smtClean="0"/>
              <a:t> «Протяни навстречу руку»  </a:t>
            </a:r>
          </a:p>
          <a:p>
            <a:r>
              <a:rPr lang="ru-RU" dirty="0" smtClean="0"/>
              <a:t>на турбазу «РОВЕСНИК». Специалисты по </a:t>
            </a:r>
            <a:r>
              <a:rPr lang="ru-RU" dirty="0" err="1" smtClean="0"/>
              <a:t>соцработе</a:t>
            </a:r>
            <a:r>
              <a:rPr lang="ru-RU" dirty="0" smtClean="0"/>
              <a:t> </a:t>
            </a:r>
          </a:p>
          <a:p>
            <a:r>
              <a:rPr lang="ru-RU" dirty="0" smtClean="0"/>
              <a:t> </a:t>
            </a:r>
            <a:r>
              <a:rPr lang="ru-RU" dirty="0" err="1" smtClean="0"/>
              <a:t>РасторгуевИ.С</a:t>
            </a:r>
            <a:r>
              <a:rPr lang="ru-RU" dirty="0" smtClean="0"/>
              <a:t>., </a:t>
            </a:r>
            <a:r>
              <a:rPr lang="ru-RU" dirty="0" err="1" smtClean="0"/>
              <a:t>Хюбнер</a:t>
            </a:r>
            <a:r>
              <a:rPr lang="ru-RU" dirty="0" smtClean="0"/>
              <a:t> Н.А. ( 13 чел.)</a:t>
            </a:r>
          </a:p>
          <a:p>
            <a:endParaRPr lang="ru-RU" dirty="0" smtClean="0"/>
          </a:p>
          <a:p>
            <a:r>
              <a:rPr lang="ru-RU" b="1" dirty="0" smtClean="0"/>
              <a:t>20.07.17г.</a:t>
            </a:r>
            <a:r>
              <a:rPr lang="ru-RU" dirty="0" smtClean="0"/>
              <a:t> Проведение праздника, посвященного</a:t>
            </a:r>
          </a:p>
          <a:p>
            <a:r>
              <a:rPr lang="ru-RU" dirty="0" smtClean="0"/>
              <a:t> Дню города для инвалидов на территории «Психоневрологического интерната». Спец.по соц.работе  Нестеров Д.А. ( 40 чел.)</a:t>
            </a:r>
          </a:p>
          <a:p>
            <a:endParaRPr lang="ru-RU" dirty="0" smtClean="0"/>
          </a:p>
          <a:p>
            <a:endParaRPr lang="ru-RU" b="1" dirty="0" smtClean="0"/>
          </a:p>
          <a:p>
            <a:endParaRPr lang="ru-RU" dirty="0" smtClean="0"/>
          </a:p>
          <a:p>
            <a:endParaRPr lang="ru-RU" dirty="0"/>
          </a:p>
        </p:txBody>
      </p:sp>
      <p:pic>
        <p:nvPicPr>
          <p:cNvPr id="15" name="Рисунок 14" descr="Поездка на турбазу «Ровесник»"/>
          <p:cNvPicPr/>
          <p:nvPr/>
        </p:nvPicPr>
        <p:blipFill>
          <a:blip r:embed="rId5" cstate="print"/>
          <a:srcRect/>
          <a:stretch>
            <a:fillRect/>
          </a:stretch>
        </p:blipFill>
        <p:spPr bwMode="auto">
          <a:xfrm>
            <a:off x="5943600" y="3048000"/>
            <a:ext cx="2565400" cy="1924050"/>
          </a:xfrm>
          <a:prstGeom prst="rect">
            <a:avLst/>
          </a:prstGeom>
          <a:noFill/>
          <a:ln w="9525">
            <a:noFill/>
            <a:miter lim="800000"/>
            <a:headEnd/>
            <a:tailEnd/>
          </a:ln>
        </p:spPr>
      </p:pic>
      <p:pic>
        <p:nvPicPr>
          <p:cNvPr id="18" name="Picture 15" descr="http://www.playcast.ru/uploads/2014/12/11/11046069.gif"/>
          <p:cNvPicPr>
            <a:picLocks noChangeAspect="1" noChangeArrowheads="1" noCrop="1"/>
          </p:cNvPicPr>
          <p:nvPr/>
        </p:nvPicPr>
        <p:blipFill>
          <a:blip r:embed="rId4" cstate="print"/>
          <a:srcRect/>
          <a:stretch>
            <a:fillRect/>
          </a:stretch>
        </p:blipFill>
        <p:spPr bwMode="auto">
          <a:xfrm>
            <a:off x="1066800" y="5791200"/>
            <a:ext cx="685800" cy="6858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343400" y="58674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7620000" y="58674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14" name="Прямоугольник 13"/>
          <p:cNvSpPr/>
          <p:nvPr/>
        </p:nvSpPr>
        <p:spPr>
          <a:xfrm>
            <a:off x="685800" y="990600"/>
            <a:ext cx="7848600" cy="6463308"/>
          </a:xfrm>
          <a:prstGeom prst="rect">
            <a:avLst/>
          </a:prstGeom>
        </p:spPr>
        <p:txBody>
          <a:bodyPr wrap="square">
            <a:spAutoFit/>
          </a:bodyPr>
          <a:lstStyle/>
          <a:p>
            <a:r>
              <a:rPr lang="ru-RU" b="1" dirty="0" smtClean="0"/>
              <a:t>27.07.17г. </a:t>
            </a:r>
            <a:r>
              <a:rPr lang="ru-RU" dirty="0" smtClean="0"/>
              <a:t>Участие в отборочном туре областного</a:t>
            </a:r>
          </a:p>
          <a:p>
            <a:r>
              <a:rPr lang="ru-RU" dirty="0" smtClean="0"/>
              <a:t> конкурса «Возможности без границ», приуроченный </a:t>
            </a:r>
          </a:p>
          <a:p>
            <a:r>
              <a:rPr lang="ru-RU" dirty="0" smtClean="0"/>
              <a:t>к Первому Всемирному Конгрессу людей с </a:t>
            </a:r>
          </a:p>
          <a:p>
            <a:r>
              <a:rPr lang="ru-RU" dirty="0" smtClean="0"/>
              <a:t>ограниченными возможностями здоровья. Центр </a:t>
            </a:r>
          </a:p>
          <a:p>
            <a:r>
              <a:rPr lang="ru-RU" dirty="0" smtClean="0"/>
              <a:t>народной культуры г. Асбеста. Спец.по соц.работе  </a:t>
            </a:r>
          </a:p>
          <a:p>
            <a:r>
              <a:rPr lang="ru-RU" dirty="0" err="1" smtClean="0"/>
              <a:t>РасторгуевИ.С</a:t>
            </a:r>
            <a:r>
              <a:rPr lang="ru-RU" dirty="0" smtClean="0"/>
              <a:t>., Нестеров Д.А., </a:t>
            </a:r>
            <a:r>
              <a:rPr lang="ru-RU" dirty="0" err="1" smtClean="0"/>
              <a:t>Хюбнер</a:t>
            </a:r>
            <a:r>
              <a:rPr lang="ru-RU" dirty="0" smtClean="0"/>
              <a:t> Н.А. (100 чел.)</a:t>
            </a:r>
          </a:p>
          <a:p>
            <a:endParaRPr lang="ru-RU" dirty="0" smtClean="0"/>
          </a:p>
          <a:p>
            <a:r>
              <a:rPr lang="ru-RU" b="1" dirty="0" smtClean="0"/>
              <a:t>10.08.17г.</a:t>
            </a:r>
            <a:r>
              <a:rPr lang="ru-RU" dirty="0" smtClean="0"/>
              <a:t> Проведение спортивных состязаний среди инвалидов «День физкультурника» на территории «Психоневрологического интерната». Спец.по соц.работе  Нестеров Д.А. ( 40 чел.)</a:t>
            </a:r>
          </a:p>
          <a:p>
            <a:endParaRPr lang="ru-RU" dirty="0" smtClean="0"/>
          </a:p>
          <a:p>
            <a:r>
              <a:rPr lang="ru-RU" b="1" dirty="0" smtClean="0"/>
              <a:t>15.08.17г.</a:t>
            </a:r>
            <a:r>
              <a:rPr lang="ru-RU" dirty="0" smtClean="0"/>
              <a:t> Организация посещения культурно-просветительского мероприятия членами театральной студии «Скарабей» в Театре Драмы №3 «Театральная жизнь». Спец.по соц.работе Харченко Е.В. (15 чел.)</a:t>
            </a:r>
          </a:p>
          <a:p>
            <a:endParaRPr lang="ru-RU" dirty="0" smtClean="0"/>
          </a:p>
          <a:p>
            <a:r>
              <a:rPr lang="ru-RU" b="1" dirty="0" smtClean="0"/>
              <a:t>23.08.17г.</a:t>
            </a:r>
            <a:r>
              <a:rPr lang="ru-RU" dirty="0" smtClean="0"/>
              <a:t> Профилактическая беседа о здоровом образе жизни</a:t>
            </a:r>
          </a:p>
          <a:p>
            <a:r>
              <a:rPr lang="ru-RU" dirty="0" smtClean="0"/>
              <a:t> среди инвалидов пенсионного возраста «Активное долголетие» </a:t>
            </a:r>
          </a:p>
          <a:p>
            <a:r>
              <a:rPr lang="ru-RU" dirty="0" smtClean="0"/>
              <a:t>в ЦАФ. Спец.по соц.работе  Нестеров Д.А. ( 30 чел.)</a:t>
            </a:r>
          </a:p>
          <a:p>
            <a:endParaRPr lang="ru-RU" dirty="0" smtClean="0"/>
          </a:p>
          <a:p>
            <a:endParaRPr lang="ru-RU" dirty="0" smtClean="0"/>
          </a:p>
          <a:p>
            <a:endParaRPr lang="ru-RU" b="1" dirty="0" smtClean="0"/>
          </a:p>
          <a:p>
            <a:endParaRPr lang="ru-RU" dirty="0" smtClean="0"/>
          </a:p>
          <a:p>
            <a:endParaRPr lang="ru-RU" dirty="0"/>
          </a:p>
        </p:txBody>
      </p:sp>
      <p:pic>
        <p:nvPicPr>
          <p:cNvPr id="18" name="Picture 15" descr="http://www.playcast.ru/uploads/2014/12/11/11046069.gif"/>
          <p:cNvPicPr>
            <a:picLocks noChangeAspect="1" noChangeArrowheads="1" noCrop="1"/>
          </p:cNvPicPr>
          <p:nvPr/>
        </p:nvPicPr>
        <p:blipFill>
          <a:blip r:embed="rId4" cstate="print"/>
          <a:srcRect/>
          <a:stretch>
            <a:fillRect/>
          </a:stretch>
        </p:blipFill>
        <p:spPr bwMode="auto">
          <a:xfrm>
            <a:off x="990600" y="5943600"/>
            <a:ext cx="685800" cy="685800"/>
          </a:xfrm>
          <a:prstGeom prst="rect">
            <a:avLst/>
          </a:prstGeom>
          <a:noFill/>
        </p:spPr>
      </p:pic>
      <p:pic>
        <p:nvPicPr>
          <p:cNvPr id="13" name="Рисунок 12" descr="Возможности без границ"/>
          <p:cNvPicPr/>
          <p:nvPr/>
        </p:nvPicPr>
        <p:blipFill>
          <a:blip r:embed="rId5" cstate="print"/>
          <a:srcRect/>
          <a:stretch>
            <a:fillRect/>
          </a:stretch>
        </p:blipFill>
        <p:spPr bwMode="auto">
          <a:xfrm>
            <a:off x="6172200" y="914400"/>
            <a:ext cx="2247900" cy="1828800"/>
          </a:xfrm>
          <a:prstGeom prst="rect">
            <a:avLst/>
          </a:prstGeom>
          <a:noFill/>
          <a:ln w="9525">
            <a:noFill/>
            <a:miter lim="800000"/>
            <a:headEnd/>
            <a:tailEnd/>
          </a:ln>
        </p:spPr>
      </p:pic>
      <p:pic>
        <p:nvPicPr>
          <p:cNvPr id="7170" name="Picture 2" descr="C:\Users\Rongina_SE\Downloads\баба,дед\babushki-i-dedushki.jpg"/>
          <p:cNvPicPr>
            <a:picLocks noChangeAspect="1" noChangeArrowheads="1"/>
          </p:cNvPicPr>
          <p:nvPr/>
        </p:nvPicPr>
        <p:blipFill>
          <a:blip r:embed="rId6" cstate="print"/>
          <a:srcRect/>
          <a:stretch>
            <a:fillRect/>
          </a:stretch>
        </p:blipFill>
        <p:spPr bwMode="auto">
          <a:xfrm>
            <a:off x="7010400" y="4800600"/>
            <a:ext cx="1614725" cy="1114425"/>
          </a:xfrm>
          <a:prstGeom prst="rect">
            <a:avLst/>
          </a:prstGeom>
          <a:ln>
            <a:noFill/>
          </a:ln>
          <a:effectLst>
            <a:softEdge rad="112500"/>
          </a:effectLst>
        </p:spPr>
      </p:pic>
    </p:spTree>
  </p:cSld>
  <p:clrMapOvr>
    <a:masterClrMapping/>
  </p:clrMapOvr>
  <p:transition>
    <p:split orient="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343400" y="57150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7696200" y="57150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14" name="Прямоугольник 13"/>
          <p:cNvSpPr/>
          <p:nvPr/>
        </p:nvSpPr>
        <p:spPr>
          <a:xfrm>
            <a:off x="685800" y="838200"/>
            <a:ext cx="7848600" cy="8402300"/>
          </a:xfrm>
          <a:prstGeom prst="rect">
            <a:avLst/>
          </a:prstGeom>
        </p:spPr>
        <p:txBody>
          <a:bodyPr wrap="square">
            <a:spAutoFit/>
          </a:bodyPr>
          <a:lstStyle/>
          <a:p>
            <a:r>
              <a:rPr lang="ru-RU" b="1" dirty="0" smtClean="0"/>
              <a:t>23.08.17г.</a:t>
            </a:r>
            <a:r>
              <a:rPr lang="ru-RU" dirty="0" smtClean="0"/>
              <a:t> Организация встречи общественных </a:t>
            </a:r>
          </a:p>
          <a:p>
            <a:r>
              <a:rPr lang="ru-RU" dirty="0" smtClean="0"/>
              <a:t>организаций детей-инвалидов на площадке ГАУ </a:t>
            </a:r>
          </a:p>
          <a:p>
            <a:r>
              <a:rPr lang="ru-RU" dirty="0" smtClean="0"/>
              <a:t>«КЦСОН города Каменска-Уральского. (АНО «РОСТОК </a:t>
            </a:r>
          </a:p>
          <a:p>
            <a:r>
              <a:rPr lang="ru-RU" dirty="0" smtClean="0"/>
              <a:t>НАДЕЖДЫ», АНО «Седьмой лепесток») (20 человек). </a:t>
            </a:r>
          </a:p>
          <a:p>
            <a:r>
              <a:rPr lang="ru-RU" dirty="0" smtClean="0"/>
              <a:t>Зав отд. </a:t>
            </a:r>
            <a:r>
              <a:rPr lang="ru-RU" dirty="0" err="1" smtClean="0"/>
              <a:t>Ковенко</a:t>
            </a:r>
            <a:r>
              <a:rPr lang="ru-RU" dirty="0" smtClean="0"/>
              <a:t> М.С.</a:t>
            </a:r>
          </a:p>
          <a:p>
            <a:endParaRPr lang="ru-RU" dirty="0" smtClean="0"/>
          </a:p>
          <a:p>
            <a:r>
              <a:rPr lang="ru-RU" b="1" dirty="0" smtClean="0"/>
              <a:t>27.08.17г.</a:t>
            </a:r>
            <a:r>
              <a:rPr lang="ru-RU" dirty="0" smtClean="0"/>
              <a:t> Выступление ансамбля «Вишенка» на мероприятии «</a:t>
            </a:r>
            <a:r>
              <a:rPr lang="ru-RU" dirty="0" err="1" smtClean="0"/>
              <a:t>Авто-ралли</a:t>
            </a:r>
            <a:r>
              <a:rPr lang="ru-RU" dirty="0" smtClean="0"/>
              <a:t>» Спец.по соц.работе  Берендеева А.И. ( 7 чел.)</a:t>
            </a:r>
          </a:p>
          <a:p>
            <a:endParaRPr lang="ru-RU" dirty="0" smtClean="0"/>
          </a:p>
          <a:p>
            <a:r>
              <a:rPr lang="ru-RU" b="1" dirty="0" smtClean="0"/>
              <a:t>10.09.17г.</a:t>
            </a:r>
            <a:r>
              <a:rPr lang="ru-RU" dirty="0" smtClean="0"/>
              <a:t> Проведение профилактического мероприятия по здоровому образу жизни в Каменск-Уральском филиале «Урал без наркотиков». Спец.по соц.работе  Нестеров Д.А. ( 40 чел.)</a:t>
            </a:r>
          </a:p>
          <a:p>
            <a:endParaRPr lang="ru-RU" dirty="0" smtClean="0"/>
          </a:p>
          <a:p>
            <a:r>
              <a:rPr lang="ru-RU" b="1" dirty="0" smtClean="0"/>
              <a:t>06.09.17г. </a:t>
            </a:r>
            <a:r>
              <a:rPr lang="ru-RU" dirty="0" smtClean="0"/>
              <a:t>Участие ансамбля «Вишенка» в Городском открытом</a:t>
            </a:r>
          </a:p>
          <a:p>
            <a:r>
              <a:rPr lang="ru-RU" dirty="0" smtClean="0"/>
              <a:t> фестивале художественного творчества ветеранов и </a:t>
            </a:r>
          </a:p>
          <a:p>
            <a:r>
              <a:rPr lang="ru-RU" dirty="0" smtClean="0"/>
              <a:t>пенсионеров «Песня в строю – 2017г» в СКЦ. Спец.по соц.</a:t>
            </a:r>
          </a:p>
          <a:p>
            <a:r>
              <a:rPr lang="ru-RU" dirty="0" smtClean="0"/>
              <a:t>работе  Берендеева А.И. (200 чел.)</a:t>
            </a:r>
          </a:p>
          <a:p>
            <a:r>
              <a:rPr lang="ru-RU" b="1" dirty="0" smtClean="0"/>
              <a:t>06.09.17г. </a:t>
            </a:r>
            <a:r>
              <a:rPr lang="ru-RU" dirty="0" smtClean="0"/>
              <a:t>Участие в фестивале творчества пожилых людей</a:t>
            </a:r>
          </a:p>
          <a:p>
            <a:r>
              <a:rPr lang="ru-RU" dirty="0" smtClean="0"/>
              <a:t> в Свердловской области в СКЦ. Спец.по соц.работе  Берендеева А.И., </a:t>
            </a:r>
            <a:r>
              <a:rPr lang="ru-RU" dirty="0" err="1" smtClean="0"/>
              <a:t>Хюбнер</a:t>
            </a:r>
            <a:r>
              <a:rPr lang="ru-RU" dirty="0" smtClean="0"/>
              <a:t> Н.А., Харченко Е.В. (200 чел.)</a:t>
            </a:r>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b="1" dirty="0" smtClean="0"/>
          </a:p>
          <a:p>
            <a:endParaRPr lang="ru-RU" dirty="0" smtClean="0"/>
          </a:p>
          <a:p>
            <a:endParaRPr lang="ru-RU" dirty="0"/>
          </a:p>
        </p:txBody>
      </p:sp>
      <p:pic>
        <p:nvPicPr>
          <p:cNvPr id="18" name="Picture 15" descr="http://www.playcast.ru/uploads/2014/12/11/11046069.gif"/>
          <p:cNvPicPr>
            <a:picLocks noChangeAspect="1" noChangeArrowheads="1" noCrop="1"/>
          </p:cNvPicPr>
          <p:nvPr/>
        </p:nvPicPr>
        <p:blipFill>
          <a:blip r:embed="rId4" cstate="print"/>
          <a:srcRect/>
          <a:stretch>
            <a:fillRect/>
          </a:stretch>
        </p:blipFill>
        <p:spPr bwMode="auto">
          <a:xfrm>
            <a:off x="1066800" y="5791200"/>
            <a:ext cx="685800" cy="685800"/>
          </a:xfrm>
          <a:prstGeom prst="rect">
            <a:avLst/>
          </a:prstGeom>
          <a:noFill/>
        </p:spPr>
      </p:pic>
      <p:pic>
        <p:nvPicPr>
          <p:cNvPr id="15" name="Рисунок 14" descr="Межведомственное взаимодействие по вопросам социальной реабилитации"/>
          <p:cNvPicPr/>
          <p:nvPr/>
        </p:nvPicPr>
        <p:blipFill>
          <a:blip r:embed="rId5" cstate="print"/>
          <a:srcRect/>
          <a:stretch>
            <a:fillRect/>
          </a:stretch>
        </p:blipFill>
        <p:spPr bwMode="auto">
          <a:xfrm>
            <a:off x="6172200" y="990600"/>
            <a:ext cx="2171700" cy="1447800"/>
          </a:xfrm>
          <a:prstGeom prst="rect">
            <a:avLst/>
          </a:prstGeom>
          <a:noFill/>
          <a:ln w="9525">
            <a:noFill/>
            <a:miter lim="800000"/>
            <a:headEnd/>
            <a:tailEnd/>
          </a:ln>
        </p:spPr>
      </p:pic>
      <p:pic>
        <p:nvPicPr>
          <p:cNvPr id="6146" name="Picture 2" descr="C:\Users\Rongina_SE\Downloads\48.jpg"/>
          <p:cNvPicPr>
            <a:picLocks noChangeAspect="1" noChangeArrowheads="1"/>
          </p:cNvPicPr>
          <p:nvPr/>
        </p:nvPicPr>
        <p:blipFill>
          <a:blip r:embed="rId6" cstate="print"/>
          <a:srcRect/>
          <a:stretch>
            <a:fillRect/>
          </a:stretch>
        </p:blipFill>
        <p:spPr bwMode="auto">
          <a:xfrm>
            <a:off x="6629400" y="4724400"/>
            <a:ext cx="1752600" cy="1172051"/>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343400" y="57150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7772400" y="59436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14" name="Прямоугольник 13"/>
          <p:cNvSpPr/>
          <p:nvPr/>
        </p:nvSpPr>
        <p:spPr>
          <a:xfrm>
            <a:off x="685800" y="762000"/>
            <a:ext cx="7848600" cy="8125301"/>
          </a:xfrm>
          <a:prstGeom prst="rect">
            <a:avLst/>
          </a:prstGeom>
        </p:spPr>
        <p:txBody>
          <a:bodyPr wrap="square">
            <a:spAutoFit/>
          </a:bodyPr>
          <a:lstStyle/>
          <a:p>
            <a:endParaRPr lang="ru-RU" b="1" dirty="0" smtClean="0"/>
          </a:p>
          <a:p>
            <a:r>
              <a:rPr lang="ru-RU" b="1" dirty="0" smtClean="0"/>
              <a:t>07.09.17г. - 10.09.17г. </a:t>
            </a:r>
            <a:r>
              <a:rPr lang="ru-RU" dirty="0" smtClean="0"/>
              <a:t>Участие в первом</a:t>
            </a:r>
          </a:p>
          <a:p>
            <a:r>
              <a:rPr lang="ru-RU" dirty="0" smtClean="0"/>
              <a:t>Всемирном Конгрессе людей с ограниченными </a:t>
            </a:r>
          </a:p>
          <a:p>
            <a:r>
              <a:rPr lang="ru-RU" dirty="0" smtClean="0"/>
              <a:t>возможностями здоровья. г.Екатеринбург. Зав.отд. </a:t>
            </a:r>
          </a:p>
          <a:p>
            <a:r>
              <a:rPr lang="ru-RU" dirty="0" err="1" smtClean="0"/>
              <a:t>Ковенко</a:t>
            </a:r>
            <a:r>
              <a:rPr lang="ru-RU" dirty="0" smtClean="0"/>
              <a:t> М.С.,  Спец. по соц.работе  Нестеров Д.А.,</a:t>
            </a:r>
          </a:p>
          <a:p>
            <a:r>
              <a:rPr lang="ru-RU" dirty="0" smtClean="0"/>
              <a:t> </a:t>
            </a:r>
            <a:r>
              <a:rPr lang="ru-RU" dirty="0" err="1" smtClean="0"/>
              <a:t>Хюбнер</a:t>
            </a:r>
            <a:r>
              <a:rPr lang="ru-RU" dirty="0" smtClean="0"/>
              <a:t> Н.А., Харченко Е.В. ( 700 чел.)</a:t>
            </a:r>
          </a:p>
          <a:p>
            <a:endParaRPr lang="ru-RU" dirty="0" smtClean="0"/>
          </a:p>
          <a:p>
            <a:r>
              <a:rPr lang="ru-RU" b="1" dirty="0" smtClean="0"/>
              <a:t>17.09.17г.</a:t>
            </a:r>
            <a:r>
              <a:rPr lang="ru-RU" dirty="0" smtClean="0"/>
              <a:t>  Участие в городском мероприятии</a:t>
            </a:r>
          </a:p>
          <a:p>
            <a:r>
              <a:rPr lang="ru-RU" dirty="0" smtClean="0"/>
              <a:t> «Кросс нации». Специалист по социальной</a:t>
            </a:r>
          </a:p>
          <a:p>
            <a:r>
              <a:rPr lang="ru-RU" dirty="0" smtClean="0"/>
              <a:t>работе  Нестеров Д.А.(40 чел.).</a:t>
            </a:r>
          </a:p>
          <a:p>
            <a:endParaRPr lang="ru-RU" dirty="0" smtClean="0"/>
          </a:p>
          <a:p>
            <a:endParaRPr lang="ru-RU" dirty="0" smtClean="0"/>
          </a:p>
          <a:p>
            <a:r>
              <a:rPr lang="ru-RU" b="1" dirty="0" smtClean="0"/>
              <a:t>28.09.17г.</a:t>
            </a:r>
            <a:r>
              <a:rPr lang="ru-RU" dirty="0" smtClean="0"/>
              <a:t>  Выступление вокальной студии </a:t>
            </a:r>
          </a:p>
          <a:p>
            <a:r>
              <a:rPr lang="ru-RU" dirty="0" smtClean="0"/>
              <a:t>«Каменская радуга» к Дню пенсионера в отделении</a:t>
            </a:r>
          </a:p>
          <a:p>
            <a:r>
              <a:rPr lang="ru-RU" dirty="0" smtClean="0"/>
              <a:t>Дневного пребывания. Руководитель -  специалист </a:t>
            </a:r>
          </a:p>
          <a:p>
            <a:r>
              <a:rPr lang="ru-RU" dirty="0" smtClean="0"/>
              <a:t>по социальной работе Расторгуев И.С. (30 чел.)</a:t>
            </a:r>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b="1" dirty="0" smtClean="0"/>
          </a:p>
          <a:p>
            <a:endParaRPr lang="ru-RU" dirty="0" smtClean="0"/>
          </a:p>
          <a:p>
            <a:endParaRPr lang="ru-RU" dirty="0"/>
          </a:p>
        </p:txBody>
      </p:sp>
      <p:pic>
        <p:nvPicPr>
          <p:cNvPr id="18" name="Picture 15" descr="http://www.playcast.ru/uploads/2014/12/11/11046069.gif"/>
          <p:cNvPicPr>
            <a:picLocks noChangeAspect="1" noChangeArrowheads="1" noCrop="1"/>
          </p:cNvPicPr>
          <p:nvPr/>
        </p:nvPicPr>
        <p:blipFill>
          <a:blip r:embed="rId4" cstate="print"/>
          <a:srcRect/>
          <a:stretch>
            <a:fillRect/>
          </a:stretch>
        </p:blipFill>
        <p:spPr bwMode="auto">
          <a:xfrm>
            <a:off x="1066800" y="5791200"/>
            <a:ext cx="685800" cy="685800"/>
          </a:xfrm>
          <a:prstGeom prst="rect">
            <a:avLst/>
          </a:prstGeom>
          <a:noFill/>
        </p:spPr>
      </p:pic>
      <p:pic>
        <p:nvPicPr>
          <p:cNvPr id="16" name="Рисунок 15" descr="Первый Всемирный Конгресс людей с ограниченными возможностями здоровья"/>
          <p:cNvPicPr/>
          <p:nvPr/>
        </p:nvPicPr>
        <p:blipFill>
          <a:blip r:embed="rId5" cstate="print"/>
          <a:srcRect/>
          <a:stretch>
            <a:fillRect/>
          </a:stretch>
        </p:blipFill>
        <p:spPr bwMode="auto">
          <a:xfrm>
            <a:off x="5867400" y="914400"/>
            <a:ext cx="2438399" cy="1676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9" name="Рисунок 18" descr="XCznkaPtvP4"/>
          <p:cNvPicPr/>
          <p:nvPr/>
        </p:nvPicPr>
        <p:blipFill>
          <a:blip r:embed="rId6" cstate="print"/>
          <a:srcRect/>
          <a:stretch>
            <a:fillRect/>
          </a:stretch>
        </p:blipFill>
        <p:spPr bwMode="auto">
          <a:xfrm>
            <a:off x="5867400" y="2743200"/>
            <a:ext cx="2438399" cy="1600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Рисунок 19" descr="C:\Users\Ohapkina_ND\Desktop\20170928_104500.jpg"/>
          <p:cNvPicPr/>
          <p:nvPr/>
        </p:nvPicPr>
        <p:blipFill>
          <a:blip r:embed="rId7" cstate="print"/>
          <a:srcRect/>
          <a:stretch>
            <a:fillRect/>
          </a:stretch>
        </p:blipFill>
        <p:spPr bwMode="auto">
          <a:xfrm>
            <a:off x="5867400" y="4495800"/>
            <a:ext cx="2447010" cy="1447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split orient="vert"/>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343400" y="58674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304800"/>
            <a:ext cx="707018" cy="790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7772400" y="59436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914400" y="228600"/>
            <a:ext cx="762000" cy="852055"/>
          </a:xfrm>
          <a:prstGeom prst="rect">
            <a:avLst/>
          </a:prstGeom>
          <a:noFill/>
        </p:spPr>
      </p:pic>
      <p:sp>
        <p:nvSpPr>
          <p:cNvPr id="14" name="Прямоугольник 13"/>
          <p:cNvSpPr/>
          <p:nvPr/>
        </p:nvSpPr>
        <p:spPr>
          <a:xfrm>
            <a:off x="685800" y="762000"/>
            <a:ext cx="7848600" cy="9510296"/>
          </a:xfrm>
          <a:prstGeom prst="rect">
            <a:avLst/>
          </a:prstGeom>
        </p:spPr>
        <p:txBody>
          <a:bodyPr wrap="square">
            <a:spAutoFit/>
          </a:bodyPr>
          <a:lstStyle/>
          <a:p>
            <a:r>
              <a:rPr lang="ru-RU" b="1" dirty="0" smtClean="0"/>
              <a:t>июль-август.</a:t>
            </a:r>
            <a:r>
              <a:rPr lang="ru-RU" dirty="0" smtClean="0"/>
              <a:t> Подготовка к Первому Всемирному </a:t>
            </a:r>
          </a:p>
          <a:p>
            <a:r>
              <a:rPr lang="ru-RU" dirty="0" smtClean="0"/>
              <a:t>Конгрессу для людей с инвалидностью: изготовление </a:t>
            </a:r>
          </a:p>
          <a:p>
            <a:r>
              <a:rPr lang="ru-RU" dirty="0" smtClean="0"/>
              <a:t>изделий прикладного творчества для участия в </a:t>
            </a:r>
          </a:p>
          <a:p>
            <a:r>
              <a:rPr lang="ru-RU" dirty="0" smtClean="0"/>
              <a:t>мероприятии Первого Всемирного Конгресса </a:t>
            </a:r>
          </a:p>
          <a:p>
            <a:r>
              <a:rPr lang="ru-RU" dirty="0" smtClean="0"/>
              <a:t>«Инклюзивный город» и  проведение мастер-класса </a:t>
            </a:r>
          </a:p>
          <a:p>
            <a:r>
              <a:rPr lang="ru-RU" dirty="0" smtClean="0"/>
              <a:t>«Рисование камнями и песком». Зав.отделением</a:t>
            </a:r>
          </a:p>
          <a:p>
            <a:r>
              <a:rPr lang="ru-RU" dirty="0" smtClean="0"/>
              <a:t> М.С. </a:t>
            </a:r>
            <a:r>
              <a:rPr lang="ru-RU" dirty="0" err="1" smtClean="0"/>
              <a:t>Ковенко</a:t>
            </a:r>
            <a:r>
              <a:rPr lang="ru-RU" dirty="0" smtClean="0"/>
              <a:t>, Спец.по соц.работе  Берендеева А.И.,</a:t>
            </a:r>
          </a:p>
          <a:p>
            <a:r>
              <a:rPr lang="ru-RU" dirty="0" smtClean="0"/>
              <a:t> </a:t>
            </a:r>
            <a:r>
              <a:rPr lang="ru-RU" dirty="0" err="1" smtClean="0"/>
              <a:t>Хюбнер</a:t>
            </a:r>
            <a:r>
              <a:rPr lang="ru-RU" dirty="0" smtClean="0"/>
              <a:t> Н.А., Харченко Е.В., Расторгуев И.С., Нестеров Д.А.(25 чел.)</a:t>
            </a:r>
          </a:p>
          <a:p>
            <a:endParaRPr lang="ru-RU" dirty="0" smtClean="0"/>
          </a:p>
          <a:p>
            <a:r>
              <a:rPr lang="ru-RU" b="1" dirty="0" smtClean="0"/>
              <a:t>01.10.17г.</a:t>
            </a:r>
            <a:r>
              <a:rPr lang="ru-RU" dirty="0" smtClean="0"/>
              <a:t> Участие во Всемирном </a:t>
            </a:r>
            <a:r>
              <a:rPr lang="ru-RU" dirty="0" err="1" smtClean="0"/>
              <a:t>парамузыкальном</a:t>
            </a:r>
            <a:r>
              <a:rPr lang="ru-RU" dirty="0" smtClean="0"/>
              <a:t> фестивале. г.Москва.  Специалист по соц.работе Расторгуев И.С., Харченко Е.В. (2 человека).</a:t>
            </a:r>
          </a:p>
          <a:p>
            <a:endParaRPr lang="ru-RU" b="1" dirty="0" smtClean="0"/>
          </a:p>
          <a:p>
            <a:r>
              <a:rPr lang="ru-RU" b="1" dirty="0" smtClean="0"/>
              <a:t>09.10.17г.</a:t>
            </a:r>
            <a:r>
              <a:rPr lang="ru-RU" dirty="0" smtClean="0"/>
              <a:t> Мероприятие с инвалидами в рамках мероприятий «10000 добрых дел» «Книжная мастерская» в библиотеке «Духовного возрождения» Специалист по соц.работе </a:t>
            </a:r>
            <a:r>
              <a:rPr lang="ru-RU" dirty="0" err="1" smtClean="0"/>
              <a:t>Хюбнер</a:t>
            </a:r>
            <a:r>
              <a:rPr lang="ru-RU" dirty="0" smtClean="0"/>
              <a:t> Н.А. (11 человек).</a:t>
            </a:r>
          </a:p>
          <a:p>
            <a:endParaRPr lang="ru-RU" dirty="0" smtClean="0"/>
          </a:p>
          <a:p>
            <a:r>
              <a:rPr lang="ru-RU" b="1" dirty="0" smtClean="0"/>
              <a:t>12.10.17г.</a:t>
            </a:r>
            <a:r>
              <a:rPr lang="ru-RU" dirty="0" smtClean="0"/>
              <a:t> Мероприятие «Живительная влага» по проекту «Познаем мир вместе» в библиотеке «Семейного чтения». Специалист по соц.работе </a:t>
            </a:r>
            <a:r>
              <a:rPr lang="ru-RU" dirty="0" err="1" smtClean="0"/>
              <a:t>Хюбнер</a:t>
            </a:r>
            <a:r>
              <a:rPr lang="ru-RU" dirty="0" smtClean="0"/>
              <a:t> Н.А. (10 человек).</a:t>
            </a:r>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b="1" dirty="0" smtClean="0"/>
          </a:p>
          <a:p>
            <a:endParaRPr lang="ru-RU" dirty="0" smtClean="0"/>
          </a:p>
          <a:p>
            <a:endParaRPr lang="ru-RU" dirty="0"/>
          </a:p>
        </p:txBody>
      </p:sp>
      <p:pic>
        <p:nvPicPr>
          <p:cNvPr id="18" name="Picture 15" descr="http://www.playcast.ru/uploads/2014/12/11/11046069.gif"/>
          <p:cNvPicPr>
            <a:picLocks noChangeAspect="1" noChangeArrowheads="1" noCrop="1"/>
          </p:cNvPicPr>
          <p:nvPr/>
        </p:nvPicPr>
        <p:blipFill>
          <a:blip r:embed="rId4" cstate="print"/>
          <a:srcRect/>
          <a:stretch>
            <a:fillRect/>
          </a:stretch>
        </p:blipFill>
        <p:spPr bwMode="auto">
          <a:xfrm>
            <a:off x="762000" y="5867400"/>
            <a:ext cx="685800" cy="685800"/>
          </a:xfrm>
          <a:prstGeom prst="rect">
            <a:avLst/>
          </a:prstGeom>
          <a:noFill/>
        </p:spPr>
      </p:pic>
      <p:pic>
        <p:nvPicPr>
          <p:cNvPr id="15" name="Рисунок 14" descr="Первый Всемирный Конгресс людей с ограниченными возможностями здоровья"/>
          <p:cNvPicPr/>
          <p:nvPr/>
        </p:nvPicPr>
        <p:blipFill>
          <a:blip r:embed="rId5" cstate="print"/>
          <a:srcRect/>
          <a:stretch>
            <a:fillRect/>
          </a:stretch>
        </p:blipFill>
        <p:spPr bwMode="auto">
          <a:xfrm>
            <a:off x="6096000" y="990600"/>
            <a:ext cx="2305050" cy="16002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343400" y="58674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724400" y="152400"/>
            <a:ext cx="707018" cy="790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7772400" y="59436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762000" y="0"/>
            <a:ext cx="762000" cy="852055"/>
          </a:xfrm>
          <a:prstGeom prst="rect">
            <a:avLst/>
          </a:prstGeom>
          <a:noFill/>
        </p:spPr>
      </p:pic>
      <p:sp>
        <p:nvSpPr>
          <p:cNvPr id="14" name="Прямоугольник 13"/>
          <p:cNvSpPr/>
          <p:nvPr/>
        </p:nvSpPr>
        <p:spPr>
          <a:xfrm>
            <a:off x="685800" y="533400"/>
            <a:ext cx="7848600" cy="10569893"/>
          </a:xfrm>
          <a:prstGeom prst="rect">
            <a:avLst/>
          </a:prstGeom>
        </p:spPr>
        <p:txBody>
          <a:bodyPr wrap="square">
            <a:spAutoFit/>
          </a:bodyPr>
          <a:lstStyle/>
          <a:p>
            <a:r>
              <a:rPr lang="ru-RU" b="1" dirty="0" smtClean="0"/>
              <a:t>13.10.17г. </a:t>
            </a:r>
            <a:r>
              <a:rPr lang="ru-RU" dirty="0" smtClean="0"/>
              <a:t>Выступление вокально-инструментальной </a:t>
            </a:r>
          </a:p>
          <a:p>
            <a:r>
              <a:rPr lang="ru-RU" dirty="0" smtClean="0"/>
              <a:t>студии на областном фестивале инвалидов «Творчество </a:t>
            </a:r>
          </a:p>
          <a:p>
            <a:r>
              <a:rPr lang="ru-RU" dirty="0" smtClean="0"/>
              <a:t>без границ», ДК «Елизаветинский» г.Екатеринбург. Спец.</a:t>
            </a:r>
          </a:p>
          <a:p>
            <a:r>
              <a:rPr lang="ru-RU" dirty="0" smtClean="0"/>
              <a:t> по соц.работе Расторгуев И.С., Харченко Е.В. (7 человек).</a:t>
            </a:r>
          </a:p>
          <a:p>
            <a:endParaRPr lang="ru-RU" dirty="0" smtClean="0"/>
          </a:p>
          <a:p>
            <a:r>
              <a:rPr lang="ru-RU" b="1" dirty="0" smtClean="0"/>
              <a:t>16.10.17г.</a:t>
            </a:r>
            <a:r>
              <a:rPr lang="ru-RU" dirty="0" smtClean="0"/>
              <a:t> Мероприятие «Экологическими тропами» по проекту «Познаем мир вместе» в библиотеке «Семейного чтения». Специалист по соц.работе </a:t>
            </a:r>
            <a:r>
              <a:rPr lang="ru-RU" dirty="0" err="1" smtClean="0"/>
              <a:t>Хюбнер</a:t>
            </a:r>
            <a:r>
              <a:rPr lang="ru-RU" dirty="0" smtClean="0"/>
              <a:t> Н.А. (10 человек).</a:t>
            </a:r>
          </a:p>
          <a:p>
            <a:endParaRPr lang="ru-RU" dirty="0" smtClean="0"/>
          </a:p>
          <a:p>
            <a:r>
              <a:rPr lang="ru-RU" b="1" dirty="0" smtClean="0"/>
              <a:t>04.11.17г</a:t>
            </a:r>
            <a:r>
              <a:rPr lang="ru-RU" dirty="0" smtClean="0"/>
              <a:t>.</a:t>
            </a:r>
            <a:r>
              <a:rPr lang="ru-RU" b="1" dirty="0" smtClean="0"/>
              <a:t> </a:t>
            </a:r>
            <a:r>
              <a:rPr lang="ru-RU" dirty="0" smtClean="0"/>
              <a:t>Выступление ансамбля «Вишенка» на городском фестивале художественного творчества ветеранов и пенсионеров  «Песня в строю» в СКЦ. Специалист по соц.работе Берендеева А.И. (8 человек).</a:t>
            </a:r>
          </a:p>
          <a:p>
            <a:endParaRPr lang="ru-RU" b="1" dirty="0" smtClean="0"/>
          </a:p>
          <a:p>
            <a:r>
              <a:rPr lang="ru-RU" b="1" dirty="0" smtClean="0"/>
              <a:t>24.11.17г.</a:t>
            </a:r>
            <a:r>
              <a:rPr lang="ru-RU" dirty="0" smtClean="0"/>
              <a:t> Участие кружка «Умелые руки»  в благотворительном мероприятии в библ. Им.А.С. Пушкина в поддержку детей-инвалидов. (Представление творческих мастерских Центра на выставке-ярмарке). Специалист по соц.работе Берендеева А.И. (4 человека).</a:t>
            </a:r>
          </a:p>
          <a:p>
            <a:endParaRPr lang="ru-RU" dirty="0" smtClean="0"/>
          </a:p>
          <a:p>
            <a:r>
              <a:rPr lang="ru-RU" b="1" dirty="0" smtClean="0"/>
              <a:t>28.11.17г</a:t>
            </a:r>
            <a:r>
              <a:rPr lang="ru-RU" dirty="0" smtClean="0"/>
              <a:t>.</a:t>
            </a:r>
            <a:r>
              <a:rPr lang="ru-RU" b="1" dirty="0" smtClean="0"/>
              <a:t> </a:t>
            </a:r>
            <a:r>
              <a:rPr lang="ru-RU" dirty="0" smtClean="0"/>
              <a:t>Посещение театральной студией спектакля Театра-невидимки «Чучело» (г.Москва) в ДКЦ. Специалист по соц.работе Расторгуев И.С., Харченко Е.В. (7 человек).</a:t>
            </a:r>
            <a:endParaRPr lang="ru-RU" b="1" dirty="0" smtClean="0"/>
          </a:p>
          <a:p>
            <a:endParaRPr lang="ru-RU" b="1" dirty="0" smtClean="0"/>
          </a:p>
          <a:p>
            <a:endParaRPr lang="ru-RU" b="1"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b="1" dirty="0" smtClean="0"/>
          </a:p>
          <a:p>
            <a:endParaRPr lang="ru-RU" dirty="0" smtClean="0"/>
          </a:p>
          <a:p>
            <a:endParaRPr lang="ru-RU" dirty="0"/>
          </a:p>
        </p:txBody>
      </p:sp>
      <p:pic>
        <p:nvPicPr>
          <p:cNvPr id="18" name="Picture 15" descr="http://www.playcast.ru/uploads/2014/12/11/11046069.gif"/>
          <p:cNvPicPr>
            <a:picLocks noChangeAspect="1" noChangeArrowheads="1" noCrop="1"/>
          </p:cNvPicPr>
          <p:nvPr/>
        </p:nvPicPr>
        <p:blipFill>
          <a:blip r:embed="rId4" cstate="print"/>
          <a:srcRect/>
          <a:stretch>
            <a:fillRect/>
          </a:stretch>
        </p:blipFill>
        <p:spPr bwMode="auto">
          <a:xfrm>
            <a:off x="762000" y="5867400"/>
            <a:ext cx="685800" cy="685800"/>
          </a:xfrm>
          <a:prstGeom prst="rect">
            <a:avLst/>
          </a:prstGeom>
          <a:noFill/>
        </p:spPr>
      </p:pic>
      <p:pic>
        <p:nvPicPr>
          <p:cNvPr id="13" name="Рисунок 12" descr="Открытый фестиваль-конкурс художественного творчества для людей с ограниченными возможностями здоровья «Творчество без границ»"/>
          <p:cNvPicPr/>
          <p:nvPr/>
        </p:nvPicPr>
        <p:blipFill>
          <a:blip r:embed="rId5" cstate="print"/>
          <a:srcRect/>
          <a:stretch>
            <a:fillRect/>
          </a:stretch>
        </p:blipFill>
        <p:spPr bwMode="auto">
          <a:xfrm>
            <a:off x="6400800" y="609600"/>
            <a:ext cx="2057400" cy="135255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343400" y="58674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724400" y="152400"/>
            <a:ext cx="707018" cy="790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7772400" y="59436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762000" y="0"/>
            <a:ext cx="762000" cy="852055"/>
          </a:xfrm>
          <a:prstGeom prst="rect">
            <a:avLst/>
          </a:prstGeom>
          <a:noFill/>
        </p:spPr>
      </p:pic>
      <p:sp>
        <p:nvSpPr>
          <p:cNvPr id="14" name="Прямоугольник 13"/>
          <p:cNvSpPr/>
          <p:nvPr/>
        </p:nvSpPr>
        <p:spPr>
          <a:xfrm>
            <a:off x="685800" y="685800"/>
            <a:ext cx="7848600" cy="5355312"/>
          </a:xfrm>
          <a:prstGeom prst="rect">
            <a:avLst/>
          </a:prstGeom>
        </p:spPr>
        <p:txBody>
          <a:bodyPr wrap="square">
            <a:spAutoFit/>
          </a:bodyPr>
          <a:lstStyle/>
          <a:p>
            <a:r>
              <a:rPr lang="ru-RU" b="1" dirty="0" smtClean="0"/>
              <a:t>29.11.17г.</a:t>
            </a:r>
            <a:r>
              <a:rPr lang="ru-RU" dirty="0" smtClean="0"/>
              <a:t> Участие кружка «Умелые руки»  в выставке прикладного творчества в ДКЦ к Дню матери. (5 человек).</a:t>
            </a:r>
          </a:p>
          <a:p>
            <a:endParaRPr lang="ru-RU" b="1" dirty="0" smtClean="0"/>
          </a:p>
          <a:p>
            <a:r>
              <a:rPr lang="ru-RU" b="1" dirty="0" smtClean="0"/>
              <a:t>01.12.17г. </a:t>
            </a:r>
            <a:r>
              <a:rPr lang="ru-RU" dirty="0" smtClean="0"/>
              <a:t>Выступление театральной студии </a:t>
            </a:r>
          </a:p>
          <a:p>
            <a:r>
              <a:rPr lang="ru-RU" dirty="0" smtClean="0"/>
              <a:t>«Скарабей» Показ спектакля «Кошкин дом» в</a:t>
            </a:r>
          </a:p>
          <a:p>
            <a:r>
              <a:rPr lang="ru-RU" dirty="0" smtClean="0"/>
              <a:t> Красногорском  детском доме. </a:t>
            </a:r>
          </a:p>
          <a:p>
            <a:r>
              <a:rPr lang="ru-RU" dirty="0" smtClean="0"/>
              <a:t>Специалист по соц.работе Харченко Е.В.</a:t>
            </a:r>
          </a:p>
          <a:p>
            <a:r>
              <a:rPr lang="ru-RU" dirty="0" smtClean="0"/>
              <a:t>(11 человек)</a:t>
            </a:r>
          </a:p>
          <a:p>
            <a:endParaRPr lang="ru-RU" b="1" dirty="0" smtClean="0"/>
          </a:p>
          <a:p>
            <a:r>
              <a:rPr lang="ru-RU" b="1" dirty="0" smtClean="0"/>
              <a:t>07.12.17г. </a:t>
            </a:r>
            <a:r>
              <a:rPr lang="ru-RU" dirty="0" smtClean="0"/>
              <a:t>Мастер-класс с инвалидами в рамках </a:t>
            </a:r>
          </a:p>
          <a:p>
            <a:r>
              <a:rPr lang="ru-RU" dirty="0" smtClean="0"/>
              <a:t>мероприятий «Декада инвалидов» «Изготовление ёлочной игрушки» в библиотеке «Духовного возрождения» Специалист по соц.работе </a:t>
            </a:r>
            <a:r>
              <a:rPr lang="ru-RU" dirty="0" err="1" smtClean="0"/>
              <a:t>Хюбнер</a:t>
            </a:r>
            <a:r>
              <a:rPr lang="ru-RU" dirty="0" smtClean="0"/>
              <a:t> Н.А. (9 человек).</a:t>
            </a:r>
          </a:p>
          <a:p>
            <a:endParaRPr lang="ru-RU" dirty="0" smtClean="0"/>
          </a:p>
          <a:p>
            <a:r>
              <a:rPr lang="ru-RU" b="1" dirty="0" smtClean="0"/>
              <a:t>08.12.17г. </a:t>
            </a:r>
            <a:r>
              <a:rPr lang="ru-RU" dirty="0" smtClean="0"/>
              <a:t>Проведение </a:t>
            </a:r>
            <a:r>
              <a:rPr lang="en-US" dirty="0" smtClean="0"/>
              <a:t>IV</a:t>
            </a:r>
            <a:r>
              <a:rPr lang="ru-RU" dirty="0" smtClean="0"/>
              <a:t> Открытого форума в </a:t>
            </a:r>
          </a:p>
          <a:p>
            <a:r>
              <a:rPr lang="ru-RU" dirty="0" smtClean="0"/>
              <a:t>поддержку людей с ограниченными возможностями</a:t>
            </a:r>
          </a:p>
          <a:p>
            <a:r>
              <a:rPr lang="ru-RU" dirty="0" smtClean="0"/>
              <a:t>«МЫ ВМЕСТЕ!» в ДК «Юность». Зав. отделением </a:t>
            </a:r>
          </a:p>
          <a:p>
            <a:r>
              <a:rPr lang="ru-RU" dirty="0" err="1" smtClean="0"/>
              <a:t>Ковенко</a:t>
            </a:r>
            <a:r>
              <a:rPr lang="ru-RU" dirty="0" smtClean="0"/>
              <a:t> М.С.(82 человека)</a:t>
            </a:r>
          </a:p>
          <a:p>
            <a:endParaRPr lang="ru-RU" dirty="0"/>
          </a:p>
        </p:txBody>
      </p:sp>
      <p:pic>
        <p:nvPicPr>
          <p:cNvPr id="18" name="Picture 15" descr="http://www.playcast.ru/uploads/2014/12/11/11046069.gif"/>
          <p:cNvPicPr>
            <a:picLocks noChangeAspect="1" noChangeArrowheads="1" noCrop="1"/>
          </p:cNvPicPr>
          <p:nvPr/>
        </p:nvPicPr>
        <p:blipFill>
          <a:blip r:embed="rId4" cstate="print"/>
          <a:srcRect/>
          <a:stretch>
            <a:fillRect/>
          </a:stretch>
        </p:blipFill>
        <p:spPr bwMode="auto">
          <a:xfrm>
            <a:off x="762000" y="5867400"/>
            <a:ext cx="685800" cy="685800"/>
          </a:xfrm>
          <a:prstGeom prst="rect">
            <a:avLst/>
          </a:prstGeom>
          <a:noFill/>
        </p:spPr>
      </p:pic>
      <p:pic>
        <p:nvPicPr>
          <p:cNvPr id="15" name="Рисунок 14" descr="IMG_6853"/>
          <p:cNvPicPr/>
          <p:nvPr/>
        </p:nvPicPr>
        <p:blipFill>
          <a:blip r:embed="rId5" cstate="print"/>
          <a:srcRect/>
          <a:stretch>
            <a:fillRect/>
          </a:stretch>
        </p:blipFill>
        <p:spPr bwMode="auto">
          <a:xfrm>
            <a:off x="5867400" y="1219200"/>
            <a:ext cx="2391423" cy="1828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Рисунок 15" descr="IMG_1935"/>
          <p:cNvPicPr/>
          <p:nvPr/>
        </p:nvPicPr>
        <p:blipFill>
          <a:blip r:embed="rId6" cstate="print"/>
          <a:srcRect/>
          <a:stretch>
            <a:fillRect/>
          </a:stretch>
        </p:blipFill>
        <p:spPr bwMode="auto">
          <a:xfrm>
            <a:off x="5943600" y="4267200"/>
            <a:ext cx="2438400" cy="1676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split orient="ver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343400" y="6143625"/>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533400"/>
            <a:ext cx="707018" cy="790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7772400" y="59436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838200" y="152400"/>
            <a:ext cx="762000" cy="852055"/>
          </a:xfrm>
          <a:prstGeom prst="rect">
            <a:avLst/>
          </a:prstGeom>
          <a:noFill/>
        </p:spPr>
      </p:pic>
      <p:sp>
        <p:nvSpPr>
          <p:cNvPr id="14" name="Прямоугольник 13"/>
          <p:cNvSpPr/>
          <p:nvPr/>
        </p:nvSpPr>
        <p:spPr>
          <a:xfrm>
            <a:off x="685800" y="990600"/>
            <a:ext cx="7848600" cy="3970318"/>
          </a:xfrm>
          <a:prstGeom prst="rect">
            <a:avLst/>
          </a:prstGeom>
        </p:spPr>
        <p:txBody>
          <a:bodyPr wrap="square">
            <a:spAutoFit/>
          </a:bodyPr>
          <a:lstStyle/>
          <a:p>
            <a:endParaRPr lang="ru-RU" b="1" dirty="0" smtClean="0"/>
          </a:p>
          <a:p>
            <a:r>
              <a:rPr lang="ru-RU" b="1" dirty="0" smtClean="0"/>
              <a:t>13.12.17г. </a:t>
            </a:r>
            <a:r>
              <a:rPr lang="ru-RU" dirty="0" smtClean="0"/>
              <a:t>Выступление вокально-инструментальной студии на «Форуме добровольцев» в ДКЦ. Специалист по соц.работе Расторгуев И.С. (6 человек)</a:t>
            </a:r>
          </a:p>
          <a:p>
            <a:endParaRPr lang="ru-RU" b="1" dirty="0" smtClean="0"/>
          </a:p>
          <a:p>
            <a:r>
              <a:rPr lang="ru-RU" b="1" dirty="0" smtClean="0"/>
              <a:t>13.12.17г.</a:t>
            </a:r>
            <a:r>
              <a:rPr lang="ru-RU" dirty="0" smtClean="0"/>
              <a:t> Проведение состязаний среди инвалидов пожилого возраста «Новогодние забавы» в ЦАФ, КУДПИ. Специалист  по соц. работе Нестеров Д.А. (34 человек).</a:t>
            </a:r>
            <a:endParaRPr lang="ru-RU" b="1" dirty="0" smtClean="0"/>
          </a:p>
          <a:p>
            <a:endParaRPr lang="ru-RU" b="1" dirty="0" smtClean="0"/>
          </a:p>
          <a:p>
            <a:r>
              <a:rPr lang="ru-RU" b="1" dirty="0" smtClean="0"/>
              <a:t>22.12.17г. </a:t>
            </a:r>
            <a:r>
              <a:rPr lang="ru-RU" dirty="0" smtClean="0"/>
              <a:t>Организация новогоднего праздника  для инвалидов СРО в  ОДП «Новогодняя сказка».</a:t>
            </a:r>
            <a:r>
              <a:rPr lang="ru-RU" b="1" dirty="0" smtClean="0"/>
              <a:t> </a:t>
            </a:r>
            <a:r>
              <a:rPr lang="ru-RU" dirty="0" smtClean="0"/>
              <a:t>Специалист по соц.работе Расторгуев И.С., </a:t>
            </a:r>
          </a:p>
          <a:p>
            <a:r>
              <a:rPr lang="ru-RU" dirty="0" smtClean="0"/>
              <a:t>Харченко Е.В. (42 человека).</a:t>
            </a:r>
          </a:p>
          <a:p>
            <a:endParaRPr lang="ru-RU" b="1" dirty="0" smtClean="0"/>
          </a:p>
          <a:p>
            <a:endParaRPr lang="ru-RU" dirty="0" smtClean="0"/>
          </a:p>
          <a:p>
            <a:endParaRPr lang="ru-RU" dirty="0"/>
          </a:p>
        </p:txBody>
      </p:sp>
      <p:pic>
        <p:nvPicPr>
          <p:cNvPr id="18" name="Picture 15" descr="http://www.playcast.ru/uploads/2014/12/11/11046069.gif"/>
          <p:cNvPicPr>
            <a:picLocks noChangeAspect="1" noChangeArrowheads="1" noCrop="1"/>
          </p:cNvPicPr>
          <p:nvPr/>
        </p:nvPicPr>
        <p:blipFill>
          <a:blip r:embed="rId4" cstate="print"/>
          <a:srcRect/>
          <a:stretch>
            <a:fillRect/>
          </a:stretch>
        </p:blipFill>
        <p:spPr bwMode="auto">
          <a:xfrm>
            <a:off x="762000" y="5867400"/>
            <a:ext cx="685800" cy="685800"/>
          </a:xfrm>
          <a:prstGeom prst="rect">
            <a:avLst/>
          </a:prstGeom>
          <a:noFill/>
        </p:spPr>
      </p:pic>
      <p:pic>
        <p:nvPicPr>
          <p:cNvPr id="19" name="Рисунок 18" descr="C:\Users\Ohapkina_ND\Desktop\20171222_150246.jpg"/>
          <p:cNvPicPr/>
          <p:nvPr/>
        </p:nvPicPr>
        <p:blipFill>
          <a:blip r:embed="rId5" cstate="print"/>
          <a:srcRect/>
          <a:stretch>
            <a:fillRect/>
          </a:stretch>
        </p:blipFill>
        <p:spPr bwMode="auto">
          <a:xfrm>
            <a:off x="3124200" y="4114800"/>
            <a:ext cx="3048000" cy="21336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343400" y="58674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533400"/>
            <a:ext cx="707018" cy="790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7772400" y="59436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838200" y="152400"/>
            <a:ext cx="762000" cy="852055"/>
          </a:xfrm>
          <a:prstGeom prst="rect">
            <a:avLst/>
          </a:prstGeom>
          <a:noFill/>
        </p:spPr>
      </p:pic>
      <p:sp>
        <p:nvSpPr>
          <p:cNvPr id="14" name="Прямоугольник 13"/>
          <p:cNvSpPr/>
          <p:nvPr/>
        </p:nvSpPr>
        <p:spPr>
          <a:xfrm>
            <a:off x="685800" y="990600"/>
            <a:ext cx="7848600" cy="3754874"/>
          </a:xfrm>
          <a:prstGeom prst="rect">
            <a:avLst/>
          </a:prstGeom>
        </p:spPr>
        <p:txBody>
          <a:bodyPr wrap="square">
            <a:spAutoFit/>
          </a:bodyPr>
          <a:lstStyle/>
          <a:p>
            <a:r>
              <a:rPr lang="ru-RU" b="1" dirty="0" smtClean="0"/>
              <a:t> </a:t>
            </a:r>
          </a:p>
          <a:p>
            <a:r>
              <a:rPr lang="ru-RU" sz="2000" b="1" dirty="0" smtClean="0"/>
              <a:t>Профилактические занятия по здоровому образу жизни </a:t>
            </a:r>
            <a:r>
              <a:rPr lang="ru-RU" sz="2000" dirty="0" smtClean="0"/>
              <a:t>в Центре адаптивной физкультуры с инвалидами – </a:t>
            </a:r>
            <a:r>
              <a:rPr lang="ru-RU" sz="2000" b="1" dirty="0" smtClean="0"/>
              <a:t>134 </a:t>
            </a:r>
            <a:r>
              <a:rPr lang="ru-RU" sz="2000" dirty="0" smtClean="0"/>
              <a:t> мероприятия</a:t>
            </a:r>
          </a:p>
          <a:p>
            <a:endParaRPr lang="ru-RU" sz="2000" dirty="0" smtClean="0"/>
          </a:p>
          <a:p>
            <a:r>
              <a:rPr lang="ru-RU" sz="2000" b="1" dirty="0" smtClean="0"/>
              <a:t>Профилактические занятия  в клубе любителей животных «Доброе сердце» </a:t>
            </a:r>
            <a:r>
              <a:rPr lang="ru-RU" sz="2000" dirty="0" smtClean="0"/>
              <a:t>– </a:t>
            </a:r>
            <a:r>
              <a:rPr lang="ru-RU" sz="2000" b="1" dirty="0" smtClean="0"/>
              <a:t>19 </a:t>
            </a:r>
            <a:r>
              <a:rPr lang="ru-RU" sz="2000" dirty="0" smtClean="0"/>
              <a:t>мероприятий</a:t>
            </a:r>
          </a:p>
          <a:p>
            <a:endParaRPr lang="ru-RU" sz="2000" dirty="0" smtClean="0"/>
          </a:p>
          <a:p>
            <a:r>
              <a:rPr lang="ru-RU" sz="2000" dirty="0" smtClean="0"/>
              <a:t> </a:t>
            </a:r>
            <a:r>
              <a:rPr lang="ru-RU" sz="2000" b="1" dirty="0" smtClean="0"/>
              <a:t>ВСЕГО проведено 202   мероприятия</a:t>
            </a:r>
          </a:p>
          <a:p>
            <a:endParaRPr lang="ru-RU" sz="2000" b="1" dirty="0" smtClean="0"/>
          </a:p>
          <a:p>
            <a:r>
              <a:rPr lang="ru-RU" sz="2000" b="1" dirty="0" smtClean="0"/>
              <a:t>Работа по направлению в реабилитационные Центры</a:t>
            </a:r>
            <a:endParaRPr lang="ru-RU" sz="2000" dirty="0" smtClean="0"/>
          </a:p>
          <a:p>
            <a:r>
              <a:rPr lang="ru-RU" sz="2000" b="1" dirty="0" smtClean="0"/>
              <a:t> граждан пожилого возраста и инвалидов:</a:t>
            </a:r>
            <a:endParaRPr lang="ru-RU" sz="2000" dirty="0" smtClean="0"/>
          </a:p>
          <a:p>
            <a:r>
              <a:rPr lang="ru-RU" sz="2000" dirty="0" smtClean="0"/>
              <a:t>в 11-ти Центрах прошли социальную реабилитацию </a:t>
            </a:r>
            <a:r>
              <a:rPr lang="ru-RU" sz="2000" b="1" dirty="0" smtClean="0"/>
              <a:t>162</a:t>
            </a:r>
            <a:r>
              <a:rPr lang="ru-RU" sz="2000" dirty="0" smtClean="0"/>
              <a:t> человека</a:t>
            </a:r>
            <a:endParaRPr lang="ru-RU" dirty="0"/>
          </a:p>
        </p:txBody>
      </p:sp>
      <p:pic>
        <p:nvPicPr>
          <p:cNvPr id="18" name="Picture 15" descr="http://www.playcast.ru/uploads/2014/12/11/11046069.gif"/>
          <p:cNvPicPr>
            <a:picLocks noChangeAspect="1" noChangeArrowheads="1" noCrop="1"/>
          </p:cNvPicPr>
          <p:nvPr/>
        </p:nvPicPr>
        <p:blipFill>
          <a:blip r:embed="rId4" cstate="print"/>
          <a:srcRect/>
          <a:stretch>
            <a:fillRect/>
          </a:stretch>
        </p:blipFill>
        <p:spPr bwMode="auto">
          <a:xfrm>
            <a:off x="762000" y="5867400"/>
            <a:ext cx="685800" cy="6858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343400" y="58674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533400"/>
            <a:ext cx="707018" cy="790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7772400" y="59436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838200" y="152400"/>
            <a:ext cx="762000" cy="852055"/>
          </a:xfrm>
          <a:prstGeom prst="rect">
            <a:avLst/>
          </a:prstGeom>
          <a:noFill/>
        </p:spPr>
      </p:pic>
      <p:sp>
        <p:nvSpPr>
          <p:cNvPr id="14" name="Прямоугольник 13"/>
          <p:cNvSpPr/>
          <p:nvPr/>
        </p:nvSpPr>
        <p:spPr>
          <a:xfrm>
            <a:off x="685800" y="838200"/>
            <a:ext cx="7848600" cy="10801469"/>
          </a:xfrm>
          <a:prstGeom prst="rect">
            <a:avLst/>
          </a:prstGeom>
        </p:spPr>
        <p:txBody>
          <a:bodyPr wrap="square">
            <a:spAutoFit/>
          </a:bodyPr>
          <a:lstStyle/>
          <a:p>
            <a:pPr algn="ctr"/>
            <a:r>
              <a:rPr lang="ru-RU" sz="2000" b="1" dirty="0" smtClean="0"/>
              <a:t>Деятельность клубов</a:t>
            </a:r>
            <a:endParaRPr lang="ru-RU" sz="2000" dirty="0" smtClean="0"/>
          </a:p>
          <a:p>
            <a:r>
              <a:rPr lang="ru-RU" dirty="0" smtClean="0"/>
              <a:t> </a:t>
            </a:r>
            <a:r>
              <a:rPr lang="ru-RU" u="sng" dirty="0" smtClean="0"/>
              <a:t>Ансамбль </a:t>
            </a:r>
            <a:r>
              <a:rPr lang="ru-RU" b="1" u="sng" dirty="0" smtClean="0"/>
              <a:t>«Вишенка»</a:t>
            </a:r>
            <a:r>
              <a:rPr lang="ru-RU" u="sng" dirty="0" smtClean="0"/>
              <a:t> (7 человек):</a:t>
            </a:r>
            <a:endParaRPr lang="ru-RU" dirty="0" smtClean="0"/>
          </a:p>
          <a:p>
            <a:r>
              <a:rPr lang="ru-RU" dirty="0" smtClean="0"/>
              <a:t>проведено 54 репетиции, выступлений – 9, культурных мероприятий – 1</a:t>
            </a:r>
          </a:p>
          <a:p>
            <a:r>
              <a:rPr lang="ru-RU" u="sng" dirty="0" smtClean="0"/>
              <a:t>Кружок </a:t>
            </a:r>
            <a:r>
              <a:rPr lang="ru-RU" b="1" u="sng" dirty="0" smtClean="0"/>
              <a:t>«Умелые ручки» </a:t>
            </a:r>
            <a:r>
              <a:rPr lang="ru-RU" u="sng" dirty="0" smtClean="0"/>
              <a:t>(7 человек):</a:t>
            </a:r>
            <a:endParaRPr lang="ru-RU" dirty="0" smtClean="0"/>
          </a:p>
          <a:p>
            <a:r>
              <a:rPr lang="ru-RU" dirty="0" smtClean="0"/>
              <a:t>проведено 46  занятий, участие в 5  выставках</a:t>
            </a:r>
          </a:p>
          <a:p>
            <a:r>
              <a:rPr lang="ru-RU" u="sng" dirty="0" smtClean="0"/>
              <a:t>Клуб ЗОЖ </a:t>
            </a:r>
            <a:r>
              <a:rPr lang="ru-RU" b="1" u="sng" dirty="0" smtClean="0"/>
              <a:t>«Тонус»</a:t>
            </a:r>
            <a:r>
              <a:rPr lang="ru-RU" u="sng" dirty="0" smtClean="0"/>
              <a:t> (29 человек):</a:t>
            </a:r>
            <a:endParaRPr lang="ru-RU" dirty="0" smtClean="0"/>
          </a:p>
          <a:p>
            <a:r>
              <a:rPr lang="ru-RU" dirty="0" smtClean="0"/>
              <a:t>проведено 132 встречи, 120 занятий в ЦАФ, 9 - спортивных мероприятий</a:t>
            </a:r>
          </a:p>
          <a:p>
            <a:r>
              <a:rPr lang="ru-RU" u="sng" dirty="0" smtClean="0"/>
              <a:t>Вокальная студия </a:t>
            </a:r>
            <a:r>
              <a:rPr lang="ru-RU" b="1" u="sng" dirty="0" smtClean="0"/>
              <a:t>«Каменская радуга»</a:t>
            </a:r>
            <a:r>
              <a:rPr lang="ru-RU" u="sng" dirty="0" smtClean="0"/>
              <a:t> (18 человек):</a:t>
            </a:r>
            <a:endParaRPr lang="ru-RU" dirty="0" smtClean="0"/>
          </a:p>
          <a:p>
            <a:r>
              <a:rPr lang="ru-RU" dirty="0" smtClean="0"/>
              <a:t>проведено 69  репетиций, выступлений – 8, культурных мероприятий  - 2</a:t>
            </a:r>
          </a:p>
          <a:p>
            <a:r>
              <a:rPr lang="ru-RU" dirty="0" smtClean="0"/>
              <a:t> </a:t>
            </a:r>
            <a:r>
              <a:rPr lang="ru-RU" u="sng" dirty="0" smtClean="0"/>
              <a:t>Театральная студия </a:t>
            </a:r>
            <a:r>
              <a:rPr lang="ru-RU" b="1" u="sng" dirty="0" smtClean="0"/>
              <a:t>«Скарабей»</a:t>
            </a:r>
            <a:r>
              <a:rPr lang="ru-RU" u="sng" dirty="0" smtClean="0"/>
              <a:t> (13 человек):</a:t>
            </a:r>
            <a:endParaRPr lang="ru-RU" dirty="0" smtClean="0"/>
          </a:p>
          <a:p>
            <a:r>
              <a:rPr lang="ru-RU" dirty="0" smtClean="0"/>
              <a:t>проведено 38  репетиций, организовано 3 выступления, 3 мероприятия</a:t>
            </a:r>
          </a:p>
          <a:p>
            <a:r>
              <a:rPr lang="ru-RU" u="sng" dirty="0" smtClean="0"/>
              <a:t>Клуб любителей поэзии  </a:t>
            </a:r>
            <a:r>
              <a:rPr lang="ru-RU" b="1" u="sng" dirty="0" smtClean="0"/>
              <a:t>«Книголюб»</a:t>
            </a:r>
            <a:r>
              <a:rPr lang="ru-RU" u="sng" dirty="0" smtClean="0"/>
              <a:t> (16 человек)</a:t>
            </a:r>
            <a:endParaRPr lang="ru-RU" dirty="0" smtClean="0"/>
          </a:p>
          <a:p>
            <a:r>
              <a:rPr lang="ru-RU" dirty="0" smtClean="0"/>
              <a:t>Проведено 16 занятий, 7 культурных мероприятий</a:t>
            </a:r>
            <a:endParaRPr lang="ru-RU" sz="2000" dirty="0" smtClean="0"/>
          </a:p>
          <a:p>
            <a:r>
              <a:rPr lang="ru-RU" u="sng" dirty="0" smtClean="0"/>
              <a:t>Клуб </a:t>
            </a:r>
            <a:r>
              <a:rPr lang="ru-RU" u="sng" dirty="0" err="1" smtClean="0"/>
              <a:t>взаимоподдержки</a:t>
            </a:r>
            <a:r>
              <a:rPr lang="ru-RU" u="sng" dirty="0" smtClean="0"/>
              <a:t> </a:t>
            </a:r>
            <a:r>
              <a:rPr lang="ru-RU" b="1" u="sng" dirty="0" smtClean="0"/>
              <a:t>«Протяни навстречу руку»</a:t>
            </a:r>
            <a:r>
              <a:rPr lang="ru-RU" u="sng" dirty="0" smtClean="0"/>
              <a:t> (13 человек)</a:t>
            </a:r>
            <a:endParaRPr lang="ru-RU" dirty="0" smtClean="0"/>
          </a:p>
          <a:p>
            <a:r>
              <a:rPr lang="ru-RU" dirty="0" smtClean="0"/>
              <a:t>проведено 29 встреч, 8 культурных мероприятий</a:t>
            </a:r>
          </a:p>
          <a:p>
            <a:r>
              <a:rPr lang="ru-RU" b="1" u="sng" dirty="0" smtClean="0"/>
              <a:t>Бумажная мастерская</a:t>
            </a:r>
            <a:r>
              <a:rPr lang="ru-RU" u="sng" dirty="0" smtClean="0"/>
              <a:t> (14 человек)</a:t>
            </a:r>
            <a:endParaRPr lang="ru-RU" dirty="0" smtClean="0"/>
          </a:p>
          <a:p>
            <a:r>
              <a:rPr lang="ru-RU" dirty="0" smtClean="0"/>
              <a:t>Проведено 31 занятие</a:t>
            </a:r>
          </a:p>
          <a:p>
            <a:r>
              <a:rPr lang="ru-RU" u="sng" dirty="0" smtClean="0"/>
              <a:t>Клуб любителей животных </a:t>
            </a:r>
            <a:r>
              <a:rPr lang="ru-RU" b="1" u="sng" dirty="0" smtClean="0"/>
              <a:t>«Доброе сердце»</a:t>
            </a:r>
            <a:r>
              <a:rPr lang="ru-RU" u="sng" dirty="0" smtClean="0"/>
              <a:t> (13 человек)</a:t>
            </a:r>
            <a:endParaRPr lang="ru-RU" dirty="0" smtClean="0"/>
          </a:p>
          <a:p>
            <a:r>
              <a:rPr lang="ru-RU" dirty="0" smtClean="0"/>
              <a:t>проведено 20 занятий в Контактном зоопарке</a:t>
            </a:r>
          </a:p>
          <a:p>
            <a:endParaRPr lang="ru-RU" sz="2000" b="1" dirty="0" smtClean="0"/>
          </a:p>
          <a:p>
            <a:endParaRPr lang="ru-RU" b="1" dirty="0" smtClean="0"/>
          </a:p>
          <a:p>
            <a:r>
              <a:rPr lang="ru-RU" dirty="0" smtClean="0"/>
              <a:t>.</a:t>
            </a:r>
            <a:endParaRPr lang="ru-RU" b="1" dirty="0" smtClean="0"/>
          </a:p>
          <a:p>
            <a:endParaRPr lang="ru-RU" b="1" dirty="0" smtClean="0"/>
          </a:p>
          <a:p>
            <a:endParaRPr lang="ru-RU" b="1"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b="1" dirty="0" smtClean="0"/>
          </a:p>
          <a:p>
            <a:endParaRPr lang="ru-RU" dirty="0" smtClean="0"/>
          </a:p>
          <a:p>
            <a:endParaRPr lang="ru-RU" dirty="0"/>
          </a:p>
        </p:txBody>
      </p:sp>
      <p:pic>
        <p:nvPicPr>
          <p:cNvPr id="18" name="Picture 15" descr="http://www.playcast.ru/uploads/2014/12/11/11046069.gif"/>
          <p:cNvPicPr>
            <a:picLocks noChangeAspect="1" noChangeArrowheads="1" noCrop="1"/>
          </p:cNvPicPr>
          <p:nvPr/>
        </p:nvPicPr>
        <p:blipFill>
          <a:blip r:embed="rId4" cstate="print"/>
          <a:srcRect/>
          <a:stretch>
            <a:fillRect/>
          </a:stretch>
        </p:blipFill>
        <p:spPr bwMode="auto">
          <a:xfrm>
            <a:off x="6172200" y="5943600"/>
            <a:ext cx="685800" cy="6858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4343400" y="58674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343400" y="533400"/>
            <a:ext cx="707018" cy="790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7772400" y="59436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838200" y="152400"/>
            <a:ext cx="762000" cy="852055"/>
          </a:xfrm>
          <a:prstGeom prst="rect">
            <a:avLst/>
          </a:prstGeom>
          <a:noFill/>
        </p:spPr>
      </p:pic>
      <p:sp>
        <p:nvSpPr>
          <p:cNvPr id="14" name="Прямоугольник 13"/>
          <p:cNvSpPr/>
          <p:nvPr/>
        </p:nvSpPr>
        <p:spPr>
          <a:xfrm>
            <a:off x="685800" y="838200"/>
            <a:ext cx="7848600" cy="5170646"/>
          </a:xfrm>
          <a:prstGeom prst="rect">
            <a:avLst/>
          </a:prstGeom>
        </p:spPr>
        <p:txBody>
          <a:bodyPr wrap="square">
            <a:spAutoFit/>
          </a:bodyPr>
          <a:lstStyle/>
          <a:p>
            <a:pPr algn="ctr"/>
            <a:endParaRPr lang="ru-RU" sz="2000" b="1" dirty="0" smtClean="0"/>
          </a:p>
          <a:p>
            <a:pPr algn="ctr"/>
            <a:r>
              <a:rPr lang="ru-RU" sz="2000" b="1" dirty="0" smtClean="0"/>
              <a:t> Работа со спонсорами: </a:t>
            </a:r>
          </a:p>
          <a:p>
            <a:pPr algn="ctr"/>
            <a:endParaRPr lang="ru-RU" sz="2000" dirty="0" smtClean="0"/>
          </a:p>
          <a:p>
            <a:pPr lvl="0"/>
            <a:r>
              <a:rPr lang="ru-RU" dirty="0" smtClean="0"/>
              <a:t>Муниципальное автономное учреждение культуры «Социально-культурный центр города Каменска-Уральского»</a:t>
            </a:r>
            <a:r>
              <a:rPr lang="ru-RU" b="1" dirty="0" smtClean="0"/>
              <a:t> </a:t>
            </a:r>
            <a:r>
              <a:rPr lang="ru-RU" dirty="0" smtClean="0"/>
              <a:t>- предоставление 10 билетов на культурные мероприятия</a:t>
            </a:r>
          </a:p>
          <a:p>
            <a:pPr lvl="0"/>
            <a:r>
              <a:rPr lang="ru-RU" dirty="0" smtClean="0"/>
              <a:t>ГБПОУ СО "Каменск-Уральский педагогический колледж" - предоставление сцены для репетиций</a:t>
            </a:r>
          </a:p>
          <a:p>
            <a:r>
              <a:rPr lang="ru-RU" dirty="0" smtClean="0"/>
              <a:t>Предоставление площадки для проведения реабилитационных и культурных мероприятий для инвалидов:</a:t>
            </a:r>
          </a:p>
          <a:p>
            <a:pPr lvl="0"/>
            <a:r>
              <a:rPr lang="ru-RU" dirty="0" smtClean="0"/>
              <a:t>-Библиотека «Семейного чтения»            -Библиотека им. П.П.Бажова </a:t>
            </a:r>
          </a:p>
          <a:p>
            <a:pPr lvl="0"/>
            <a:r>
              <a:rPr lang="ru-RU" dirty="0" smtClean="0"/>
              <a:t>-Библиотека «Духовного возрождения» -Библиотека «им. А С.Пушкина» </a:t>
            </a:r>
          </a:p>
          <a:p>
            <a:pPr lvl="0"/>
            <a:r>
              <a:rPr lang="ru-RU" dirty="0" smtClean="0"/>
              <a:t>-Контактный зоопарк «Каменский дворик» </a:t>
            </a:r>
          </a:p>
          <a:p>
            <a:pPr lvl="0"/>
            <a:r>
              <a:rPr lang="ru-RU" dirty="0" smtClean="0"/>
              <a:t>«</a:t>
            </a:r>
            <a:r>
              <a:rPr lang="ru-RU" dirty="0" err="1" smtClean="0"/>
              <a:t>Промгидроресурс</a:t>
            </a:r>
            <a:r>
              <a:rPr lang="ru-RU" dirty="0" smtClean="0"/>
              <a:t>» - 20 000 руб.</a:t>
            </a:r>
          </a:p>
          <a:p>
            <a:pPr lvl="0"/>
            <a:r>
              <a:rPr lang="ru-RU" dirty="0" smtClean="0"/>
              <a:t>ИП «Фролова М.В.» - материалы для творческих мастерских</a:t>
            </a:r>
          </a:p>
          <a:p>
            <a:pPr lvl="0"/>
            <a:r>
              <a:rPr lang="ru-RU" dirty="0" smtClean="0"/>
              <a:t>«</a:t>
            </a:r>
            <a:r>
              <a:rPr lang="ru-RU" dirty="0" err="1" smtClean="0"/>
              <a:t>Промсвязьбанк</a:t>
            </a:r>
            <a:r>
              <a:rPr lang="ru-RU" dirty="0" smtClean="0"/>
              <a:t>» - 8000 руб.</a:t>
            </a:r>
          </a:p>
          <a:p>
            <a:pPr lvl="0"/>
            <a:r>
              <a:rPr lang="ru-RU" dirty="0" smtClean="0"/>
              <a:t>АНО «Пять благ» - 3900 руб.</a:t>
            </a:r>
          </a:p>
          <a:p>
            <a:pPr lvl="0"/>
            <a:r>
              <a:rPr lang="ru-RU" dirty="0" smtClean="0"/>
              <a:t>ООО «</a:t>
            </a:r>
            <a:r>
              <a:rPr lang="ru-RU" dirty="0" err="1" smtClean="0"/>
              <a:t>Уралпромстрой</a:t>
            </a:r>
            <a:r>
              <a:rPr lang="ru-RU" dirty="0" smtClean="0"/>
              <a:t>» - материалы для ремонта</a:t>
            </a:r>
            <a:endParaRPr lang="ru-RU" dirty="0"/>
          </a:p>
        </p:txBody>
      </p:sp>
      <p:pic>
        <p:nvPicPr>
          <p:cNvPr id="18" name="Picture 15" descr="http://www.playcast.ru/uploads/2014/12/11/11046069.gif"/>
          <p:cNvPicPr>
            <a:picLocks noChangeAspect="1" noChangeArrowheads="1" noCrop="1"/>
          </p:cNvPicPr>
          <p:nvPr/>
        </p:nvPicPr>
        <p:blipFill>
          <a:blip r:embed="rId4" cstate="print"/>
          <a:srcRect/>
          <a:stretch>
            <a:fillRect/>
          </a:stretch>
        </p:blipFill>
        <p:spPr bwMode="auto">
          <a:xfrm>
            <a:off x="914400" y="5943600"/>
            <a:ext cx="685800" cy="6858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1219200" y="7620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914400" y="33528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685800" y="59436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8077200" y="228600"/>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17" name="Прямоугольник 16"/>
          <p:cNvSpPr/>
          <p:nvPr/>
        </p:nvSpPr>
        <p:spPr>
          <a:xfrm>
            <a:off x="762000" y="2133600"/>
            <a:ext cx="7391400" cy="1938992"/>
          </a:xfrm>
          <a:prstGeom prst="rect">
            <a:avLst/>
          </a:prstGeom>
        </p:spPr>
        <p:txBody>
          <a:bodyPr wrap="square">
            <a:spAutoFit/>
          </a:bodyPr>
          <a:lstStyle/>
          <a:p>
            <a:pPr algn="ctr"/>
            <a:r>
              <a:rPr lang="ru-RU" sz="4000" b="1" dirty="0" smtClean="0">
                <a:latin typeface="+mj-lt"/>
                <a:cs typeface="Times New Roman" pitchFamily="18" charset="0"/>
              </a:rPr>
              <a:t>Участковая социальная служба города и</a:t>
            </a:r>
          </a:p>
          <a:p>
            <a:pPr algn="ctr"/>
            <a:r>
              <a:rPr lang="ru-RU" sz="4000" b="1" dirty="0" smtClean="0">
                <a:latin typeface="+mj-lt"/>
                <a:cs typeface="Times New Roman" pitchFamily="18" charset="0"/>
              </a:rPr>
              <a:t>Каменского района</a:t>
            </a:r>
            <a:endParaRPr lang="ru-RU" sz="4000" dirty="0">
              <a:latin typeface="+mj-lt"/>
            </a:endParaRPr>
          </a:p>
        </p:txBody>
      </p:sp>
      <p:pic>
        <p:nvPicPr>
          <p:cNvPr id="13" name="Picture 13" descr="http://www.playcast.ru/uploads/2014/12/11/11046069.gif"/>
          <p:cNvPicPr>
            <a:picLocks noChangeAspect="1" noChangeArrowheads="1" noCrop="1"/>
          </p:cNvPicPr>
          <p:nvPr/>
        </p:nvPicPr>
        <p:blipFill>
          <a:blip r:embed="rId3" cstate="print"/>
          <a:srcRect/>
          <a:stretch>
            <a:fillRect/>
          </a:stretch>
        </p:blipFill>
        <p:spPr bwMode="auto">
          <a:xfrm>
            <a:off x="7315200" y="5562600"/>
            <a:ext cx="762000" cy="762000"/>
          </a:xfrm>
          <a:prstGeom prst="rect">
            <a:avLst/>
          </a:prstGeom>
          <a:noFill/>
        </p:spPr>
      </p:pic>
      <p:pic>
        <p:nvPicPr>
          <p:cNvPr id="15" name="Picture 13" descr="http://www.playcast.ru/uploads/2014/12/11/11046069.gif"/>
          <p:cNvPicPr>
            <a:picLocks noChangeAspect="1" noChangeArrowheads="1" noCrop="1"/>
          </p:cNvPicPr>
          <p:nvPr/>
        </p:nvPicPr>
        <p:blipFill>
          <a:blip r:embed="rId3" cstate="print"/>
          <a:srcRect/>
          <a:stretch>
            <a:fillRect/>
          </a:stretch>
        </p:blipFill>
        <p:spPr bwMode="auto">
          <a:xfrm>
            <a:off x="4267200" y="1524000"/>
            <a:ext cx="762000" cy="762000"/>
          </a:xfrm>
          <a:prstGeom prst="rect">
            <a:avLst/>
          </a:prstGeom>
          <a:noFill/>
        </p:spPr>
      </p:pic>
      <p:pic>
        <p:nvPicPr>
          <p:cNvPr id="16" name="Picture 2" descr="C:\Users\Rongina_SE\Downloads\32.gif"/>
          <p:cNvPicPr>
            <a:picLocks noChangeAspect="1" noChangeArrowheads="1" noCrop="1"/>
          </p:cNvPicPr>
          <p:nvPr/>
        </p:nvPicPr>
        <p:blipFill>
          <a:blip r:embed="rId5" cstate="print"/>
          <a:srcRect/>
          <a:stretch>
            <a:fillRect/>
          </a:stretch>
        </p:blipFill>
        <p:spPr bwMode="auto">
          <a:xfrm>
            <a:off x="4953000" y="4343400"/>
            <a:ext cx="2324100" cy="1110403"/>
          </a:xfrm>
          <a:prstGeom prst="rect">
            <a:avLst/>
          </a:prstGeom>
          <a:noFill/>
        </p:spPr>
      </p:pic>
      <p:pic>
        <p:nvPicPr>
          <p:cNvPr id="18" name="Picture 2" descr="C:\Users\Rongina_SE\Downloads\32.gif"/>
          <p:cNvPicPr>
            <a:picLocks noChangeAspect="1" noChangeArrowheads="1" noCrop="1"/>
          </p:cNvPicPr>
          <p:nvPr/>
        </p:nvPicPr>
        <p:blipFill>
          <a:blip r:embed="rId5" cstate="print"/>
          <a:srcRect/>
          <a:stretch>
            <a:fillRect/>
          </a:stretch>
        </p:blipFill>
        <p:spPr bwMode="auto">
          <a:xfrm>
            <a:off x="2133600" y="4343400"/>
            <a:ext cx="2324100" cy="1110403"/>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1219200" y="7620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3048000" y="50292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685800" y="59436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8077200" y="228600"/>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17" name="Прямоугольник 16"/>
          <p:cNvSpPr/>
          <p:nvPr/>
        </p:nvSpPr>
        <p:spPr>
          <a:xfrm>
            <a:off x="762000" y="2133600"/>
            <a:ext cx="7391400" cy="2246769"/>
          </a:xfrm>
          <a:prstGeom prst="rect">
            <a:avLst/>
          </a:prstGeom>
        </p:spPr>
        <p:txBody>
          <a:bodyPr wrap="square">
            <a:spAutoFit/>
          </a:bodyPr>
          <a:lstStyle/>
          <a:p>
            <a:pPr algn="ctr"/>
            <a:endParaRPr lang="ru-RU" sz="2000" b="1" dirty="0" smtClean="0"/>
          </a:p>
          <a:p>
            <a:pPr algn="ctr"/>
            <a:r>
              <a:rPr lang="ru-RU" sz="2000" b="1" dirty="0" smtClean="0"/>
              <a:t> Всего за 2017 года отделением оказано  9 226 услуг населению. Обслужено  2 048 человек. Профилактические мероприятия -  предоставлено 4787 единиц профилактических мероприятий, охвачено  6 945 человек.</a:t>
            </a:r>
            <a:endParaRPr lang="ru-RU" sz="2000" dirty="0" smtClean="0"/>
          </a:p>
          <a:p>
            <a:pPr algn="ctr"/>
            <a:endParaRPr lang="ru-RU" sz="4000" dirty="0">
              <a:latin typeface="+mj-lt"/>
            </a:endParaRPr>
          </a:p>
        </p:txBody>
      </p:sp>
      <p:pic>
        <p:nvPicPr>
          <p:cNvPr id="13" name="Picture 13" descr="http://www.playcast.ru/uploads/2014/12/11/11046069.gif"/>
          <p:cNvPicPr>
            <a:picLocks noChangeAspect="1" noChangeArrowheads="1" noCrop="1"/>
          </p:cNvPicPr>
          <p:nvPr/>
        </p:nvPicPr>
        <p:blipFill>
          <a:blip r:embed="rId3" cstate="print"/>
          <a:srcRect/>
          <a:stretch>
            <a:fillRect/>
          </a:stretch>
        </p:blipFill>
        <p:spPr bwMode="auto">
          <a:xfrm>
            <a:off x="7315200" y="5562600"/>
            <a:ext cx="762000" cy="762000"/>
          </a:xfrm>
          <a:prstGeom prst="rect">
            <a:avLst/>
          </a:prstGeom>
          <a:noFill/>
        </p:spPr>
      </p:pic>
      <p:pic>
        <p:nvPicPr>
          <p:cNvPr id="15" name="Picture 13" descr="http://www.playcast.ru/uploads/2014/12/11/11046069.gif"/>
          <p:cNvPicPr>
            <a:picLocks noChangeAspect="1" noChangeArrowheads="1" noCrop="1"/>
          </p:cNvPicPr>
          <p:nvPr/>
        </p:nvPicPr>
        <p:blipFill>
          <a:blip r:embed="rId3" cstate="print"/>
          <a:srcRect/>
          <a:stretch>
            <a:fillRect/>
          </a:stretch>
        </p:blipFill>
        <p:spPr bwMode="auto">
          <a:xfrm>
            <a:off x="5867400" y="990600"/>
            <a:ext cx="762000" cy="762000"/>
          </a:xfrm>
          <a:prstGeom prst="rect">
            <a:avLst/>
          </a:prstGeom>
          <a:noFill/>
        </p:spPr>
      </p:pic>
      <p:pic>
        <p:nvPicPr>
          <p:cNvPr id="16" name="Picture 7" descr="http://magnitiza.ru/wp-content/uploads/2014/09/animaciya_24.gif"/>
          <p:cNvPicPr>
            <a:picLocks noChangeAspect="1" noChangeArrowheads="1" noCrop="1"/>
          </p:cNvPicPr>
          <p:nvPr/>
        </p:nvPicPr>
        <p:blipFill>
          <a:blip r:embed="rId5" cstate="print"/>
          <a:srcRect/>
          <a:stretch>
            <a:fillRect/>
          </a:stretch>
        </p:blipFill>
        <p:spPr bwMode="auto">
          <a:xfrm>
            <a:off x="4724400" y="4876800"/>
            <a:ext cx="2209799" cy="1653449"/>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4800600" y="228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2362200" y="57531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5791200" y="22860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1025" name="Rectangle 1"/>
          <p:cNvSpPr>
            <a:spLocks noChangeArrowheads="1"/>
          </p:cNvSpPr>
          <p:nvPr/>
        </p:nvSpPr>
        <p:spPr bwMode="auto">
          <a:xfrm>
            <a:off x="1066800" y="1176009"/>
            <a:ext cx="7467600" cy="393954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tabLst>
                <a:tab pos="2171700" algn="l"/>
              </a:tabLst>
            </a:pPr>
            <a:r>
              <a:rPr lang="ru-RU" sz="2000" b="1" dirty="0" smtClean="0">
                <a:latin typeface="+mj-lt"/>
                <a:cs typeface="Times New Roman" pitchFamily="18" charset="0"/>
              </a:rPr>
              <a:t>Отделение участковой социальной службы города</a:t>
            </a:r>
          </a:p>
          <a:p>
            <a:pPr lvl="0" fontAlgn="base">
              <a:spcBef>
                <a:spcPct val="0"/>
              </a:spcBef>
              <a:spcAft>
                <a:spcPct val="0"/>
              </a:spcAft>
              <a:tabLst>
                <a:tab pos="2171700" algn="l"/>
              </a:tabLst>
            </a:pPr>
            <a:endParaRPr lang="ru-RU" sz="1200" b="1" u="sng" dirty="0" smtClean="0">
              <a:latin typeface="Times New Roman" pitchFamily="18" charset="0"/>
              <a:ea typeface="Times New Roman" pitchFamily="18" charset="0"/>
              <a:cs typeface="Times New Roman" pitchFamily="18" charset="0"/>
            </a:endParaRPr>
          </a:p>
          <a:p>
            <a:pPr algn="just"/>
            <a:endParaRPr lang="ru-RU" b="1" dirty="0" smtClean="0"/>
          </a:p>
          <a:p>
            <a:r>
              <a:rPr lang="ru-RU" sz="2000" b="1" dirty="0" smtClean="0"/>
              <a:t>Выполнение государственного задания : </a:t>
            </a:r>
          </a:p>
          <a:p>
            <a:r>
              <a:rPr lang="ru-RU" b="1" dirty="0" smtClean="0"/>
              <a:t>Профилактические мероприятия</a:t>
            </a:r>
          </a:p>
          <a:p>
            <a:r>
              <a:rPr lang="ru-RU" dirty="0" smtClean="0"/>
              <a:t>План - 4500 единиц</a:t>
            </a:r>
          </a:p>
          <a:p>
            <a:r>
              <a:rPr lang="ru-RU" dirty="0" smtClean="0"/>
              <a:t>Факт -  5450 единиц</a:t>
            </a:r>
          </a:p>
          <a:p>
            <a:r>
              <a:rPr lang="ru-RU" dirty="0" smtClean="0"/>
              <a:t>% исполнения - 121%</a:t>
            </a:r>
          </a:p>
          <a:p>
            <a:endParaRPr lang="ru-RU" dirty="0" smtClean="0"/>
          </a:p>
          <a:p>
            <a:r>
              <a:rPr lang="ru-RU" b="1" dirty="0" smtClean="0"/>
              <a:t>Акты предоставления социальных услуг</a:t>
            </a:r>
          </a:p>
          <a:p>
            <a:r>
              <a:rPr lang="ru-RU" dirty="0" smtClean="0"/>
              <a:t> План - 2100 актов</a:t>
            </a:r>
          </a:p>
          <a:p>
            <a:r>
              <a:rPr lang="ru-RU" dirty="0" smtClean="0"/>
              <a:t> Факт - 2360 акта</a:t>
            </a:r>
          </a:p>
          <a:p>
            <a:r>
              <a:rPr lang="ru-RU" dirty="0" smtClean="0"/>
              <a:t>% исполнения - 112%</a:t>
            </a:r>
          </a:p>
          <a:p>
            <a:pPr algn="just"/>
            <a:endParaRPr lang="ru-RU" dirty="0" smtClean="0"/>
          </a:p>
        </p:txBody>
      </p:sp>
      <p:pic>
        <p:nvPicPr>
          <p:cNvPr id="15" name="Picture 13" descr="http://www.playcast.ru/uploads/2014/12/11/11046069.gif"/>
          <p:cNvPicPr>
            <a:picLocks noChangeAspect="1" noChangeArrowheads="1" noCrop="1"/>
          </p:cNvPicPr>
          <p:nvPr/>
        </p:nvPicPr>
        <p:blipFill>
          <a:blip r:embed="rId3" cstate="print"/>
          <a:srcRect/>
          <a:stretch>
            <a:fillRect/>
          </a:stretch>
        </p:blipFill>
        <p:spPr bwMode="auto">
          <a:xfrm>
            <a:off x="838200" y="457200"/>
            <a:ext cx="762000" cy="762000"/>
          </a:xfrm>
          <a:prstGeom prst="rect">
            <a:avLst/>
          </a:prstGeom>
          <a:noFill/>
        </p:spPr>
      </p:pic>
      <p:pic>
        <p:nvPicPr>
          <p:cNvPr id="16" name="Picture 13" descr="http://www.playcast.ru/uploads/2014/12/11/11046069.gif"/>
          <p:cNvPicPr>
            <a:picLocks noChangeAspect="1" noChangeArrowheads="1" noCrop="1"/>
          </p:cNvPicPr>
          <p:nvPr/>
        </p:nvPicPr>
        <p:blipFill>
          <a:blip r:embed="rId3" cstate="print"/>
          <a:srcRect/>
          <a:stretch>
            <a:fillRect/>
          </a:stretch>
        </p:blipFill>
        <p:spPr bwMode="auto">
          <a:xfrm>
            <a:off x="6781800" y="5715000"/>
            <a:ext cx="762000" cy="7620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4800600" y="228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2362200" y="57531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838200" y="4343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1025" name="Rectangle 1"/>
          <p:cNvSpPr>
            <a:spLocks noChangeArrowheads="1"/>
          </p:cNvSpPr>
          <p:nvPr/>
        </p:nvSpPr>
        <p:spPr bwMode="auto">
          <a:xfrm>
            <a:off x="762000" y="1468396"/>
            <a:ext cx="7772400" cy="33547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tabLst>
                <a:tab pos="2171700" algn="l"/>
              </a:tabLst>
            </a:pPr>
            <a:r>
              <a:rPr lang="ru-RU" sz="2000" b="1" dirty="0" smtClean="0">
                <a:latin typeface="+mj-lt"/>
                <a:cs typeface="Times New Roman" pitchFamily="18" charset="0"/>
              </a:rPr>
              <a:t>Отделение участковой социальной службы города</a:t>
            </a:r>
          </a:p>
          <a:p>
            <a:pPr lvl="0" fontAlgn="base">
              <a:spcBef>
                <a:spcPct val="0"/>
              </a:spcBef>
              <a:spcAft>
                <a:spcPct val="0"/>
              </a:spcAft>
              <a:tabLst>
                <a:tab pos="2171700" algn="l"/>
              </a:tabLst>
            </a:pPr>
            <a:endParaRPr lang="ru-RU" sz="1200" b="1" u="sng" dirty="0" smtClean="0">
              <a:latin typeface="Times New Roman" pitchFamily="18" charset="0"/>
              <a:ea typeface="Times New Roman" pitchFamily="18" charset="0"/>
              <a:cs typeface="Times New Roman" pitchFamily="18" charset="0"/>
            </a:endParaRPr>
          </a:p>
          <a:p>
            <a:pPr algn="just"/>
            <a:r>
              <a:rPr lang="ru-RU" dirty="0" smtClean="0"/>
              <a:t>Граждане оформлены на социальное обслуживание – </a:t>
            </a:r>
            <a:r>
              <a:rPr lang="ru-RU" b="1" dirty="0" smtClean="0"/>
              <a:t>171 человек</a:t>
            </a:r>
            <a:r>
              <a:rPr lang="ru-RU" dirty="0" smtClean="0"/>
              <a:t>. </a:t>
            </a:r>
          </a:p>
          <a:p>
            <a:pPr algn="just"/>
            <a:r>
              <a:rPr lang="ru-RU" b="1" dirty="0" smtClean="0"/>
              <a:t>Проинформировано </a:t>
            </a:r>
            <a:r>
              <a:rPr lang="ru-RU" dirty="0" smtClean="0"/>
              <a:t>о деятельности участковых специалистов; принято на консультативных пунктах города-  </a:t>
            </a:r>
            <a:r>
              <a:rPr lang="ru-RU" b="1" dirty="0" smtClean="0"/>
              <a:t>375 человек.</a:t>
            </a:r>
            <a:endParaRPr lang="ru-RU" dirty="0" smtClean="0"/>
          </a:p>
          <a:p>
            <a:pPr algn="just"/>
            <a:r>
              <a:rPr lang="ru-RU" dirty="0" smtClean="0"/>
              <a:t>Консультации по телефону получили </a:t>
            </a:r>
            <a:r>
              <a:rPr lang="ru-RU" b="1" dirty="0" smtClean="0"/>
              <a:t>– 792  человек.</a:t>
            </a:r>
          </a:p>
          <a:p>
            <a:pPr algn="just"/>
            <a:endParaRPr lang="ru-RU" b="1" dirty="0" smtClean="0"/>
          </a:p>
          <a:p>
            <a:pPr algn="just"/>
            <a:r>
              <a:rPr lang="ru-RU" b="1" dirty="0" smtClean="0"/>
              <a:t>Ознакомление с перечнем  реабилитационных и </a:t>
            </a:r>
            <a:r>
              <a:rPr lang="ru-RU" b="1" dirty="0" err="1" smtClean="0"/>
              <a:t>абилитационных</a:t>
            </a:r>
            <a:r>
              <a:rPr lang="ru-RU" b="1" dirty="0" smtClean="0"/>
              <a:t> мероприятий, предусмотренных ИПРА</a:t>
            </a:r>
            <a:r>
              <a:rPr lang="ru-RU" dirty="0" smtClean="0"/>
              <a:t> </a:t>
            </a:r>
            <a:r>
              <a:rPr lang="ru-RU" b="1" dirty="0" smtClean="0"/>
              <a:t>инвалида </a:t>
            </a:r>
            <a:r>
              <a:rPr lang="ru-RU" dirty="0" smtClean="0"/>
              <a:t>-  проинформировано  </a:t>
            </a:r>
            <a:r>
              <a:rPr lang="ru-RU" b="1" dirty="0" smtClean="0"/>
              <a:t>1637 человек</a:t>
            </a:r>
          </a:p>
          <a:p>
            <a:pPr algn="just"/>
            <a:endParaRPr lang="ru-RU" b="1" dirty="0" smtClean="0"/>
          </a:p>
          <a:p>
            <a:pPr algn="just"/>
            <a:endParaRPr lang="ru-RU" dirty="0" smtClean="0"/>
          </a:p>
        </p:txBody>
      </p:sp>
      <p:pic>
        <p:nvPicPr>
          <p:cNvPr id="15" name="Picture 13" descr="http://www.playcast.ru/uploads/2014/12/11/11046069.gif"/>
          <p:cNvPicPr>
            <a:picLocks noChangeAspect="1" noChangeArrowheads="1" noCrop="1"/>
          </p:cNvPicPr>
          <p:nvPr/>
        </p:nvPicPr>
        <p:blipFill>
          <a:blip r:embed="rId3" cstate="print"/>
          <a:srcRect/>
          <a:stretch>
            <a:fillRect/>
          </a:stretch>
        </p:blipFill>
        <p:spPr bwMode="auto">
          <a:xfrm>
            <a:off x="838200" y="457200"/>
            <a:ext cx="762000" cy="762000"/>
          </a:xfrm>
          <a:prstGeom prst="rect">
            <a:avLst/>
          </a:prstGeom>
          <a:noFill/>
        </p:spPr>
      </p:pic>
      <p:pic>
        <p:nvPicPr>
          <p:cNvPr id="16" name="Picture 13" descr="http://www.playcast.ru/uploads/2014/12/11/11046069.gif"/>
          <p:cNvPicPr>
            <a:picLocks noChangeAspect="1" noChangeArrowheads="1" noCrop="1"/>
          </p:cNvPicPr>
          <p:nvPr/>
        </p:nvPicPr>
        <p:blipFill>
          <a:blip r:embed="rId3" cstate="print"/>
          <a:srcRect/>
          <a:stretch>
            <a:fillRect/>
          </a:stretch>
        </p:blipFill>
        <p:spPr bwMode="auto">
          <a:xfrm>
            <a:off x="6781800" y="5715000"/>
            <a:ext cx="762000" cy="762000"/>
          </a:xfrm>
          <a:prstGeom prst="rect">
            <a:avLst/>
          </a:prstGeom>
          <a:noFill/>
        </p:spPr>
      </p:pic>
      <p:pic>
        <p:nvPicPr>
          <p:cNvPr id="17" name="Picture 2" descr="C:\Users\Rongina_SE\Downloads\баба,дед\depositphotos_68900527-stock-illustration-grandparents.jpg"/>
          <p:cNvPicPr>
            <a:picLocks noChangeAspect="1" noChangeArrowheads="1"/>
          </p:cNvPicPr>
          <p:nvPr/>
        </p:nvPicPr>
        <p:blipFill>
          <a:blip r:embed="rId5" cstate="print"/>
          <a:srcRect/>
          <a:stretch>
            <a:fillRect/>
          </a:stretch>
        </p:blipFill>
        <p:spPr bwMode="auto">
          <a:xfrm>
            <a:off x="3657600" y="4038600"/>
            <a:ext cx="2209800" cy="2209800"/>
          </a:xfrm>
          <a:prstGeom prst="rect">
            <a:avLst/>
          </a:prstGeom>
          <a:ln>
            <a:noFill/>
          </a:ln>
          <a:effectLst>
            <a:softEdge rad="112500"/>
          </a:effectLst>
        </p:spPr>
      </p:pic>
    </p:spTree>
  </p:cSld>
  <p:clrMapOvr>
    <a:masterClrMapping/>
  </p:clrMapOvr>
  <p:transition>
    <p:split orient="vert"/>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4800600" y="228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2362200" y="57531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838200" y="4343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924800" y="457200"/>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1025" name="Rectangle 1"/>
          <p:cNvSpPr>
            <a:spLocks noChangeArrowheads="1"/>
          </p:cNvSpPr>
          <p:nvPr/>
        </p:nvSpPr>
        <p:spPr bwMode="auto">
          <a:xfrm>
            <a:off x="685800" y="807943"/>
            <a:ext cx="7848600" cy="535531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ru-RU" b="1" dirty="0" smtClean="0"/>
              <a:t>О</a:t>
            </a:r>
            <a:r>
              <a:rPr lang="ru-RU" dirty="0" smtClean="0"/>
              <a:t>рганизация и проведение на участках города праздника – </a:t>
            </a:r>
            <a:r>
              <a:rPr lang="ru-RU" b="1" dirty="0" smtClean="0"/>
              <a:t>«Разгульная Масленица»</a:t>
            </a:r>
            <a:r>
              <a:rPr lang="ru-RU" dirty="0" smtClean="0"/>
              <a:t> совместно со специалистами ФБ№17:</a:t>
            </a:r>
          </a:p>
          <a:p>
            <a:r>
              <a:rPr lang="ru-RU" dirty="0" smtClean="0"/>
              <a:t>- д. Новый Завод (21.02.17г.) охвачено </a:t>
            </a:r>
            <a:r>
              <a:rPr lang="ru-RU" b="1" dirty="0" smtClean="0"/>
              <a:t>– 40 человек.</a:t>
            </a:r>
            <a:endParaRPr lang="ru-RU" dirty="0" smtClean="0"/>
          </a:p>
          <a:p>
            <a:r>
              <a:rPr lang="ru-RU" dirty="0" smtClean="0"/>
              <a:t>- п. </a:t>
            </a:r>
            <a:r>
              <a:rPr lang="ru-RU" dirty="0" err="1" smtClean="0"/>
              <a:t>Хозспособ</a:t>
            </a:r>
            <a:r>
              <a:rPr lang="ru-RU" dirty="0" smtClean="0"/>
              <a:t> (21.02.17г.) охвачено – </a:t>
            </a:r>
            <a:r>
              <a:rPr lang="ru-RU" b="1" dirty="0" smtClean="0"/>
              <a:t>50 человек.</a:t>
            </a:r>
            <a:endParaRPr lang="ru-RU" dirty="0" smtClean="0"/>
          </a:p>
          <a:p>
            <a:r>
              <a:rPr lang="ru-RU" dirty="0" smtClean="0"/>
              <a:t>- п. Силикатный (25.02.17г.) охвачено –</a:t>
            </a:r>
            <a:r>
              <a:rPr lang="ru-RU" b="1" dirty="0" smtClean="0"/>
              <a:t> 70человек.</a:t>
            </a:r>
            <a:endParaRPr lang="ru-RU" dirty="0" smtClean="0"/>
          </a:p>
          <a:p>
            <a:r>
              <a:rPr lang="ru-RU" dirty="0" smtClean="0"/>
              <a:t>Всего охвачено: </a:t>
            </a:r>
            <a:r>
              <a:rPr lang="ru-RU" b="1" dirty="0" smtClean="0"/>
              <a:t>160 человек.</a:t>
            </a:r>
          </a:p>
          <a:p>
            <a:endParaRPr lang="ru-RU" b="1" dirty="0" smtClean="0"/>
          </a:p>
          <a:p>
            <a:r>
              <a:rPr lang="ru-RU" dirty="0" smtClean="0"/>
              <a:t>Организация и проведение в Городском Выставочном</a:t>
            </a:r>
          </a:p>
          <a:p>
            <a:r>
              <a:rPr lang="ru-RU" dirty="0" smtClean="0"/>
              <a:t> зале на выставке «Без срока давности»  встречи</a:t>
            </a:r>
          </a:p>
          <a:p>
            <a:r>
              <a:rPr lang="ru-RU" dirty="0" smtClean="0"/>
              <a:t> участников </a:t>
            </a:r>
            <a:r>
              <a:rPr lang="ru-RU" b="1" dirty="0" smtClean="0"/>
              <a:t>клуба «Фронтовики» </a:t>
            </a:r>
            <a:r>
              <a:rPr lang="ru-RU" dirty="0" smtClean="0"/>
              <a:t>в преддверии Дня</a:t>
            </a:r>
          </a:p>
          <a:p>
            <a:r>
              <a:rPr lang="ru-RU" dirty="0" smtClean="0"/>
              <a:t> узника.</a:t>
            </a:r>
          </a:p>
          <a:p>
            <a:endParaRPr lang="ru-RU" dirty="0" smtClean="0"/>
          </a:p>
          <a:p>
            <a:pPr algn="just"/>
            <a:r>
              <a:rPr lang="ru-RU" dirty="0" smtClean="0"/>
              <a:t>Организация и проведение </a:t>
            </a:r>
            <a:r>
              <a:rPr lang="ru-RU" b="1" dirty="0" smtClean="0"/>
              <a:t>субботника</a:t>
            </a:r>
            <a:r>
              <a:rPr lang="ru-RU" dirty="0" smtClean="0"/>
              <a:t> по очистке</a:t>
            </a:r>
          </a:p>
          <a:p>
            <a:pPr algn="just"/>
            <a:r>
              <a:rPr lang="ru-RU" dirty="0" smtClean="0"/>
              <a:t> территории прилегающей к карьерам силикатного </a:t>
            </a:r>
          </a:p>
          <a:p>
            <a:pPr algn="just"/>
            <a:r>
              <a:rPr lang="ru-RU" dirty="0" smtClean="0"/>
              <a:t>Поселка. Субботник посвящен году экологии. </a:t>
            </a:r>
          </a:p>
          <a:p>
            <a:pPr algn="just"/>
            <a:r>
              <a:rPr lang="ru-RU" dirty="0" smtClean="0"/>
              <a:t>На субботнике присутствовали 35 человек. </a:t>
            </a:r>
          </a:p>
          <a:p>
            <a:pPr algn="just"/>
            <a:r>
              <a:rPr lang="ru-RU" dirty="0" smtClean="0"/>
              <a:t>Было собрано более 100 мешков мусора. </a:t>
            </a:r>
          </a:p>
          <a:p>
            <a:pPr algn="just"/>
            <a:r>
              <a:rPr lang="ru-RU" dirty="0" smtClean="0"/>
              <a:t>- (29 апреля 2017 г.)</a:t>
            </a:r>
          </a:p>
          <a:p>
            <a:pPr algn="just"/>
            <a:endParaRPr lang="ru-RU" dirty="0" smtClean="0"/>
          </a:p>
        </p:txBody>
      </p:sp>
      <p:pic>
        <p:nvPicPr>
          <p:cNvPr id="15" name="Picture 13" descr="http://www.playcast.ru/uploads/2014/12/11/11046069.gif"/>
          <p:cNvPicPr>
            <a:picLocks noChangeAspect="1" noChangeArrowheads="1" noCrop="1"/>
          </p:cNvPicPr>
          <p:nvPr/>
        </p:nvPicPr>
        <p:blipFill>
          <a:blip r:embed="rId3" cstate="print"/>
          <a:srcRect/>
          <a:stretch>
            <a:fillRect/>
          </a:stretch>
        </p:blipFill>
        <p:spPr bwMode="auto">
          <a:xfrm>
            <a:off x="762000" y="152400"/>
            <a:ext cx="762000" cy="762000"/>
          </a:xfrm>
          <a:prstGeom prst="rect">
            <a:avLst/>
          </a:prstGeom>
          <a:noFill/>
        </p:spPr>
      </p:pic>
      <p:pic>
        <p:nvPicPr>
          <p:cNvPr id="16" name="Picture 13" descr="http://www.playcast.ru/uploads/2014/12/11/11046069.gif"/>
          <p:cNvPicPr>
            <a:picLocks noChangeAspect="1" noChangeArrowheads="1" noCrop="1"/>
          </p:cNvPicPr>
          <p:nvPr/>
        </p:nvPicPr>
        <p:blipFill>
          <a:blip r:embed="rId3" cstate="print"/>
          <a:srcRect/>
          <a:stretch>
            <a:fillRect/>
          </a:stretch>
        </p:blipFill>
        <p:spPr bwMode="auto">
          <a:xfrm>
            <a:off x="6781800" y="5715000"/>
            <a:ext cx="762000" cy="762000"/>
          </a:xfrm>
          <a:prstGeom prst="rect">
            <a:avLst/>
          </a:prstGeom>
          <a:noFill/>
        </p:spPr>
      </p:pic>
      <p:pic>
        <p:nvPicPr>
          <p:cNvPr id="17" name="Рисунок 16" descr="E:\Масленица 2017\image (6).jpg"/>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6324600" y="1219200"/>
            <a:ext cx="1905000" cy="1447800"/>
          </a:xfrm>
          <a:prstGeom prst="rect">
            <a:avLst/>
          </a:prstGeom>
          <a:ln>
            <a:noFill/>
          </a:ln>
          <a:effectLst>
            <a:softEdge rad="112500"/>
          </a:effectLst>
        </p:spPr>
      </p:pic>
      <p:pic>
        <p:nvPicPr>
          <p:cNvPr id="18" name="Рисунок 17" descr="&amp;Bcy;&amp;iecy;&amp;zcy; &amp;scy;&amp;rcy;&amp;ocy;&amp;kcy;&amp;acy; &amp;dcy;&amp;acy;&amp;vcy;&amp;ncy;&amp;ocy;&amp;scy;&amp;tcy;&amp;icy;"/>
          <p:cNvPicPr/>
          <p:nvPr/>
        </p:nvPicPr>
        <p:blipFill>
          <a:blip r:embed="rId6" cstate="email"/>
          <a:srcRect/>
          <a:stretch>
            <a:fillRect/>
          </a:stretch>
        </p:blipFill>
        <p:spPr bwMode="auto">
          <a:xfrm>
            <a:off x="6248400" y="2743200"/>
            <a:ext cx="2043810" cy="1371600"/>
          </a:xfrm>
          <a:prstGeom prst="rect">
            <a:avLst/>
          </a:prstGeom>
          <a:ln>
            <a:noFill/>
          </a:ln>
          <a:effectLst>
            <a:softEdge rad="112500"/>
          </a:effectLst>
        </p:spPr>
      </p:pic>
      <p:pic>
        <p:nvPicPr>
          <p:cNvPr id="19" name="Рисунок 18" descr="&amp;Scy;&amp;ucy;&amp;bcy;&amp;bcy;&amp;ocy;&amp;tcy;&amp;ncy;&amp;icy;&amp;kcy;, &amp;pcy;&amp;ocy;&amp;scy;&amp;vcy;&amp;yacy;&amp;shchcy;&amp;iecy;&amp;ncy;&amp;ncy;&amp;ycy;&amp;jcy; &amp;gcy;&amp;ocy;&amp;dcy;&amp;ucy; &amp;ecy;&amp;kcy;&amp;ocy;&amp;lcy;&amp;ocy;&amp;gcy;&amp;icy;&amp;icy;"/>
          <p:cNvPicPr/>
          <p:nvPr/>
        </p:nvPicPr>
        <p:blipFill>
          <a:blip r:embed="rId7" cstate="print"/>
          <a:srcRect/>
          <a:stretch>
            <a:fillRect/>
          </a:stretch>
        </p:blipFill>
        <p:spPr bwMode="auto">
          <a:xfrm>
            <a:off x="6248400" y="4267200"/>
            <a:ext cx="2105623" cy="1669432"/>
          </a:xfrm>
          <a:prstGeom prst="rect">
            <a:avLst/>
          </a:prstGeom>
          <a:ln>
            <a:noFill/>
          </a:ln>
          <a:effectLst>
            <a:softEdge rad="112500"/>
          </a:effectLst>
        </p:spPr>
      </p:pic>
      <p:pic>
        <p:nvPicPr>
          <p:cNvPr id="20" name="Picture 13" descr="http://www.playcast.ru/uploads/2014/12/11/11046069.gif"/>
          <p:cNvPicPr>
            <a:picLocks noChangeAspect="1" noChangeArrowheads="1" noCrop="1"/>
          </p:cNvPicPr>
          <p:nvPr/>
        </p:nvPicPr>
        <p:blipFill>
          <a:blip r:embed="rId3" cstate="print"/>
          <a:srcRect/>
          <a:stretch>
            <a:fillRect/>
          </a:stretch>
        </p:blipFill>
        <p:spPr bwMode="auto">
          <a:xfrm>
            <a:off x="5257800" y="1981200"/>
            <a:ext cx="762000" cy="762000"/>
          </a:xfrm>
          <a:prstGeom prst="rect">
            <a:avLst/>
          </a:prstGeom>
          <a:noFill/>
        </p:spPr>
      </p:pic>
      <p:pic>
        <p:nvPicPr>
          <p:cNvPr id="21" name="Picture 11" descr="http://www.playcast.ru/uploads/2016/04/11/18229225.gif"/>
          <p:cNvPicPr>
            <a:picLocks noChangeAspect="1" noChangeArrowheads="1"/>
          </p:cNvPicPr>
          <p:nvPr/>
        </p:nvPicPr>
        <p:blipFill>
          <a:blip r:embed="rId4" cstate="print"/>
          <a:srcRect/>
          <a:stretch>
            <a:fillRect/>
          </a:stretch>
        </p:blipFill>
        <p:spPr bwMode="auto">
          <a:xfrm>
            <a:off x="5715000" y="3581400"/>
            <a:ext cx="533400" cy="596438"/>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71628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4800600" y="228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1600200" y="60960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838200" y="4343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8153400" y="2743200"/>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1025" name="Rectangle 1"/>
          <p:cNvSpPr>
            <a:spLocks noChangeArrowheads="1"/>
          </p:cNvSpPr>
          <p:nvPr/>
        </p:nvSpPr>
        <p:spPr bwMode="auto">
          <a:xfrm>
            <a:off x="685800" y="691343"/>
            <a:ext cx="7848600" cy="59093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ru-RU" b="1" dirty="0" smtClean="0"/>
              <a:t>27.04.2017г. </a:t>
            </a:r>
            <a:r>
              <a:rPr lang="ru-RU" dirty="0" smtClean="0"/>
              <a:t>Была организована в </a:t>
            </a:r>
            <a:r>
              <a:rPr lang="ru-RU" b="1" dirty="0" smtClean="0"/>
              <a:t>встреча ветеранов</a:t>
            </a:r>
            <a:r>
              <a:rPr lang="ru-RU" dirty="0" smtClean="0"/>
              <a:t> Великой Отечественной войны и ветеранов труда </a:t>
            </a:r>
            <a:r>
              <a:rPr lang="ru-RU" b="1" dirty="0" smtClean="0"/>
              <a:t>со старшеклассниками </a:t>
            </a:r>
            <a:r>
              <a:rPr lang="ru-RU" dirty="0" smtClean="0"/>
              <a:t>школы № 2 . На встрече присутствовали Орлов М. П.— ветеран ВОВ, </a:t>
            </a:r>
          </a:p>
          <a:p>
            <a:r>
              <a:rPr lang="ru-RU" dirty="0" smtClean="0"/>
              <a:t>председатель Городского совета ветеранов, </a:t>
            </a:r>
          </a:p>
          <a:p>
            <a:r>
              <a:rPr lang="ru-RU" dirty="0" smtClean="0"/>
              <a:t>Соколова Л.И., Грязных Л.Г., </a:t>
            </a:r>
            <a:r>
              <a:rPr lang="ru-RU" dirty="0" err="1" smtClean="0"/>
              <a:t>Горланова</a:t>
            </a:r>
            <a:r>
              <a:rPr lang="ru-RU" dirty="0" smtClean="0"/>
              <a:t> А. Н.-</a:t>
            </a:r>
          </a:p>
          <a:p>
            <a:r>
              <a:rPr lang="ru-RU" dirty="0" smtClean="0"/>
              <a:t>ветераны  труда.  Гости  познакомились  с </a:t>
            </a:r>
          </a:p>
          <a:p>
            <a:r>
              <a:rPr lang="ru-RU" dirty="0" smtClean="0"/>
              <a:t>материалами  по патриотической работе, </a:t>
            </a:r>
          </a:p>
          <a:p>
            <a:r>
              <a:rPr lang="ru-RU" dirty="0" smtClean="0"/>
              <a:t>которая ведется с подрастающим поколением</a:t>
            </a:r>
            <a:r>
              <a:rPr lang="ru-RU" b="1" dirty="0" smtClean="0"/>
              <a:t>. </a:t>
            </a:r>
          </a:p>
          <a:p>
            <a:endParaRPr lang="ru-RU" b="1" dirty="0" smtClean="0"/>
          </a:p>
          <a:p>
            <a:r>
              <a:rPr lang="ru-RU" dirty="0" smtClean="0"/>
              <a:t>В ДК«Металлург», состоялось выездное</a:t>
            </a:r>
          </a:p>
          <a:p>
            <a:r>
              <a:rPr lang="ru-RU" dirty="0" smtClean="0"/>
              <a:t> выступление клуба «</a:t>
            </a:r>
            <a:r>
              <a:rPr lang="ru-RU" dirty="0" err="1" smtClean="0"/>
              <a:t>Элегант</a:t>
            </a:r>
            <a:r>
              <a:rPr lang="ru-RU" dirty="0" smtClean="0"/>
              <a:t>» для ветеранов</a:t>
            </a:r>
          </a:p>
          <a:p>
            <a:r>
              <a:rPr lang="ru-RU" dirty="0" smtClean="0"/>
              <a:t>Каменск–Уральского металлургического завода. </a:t>
            </a:r>
          </a:p>
          <a:p>
            <a:r>
              <a:rPr lang="ru-RU" dirty="0" smtClean="0"/>
              <a:t>На празднике присутствовали </a:t>
            </a:r>
            <a:r>
              <a:rPr lang="ru-RU" b="1" dirty="0" smtClean="0"/>
              <a:t>40 ветеранов</a:t>
            </a:r>
            <a:r>
              <a:rPr lang="ru-RU" dirty="0" smtClean="0"/>
              <a:t> </a:t>
            </a:r>
            <a:r>
              <a:rPr lang="ru-RU" dirty="0" err="1" smtClean="0"/>
              <a:t>КУМЗа</a:t>
            </a:r>
            <a:r>
              <a:rPr lang="ru-RU" dirty="0" smtClean="0"/>
              <a:t>.</a:t>
            </a:r>
          </a:p>
          <a:p>
            <a:endParaRPr lang="ru-RU" dirty="0" smtClean="0"/>
          </a:p>
          <a:p>
            <a:r>
              <a:rPr lang="ru-RU" b="1" dirty="0" smtClean="0"/>
              <a:t>О</a:t>
            </a:r>
            <a:r>
              <a:rPr lang="ru-RU" dirty="0" smtClean="0"/>
              <a:t>рганизация и проведение на социальных участках </a:t>
            </a:r>
          </a:p>
          <a:p>
            <a:r>
              <a:rPr lang="ru-RU" dirty="0" smtClean="0"/>
              <a:t>города праздника – </a:t>
            </a:r>
            <a:r>
              <a:rPr lang="ru-RU" b="1" dirty="0" smtClean="0"/>
              <a:t>«День Победы»</a:t>
            </a:r>
            <a:r>
              <a:rPr lang="ru-RU" dirty="0" smtClean="0"/>
              <a:t>:</a:t>
            </a:r>
          </a:p>
          <a:p>
            <a:r>
              <a:rPr lang="ru-RU" dirty="0" smtClean="0"/>
              <a:t>- п. </a:t>
            </a:r>
            <a:r>
              <a:rPr lang="ru-RU" dirty="0" err="1" smtClean="0"/>
              <a:t>Хозспособ</a:t>
            </a:r>
            <a:r>
              <a:rPr lang="ru-RU" dirty="0" smtClean="0"/>
              <a:t> (10.05.16г.) охвачено – </a:t>
            </a:r>
            <a:r>
              <a:rPr lang="ru-RU" b="1" dirty="0" smtClean="0"/>
              <a:t>20 человек.</a:t>
            </a:r>
            <a:endParaRPr lang="ru-RU" dirty="0" smtClean="0"/>
          </a:p>
          <a:p>
            <a:r>
              <a:rPr lang="ru-RU" dirty="0" smtClean="0"/>
              <a:t>- п. Силикатный (07.05.16г.) охвачено –</a:t>
            </a:r>
            <a:r>
              <a:rPr lang="ru-RU" b="1" dirty="0" smtClean="0"/>
              <a:t> </a:t>
            </a:r>
            <a:r>
              <a:rPr lang="ru-RU" dirty="0" smtClean="0"/>
              <a:t> </a:t>
            </a:r>
            <a:r>
              <a:rPr lang="ru-RU" b="1" dirty="0" smtClean="0"/>
              <a:t>40</a:t>
            </a:r>
            <a:r>
              <a:rPr lang="ru-RU" dirty="0" smtClean="0"/>
              <a:t> </a:t>
            </a:r>
            <a:r>
              <a:rPr lang="ru-RU" b="1" dirty="0" smtClean="0"/>
              <a:t>человек.</a:t>
            </a:r>
            <a:endParaRPr lang="ru-RU" dirty="0" smtClean="0"/>
          </a:p>
          <a:p>
            <a:r>
              <a:rPr lang="ru-RU" dirty="0" smtClean="0"/>
              <a:t>- Старый Каменск (06.05.16г.) охвачено –</a:t>
            </a:r>
            <a:r>
              <a:rPr lang="ru-RU" b="1" dirty="0" smtClean="0"/>
              <a:t> 20</a:t>
            </a:r>
            <a:r>
              <a:rPr lang="ru-RU" dirty="0" smtClean="0"/>
              <a:t> </a:t>
            </a:r>
            <a:r>
              <a:rPr lang="ru-RU" b="1" dirty="0" smtClean="0"/>
              <a:t>человек.</a:t>
            </a:r>
            <a:endParaRPr lang="ru-RU" dirty="0" smtClean="0"/>
          </a:p>
          <a:p>
            <a:r>
              <a:rPr lang="ru-RU" dirty="0" smtClean="0"/>
              <a:t>- д. </a:t>
            </a:r>
            <a:r>
              <a:rPr lang="ru-RU" dirty="0" err="1" smtClean="0"/>
              <a:t>Монастырка</a:t>
            </a:r>
            <a:r>
              <a:rPr lang="ru-RU" dirty="0" smtClean="0"/>
              <a:t> (09.05.16г.) охвачено –</a:t>
            </a:r>
            <a:r>
              <a:rPr lang="ru-RU" b="1" dirty="0" smtClean="0"/>
              <a:t> 16</a:t>
            </a:r>
            <a:r>
              <a:rPr lang="ru-RU" dirty="0" smtClean="0"/>
              <a:t> </a:t>
            </a:r>
            <a:r>
              <a:rPr lang="ru-RU" b="1" dirty="0" smtClean="0"/>
              <a:t>человек.</a:t>
            </a:r>
            <a:endParaRPr lang="ru-RU" dirty="0" smtClean="0"/>
          </a:p>
          <a:p>
            <a:r>
              <a:rPr lang="ru-RU" dirty="0" smtClean="0"/>
              <a:t>Всего охвачено: </a:t>
            </a:r>
            <a:r>
              <a:rPr lang="ru-RU" b="1" dirty="0" smtClean="0"/>
              <a:t> 96 человек.</a:t>
            </a:r>
            <a:endParaRPr lang="ru-RU" dirty="0" smtClean="0"/>
          </a:p>
        </p:txBody>
      </p:sp>
      <p:pic>
        <p:nvPicPr>
          <p:cNvPr id="15" name="Picture 13" descr="http://www.playcast.ru/uploads/2014/12/11/11046069.gif"/>
          <p:cNvPicPr>
            <a:picLocks noChangeAspect="1" noChangeArrowheads="1" noCrop="1"/>
          </p:cNvPicPr>
          <p:nvPr/>
        </p:nvPicPr>
        <p:blipFill>
          <a:blip r:embed="rId3" cstate="print"/>
          <a:srcRect/>
          <a:stretch>
            <a:fillRect/>
          </a:stretch>
        </p:blipFill>
        <p:spPr bwMode="auto">
          <a:xfrm>
            <a:off x="762000" y="152400"/>
            <a:ext cx="762000" cy="762000"/>
          </a:xfrm>
          <a:prstGeom prst="rect">
            <a:avLst/>
          </a:prstGeom>
          <a:noFill/>
        </p:spPr>
      </p:pic>
      <p:pic>
        <p:nvPicPr>
          <p:cNvPr id="16" name="Picture 13" descr="http://www.playcast.ru/uploads/2014/12/11/11046069.gif"/>
          <p:cNvPicPr>
            <a:picLocks noChangeAspect="1" noChangeArrowheads="1" noCrop="1"/>
          </p:cNvPicPr>
          <p:nvPr/>
        </p:nvPicPr>
        <p:blipFill>
          <a:blip r:embed="rId3" cstate="print"/>
          <a:srcRect/>
          <a:stretch>
            <a:fillRect/>
          </a:stretch>
        </p:blipFill>
        <p:spPr bwMode="auto">
          <a:xfrm>
            <a:off x="7086600" y="6096000"/>
            <a:ext cx="762000" cy="762000"/>
          </a:xfrm>
          <a:prstGeom prst="rect">
            <a:avLst/>
          </a:prstGeom>
          <a:noFill/>
        </p:spPr>
      </p:pic>
      <p:pic>
        <p:nvPicPr>
          <p:cNvPr id="20" name="Picture 13" descr="http://www.playcast.ru/uploads/2014/12/11/11046069.gif"/>
          <p:cNvPicPr>
            <a:picLocks noChangeAspect="1" noChangeArrowheads="1" noCrop="1"/>
          </p:cNvPicPr>
          <p:nvPr/>
        </p:nvPicPr>
        <p:blipFill>
          <a:blip r:embed="rId3" cstate="print"/>
          <a:srcRect/>
          <a:stretch>
            <a:fillRect/>
          </a:stretch>
        </p:blipFill>
        <p:spPr bwMode="auto">
          <a:xfrm>
            <a:off x="7772400" y="533400"/>
            <a:ext cx="762000" cy="762000"/>
          </a:xfrm>
          <a:prstGeom prst="rect">
            <a:avLst/>
          </a:prstGeom>
          <a:noFill/>
        </p:spPr>
      </p:pic>
      <p:pic>
        <p:nvPicPr>
          <p:cNvPr id="21" name="Picture 11" descr="http://www.playcast.ru/uploads/2016/04/11/18229225.gif"/>
          <p:cNvPicPr>
            <a:picLocks noChangeAspect="1" noChangeArrowheads="1"/>
          </p:cNvPicPr>
          <p:nvPr/>
        </p:nvPicPr>
        <p:blipFill>
          <a:blip r:embed="rId4" cstate="print"/>
          <a:srcRect/>
          <a:stretch>
            <a:fillRect/>
          </a:stretch>
        </p:blipFill>
        <p:spPr bwMode="auto">
          <a:xfrm>
            <a:off x="5867400" y="4191000"/>
            <a:ext cx="533400" cy="596438"/>
          </a:xfrm>
          <a:prstGeom prst="rect">
            <a:avLst/>
          </a:prstGeom>
          <a:noFill/>
        </p:spPr>
      </p:pic>
      <p:pic>
        <p:nvPicPr>
          <p:cNvPr id="22" name="Рисунок 21" descr="&amp;Vcy;&amp;scy;&amp;tcy;&amp;rcy;&amp;iecy;&amp;chcy;&amp;acy; &amp;pcy;&amp;ocy;&amp;kcy;&amp;ocy;&amp;lcy;&amp;iecy;&amp;ncy;&amp;icy;&amp;jcy;"/>
          <p:cNvPicPr/>
          <p:nvPr/>
        </p:nvPicPr>
        <p:blipFill>
          <a:blip r:embed="rId5" cstate="print"/>
          <a:srcRect/>
          <a:stretch>
            <a:fillRect/>
          </a:stretch>
        </p:blipFill>
        <p:spPr bwMode="auto">
          <a:xfrm>
            <a:off x="5410200" y="1219200"/>
            <a:ext cx="1104900" cy="1447800"/>
          </a:xfrm>
          <a:prstGeom prst="rect">
            <a:avLst/>
          </a:prstGeom>
          <a:ln>
            <a:noFill/>
          </a:ln>
          <a:effectLst>
            <a:softEdge rad="112500"/>
          </a:effectLst>
        </p:spPr>
      </p:pic>
      <p:pic>
        <p:nvPicPr>
          <p:cNvPr id="23" name="Рисунок 22" descr="&amp;Vcy;&amp;scy;&amp;tcy;&amp;rcy;&amp;iecy;&amp;chcy;&amp;acy; &amp;pcy;&amp;ocy;&amp;kcy;&amp;ocy;&amp;lcy;&amp;iecy;&amp;ncy;&amp;icy;&amp;jcy;"/>
          <p:cNvPicPr/>
          <p:nvPr/>
        </p:nvPicPr>
        <p:blipFill>
          <a:blip r:embed="rId6" cstate="email"/>
          <a:srcRect/>
          <a:stretch>
            <a:fillRect/>
          </a:stretch>
        </p:blipFill>
        <p:spPr bwMode="auto">
          <a:xfrm>
            <a:off x="6400800" y="1219200"/>
            <a:ext cx="2124075" cy="1447800"/>
          </a:xfrm>
          <a:prstGeom prst="rect">
            <a:avLst/>
          </a:prstGeom>
          <a:ln>
            <a:noFill/>
          </a:ln>
          <a:effectLst>
            <a:softEdge rad="112500"/>
          </a:effectLst>
        </p:spPr>
      </p:pic>
      <p:pic>
        <p:nvPicPr>
          <p:cNvPr id="24" name="Рисунок 23" descr="&amp;Vcy;&amp;ycy;&amp;scy;&amp;tcy;&amp;ucy;&amp;pcy;&amp;lcy;&amp;iecy;&amp;ncy;&amp;icy;&amp;iecy; &amp;kcy;&amp;lcy;&amp;ucy;&amp;bcy;&amp;acy; «&amp;Ecy;&amp;lcy;&amp;iecy;&amp;gcy;&amp;acy;&amp;ncy;&amp;tcy;»"/>
          <p:cNvPicPr/>
          <p:nvPr/>
        </p:nvPicPr>
        <p:blipFill>
          <a:blip r:embed="rId7" cstate="print"/>
          <a:srcRect/>
          <a:stretch>
            <a:fillRect/>
          </a:stretch>
        </p:blipFill>
        <p:spPr bwMode="auto">
          <a:xfrm>
            <a:off x="5943600" y="2819400"/>
            <a:ext cx="2057400" cy="1514475"/>
          </a:xfrm>
          <a:prstGeom prst="rect">
            <a:avLst/>
          </a:prstGeom>
          <a:ln>
            <a:noFill/>
          </a:ln>
          <a:effectLst>
            <a:softEdge rad="112500"/>
          </a:effectLst>
        </p:spPr>
      </p:pic>
      <p:pic>
        <p:nvPicPr>
          <p:cNvPr id="25" name="Рисунок 24" descr="&amp;Dcy;&amp;iecy;&amp;ncy;&amp;softcy; &amp;Pcy;&amp;ocy;&amp;bcy;&amp;iecy;&amp;dcy;&amp;ycy;"/>
          <p:cNvPicPr/>
          <p:nvPr/>
        </p:nvPicPr>
        <p:blipFill>
          <a:blip r:embed="rId8" cstate="email"/>
          <a:srcRect/>
          <a:stretch>
            <a:fillRect/>
          </a:stretch>
        </p:blipFill>
        <p:spPr bwMode="auto">
          <a:xfrm>
            <a:off x="6019800" y="4648200"/>
            <a:ext cx="2209800" cy="1571625"/>
          </a:xfrm>
          <a:prstGeom prst="rect">
            <a:avLst/>
          </a:prstGeom>
          <a:ln>
            <a:noFill/>
          </a:ln>
          <a:effectLst>
            <a:softEdge rad="112500"/>
          </a:effectLst>
        </p:spPr>
      </p:pic>
    </p:spTree>
  </p:cSld>
  <p:clrMapOvr>
    <a:masterClrMapping/>
  </p:clrMapOvr>
  <p:transition>
    <p:split orient="vert"/>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71628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4800600" y="228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2667000" y="59436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838200" y="4343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5638800" y="2743200"/>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1025" name="Rectangle 1"/>
          <p:cNvSpPr>
            <a:spLocks noChangeArrowheads="1"/>
          </p:cNvSpPr>
          <p:nvPr/>
        </p:nvSpPr>
        <p:spPr bwMode="auto">
          <a:xfrm>
            <a:off x="685800" y="1045121"/>
            <a:ext cx="7848600" cy="48013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ru-RU" dirty="0" smtClean="0"/>
              <a:t>В Каменске-Уральском появилась славная традиция-</a:t>
            </a:r>
          </a:p>
          <a:p>
            <a:r>
              <a:rPr lang="ru-RU" dirty="0" smtClean="0"/>
              <a:t> проведения парадов наследников Победы. </a:t>
            </a:r>
            <a:r>
              <a:rPr lang="ru-RU" b="1" dirty="0" smtClean="0"/>
              <a:t>9 мая </a:t>
            </a:r>
          </a:p>
          <a:p>
            <a:r>
              <a:rPr lang="ru-RU" dirty="0" smtClean="0"/>
              <a:t>состоялось памятное шествие </a:t>
            </a:r>
            <a:r>
              <a:rPr lang="ru-RU" b="1" dirty="0" smtClean="0"/>
              <a:t>«Бессмертного полка». </a:t>
            </a:r>
          </a:p>
          <a:p>
            <a:r>
              <a:rPr lang="ru-RU" dirty="0" smtClean="0"/>
              <a:t>Участвовать в шествии </a:t>
            </a:r>
            <a:r>
              <a:rPr lang="ru-RU" b="1" dirty="0" smtClean="0"/>
              <a:t>«Бессмертного батальона», </a:t>
            </a:r>
            <a:r>
              <a:rPr lang="ru-RU" dirty="0" smtClean="0"/>
              <a:t>с </a:t>
            </a:r>
          </a:p>
          <a:p>
            <a:r>
              <a:rPr lang="ru-RU" dirty="0" smtClean="0"/>
              <a:t>портретами своих сыновей, мужей, участвовавших в</a:t>
            </a:r>
          </a:p>
          <a:p>
            <a:r>
              <a:rPr lang="ru-RU" dirty="0" smtClean="0"/>
              <a:t> боевых действиях на территории Афганистана, Чечни </a:t>
            </a:r>
          </a:p>
          <a:p>
            <a:r>
              <a:rPr lang="ru-RU" dirty="0" smtClean="0"/>
              <a:t>пришли </a:t>
            </a:r>
            <a:r>
              <a:rPr lang="ru-RU" b="1" dirty="0" smtClean="0"/>
              <a:t>22 участника</a:t>
            </a:r>
            <a:r>
              <a:rPr lang="ru-RU" dirty="0" smtClean="0"/>
              <a:t> </a:t>
            </a:r>
            <a:r>
              <a:rPr lang="ru-RU" b="1" dirty="0" smtClean="0"/>
              <a:t>клуба «Виктории».</a:t>
            </a:r>
          </a:p>
          <a:p>
            <a:endParaRPr lang="ru-RU" b="1" dirty="0" smtClean="0"/>
          </a:p>
          <a:p>
            <a:r>
              <a:rPr lang="ru-RU" b="1" dirty="0" smtClean="0"/>
              <a:t>1 июля</a:t>
            </a:r>
            <a:r>
              <a:rPr lang="ru-RU" dirty="0" smtClean="0"/>
              <a:t> п. Силикатный праздновал свой день рождения.</a:t>
            </a:r>
          </a:p>
          <a:p>
            <a:r>
              <a:rPr lang="ru-RU" dirty="0" smtClean="0"/>
              <a:t>Праздник организовали специалист по соц.работе</a:t>
            </a:r>
          </a:p>
          <a:p>
            <a:r>
              <a:rPr lang="ru-RU" dirty="0" smtClean="0"/>
              <a:t> </a:t>
            </a:r>
            <a:r>
              <a:rPr lang="ru-RU" dirty="0" err="1" smtClean="0"/>
              <a:t>Киричек</a:t>
            </a:r>
            <a:r>
              <a:rPr lang="ru-RU" dirty="0" smtClean="0"/>
              <a:t> В. М. и библиотекарь Четыркина Л. М.</a:t>
            </a:r>
          </a:p>
          <a:p>
            <a:r>
              <a:rPr lang="ru-RU" dirty="0" smtClean="0"/>
              <a:t>Организовали спортивные соревнования для детей </a:t>
            </a:r>
          </a:p>
          <a:p>
            <a:r>
              <a:rPr lang="ru-RU" dirty="0" smtClean="0"/>
              <a:t>на велосипедах, роликах, самокатах. Поздравили и </a:t>
            </a:r>
          </a:p>
          <a:p>
            <a:r>
              <a:rPr lang="ru-RU" dirty="0" smtClean="0"/>
              <a:t>наградили активных жителей за участие в</a:t>
            </a:r>
          </a:p>
          <a:p>
            <a:r>
              <a:rPr lang="ru-RU" dirty="0" smtClean="0"/>
              <a:t> субботниках и других мероприятиях, долгожителей</a:t>
            </a:r>
          </a:p>
          <a:p>
            <a:r>
              <a:rPr lang="ru-RU" dirty="0" smtClean="0"/>
              <a:t> поселка.</a:t>
            </a:r>
          </a:p>
          <a:p>
            <a:r>
              <a:rPr lang="ru-RU" dirty="0" smtClean="0"/>
              <a:t>В празднике приняли участие 86 жителей поселка</a:t>
            </a:r>
            <a:endParaRPr lang="ru-RU" dirty="0"/>
          </a:p>
        </p:txBody>
      </p:sp>
      <p:pic>
        <p:nvPicPr>
          <p:cNvPr id="15" name="Picture 13" descr="http://www.playcast.ru/uploads/2014/12/11/11046069.gif"/>
          <p:cNvPicPr>
            <a:picLocks noChangeAspect="1" noChangeArrowheads="1" noCrop="1"/>
          </p:cNvPicPr>
          <p:nvPr/>
        </p:nvPicPr>
        <p:blipFill>
          <a:blip r:embed="rId3" cstate="print"/>
          <a:srcRect/>
          <a:stretch>
            <a:fillRect/>
          </a:stretch>
        </p:blipFill>
        <p:spPr bwMode="auto">
          <a:xfrm>
            <a:off x="990600" y="304800"/>
            <a:ext cx="762000" cy="762000"/>
          </a:xfrm>
          <a:prstGeom prst="rect">
            <a:avLst/>
          </a:prstGeom>
          <a:noFill/>
        </p:spPr>
      </p:pic>
      <p:pic>
        <p:nvPicPr>
          <p:cNvPr id="16" name="Picture 13" descr="http://www.playcast.ru/uploads/2014/12/11/11046069.gif"/>
          <p:cNvPicPr>
            <a:picLocks noChangeAspect="1" noChangeArrowheads="1" noCrop="1"/>
          </p:cNvPicPr>
          <p:nvPr/>
        </p:nvPicPr>
        <p:blipFill>
          <a:blip r:embed="rId3" cstate="print"/>
          <a:srcRect/>
          <a:stretch>
            <a:fillRect/>
          </a:stretch>
        </p:blipFill>
        <p:spPr bwMode="auto">
          <a:xfrm>
            <a:off x="7086600" y="6096000"/>
            <a:ext cx="762000" cy="762000"/>
          </a:xfrm>
          <a:prstGeom prst="rect">
            <a:avLst/>
          </a:prstGeom>
          <a:noFill/>
        </p:spPr>
      </p:pic>
      <p:pic>
        <p:nvPicPr>
          <p:cNvPr id="20" name="Picture 13" descr="http://www.playcast.ru/uploads/2014/12/11/11046069.gif"/>
          <p:cNvPicPr>
            <a:picLocks noChangeAspect="1" noChangeArrowheads="1" noCrop="1"/>
          </p:cNvPicPr>
          <p:nvPr/>
        </p:nvPicPr>
        <p:blipFill>
          <a:blip r:embed="rId3" cstate="print"/>
          <a:srcRect/>
          <a:stretch>
            <a:fillRect/>
          </a:stretch>
        </p:blipFill>
        <p:spPr bwMode="auto">
          <a:xfrm>
            <a:off x="7391400" y="304800"/>
            <a:ext cx="762000" cy="762000"/>
          </a:xfrm>
          <a:prstGeom prst="rect">
            <a:avLst/>
          </a:prstGeom>
          <a:noFill/>
        </p:spPr>
      </p:pic>
      <p:pic>
        <p:nvPicPr>
          <p:cNvPr id="21" name="Picture 11" descr="http://www.playcast.ru/uploads/2016/04/11/18229225.gif"/>
          <p:cNvPicPr>
            <a:picLocks noChangeAspect="1" noChangeArrowheads="1"/>
          </p:cNvPicPr>
          <p:nvPr/>
        </p:nvPicPr>
        <p:blipFill>
          <a:blip r:embed="rId4" cstate="print"/>
          <a:srcRect/>
          <a:stretch>
            <a:fillRect/>
          </a:stretch>
        </p:blipFill>
        <p:spPr bwMode="auto">
          <a:xfrm>
            <a:off x="5715000" y="4419600"/>
            <a:ext cx="533400" cy="596438"/>
          </a:xfrm>
          <a:prstGeom prst="rect">
            <a:avLst/>
          </a:prstGeom>
          <a:noFill/>
        </p:spPr>
      </p:pic>
      <p:pic>
        <p:nvPicPr>
          <p:cNvPr id="26" name="Рисунок 25" descr="&amp;Bcy;&amp;iecy;&amp;scy;&amp;scy;&amp;mcy;&amp;iecy;&amp;rcy;&amp;tcy;&amp;ncy;&amp;ycy;&amp;jcy; &amp;bcy;&amp;acy;&amp;tcy;&amp;acy;&amp;lcy;&amp;softcy;&amp;ocy;&amp;ncy;!"/>
          <p:cNvPicPr/>
          <p:nvPr/>
        </p:nvPicPr>
        <p:blipFill>
          <a:blip r:embed="rId5" cstate="email"/>
          <a:srcRect/>
          <a:stretch>
            <a:fillRect/>
          </a:stretch>
        </p:blipFill>
        <p:spPr bwMode="auto">
          <a:xfrm>
            <a:off x="6248400" y="990600"/>
            <a:ext cx="2003526" cy="1295400"/>
          </a:xfrm>
          <a:prstGeom prst="rect">
            <a:avLst/>
          </a:prstGeom>
          <a:ln>
            <a:noFill/>
          </a:ln>
          <a:effectLst>
            <a:softEdge rad="112500"/>
          </a:effectLst>
        </p:spPr>
      </p:pic>
      <p:pic>
        <p:nvPicPr>
          <p:cNvPr id="27" name="Рисунок 26" descr="&amp;Bcy;&amp;iecy;&amp;scy;&amp;scy;&amp;mcy;&amp;iecy;&amp;rcy;&amp;tcy;&amp;ncy;&amp;ycy;&amp;jcy; &amp;bcy;&amp;acy;&amp;tcy;&amp;acy;&amp;lcy;&amp;softcy;&amp;ocy;&amp;ncy;!"/>
          <p:cNvPicPr/>
          <p:nvPr/>
        </p:nvPicPr>
        <p:blipFill>
          <a:blip r:embed="rId6" cstate="email"/>
          <a:srcRect/>
          <a:stretch>
            <a:fillRect/>
          </a:stretch>
        </p:blipFill>
        <p:spPr bwMode="auto">
          <a:xfrm>
            <a:off x="6324600" y="2057400"/>
            <a:ext cx="1991878" cy="1490774"/>
          </a:xfrm>
          <a:prstGeom prst="rect">
            <a:avLst/>
          </a:prstGeom>
          <a:ln>
            <a:noFill/>
          </a:ln>
          <a:effectLst>
            <a:softEdge rad="112500"/>
          </a:effectLst>
        </p:spPr>
      </p:pic>
      <p:pic>
        <p:nvPicPr>
          <p:cNvPr id="28" name="Рисунок 27" descr="&amp;Dcy;&amp;iecy;&amp;ncy;&amp;softcy; &amp;dcy;&amp;vcy;&amp;ocy;&amp;rcy;&amp;acy; &amp;vcy; &amp;pcy;&amp;ocy;&amp;scy;&amp;iecy;&amp;lcy;&amp;kcy;&amp;iecy; &amp;Scy;&amp;icy;&amp;lcy;&amp;icy;&amp;kcy;&amp;acy;&amp;tcy;&amp;ncy;&amp;ycy;&amp;jcy;"/>
          <p:cNvPicPr/>
          <p:nvPr/>
        </p:nvPicPr>
        <p:blipFill>
          <a:blip r:embed="rId7" cstate="print"/>
          <a:srcRect/>
          <a:stretch>
            <a:fillRect/>
          </a:stretch>
        </p:blipFill>
        <p:spPr bwMode="auto">
          <a:xfrm>
            <a:off x="6019800" y="3733800"/>
            <a:ext cx="2143125" cy="1428750"/>
          </a:xfrm>
          <a:prstGeom prst="rect">
            <a:avLst/>
          </a:prstGeom>
          <a:ln>
            <a:noFill/>
          </a:ln>
          <a:effectLst>
            <a:softEdge rad="112500"/>
          </a:effectLst>
        </p:spPr>
      </p:pic>
      <p:pic>
        <p:nvPicPr>
          <p:cNvPr id="29" name="Рисунок 28" descr="&amp;Dcy;&amp;iecy;&amp;ncy;&amp;softcy; &amp;dcy;&amp;vcy;&amp;ocy;&amp;rcy;&amp;acy; &amp;vcy; &amp;pcy;&amp;ocy;&amp;scy;&amp;iecy;&amp;lcy;&amp;kcy;&amp;iecy; &amp;Scy;&amp;icy;&amp;lcy;&amp;icy;&amp;kcy;&amp;acy;&amp;tcy;&amp;ncy;&amp;ycy;&amp;jcy;"/>
          <p:cNvPicPr/>
          <p:nvPr/>
        </p:nvPicPr>
        <p:blipFill>
          <a:blip r:embed="rId8" cstate="print"/>
          <a:srcRect/>
          <a:stretch>
            <a:fillRect/>
          </a:stretch>
        </p:blipFill>
        <p:spPr bwMode="auto">
          <a:xfrm>
            <a:off x="6629400" y="5105400"/>
            <a:ext cx="1524000" cy="1219200"/>
          </a:xfrm>
          <a:prstGeom prst="rect">
            <a:avLst/>
          </a:prstGeom>
          <a:ln>
            <a:noFill/>
          </a:ln>
          <a:effectLst>
            <a:softEdge rad="112500"/>
          </a:effectLst>
        </p:spPr>
      </p:pic>
      <p:pic>
        <p:nvPicPr>
          <p:cNvPr id="11267" name="Picture 3" descr="C:\Users\Rongina_SE\Downloads\299428_656c0.gif"/>
          <p:cNvPicPr>
            <a:picLocks noChangeAspect="1" noChangeArrowheads="1" noCrop="1"/>
          </p:cNvPicPr>
          <p:nvPr/>
        </p:nvPicPr>
        <p:blipFill>
          <a:blip r:embed="rId9" cstate="print"/>
          <a:srcRect/>
          <a:stretch>
            <a:fillRect/>
          </a:stretch>
        </p:blipFill>
        <p:spPr bwMode="auto">
          <a:xfrm rot="16522522">
            <a:off x="5618819" y="5542438"/>
            <a:ext cx="1259344" cy="1259344"/>
          </a:xfrm>
          <a:prstGeom prst="rect">
            <a:avLst/>
          </a:prstGeom>
          <a:noFill/>
        </p:spPr>
      </p:pic>
      <p:pic>
        <p:nvPicPr>
          <p:cNvPr id="11268" name="Picture 4" descr="C:\Users\Rongina_SE\Downloads\30.gif"/>
          <p:cNvPicPr>
            <a:picLocks noChangeAspect="1" noChangeArrowheads="1" noCrop="1"/>
          </p:cNvPicPr>
          <p:nvPr/>
        </p:nvPicPr>
        <p:blipFill>
          <a:blip r:embed="rId10" cstate="print"/>
          <a:srcRect/>
          <a:stretch>
            <a:fillRect/>
          </a:stretch>
        </p:blipFill>
        <p:spPr bwMode="auto">
          <a:xfrm>
            <a:off x="7620000" y="1676400"/>
            <a:ext cx="952500" cy="11430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dirty="0"/>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101" name="Picture 5" descr="http://www.playcast.ru/uploads/2016/04/11/18229225.gif"/>
          <p:cNvPicPr>
            <a:picLocks noChangeAspect="1" noChangeArrowheads="1"/>
          </p:cNvPicPr>
          <p:nvPr/>
        </p:nvPicPr>
        <p:blipFill>
          <a:blip r:embed="rId3" cstate="print"/>
          <a:srcRect/>
          <a:stretch>
            <a:fillRect/>
          </a:stretch>
        </p:blipFill>
        <p:spPr bwMode="auto">
          <a:xfrm>
            <a:off x="8153400" y="5943600"/>
            <a:ext cx="638872" cy="714375"/>
          </a:xfrm>
          <a:prstGeom prst="rect">
            <a:avLst/>
          </a:prstGeom>
          <a:noFill/>
        </p:spPr>
      </p:pic>
      <p:pic>
        <p:nvPicPr>
          <p:cNvPr id="4103" name="Picture 7" descr="http://www.playcast.ru/uploads/2016/04/11/18229225.gif"/>
          <p:cNvPicPr>
            <a:picLocks noChangeAspect="1" noChangeArrowheads="1"/>
          </p:cNvPicPr>
          <p:nvPr/>
        </p:nvPicPr>
        <p:blipFill>
          <a:blip r:embed="rId3" cstate="print"/>
          <a:srcRect/>
          <a:stretch>
            <a:fillRect/>
          </a:stretch>
        </p:blipFill>
        <p:spPr bwMode="auto">
          <a:xfrm>
            <a:off x="7696200" y="0"/>
            <a:ext cx="1047750" cy="1171575"/>
          </a:xfrm>
          <a:prstGeom prst="rect">
            <a:avLst/>
          </a:prstGeom>
          <a:noFill/>
        </p:spPr>
      </p:pic>
      <p:pic>
        <p:nvPicPr>
          <p:cNvPr id="4107" name="Picture 11" descr="http://www.playcast.ru/uploads/2016/04/11/18229225.gif"/>
          <p:cNvPicPr>
            <a:picLocks noChangeAspect="1" noChangeArrowheads="1"/>
          </p:cNvPicPr>
          <p:nvPr/>
        </p:nvPicPr>
        <p:blipFill>
          <a:blip r:embed="rId3" cstate="print"/>
          <a:srcRect/>
          <a:stretch>
            <a:fillRect/>
          </a:stretch>
        </p:blipFill>
        <p:spPr bwMode="auto">
          <a:xfrm>
            <a:off x="4114800" y="0"/>
            <a:ext cx="707018" cy="790575"/>
          </a:xfrm>
          <a:prstGeom prst="rect">
            <a:avLst/>
          </a:prstGeom>
          <a:noFill/>
        </p:spPr>
      </p:pic>
      <p:pic>
        <p:nvPicPr>
          <p:cNvPr id="4111" name="Picture 15" descr="http://www.playcast.ru/uploads/2014/12/11/11046069.gif"/>
          <p:cNvPicPr>
            <a:picLocks noChangeAspect="1" noChangeArrowheads="1" noCrop="1"/>
          </p:cNvPicPr>
          <p:nvPr/>
        </p:nvPicPr>
        <p:blipFill>
          <a:blip r:embed="rId4" cstate="print"/>
          <a:srcRect/>
          <a:stretch>
            <a:fillRect/>
          </a:stretch>
        </p:blipFill>
        <p:spPr bwMode="auto">
          <a:xfrm>
            <a:off x="914400" y="152400"/>
            <a:ext cx="685800" cy="685800"/>
          </a:xfrm>
          <a:prstGeom prst="rect">
            <a:avLst/>
          </a:prstGeom>
          <a:noFill/>
        </p:spPr>
      </p:pic>
      <p:pic>
        <p:nvPicPr>
          <p:cNvPr id="17" name="Picture 9" descr="http://www.playcast.ru/uploads/2016/04/11/18229225.gif"/>
          <p:cNvPicPr>
            <a:picLocks noChangeAspect="1" noChangeArrowheads="1"/>
          </p:cNvPicPr>
          <p:nvPr/>
        </p:nvPicPr>
        <p:blipFill>
          <a:blip r:embed="rId3" cstate="print"/>
          <a:srcRect/>
          <a:stretch>
            <a:fillRect/>
          </a:stretch>
        </p:blipFill>
        <p:spPr bwMode="auto">
          <a:xfrm>
            <a:off x="8001000" y="2514600"/>
            <a:ext cx="762000" cy="852055"/>
          </a:xfrm>
          <a:prstGeom prst="rect">
            <a:avLst/>
          </a:prstGeom>
          <a:noFill/>
        </p:spPr>
      </p:pic>
      <p:pic>
        <p:nvPicPr>
          <p:cNvPr id="19" name="Picture 9" descr="http://www.playcast.ru/uploads/2016/04/11/18229225.gif"/>
          <p:cNvPicPr>
            <a:picLocks noChangeAspect="1" noChangeArrowheads="1"/>
          </p:cNvPicPr>
          <p:nvPr/>
        </p:nvPicPr>
        <p:blipFill>
          <a:blip r:embed="rId3" cstate="print"/>
          <a:srcRect/>
          <a:stretch>
            <a:fillRect/>
          </a:stretch>
        </p:blipFill>
        <p:spPr bwMode="auto">
          <a:xfrm>
            <a:off x="914400" y="2514600"/>
            <a:ext cx="762000" cy="852055"/>
          </a:xfrm>
          <a:prstGeom prst="rect">
            <a:avLst/>
          </a:prstGeom>
          <a:noFill/>
        </p:spPr>
      </p:pic>
      <p:sp>
        <p:nvSpPr>
          <p:cNvPr id="12" name="Прямоугольник 11"/>
          <p:cNvSpPr/>
          <p:nvPr/>
        </p:nvSpPr>
        <p:spPr>
          <a:xfrm>
            <a:off x="838200" y="685800"/>
            <a:ext cx="7620000" cy="1754326"/>
          </a:xfrm>
          <a:prstGeom prst="rect">
            <a:avLst/>
          </a:prstGeom>
        </p:spPr>
        <p:txBody>
          <a:bodyPr wrap="square">
            <a:spAutoFit/>
          </a:bodyPr>
          <a:lstStyle/>
          <a:p>
            <a:r>
              <a:rPr lang="ru-RU" b="1" dirty="0" smtClean="0"/>
              <a:t>08.08.2017г.</a:t>
            </a:r>
            <a:r>
              <a:rPr lang="ru-RU" dirty="0" smtClean="0"/>
              <a:t> в преддверии Единого дня пенсионеров прошло мероприятие на территории парка отдыха «Каменский дворик», руководитель которого </a:t>
            </a:r>
            <a:r>
              <a:rPr lang="ru-RU" dirty="0" err="1" smtClean="0"/>
              <a:t>Голошейкин</a:t>
            </a:r>
            <a:r>
              <a:rPr lang="ru-RU" dirty="0" smtClean="0"/>
              <a:t> Семен является нашим социальным партнером. Мероприятие проведено в форме </a:t>
            </a:r>
            <a:r>
              <a:rPr lang="ru-RU" dirty="0" err="1" smtClean="0"/>
              <a:t>квеста</a:t>
            </a:r>
            <a:r>
              <a:rPr lang="ru-RU" dirty="0" smtClean="0"/>
              <a:t> «Тропинками родной природы» – организации активного отдыха на природе с использованием различных игровых форм для пожилых граждан.</a:t>
            </a:r>
            <a:endParaRPr lang="ru-RU" dirty="0"/>
          </a:p>
        </p:txBody>
      </p:sp>
      <p:pic>
        <p:nvPicPr>
          <p:cNvPr id="20" name="Picture 2" descr="http://i053.radikal.ru/1301/3f/05cbe3e0c177.gif"/>
          <p:cNvPicPr>
            <a:picLocks noChangeAspect="1" noChangeArrowheads="1" noCrop="1"/>
          </p:cNvPicPr>
          <p:nvPr/>
        </p:nvPicPr>
        <p:blipFill>
          <a:blip r:embed="rId5" cstate="print"/>
          <a:srcRect/>
          <a:stretch>
            <a:fillRect/>
          </a:stretch>
        </p:blipFill>
        <p:spPr bwMode="auto">
          <a:xfrm rot="21116932">
            <a:off x="755248" y="5403449"/>
            <a:ext cx="1066800" cy="1066800"/>
          </a:xfrm>
          <a:prstGeom prst="rect">
            <a:avLst/>
          </a:prstGeom>
          <a:noFill/>
        </p:spPr>
      </p:pic>
      <p:pic>
        <p:nvPicPr>
          <p:cNvPr id="21" name="Picture 8" descr="http://vamotkrytka.ru/_ph/156/2/362648635.gif"/>
          <p:cNvPicPr>
            <a:picLocks noChangeAspect="1" noChangeArrowheads="1" noCrop="1"/>
          </p:cNvPicPr>
          <p:nvPr/>
        </p:nvPicPr>
        <p:blipFill>
          <a:blip r:embed="rId6" cstate="print"/>
          <a:srcRect/>
          <a:stretch>
            <a:fillRect/>
          </a:stretch>
        </p:blipFill>
        <p:spPr bwMode="auto">
          <a:xfrm>
            <a:off x="4419600" y="2209800"/>
            <a:ext cx="813423" cy="1524000"/>
          </a:xfrm>
          <a:prstGeom prst="rect">
            <a:avLst/>
          </a:prstGeom>
          <a:noFill/>
        </p:spPr>
      </p:pic>
      <p:pic>
        <p:nvPicPr>
          <p:cNvPr id="22" name="Рисунок 21" descr="&amp;Tcy;&amp;rcy;&amp;ocy;&amp;pcy;&amp;icy;&amp;ncy;&amp;kcy;&amp;acy;&amp;mcy;&amp;icy; &amp;rcy;&amp;ocy;&amp;dcy;&amp;ncy;&amp;ocy;&amp;jcy; &amp;pcy;&amp;rcy;&amp;icy;&amp;rcy;&amp;ocy;&amp;dcy;&amp;ycy;"/>
          <p:cNvPicPr/>
          <p:nvPr/>
        </p:nvPicPr>
        <p:blipFill>
          <a:blip r:embed="rId7" cstate="email"/>
          <a:srcRect/>
          <a:stretch>
            <a:fillRect/>
          </a:stretch>
        </p:blipFill>
        <p:spPr bwMode="auto">
          <a:xfrm>
            <a:off x="1600200" y="2362200"/>
            <a:ext cx="2133600" cy="1295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3" name="Рисунок 22" descr="&amp;Tcy;&amp;rcy;&amp;ocy;&amp;pcy;&amp;icy;&amp;ncy;&amp;kcy;&amp;acy;&amp;mcy;&amp;icy; &amp;rcy;&amp;ocy;&amp;dcy;&amp;ncy;&amp;ocy;&amp;jcy; &amp;pcy;&amp;rcy;&amp;icy;&amp;rcy;&amp;ocy;&amp;dcy;&amp;ycy;"/>
          <p:cNvPicPr/>
          <p:nvPr/>
        </p:nvPicPr>
        <p:blipFill>
          <a:blip r:embed="rId8" cstate="email"/>
          <a:srcRect/>
          <a:stretch>
            <a:fillRect/>
          </a:stretch>
        </p:blipFill>
        <p:spPr bwMode="auto">
          <a:xfrm>
            <a:off x="5943600" y="2286000"/>
            <a:ext cx="1990725" cy="13525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Прямоугольник 17"/>
          <p:cNvSpPr/>
          <p:nvPr/>
        </p:nvSpPr>
        <p:spPr>
          <a:xfrm>
            <a:off x="838200" y="3657600"/>
            <a:ext cx="7848600" cy="923330"/>
          </a:xfrm>
          <a:prstGeom prst="rect">
            <a:avLst/>
          </a:prstGeom>
        </p:spPr>
        <p:txBody>
          <a:bodyPr wrap="square">
            <a:spAutoFit/>
          </a:bodyPr>
          <a:lstStyle/>
          <a:p>
            <a:r>
              <a:rPr lang="ru-RU" b="1" dirty="0" smtClean="0"/>
              <a:t>15.08.17 г.</a:t>
            </a:r>
            <a:r>
              <a:rPr lang="ru-RU" dirty="0" smtClean="0"/>
              <a:t> специалист по соц. Работе Шаталова В. С. провела мероприятие «Лучший двор», в котором участвовали люди не равнодушные к тому, как выглядит их </a:t>
            </a:r>
            <a:r>
              <a:rPr lang="ru-RU" dirty="0" err="1" smtClean="0"/>
              <a:t>придворовая</a:t>
            </a:r>
            <a:r>
              <a:rPr lang="ru-RU" dirty="0" smtClean="0"/>
              <a:t> территория. </a:t>
            </a:r>
            <a:endParaRPr lang="ru-RU" dirty="0"/>
          </a:p>
        </p:txBody>
      </p:sp>
      <p:pic>
        <p:nvPicPr>
          <p:cNvPr id="24" name="Рисунок 23" descr="&amp;Pcy;&amp;rcy;&amp;acy;&amp;zcy;&amp;dcy;&amp;ncy;&amp;icy;&amp;kcy; &amp;dcy;&amp;vcy;&amp;ocy;&amp;rcy;&amp;acy;"/>
          <p:cNvPicPr/>
          <p:nvPr/>
        </p:nvPicPr>
        <p:blipFill>
          <a:blip r:embed="rId9" cstate="email"/>
          <a:srcRect/>
          <a:stretch>
            <a:fillRect/>
          </a:stretch>
        </p:blipFill>
        <p:spPr bwMode="auto">
          <a:xfrm>
            <a:off x="1600200" y="4724400"/>
            <a:ext cx="2381250" cy="14668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5" name="Рисунок 24" descr="&amp;Pcy;&amp;rcy;&amp;acy;&amp;zcy;&amp;dcy;&amp;ncy;&amp;icy;&amp;kcy; &amp;dcy;&amp;vcy;&amp;ocy;&amp;rcy;&amp;acy;"/>
          <p:cNvPicPr/>
          <p:nvPr/>
        </p:nvPicPr>
        <p:blipFill>
          <a:blip r:embed="rId10" cstate="email"/>
          <a:srcRect/>
          <a:stretch>
            <a:fillRect/>
          </a:stretch>
        </p:blipFill>
        <p:spPr bwMode="auto">
          <a:xfrm>
            <a:off x="5562600" y="4724400"/>
            <a:ext cx="2389947" cy="14658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290" name="Picture 2" descr="C:\Users\Rongina_SE\Downloads\2.gif"/>
          <p:cNvPicPr>
            <a:picLocks noChangeAspect="1" noChangeArrowheads="1"/>
          </p:cNvPicPr>
          <p:nvPr/>
        </p:nvPicPr>
        <p:blipFill>
          <a:blip r:embed="rId11" cstate="print"/>
          <a:srcRect/>
          <a:stretch>
            <a:fillRect/>
          </a:stretch>
        </p:blipFill>
        <p:spPr bwMode="auto">
          <a:xfrm>
            <a:off x="4191000" y="4648200"/>
            <a:ext cx="1206930" cy="16002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5715000" y="29718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3581400" y="57912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7086600" y="60960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4800600" y="152400"/>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1025" name="Rectangle 1"/>
          <p:cNvSpPr>
            <a:spLocks noChangeArrowheads="1"/>
          </p:cNvSpPr>
          <p:nvPr/>
        </p:nvSpPr>
        <p:spPr bwMode="auto">
          <a:xfrm>
            <a:off x="685800" y="501148"/>
            <a:ext cx="7772400" cy="59093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ru-RU" b="1" dirty="0" smtClean="0"/>
              <a:t>Мероприятия, посвященные Дню пожилого человека</a:t>
            </a:r>
            <a:endParaRPr lang="ru-RU" dirty="0" smtClean="0"/>
          </a:p>
          <a:p>
            <a:r>
              <a:rPr lang="ru-RU" b="1" dirty="0" smtClean="0"/>
              <a:t>04.10.2017г.</a:t>
            </a:r>
            <a:r>
              <a:rPr lang="ru-RU" dirty="0" smtClean="0"/>
              <a:t> По традиции специалист по соц. работе</a:t>
            </a:r>
          </a:p>
          <a:p>
            <a:r>
              <a:rPr lang="ru-RU" dirty="0" smtClean="0"/>
              <a:t> Корнилова Е. С., совместно с Д/С №79 ,поздравили </a:t>
            </a:r>
          </a:p>
          <a:p>
            <a:r>
              <a:rPr lang="ru-RU" dirty="0" smtClean="0"/>
              <a:t>бывших сотрудников Детского сада Сысоеву М. А. и</a:t>
            </a:r>
          </a:p>
          <a:p>
            <a:r>
              <a:rPr lang="ru-RU" dirty="0" smtClean="0"/>
              <a:t> Якушину Н. С. с </a:t>
            </a:r>
            <a:r>
              <a:rPr lang="ru-RU" b="1" dirty="0" smtClean="0"/>
              <a:t>Днём пожилого человек</a:t>
            </a:r>
            <a:r>
              <a:rPr lang="ru-RU" dirty="0" smtClean="0"/>
              <a:t>а. дети </a:t>
            </a:r>
          </a:p>
          <a:p>
            <a:r>
              <a:rPr lang="ru-RU" dirty="0" smtClean="0"/>
              <a:t>прочитали стихи, подарили открытки, сделанные </a:t>
            </a:r>
          </a:p>
          <a:p>
            <a:r>
              <a:rPr lang="ru-RU" dirty="0" smtClean="0"/>
              <a:t>своими руками, и вручили небольшие подарки. </a:t>
            </a:r>
          </a:p>
          <a:p>
            <a:r>
              <a:rPr lang="ru-RU" b="1" dirty="0" smtClean="0"/>
              <a:t>11.10.2017г.</a:t>
            </a:r>
            <a:r>
              <a:rPr lang="ru-RU" dirty="0" smtClean="0"/>
              <a:t> в микрорайоне </a:t>
            </a:r>
            <a:r>
              <a:rPr lang="ru-RU" dirty="0" err="1" smtClean="0"/>
              <a:t>Хозспособ</a:t>
            </a:r>
            <a:r>
              <a:rPr lang="ru-RU" dirty="0" smtClean="0"/>
              <a:t> был проведен</a:t>
            </a:r>
          </a:p>
          <a:p>
            <a:r>
              <a:rPr lang="ru-RU" dirty="0" smtClean="0"/>
              <a:t> праздник к «Дню пожилого человека». </a:t>
            </a:r>
          </a:p>
          <a:p>
            <a:r>
              <a:rPr lang="ru-RU" dirty="0" smtClean="0"/>
              <a:t>С концертной программой выступили учащиеся</a:t>
            </a:r>
          </a:p>
          <a:p>
            <a:r>
              <a:rPr lang="ru-RU" dirty="0" smtClean="0"/>
              <a:t> школы № 19. Организовала мероприятие специалист</a:t>
            </a:r>
          </a:p>
          <a:p>
            <a:r>
              <a:rPr lang="ru-RU" dirty="0" smtClean="0"/>
              <a:t> по соц. работе Шаталова В.С. На праздник собрались</a:t>
            </a:r>
          </a:p>
          <a:p>
            <a:r>
              <a:rPr lang="ru-RU" dirty="0" smtClean="0"/>
              <a:t>люди старшего поколения в количестве 21 человек. </a:t>
            </a:r>
          </a:p>
          <a:p>
            <a:r>
              <a:rPr lang="ru-RU" b="1" dirty="0" smtClean="0"/>
              <a:t>11.10.2017г</a:t>
            </a:r>
            <a:r>
              <a:rPr lang="ru-RU" dirty="0" smtClean="0"/>
              <a:t>. специалистом по соц. работе </a:t>
            </a:r>
            <a:r>
              <a:rPr lang="ru-RU" dirty="0" err="1" smtClean="0"/>
              <a:t>Греховой</a:t>
            </a:r>
            <a:r>
              <a:rPr lang="ru-RU" dirty="0" smtClean="0"/>
              <a:t> Т. В. В школе №2 был организован праздник, посвященный «Дню </a:t>
            </a:r>
          </a:p>
          <a:p>
            <a:r>
              <a:rPr lang="ru-RU" dirty="0" smtClean="0"/>
              <a:t>пожилого человека». На праздник были приглашены</a:t>
            </a:r>
          </a:p>
          <a:p>
            <a:r>
              <a:rPr lang="ru-RU" dirty="0" smtClean="0"/>
              <a:t> пенсионеры, ветераны труда. Ученики подготовили</a:t>
            </a:r>
          </a:p>
          <a:p>
            <a:r>
              <a:rPr lang="ru-RU" dirty="0" smtClean="0"/>
              <a:t> праздничный концерт, изготовили праздничные </a:t>
            </a:r>
          </a:p>
          <a:p>
            <a:r>
              <a:rPr lang="ru-RU" dirty="0" smtClean="0"/>
              <a:t>открытки. В торжественной обстановке </a:t>
            </a:r>
          </a:p>
          <a:p>
            <a:r>
              <a:rPr lang="ru-RU" dirty="0" smtClean="0"/>
              <a:t>ученики вручили открытки присутствующим. На </a:t>
            </a:r>
          </a:p>
          <a:p>
            <a:r>
              <a:rPr lang="ru-RU" dirty="0" smtClean="0"/>
              <a:t>празднике присутствовало 20 человек.</a:t>
            </a:r>
            <a:endParaRPr lang="ru-RU" dirty="0"/>
          </a:p>
        </p:txBody>
      </p:sp>
      <p:pic>
        <p:nvPicPr>
          <p:cNvPr id="15" name="Picture 13" descr="http://www.playcast.ru/uploads/2014/12/11/11046069.gif"/>
          <p:cNvPicPr>
            <a:picLocks noChangeAspect="1" noChangeArrowheads="1" noCrop="1"/>
          </p:cNvPicPr>
          <p:nvPr/>
        </p:nvPicPr>
        <p:blipFill>
          <a:blip r:embed="rId3" cstate="print"/>
          <a:srcRect/>
          <a:stretch>
            <a:fillRect/>
          </a:stretch>
        </p:blipFill>
        <p:spPr bwMode="auto">
          <a:xfrm>
            <a:off x="762000" y="152400"/>
            <a:ext cx="762000" cy="762000"/>
          </a:xfrm>
          <a:prstGeom prst="rect">
            <a:avLst/>
          </a:prstGeom>
          <a:noFill/>
        </p:spPr>
      </p:pic>
      <p:pic>
        <p:nvPicPr>
          <p:cNvPr id="18" name="Рисунок 17" descr="&amp;Pcy;&amp;ocy;&amp;zcy;&amp;dcy;&amp;rcy;&amp;acy;&amp;vcy;&amp;lcy;&amp;iecy;&amp;ncy;&amp;icy;&amp;iecy; &amp;ncy;&amp;acy; &amp;dcy;&amp;ocy;&amp;mcy;&amp;ucy; &amp;scy; &amp;Dcy;&amp;ncy;&amp;iecy;&amp;mcy; &amp;pcy;&amp;ocy;&amp;zhcy;&amp;icy;&amp;lcy;&amp;ocy;&amp;gcy;&amp;ocy; &amp;chcy;&amp;iecy;&amp;lcy;&amp;ocy;&amp;vcy;&amp;iecy;&amp;kcy;&amp;acy;!"/>
          <p:cNvPicPr/>
          <p:nvPr/>
        </p:nvPicPr>
        <p:blipFill>
          <a:blip r:embed="rId5" cstate="email"/>
          <a:srcRect/>
          <a:stretch>
            <a:fillRect/>
          </a:stretch>
        </p:blipFill>
        <p:spPr bwMode="auto">
          <a:xfrm>
            <a:off x="6096000" y="914400"/>
            <a:ext cx="2428875" cy="14097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9" name="Рисунок 18" descr="&amp;Dcy;&amp;iecy;&amp;ncy;&amp;softcy; &amp;pcy;&amp;ocy;&amp;zhcy;&amp;icy;&amp;lcy;&amp;ocy;&amp;gcy;&amp;ocy; &amp;chcy;&amp;iecy;&amp;lcy;&amp;ocy;&amp;vcy;&amp;iecy;&amp;kcy;&amp;acy;"/>
          <p:cNvPicPr/>
          <p:nvPr/>
        </p:nvPicPr>
        <p:blipFill>
          <a:blip r:embed="rId6" cstate="email"/>
          <a:srcRect/>
          <a:stretch>
            <a:fillRect/>
          </a:stretch>
        </p:blipFill>
        <p:spPr bwMode="auto">
          <a:xfrm>
            <a:off x="6096000" y="2514600"/>
            <a:ext cx="2428875" cy="15144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 name="Рисунок 19" descr="Праздник, посвященный «Дню пожилого человека»">
            <a:hlinkClick r:id="rId7"/>
          </p:cNvPr>
          <p:cNvPicPr/>
          <p:nvPr/>
        </p:nvPicPr>
        <p:blipFill>
          <a:blip r:embed="rId8" cstate="email"/>
          <a:srcRect/>
          <a:stretch>
            <a:fillRect/>
          </a:stretch>
        </p:blipFill>
        <p:spPr bwMode="auto">
          <a:xfrm>
            <a:off x="6172200" y="4648200"/>
            <a:ext cx="2343150" cy="15716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314" name="Picture 2" descr="C:\Users\Rongina_SE\Downloads\0_56951_19e41891_XL.jpg.gif"/>
          <p:cNvPicPr>
            <a:picLocks noChangeAspect="1" noChangeArrowheads="1"/>
          </p:cNvPicPr>
          <p:nvPr/>
        </p:nvPicPr>
        <p:blipFill>
          <a:blip r:embed="rId9" cstate="print"/>
          <a:srcRect/>
          <a:stretch>
            <a:fillRect/>
          </a:stretch>
        </p:blipFill>
        <p:spPr bwMode="auto">
          <a:xfrm>
            <a:off x="5638800" y="5257800"/>
            <a:ext cx="1143000" cy="1428750"/>
          </a:xfrm>
          <a:prstGeom prst="rect">
            <a:avLst/>
          </a:prstGeom>
          <a:noFill/>
        </p:spPr>
      </p:pic>
      <p:pic>
        <p:nvPicPr>
          <p:cNvPr id="13315" name="Picture 3" descr="C:\Users\Rongina_SE\Downloads\0_56951_19e41891_XL.jpg.gif"/>
          <p:cNvPicPr>
            <a:picLocks noChangeAspect="1" noChangeArrowheads="1"/>
          </p:cNvPicPr>
          <p:nvPr/>
        </p:nvPicPr>
        <p:blipFill>
          <a:blip r:embed="rId9" cstate="print"/>
          <a:srcRect/>
          <a:stretch>
            <a:fillRect/>
          </a:stretch>
        </p:blipFill>
        <p:spPr bwMode="auto">
          <a:xfrm>
            <a:off x="7391400" y="3429000"/>
            <a:ext cx="1143000" cy="1428750"/>
          </a:xfrm>
          <a:prstGeom prst="rect">
            <a:avLst/>
          </a:prstGeom>
          <a:noFill/>
        </p:spPr>
      </p:pic>
      <p:pic>
        <p:nvPicPr>
          <p:cNvPr id="13316" name="Picture 4" descr="C:\Users\Rongina_SE\Downloads\0_56951_19e41891_XL.jpg.gif"/>
          <p:cNvPicPr>
            <a:picLocks noChangeAspect="1" noChangeArrowheads="1"/>
          </p:cNvPicPr>
          <p:nvPr/>
        </p:nvPicPr>
        <p:blipFill>
          <a:blip r:embed="rId9" cstate="print"/>
          <a:srcRect/>
          <a:stretch>
            <a:fillRect/>
          </a:stretch>
        </p:blipFill>
        <p:spPr bwMode="auto">
          <a:xfrm rot="16762191">
            <a:off x="7227329" y="211128"/>
            <a:ext cx="1307856" cy="142875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5715000" y="29718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3581400" y="57912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4724400" y="152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1025" name="Rectangle 1"/>
          <p:cNvSpPr>
            <a:spLocks noChangeArrowheads="1"/>
          </p:cNvSpPr>
          <p:nvPr/>
        </p:nvSpPr>
        <p:spPr bwMode="auto">
          <a:xfrm>
            <a:off x="685800" y="583252"/>
            <a:ext cx="77724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ru-RU" b="1" dirty="0" smtClean="0"/>
              <a:t>Организация мероприятий, посвященных Дню Матери</a:t>
            </a:r>
          </a:p>
          <a:p>
            <a:r>
              <a:rPr lang="ru-RU" b="1" dirty="0" smtClean="0"/>
              <a:t>24.11.2017г. </a:t>
            </a:r>
            <a:r>
              <a:rPr lang="ru-RU" dirty="0" smtClean="0"/>
              <a:t>в Екатеринбурге в Уральском государственном </a:t>
            </a:r>
          </a:p>
          <a:p>
            <a:r>
              <a:rPr lang="ru-RU" dirty="0" smtClean="0"/>
              <a:t>театре эстрады прошло торжественное мероприятие в честь</a:t>
            </a:r>
          </a:p>
          <a:p>
            <a:r>
              <a:rPr lang="ru-RU" dirty="0" smtClean="0"/>
              <a:t> Дня матери. Собрались несколько сотен матерей со всей </a:t>
            </a:r>
          </a:p>
          <a:p>
            <a:r>
              <a:rPr lang="ru-RU" dirty="0" smtClean="0"/>
              <a:t>области. На встрече присутствовало 24 участника клуба</a:t>
            </a:r>
          </a:p>
          <a:p>
            <a:r>
              <a:rPr lang="ru-RU" dirty="0" smtClean="0"/>
              <a:t> «Виктория», чьи сыновья погибли в Афганистане, на </a:t>
            </a:r>
          </a:p>
          <a:p>
            <a:r>
              <a:rPr lang="ru-RU" dirty="0" smtClean="0"/>
              <a:t>Северном Кавказе и в других горячих точках. Проводить </a:t>
            </a:r>
          </a:p>
          <a:p>
            <a:r>
              <a:rPr lang="ru-RU" dirty="0" smtClean="0"/>
              <a:t>такие мероприятия за последние 15 лет стало доброй </a:t>
            </a:r>
          </a:p>
          <a:p>
            <a:r>
              <a:rPr lang="ru-RU" dirty="0" smtClean="0"/>
              <a:t>традицией. Состоялся праздничный концерт. Поздравили</a:t>
            </a:r>
          </a:p>
          <a:p>
            <a:r>
              <a:rPr lang="ru-RU" dirty="0" smtClean="0"/>
              <a:t> матерей представители правительства Свердловской</a:t>
            </a:r>
          </a:p>
          <a:p>
            <a:r>
              <a:rPr lang="ru-RU" dirty="0" smtClean="0"/>
              <a:t> области, Митрополит Кирилл Верхотурский, командующие Центрального военного округа и многие другие. </a:t>
            </a:r>
          </a:p>
          <a:p>
            <a:endParaRPr lang="ru-RU" dirty="0" smtClean="0"/>
          </a:p>
          <a:p>
            <a:r>
              <a:rPr lang="ru-RU" b="1" dirty="0" smtClean="0"/>
              <a:t>27.11.2017 г.</a:t>
            </a:r>
            <a:r>
              <a:rPr lang="ru-RU" dirty="0" smtClean="0"/>
              <a:t> в библиотеке п. Чкалова состоялся вечер знакомства двух клубов:«Сударушка» и «</a:t>
            </a:r>
            <a:r>
              <a:rPr lang="ru-RU" dirty="0" err="1" smtClean="0"/>
              <a:t>Элегант</a:t>
            </a:r>
            <a:r>
              <a:rPr lang="ru-RU" dirty="0" smtClean="0"/>
              <a:t>» из п. Силикатный.</a:t>
            </a:r>
          </a:p>
          <a:p>
            <a:r>
              <a:rPr lang="ru-RU" dirty="0" smtClean="0"/>
              <a:t> Этот вечер организовала специалист по соц. работе </a:t>
            </a:r>
          </a:p>
          <a:p>
            <a:r>
              <a:rPr lang="ru-RU" dirty="0" err="1" smtClean="0"/>
              <a:t>Киричек</a:t>
            </a:r>
            <a:r>
              <a:rPr lang="ru-RU" dirty="0" smtClean="0"/>
              <a:t> В. М. и библиотекарь п.Чкалова</a:t>
            </a:r>
          </a:p>
          <a:p>
            <a:r>
              <a:rPr lang="ru-RU" dirty="0" smtClean="0"/>
              <a:t> </a:t>
            </a:r>
            <a:r>
              <a:rPr lang="ru-RU" dirty="0" err="1" smtClean="0"/>
              <a:t>Крашенниникова</a:t>
            </a:r>
            <a:r>
              <a:rPr lang="ru-RU" dirty="0" smtClean="0"/>
              <a:t> В. А. и библиотекарь п. Силикатный</a:t>
            </a:r>
          </a:p>
          <a:p>
            <a:r>
              <a:rPr lang="ru-RU" dirty="0" smtClean="0"/>
              <a:t> Четыркина Л. М. Как один миг, пролетела встреча.</a:t>
            </a:r>
          </a:p>
          <a:p>
            <a:r>
              <a:rPr lang="ru-RU" dirty="0" smtClean="0"/>
              <a:t> На ней присутствовали 24 женщины. </a:t>
            </a:r>
            <a:endParaRPr lang="ru-RU" dirty="0"/>
          </a:p>
        </p:txBody>
      </p:sp>
      <p:pic>
        <p:nvPicPr>
          <p:cNvPr id="15" name="Picture 13" descr="http://www.playcast.ru/uploads/2014/12/11/11046069.gif"/>
          <p:cNvPicPr>
            <a:picLocks noChangeAspect="1" noChangeArrowheads="1" noCrop="1"/>
          </p:cNvPicPr>
          <p:nvPr/>
        </p:nvPicPr>
        <p:blipFill>
          <a:blip r:embed="rId3" cstate="print"/>
          <a:srcRect/>
          <a:stretch>
            <a:fillRect/>
          </a:stretch>
        </p:blipFill>
        <p:spPr bwMode="auto">
          <a:xfrm>
            <a:off x="762000" y="152400"/>
            <a:ext cx="762000" cy="762000"/>
          </a:xfrm>
          <a:prstGeom prst="rect">
            <a:avLst/>
          </a:prstGeom>
          <a:noFill/>
        </p:spPr>
      </p:pic>
      <p:pic>
        <p:nvPicPr>
          <p:cNvPr id="14338" name="Picture 2" descr="C:\Users\Rongina_SE\Downloads\0_56951_19e41891_XL.jpg.gif"/>
          <p:cNvPicPr>
            <a:picLocks noChangeAspect="1" noChangeArrowheads="1"/>
          </p:cNvPicPr>
          <p:nvPr/>
        </p:nvPicPr>
        <p:blipFill>
          <a:blip r:embed="rId5" cstate="print"/>
          <a:srcRect/>
          <a:stretch>
            <a:fillRect/>
          </a:stretch>
        </p:blipFill>
        <p:spPr bwMode="auto">
          <a:xfrm>
            <a:off x="7086600" y="-228600"/>
            <a:ext cx="1143000" cy="1428750"/>
          </a:xfrm>
          <a:prstGeom prst="rect">
            <a:avLst/>
          </a:prstGeom>
          <a:noFill/>
        </p:spPr>
      </p:pic>
      <p:pic>
        <p:nvPicPr>
          <p:cNvPr id="14339" name="Picture 3" descr="C:\Users\Rongina_SE\Downloads\0_56951_19e41891_XL.jpg.gif"/>
          <p:cNvPicPr>
            <a:picLocks noChangeAspect="1" noChangeArrowheads="1"/>
          </p:cNvPicPr>
          <p:nvPr/>
        </p:nvPicPr>
        <p:blipFill>
          <a:blip r:embed="rId5" cstate="print"/>
          <a:srcRect/>
          <a:stretch>
            <a:fillRect/>
          </a:stretch>
        </p:blipFill>
        <p:spPr bwMode="auto">
          <a:xfrm rot="2766306">
            <a:off x="5902130" y="5069559"/>
            <a:ext cx="1143000" cy="1428750"/>
          </a:xfrm>
          <a:prstGeom prst="rect">
            <a:avLst/>
          </a:prstGeom>
          <a:noFill/>
        </p:spPr>
      </p:pic>
      <p:pic>
        <p:nvPicPr>
          <p:cNvPr id="18" name="Рисунок 17" descr="Традиционный праздник к Дню матери">
            <a:hlinkClick r:id="rId6"/>
          </p:cNvPr>
          <p:cNvPicPr/>
          <p:nvPr/>
        </p:nvPicPr>
        <p:blipFill>
          <a:blip r:embed="rId7" cstate="email"/>
          <a:srcRect/>
          <a:stretch>
            <a:fillRect/>
          </a:stretch>
        </p:blipFill>
        <p:spPr bwMode="auto">
          <a:xfrm>
            <a:off x="6400800" y="1219200"/>
            <a:ext cx="2076450" cy="1676478"/>
          </a:xfrm>
          <a:prstGeom prst="rect">
            <a:avLst/>
          </a:prstGeom>
          <a:noFill/>
          <a:ln w="9525">
            <a:noFill/>
            <a:miter lim="800000"/>
            <a:headEnd/>
            <a:tailEnd/>
          </a:ln>
        </p:spPr>
      </p:pic>
      <p:pic>
        <p:nvPicPr>
          <p:cNvPr id="19" name="Рисунок 18" descr="&amp;Bcy;&amp;ucy;&amp;dcy;&amp;iecy;&amp;mcy; &amp;zcy;&amp;ncy;&amp;acy;&amp;kcy;&amp;ocy;&amp;mcy;&amp;ycy;"/>
          <p:cNvPicPr/>
          <p:nvPr/>
        </p:nvPicPr>
        <p:blipFill>
          <a:blip r:embed="rId8" cstate="email"/>
          <a:srcRect/>
          <a:stretch>
            <a:fillRect/>
          </a:stretch>
        </p:blipFill>
        <p:spPr bwMode="auto">
          <a:xfrm>
            <a:off x="6172200" y="4191000"/>
            <a:ext cx="2324100" cy="16002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5715000" y="29718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3581400" y="57912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4724400" y="152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1025" name="Rectangle 1"/>
          <p:cNvSpPr>
            <a:spLocks noChangeArrowheads="1"/>
          </p:cNvSpPr>
          <p:nvPr/>
        </p:nvSpPr>
        <p:spPr bwMode="auto">
          <a:xfrm>
            <a:off x="685800" y="685075"/>
            <a:ext cx="7772400" cy="535531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ru-RU" dirty="0" smtClean="0"/>
              <a:t>В рамках </a:t>
            </a:r>
            <a:r>
              <a:rPr lang="ru-RU" b="1" dirty="0" smtClean="0"/>
              <a:t>добровольческого движения </a:t>
            </a:r>
            <a:r>
              <a:rPr lang="ru-RU" dirty="0" smtClean="0"/>
              <a:t>проводилась совместная работа с профессиональными учебными учреждениями, школами, детскими культурными центрами, а также учреждениями и организациями </a:t>
            </a:r>
            <a:r>
              <a:rPr lang="ru-RU" b="1" dirty="0" smtClean="0"/>
              <a:t>города Каменска - Уральского</a:t>
            </a:r>
            <a:r>
              <a:rPr lang="ru-RU" dirty="0" smtClean="0"/>
              <a:t>.</a:t>
            </a:r>
          </a:p>
          <a:p>
            <a:endParaRPr lang="ru-RU" dirty="0" smtClean="0"/>
          </a:p>
          <a:p>
            <a:pPr lvl="0"/>
            <a:r>
              <a:rPr lang="ru-RU" b="1" u="sng" dirty="0" smtClean="0"/>
              <a:t>Акция «Красота в подарок»: </a:t>
            </a:r>
            <a:r>
              <a:rPr lang="ru-RU" dirty="0" smtClean="0"/>
              <a:t>В 2017г.  участковыми специалистами совместно </a:t>
            </a:r>
            <a:r>
              <a:rPr lang="ru-RU" b="1" dirty="0" smtClean="0"/>
              <a:t>с учащимися Каменск – Уральского Многопрофильного</a:t>
            </a:r>
          </a:p>
          <a:p>
            <a:pPr lvl="0"/>
            <a:r>
              <a:rPr lang="ru-RU" b="1" dirty="0" smtClean="0"/>
              <a:t>техникума</a:t>
            </a:r>
            <a:r>
              <a:rPr lang="ru-RU" dirty="0" smtClean="0"/>
              <a:t>  организованы  бесплатные стрижки для</a:t>
            </a:r>
          </a:p>
          <a:p>
            <a:pPr lvl="0"/>
            <a:r>
              <a:rPr lang="ru-RU" dirty="0" smtClean="0"/>
              <a:t>малообеспеченных граждан и граждан пожилого возраста</a:t>
            </a:r>
          </a:p>
          <a:p>
            <a:pPr lvl="0"/>
            <a:r>
              <a:rPr lang="ru-RU" dirty="0" smtClean="0"/>
              <a:t>на участках города, обслужено:</a:t>
            </a:r>
            <a:r>
              <a:rPr lang="ru-RU" b="1" dirty="0" smtClean="0"/>
              <a:t> 117 человек</a:t>
            </a:r>
          </a:p>
          <a:p>
            <a:pPr lvl="0"/>
            <a:endParaRPr lang="ru-RU" b="1" dirty="0" smtClean="0"/>
          </a:p>
          <a:p>
            <a:pPr algn="just"/>
            <a:r>
              <a:rPr lang="ru-RU" b="1" u="sng" dirty="0" smtClean="0"/>
              <a:t>Акция «Поздравительная открытка»: </a:t>
            </a:r>
            <a:r>
              <a:rPr lang="ru-RU" dirty="0" smtClean="0"/>
              <a:t>Участковые специалисты города, совместно с учащимися школ, которые изготовили 86 поздравительных открыток  к Дню защитника Отечества и 8 марта, поздравили ветеранов ВОВ и тружеников тыла.</a:t>
            </a:r>
          </a:p>
          <a:p>
            <a:r>
              <a:rPr lang="ru-RU" b="1" u="sng" dirty="0" smtClean="0"/>
              <a:t>Акция</a:t>
            </a:r>
            <a:r>
              <a:rPr lang="ru-RU" u="sng" dirty="0" smtClean="0"/>
              <a:t> </a:t>
            </a:r>
            <a:r>
              <a:rPr lang="ru-RU" b="1" u="sng" dirty="0" smtClean="0"/>
              <a:t>«Социальный погребок»: </a:t>
            </a:r>
            <a:r>
              <a:rPr lang="ru-RU" dirty="0" smtClean="0"/>
              <a:t>УСС города</a:t>
            </a:r>
            <a:r>
              <a:rPr lang="ru-RU" b="1" dirty="0" smtClean="0"/>
              <a:t> - </a:t>
            </a:r>
            <a:r>
              <a:rPr lang="ru-RU" dirty="0" smtClean="0"/>
              <a:t>оказание </a:t>
            </a:r>
          </a:p>
          <a:p>
            <a:r>
              <a:rPr lang="ru-RU" dirty="0" smtClean="0"/>
              <a:t>помощи малоимущим, пенсионерам свежими овощами</a:t>
            </a:r>
          </a:p>
          <a:p>
            <a:r>
              <a:rPr lang="ru-RU" dirty="0" smtClean="0"/>
              <a:t> и фруктами (заготовками из овощей на зиму) - помощь </a:t>
            </a:r>
          </a:p>
          <a:p>
            <a:r>
              <a:rPr lang="ru-RU" dirty="0" smtClean="0"/>
              <a:t>получили 14 семей. </a:t>
            </a:r>
            <a:endParaRPr lang="ru-RU" dirty="0"/>
          </a:p>
        </p:txBody>
      </p:sp>
      <p:pic>
        <p:nvPicPr>
          <p:cNvPr id="15" name="Picture 13" descr="http://www.playcast.ru/uploads/2014/12/11/11046069.gif"/>
          <p:cNvPicPr>
            <a:picLocks noChangeAspect="1" noChangeArrowheads="1" noCrop="1"/>
          </p:cNvPicPr>
          <p:nvPr/>
        </p:nvPicPr>
        <p:blipFill>
          <a:blip r:embed="rId3" cstate="print"/>
          <a:srcRect/>
          <a:stretch>
            <a:fillRect/>
          </a:stretch>
        </p:blipFill>
        <p:spPr bwMode="auto">
          <a:xfrm>
            <a:off x="762000" y="152400"/>
            <a:ext cx="762000" cy="762000"/>
          </a:xfrm>
          <a:prstGeom prst="rect">
            <a:avLst/>
          </a:prstGeom>
          <a:noFill/>
        </p:spPr>
      </p:pic>
      <p:pic>
        <p:nvPicPr>
          <p:cNvPr id="16" name="Рисунок 15" descr="E:\баркина\парикмахеры\DSC00854.JPG"/>
          <p:cNvPicPr/>
          <p:nvPr/>
        </p:nvPicPr>
        <p:blipFill>
          <a:blip r:embed="rId5" cstate="email"/>
          <a:srcRect/>
          <a:stretch>
            <a:fillRect/>
          </a:stretch>
        </p:blipFill>
        <p:spPr bwMode="auto">
          <a:xfrm>
            <a:off x="6705600" y="2438400"/>
            <a:ext cx="1714500" cy="1308100"/>
          </a:xfrm>
          <a:prstGeom prst="rect">
            <a:avLst/>
          </a:prstGeom>
          <a:noFill/>
          <a:ln w="9525">
            <a:noFill/>
            <a:miter lim="800000"/>
            <a:headEnd/>
            <a:tailEnd/>
          </a:ln>
        </p:spPr>
      </p:pic>
      <p:pic>
        <p:nvPicPr>
          <p:cNvPr id="17" name="Рисунок 16" descr="\\Server4\documents\Заведующие отделениями Каменский район\Максунова Е.В\фото для секции\CIMG3687.JPG"/>
          <p:cNvPicPr/>
          <p:nvPr/>
        </p:nvPicPr>
        <p:blipFill>
          <a:blip r:embed="rId6" cstate="print"/>
          <a:srcRect/>
          <a:stretch>
            <a:fillRect/>
          </a:stretch>
        </p:blipFill>
        <p:spPr bwMode="auto">
          <a:xfrm>
            <a:off x="6705600" y="4876800"/>
            <a:ext cx="1676400" cy="1219200"/>
          </a:xfrm>
          <a:prstGeom prst="rect">
            <a:avLst/>
          </a:prstGeom>
          <a:noFill/>
          <a:ln w="9525">
            <a:noFill/>
            <a:miter lim="800000"/>
            <a:headEnd/>
            <a:tailEnd/>
          </a:ln>
        </p:spPr>
      </p:pic>
      <p:pic>
        <p:nvPicPr>
          <p:cNvPr id="14338" name="Picture 2" descr="C:\Users\Rongina_SE\Downloads\0_56951_19e41891_XL.jpg.gif"/>
          <p:cNvPicPr>
            <a:picLocks noChangeAspect="1" noChangeArrowheads="1"/>
          </p:cNvPicPr>
          <p:nvPr/>
        </p:nvPicPr>
        <p:blipFill>
          <a:blip r:embed="rId7" cstate="print"/>
          <a:srcRect/>
          <a:stretch>
            <a:fillRect/>
          </a:stretch>
        </p:blipFill>
        <p:spPr bwMode="auto">
          <a:xfrm>
            <a:off x="7162800" y="990600"/>
            <a:ext cx="1143000" cy="1428750"/>
          </a:xfrm>
          <a:prstGeom prst="rect">
            <a:avLst/>
          </a:prstGeom>
          <a:noFill/>
        </p:spPr>
      </p:pic>
      <p:pic>
        <p:nvPicPr>
          <p:cNvPr id="14339" name="Picture 3" descr="C:\Users\Rongina_SE\Downloads\0_56951_19e41891_XL.jpg.gif"/>
          <p:cNvPicPr>
            <a:picLocks noChangeAspect="1" noChangeArrowheads="1"/>
          </p:cNvPicPr>
          <p:nvPr/>
        </p:nvPicPr>
        <p:blipFill>
          <a:blip r:embed="rId7" cstate="print"/>
          <a:srcRect/>
          <a:stretch>
            <a:fillRect/>
          </a:stretch>
        </p:blipFill>
        <p:spPr bwMode="auto">
          <a:xfrm rot="3914722">
            <a:off x="6412537" y="5132942"/>
            <a:ext cx="1143000" cy="142875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5715000" y="29718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2133600" y="56388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6934200" y="5867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1025" name="Rectangle 1"/>
          <p:cNvSpPr>
            <a:spLocks noChangeArrowheads="1"/>
          </p:cNvSpPr>
          <p:nvPr/>
        </p:nvSpPr>
        <p:spPr bwMode="auto">
          <a:xfrm>
            <a:off x="685800" y="559040"/>
            <a:ext cx="7924800" cy="48013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ru-RU" b="1" dirty="0" smtClean="0"/>
              <a:t>Акция</a:t>
            </a:r>
            <a:r>
              <a:rPr lang="ru-RU" dirty="0" smtClean="0"/>
              <a:t> </a:t>
            </a:r>
            <a:r>
              <a:rPr lang="ru-RU" b="1" dirty="0" smtClean="0"/>
              <a:t>«Руки помощи»</a:t>
            </a:r>
            <a:r>
              <a:rPr lang="ru-RU" dirty="0" smtClean="0"/>
              <a:t> УСС города  -</a:t>
            </a:r>
            <a:r>
              <a:rPr lang="ru-RU" b="1" dirty="0" smtClean="0"/>
              <a:t> </a:t>
            </a:r>
            <a:r>
              <a:rPr lang="ru-RU" dirty="0" smtClean="0"/>
              <a:t>Оказание помощи в быту,</a:t>
            </a:r>
          </a:p>
          <a:p>
            <a:r>
              <a:rPr lang="ru-RU" dirty="0" smtClean="0"/>
              <a:t> оказание помощи вещами б/у, обувью – помощь получили </a:t>
            </a:r>
          </a:p>
          <a:p>
            <a:r>
              <a:rPr lang="ru-RU" dirty="0" smtClean="0"/>
              <a:t>12 семей</a:t>
            </a:r>
          </a:p>
          <a:p>
            <a:endParaRPr lang="ru-RU" dirty="0" smtClean="0"/>
          </a:p>
          <a:p>
            <a:r>
              <a:rPr lang="ru-RU" b="1" dirty="0" smtClean="0"/>
              <a:t>Акция «Праздник в доме»</a:t>
            </a:r>
            <a:r>
              <a:rPr lang="ru-RU" dirty="0" smtClean="0"/>
              <a:t> - поздравление на дому пенсионеров</a:t>
            </a:r>
          </a:p>
          <a:p>
            <a:r>
              <a:rPr lang="ru-RU" dirty="0" smtClean="0"/>
              <a:t> с юбилеями и днями  рождения, вручение персональных</a:t>
            </a:r>
          </a:p>
          <a:p>
            <a:r>
              <a:rPr lang="ru-RU" dirty="0" smtClean="0"/>
              <a:t> поздравлений президента РФ, поздравительных открыток </a:t>
            </a:r>
          </a:p>
          <a:p>
            <a:r>
              <a:rPr lang="ru-RU" dirty="0" smtClean="0"/>
              <a:t>и памятных подарков – поздравлено 58 человек</a:t>
            </a:r>
          </a:p>
          <a:p>
            <a:endParaRPr lang="ru-RU" dirty="0" smtClean="0"/>
          </a:p>
          <a:p>
            <a:r>
              <a:rPr lang="ru-RU" b="1" dirty="0" smtClean="0"/>
              <a:t>Акция</a:t>
            </a:r>
            <a:r>
              <a:rPr lang="ru-RU" dirty="0" smtClean="0"/>
              <a:t> </a:t>
            </a:r>
            <a:r>
              <a:rPr lang="ru-RU" b="1" dirty="0" smtClean="0"/>
              <a:t>«Выращено с любовью»</a:t>
            </a:r>
            <a:r>
              <a:rPr lang="ru-RU" dirty="0" smtClean="0"/>
              <a:t> - бесплатная раздача овощей и </a:t>
            </a:r>
          </a:p>
          <a:p>
            <a:r>
              <a:rPr lang="ru-RU" dirty="0" smtClean="0"/>
              <a:t>фруктов пенсионерам, выращенных в своих садах и огородах –</a:t>
            </a:r>
          </a:p>
          <a:p>
            <a:r>
              <a:rPr lang="ru-RU" dirty="0" smtClean="0"/>
              <a:t> 22 клиентам  роздано  43 кг овощей</a:t>
            </a:r>
          </a:p>
          <a:p>
            <a:endParaRPr lang="ru-RU" dirty="0" smtClean="0"/>
          </a:p>
          <a:p>
            <a:pPr algn="just"/>
            <a:r>
              <a:rPr lang="ru-RU" b="1" dirty="0" smtClean="0"/>
              <a:t>Акция</a:t>
            </a:r>
            <a:r>
              <a:rPr lang="ru-RU" dirty="0" smtClean="0"/>
              <a:t> </a:t>
            </a:r>
            <a:r>
              <a:rPr lang="ru-RU" b="1" dirty="0" smtClean="0"/>
              <a:t>«Здоровым быть здорово»</a:t>
            </a:r>
            <a:r>
              <a:rPr lang="ru-RU" dirty="0" smtClean="0"/>
              <a:t> - беседа с клиентами с раздачей буклетов о здоровом питании, здоровом образе жизни – 55 клиентам</a:t>
            </a:r>
          </a:p>
          <a:p>
            <a:pPr algn="just"/>
            <a:r>
              <a:rPr lang="ru-RU" dirty="0" smtClean="0"/>
              <a:t>Акция: </a:t>
            </a:r>
            <a:r>
              <a:rPr lang="ru-RU" b="1" dirty="0" smtClean="0"/>
              <a:t>«Я - долгожитель!»</a:t>
            </a:r>
            <a:r>
              <a:rPr lang="ru-RU" dirty="0" smtClean="0"/>
              <a:t> Раздача  информационных буклетов  о здоровье - 75 клиентам</a:t>
            </a:r>
            <a:endParaRPr lang="ru-RU" b="1" dirty="0" smtClean="0"/>
          </a:p>
        </p:txBody>
      </p:sp>
      <p:pic>
        <p:nvPicPr>
          <p:cNvPr id="15" name="Picture 13" descr="http://www.playcast.ru/uploads/2014/12/11/11046069.gif"/>
          <p:cNvPicPr>
            <a:picLocks noChangeAspect="1" noChangeArrowheads="1" noCrop="1"/>
          </p:cNvPicPr>
          <p:nvPr/>
        </p:nvPicPr>
        <p:blipFill>
          <a:blip r:embed="rId3" cstate="print"/>
          <a:srcRect/>
          <a:stretch>
            <a:fillRect/>
          </a:stretch>
        </p:blipFill>
        <p:spPr bwMode="auto">
          <a:xfrm>
            <a:off x="762000" y="152400"/>
            <a:ext cx="762000" cy="762000"/>
          </a:xfrm>
          <a:prstGeom prst="rect">
            <a:avLst/>
          </a:prstGeom>
          <a:noFill/>
        </p:spPr>
      </p:pic>
      <p:pic>
        <p:nvPicPr>
          <p:cNvPr id="18" name="Рисунок 17" descr="\\Server4\documents\Заведующие отделениями Каменский район\Максунова Е.В\фото 3 квартал\Фотографии Добрые дела\SAM_0361.JPG"/>
          <p:cNvPicPr/>
          <p:nvPr/>
        </p:nvPicPr>
        <p:blipFill>
          <a:blip r:embed="rId5" cstate="print"/>
          <a:srcRect/>
          <a:stretch>
            <a:fillRect/>
          </a:stretch>
        </p:blipFill>
        <p:spPr bwMode="auto">
          <a:xfrm>
            <a:off x="7162800" y="533400"/>
            <a:ext cx="1219200" cy="1371600"/>
          </a:xfrm>
          <a:prstGeom prst="rect">
            <a:avLst/>
          </a:prstGeom>
          <a:ln>
            <a:noFill/>
          </a:ln>
          <a:effectLst>
            <a:softEdge rad="112500"/>
          </a:effectLst>
        </p:spPr>
      </p:pic>
      <p:pic>
        <p:nvPicPr>
          <p:cNvPr id="19" name="Рисунок 18" descr="\\Server4\documents\Заведующие отделениями Каменский район\Максунова Е.В\фото 3 квартал\Фотографии Добрые дела\SAM_0356.JPG"/>
          <p:cNvPicPr/>
          <p:nvPr/>
        </p:nvPicPr>
        <p:blipFill>
          <a:blip r:embed="rId6" cstate="print"/>
          <a:srcRect/>
          <a:stretch>
            <a:fillRect/>
          </a:stretch>
        </p:blipFill>
        <p:spPr bwMode="auto">
          <a:xfrm>
            <a:off x="7162800" y="2133600"/>
            <a:ext cx="1219200" cy="1371600"/>
          </a:xfrm>
          <a:prstGeom prst="rect">
            <a:avLst/>
          </a:prstGeom>
          <a:ln>
            <a:noFill/>
          </a:ln>
          <a:effectLst>
            <a:softEdge rad="112500"/>
          </a:effectLst>
        </p:spPr>
      </p:pic>
      <p:pic>
        <p:nvPicPr>
          <p:cNvPr id="20" name="Picture 7" descr="http://magnitiza.ru/wp-content/uploads/2014/09/animaciya_24.gif"/>
          <p:cNvPicPr>
            <a:picLocks noChangeAspect="1" noChangeArrowheads="1" noCrop="1"/>
          </p:cNvPicPr>
          <p:nvPr/>
        </p:nvPicPr>
        <p:blipFill>
          <a:blip r:embed="rId7" cstate="print"/>
          <a:srcRect/>
          <a:stretch>
            <a:fillRect/>
          </a:stretch>
        </p:blipFill>
        <p:spPr bwMode="auto">
          <a:xfrm>
            <a:off x="4572000" y="5334000"/>
            <a:ext cx="1700601" cy="1272449"/>
          </a:xfrm>
          <a:prstGeom prst="rect">
            <a:avLst/>
          </a:prstGeom>
          <a:noFill/>
        </p:spPr>
      </p:pic>
      <p:pic>
        <p:nvPicPr>
          <p:cNvPr id="21" name="Picture 11" descr="http://www.playcast.ru/uploads/2016/04/11/18229225.gif"/>
          <p:cNvPicPr>
            <a:picLocks noChangeAspect="1" noChangeArrowheads="1"/>
          </p:cNvPicPr>
          <p:nvPr/>
        </p:nvPicPr>
        <p:blipFill>
          <a:blip r:embed="rId4" cstate="print"/>
          <a:srcRect/>
          <a:stretch>
            <a:fillRect/>
          </a:stretch>
        </p:blipFill>
        <p:spPr bwMode="auto">
          <a:xfrm>
            <a:off x="7543800" y="152400"/>
            <a:ext cx="681464" cy="762000"/>
          </a:xfrm>
          <a:prstGeom prst="rect">
            <a:avLst/>
          </a:prstGeom>
          <a:noFill/>
        </p:spPr>
      </p:pic>
      <p:pic>
        <p:nvPicPr>
          <p:cNvPr id="22" name="Picture 11" descr="http://www.playcast.ru/uploads/2016/04/11/18229225.gif"/>
          <p:cNvPicPr>
            <a:picLocks noChangeAspect="1" noChangeArrowheads="1"/>
          </p:cNvPicPr>
          <p:nvPr/>
        </p:nvPicPr>
        <p:blipFill>
          <a:blip r:embed="rId4" cstate="print"/>
          <a:srcRect/>
          <a:stretch>
            <a:fillRect/>
          </a:stretch>
        </p:blipFill>
        <p:spPr bwMode="auto">
          <a:xfrm>
            <a:off x="4953000" y="1143000"/>
            <a:ext cx="681464" cy="762000"/>
          </a:xfrm>
          <a:prstGeom prst="rect">
            <a:avLst/>
          </a:prstGeom>
          <a:noFill/>
        </p:spPr>
      </p:pic>
      <p:pic>
        <p:nvPicPr>
          <p:cNvPr id="23" name="Picture 11" descr="http://www.playcast.ru/uploads/2016/04/11/18229225.gif"/>
          <p:cNvPicPr>
            <a:picLocks noChangeAspect="1" noChangeArrowheads="1"/>
          </p:cNvPicPr>
          <p:nvPr/>
        </p:nvPicPr>
        <p:blipFill>
          <a:blip r:embed="rId4" cstate="print"/>
          <a:srcRect/>
          <a:stretch>
            <a:fillRect/>
          </a:stretch>
        </p:blipFill>
        <p:spPr bwMode="auto">
          <a:xfrm>
            <a:off x="6172200" y="2362200"/>
            <a:ext cx="681464" cy="762000"/>
          </a:xfrm>
          <a:prstGeom prst="rect">
            <a:avLst/>
          </a:prstGeom>
          <a:noFill/>
        </p:spPr>
      </p:pic>
      <p:pic>
        <p:nvPicPr>
          <p:cNvPr id="24" name="Picture 11" descr="http://www.playcast.ru/uploads/2016/04/11/18229225.gif"/>
          <p:cNvPicPr>
            <a:picLocks noChangeAspect="1" noChangeArrowheads="1"/>
          </p:cNvPicPr>
          <p:nvPr/>
        </p:nvPicPr>
        <p:blipFill>
          <a:blip r:embed="rId4" cstate="print"/>
          <a:srcRect/>
          <a:stretch>
            <a:fillRect/>
          </a:stretch>
        </p:blipFill>
        <p:spPr bwMode="auto">
          <a:xfrm>
            <a:off x="5181600" y="3581400"/>
            <a:ext cx="681464" cy="7620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2209800" y="4572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2362200" y="57531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838200" y="4343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1025" name="Rectangle 1"/>
          <p:cNvSpPr>
            <a:spLocks noChangeArrowheads="1"/>
          </p:cNvSpPr>
          <p:nvPr/>
        </p:nvSpPr>
        <p:spPr bwMode="auto">
          <a:xfrm>
            <a:off x="762000" y="578992"/>
            <a:ext cx="38862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ru-RU" dirty="0" smtClean="0"/>
              <a:t>Занятия в «Школе для освобождающихся» в ИК-47 - </a:t>
            </a:r>
            <a:r>
              <a:rPr lang="ru-RU" b="1" dirty="0" smtClean="0"/>
              <a:t>(16.02.17г.),</a:t>
            </a:r>
            <a:r>
              <a:rPr lang="ru-RU" dirty="0" smtClean="0"/>
              <a:t> КП-59 - </a:t>
            </a:r>
            <a:r>
              <a:rPr lang="ru-RU" b="1" dirty="0" smtClean="0"/>
              <a:t>(30.05.17г.)</a:t>
            </a:r>
            <a:r>
              <a:rPr lang="ru-RU" dirty="0" smtClean="0"/>
              <a:t> тема: «Предоставление социальной помощи гражданам оказавшихся ТЖС и лицам освободившихся из мест лишения свободы ГАУ «КЦСОН города Каменска – Уральского» посетило </a:t>
            </a:r>
            <a:r>
              <a:rPr lang="ru-RU" b="1" dirty="0" smtClean="0"/>
              <a:t>160 осужденных</a:t>
            </a:r>
            <a:r>
              <a:rPr lang="ru-RU" dirty="0" smtClean="0"/>
              <a:t>.</a:t>
            </a:r>
          </a:p>
          <a:p>
            <a:endParaRPr lang="ru-RU" dirty="0" smtClean="0"/>
          </a:p>
          <a:p>
            <a:r>
              <a:rPr lang="ru-RU" dirty="0" smtClean="0"/>
              <a:t>Работа по социальной адаптации и </a:t>
            </a:r>
            <a:r>
              <a:rPr lang="ru-RU" dirty="0" err="1" smtClean="0"/>
              <a:t>ресоциализации</a:t>
            </a:r>
            <a:r>
              <a:rPr lang="ru-RU" dirty="0" smtClean="0"/>
              <a:t> лиц, отбывших уголовное наказание в виде лишения свободы </a:t>
            </a:r>
            <a:r>
              <a:rPr lang="ru-RU" b="1" dirty="0" smtClean="0"/>
              <a:t>- 177 человек</a:t>
            </a:r>
            <a:endParaRPr lang="ru-RU" dirty="0" smtClean="0"/>
          </a:p>
          <a:p>
            <a:endParaRPr lang="ru-RU" dirty="0" smtClean="0"/>
          </a:p>
          <a:p>
            <a:r>
              <a:rPr lang="ru-RU" dirty="0" smtClean="0"/>
              <a:t>На мероприятиях услуги различных специалистов получили  </a:t>
            </a:r>
            <a:r>
              <a:rPr lang="ru-RU" b="1" dirty="0" smtClean="0"/>
              <a:t>111 человек</a:t>
            </a:r>
            <a:r>
              <a:rPr lang="ru-RU" dirty="0" smtClean="0"/>
              <a:t>:</a:t>
            </a:r>
          </a:p>
          <a:p>
            <a:r>
              <a:rPr lang="ru-RU" dirty="0" smtClean="0"/>
              <a:t>Индивидуальные консультации юрисконсульта – </a:t>
            </a:r>
            <a:r>
              <a:rPr lang="ru-RU" b="1" dirty="0" smtClean="0"/>
              <a:t>10 человек</a:t>
            </a:r>
            <a:endParaRPr lang="ru-RU" dirty="0" smtClean="0"/>
          </a:p>
          <a:p>
            <a:endParaRPr lang="ru-RU" dirty="0"/>
          </a:p>
        </p:txBody>
      </p:sp>
      <p:pic>
        <p:nvPicPr>
          <p:cNvPr id="15" name="Picture 13" descr="http://www.playcast.ru/uploads/2014/12/11/11046069.gif"/>
          <p:cNvPicPr>
            <a:picLocks noChangeAspect="1" noChangeArrowheads="1" noCrop="1"/>
          </p:cNvPicPr>
          <p:nvPr/>
        </p:nvPicPr>
        <p:blipFill>
          <a:blip r:embed="rId3" cstate="print"/>
          <a:srcRect/>
          <a:stretch>
            <a:fillRect/>
          </a:stretch>
        </p:blipFill>
        <p:spPr bwMode="auto">
          <a:xfrm>
            <a:off x="7620000" y="5791200"/>
            <a:ext cx="762000" cy="762000"/>
          </a:xfrm>
          <a:prstGeom prst="rect">
            <a:avLst/>
          </a:prstGeom>
          <a:noFill/>
        </p:spPr>
      </p:pic>
      <p:pic>
        <p:nvPicPr>
          <p:cNvPr id="16" name="Рисунок 15" descr="E:\16.02.2017 Соцзащита\IMG_0632.JPG"/>
          <p:cNvPicPr/>
          <p:nvPr/>
        </p:nvPicPr>
        <p:blipFill>
          <a:blip r:embed="rId5" cstate="email"/>
          <a:srcRect/>
          <a:stretch>
            <a:fillRect/>
          </a:stretch>
        </p:blipFill>
        <p:spPr bwMode="auto">
          <a:xfrm>
            <a:off x="4724400" y="838200"/>
            <a:ext cx="2324100" cy="1676400"/>
          </a:xfrm>
          <a:prstGeom prst="rect">
            <a:avLst/>
          </a:prstGeom>
          <a:noFill/>
          <a:ln w="9525">
            <a:noFill/>
            <a:miter lim="800000"/>
            <a:headEnd/>
            <a:tailEnd/>
          </a:ln>
        </p:spPr>
      </p:pic>
      <p:pic>
        <p:nvPicPr>
          <p:cNvPr id="17" name="Рисунок 16" descr="E:\16.02.2017 Соцзащита\IMG_0649.JPG"/>
          <p:cNvPicPr/>
          <p:nvPr/>
        </p:nvPicPr>
        <p:blipFill>
          <a:blip r:embed="rId6" cstate="email"/>
          <a:srcRect/>
          <a:stretch>
            <a:fillRect/>
          </a:stretch>
        </p:blipFill>
        <p:spPr bwMode="auto">
          <a:xfrm>
            <a:off x="6248400" y="2667000"/>
            <a:ext cx="2238375" cy="1295400"/>
          </a:xfrm>
          <a:prstGeom prst="rect">
            <a:avLst/>
          </a:prstGeom>
          <a:noFill/>
          <a:ln w="9525">
            <a:noFill/>
            <a:miter lim="800000"/>
            <a:headEnd/>
            <a:tailEnd/>
          </a:ln>
        </p:spPr>
      </p:pic>
      <p:pic>
        <p:nvPicPr>
          <p:cNvPr id="18" name="Рисунок 17" descr="\\Server4\documents\Заведующие отделениями Каменский район\Максунова Е.В\фото 3 квартал\Новая папка\IMG_0949.JPG"/>
          <p:cNvPicPr/>
          <p:nvPr/>
        </p:nvPicPr>
        <p:blipFill>
          <a:blip r:embed="rId7" cstate="email"/>
          <a:srcRect/>
          <a:stretch>
            <a:fillRect/>
          </a:stretch>
        </p:blipFill>
        <p:spPr bwMode="auto">
          <a:xfrm>
            <a:off x="4800600" y="4114800"/>
            <a:ext cx="2517657" cy="1590675"/>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1143000" y="5334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4572000" y="57150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838200" y="4343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2050" name="Rectangle 2"/>
          <p:cNvSpPr>
            <a:spLocks noChangeArrowheads="1"/>
          </p:cNvSpPr>
          <p:nvPr/>
        </p:nvSpPr>
        <p:spPr bwMode="auto">
          <a:xfrm>
            <a:off x="762000" y="196880"/>
            <a:ext cx="7772400" cy="65248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endParaRPr lang="ru-RU" sz="2000" b="1" dirty="0" smtClean="0"/>
          </a:p>
          <a:p>
            <a:pPr algn="ctr"/>
            <a:r>
              <a:rPr lang="ru-RU" sz="2000" b="1" dirty="0" smtClean="0"/>
              <a:t>Организация работы клубов и Школ пожилого возраста </a:t>
            </a:r>
          </a:p>
          <a:p>
            <a:pPr algn="ctr"/>
            <a:endParaRPr lang="ru-RU" sz="2000" dirty="0" smtClean="0"/>
          </a:p>
          <a:p>
            <a:pPr marL="342900" indent="-342900"/>
            <a:r>
              <a:rPr lang="ru-RU" dirty="0" smtClean="0"/>
              <a:t>Организованы:</a:t>
            </a:r>
          </a:p>
          <a:p>
            <a:pPr marL="342900" indent="-342900"/>
            <a:r>
              <a:rPr lang="ru-RU" dirty="0" smtClean="0"/>
              <a:t> 3 группы Школы пожилого возраста </a:t>
            </a:r>
            <a:r>
              <a:rPr lang="ru-RU" b="1" dirty="0" smtClean="0"/>
              <a:t>Активное долголетие</a:t>
            </a:r>
            <a:r>
              <a:rPr lang="ru-RU" dirty="0" smtClean="0"/>
              <a:t> </a:t>
            </a:r>
          </a:p>
          <a:p>
            <a:pPr marL="3175" indent="17463">
              <a:tabLst>
                <a:tab pos="0" algn="l"/>
              </a:tabLst>
            </a:pPr>
            <a:r>
              <a:rPr lang="ru-RU" dirty="0" smtClean="0"/>
              <a:t>в п. Ленинский, Лермонтова, 133а; в п. Силикатный, 2-я Рабочая,99; в библиотеке им.Бажова по ул.Стахановская,1. </a:t>
            </a:r>
          </a:p>
          <a:p>
            <a:pPr marL="3175" indent="17463">
              <a:tabLst>
                <a:tab pos="0" algn="l"/>
              </a:tabLst>
            </a:pPr>
            <a:r>
              <a:rPr lang="ru-RU" dirty="0" smtClean="0"/>
              <a:t> Проводят занятия специалисты по социальной работе Чемезова А.А., </a:t>
            </a:r>
            <a:r>
              <a:rPr lang="ru-RU" dirty="0" err="1" smtClean="0"/>
              <a:t>Киричек</a:t>
            </a:r>
            <a:r>
              <a:rPr lang="ru-RU" dirty="0" smtClean="0"/>
              <a:t> В.М., </a:t>
            </a:r>
            <a:r>
              <a:rPr lang="ru-RU" dirty="0" err="1" smtClean="0"/>
              <a:t>Грехова</a:t>
            </a:r>
            <a:r>
              <a:rPr lang="ru-RU" dirty="0" smtClean="0"/>
              <a:t> Т.В.  Посещали занятия 33 человека.</a:t>
            </a:r>
          </a:p>
          <a:p>
            <a:pPr marL="360363"/>
            <a:endParaRPr lang="ru-RU" dirty="0" smtClean="0"/>
          </a:p>
          <a:p>
            <a:pPr marL="92075"/>
            <a:r>
              <a:rPr lang="ru-RU" dirty="0" smtClean="0"/>
              <a:t>4 группы Школы пожилого возраста  </a:t>
            </a:r>
            <a:r>
              <a:rPr lang="ru-RU" b="1" dirty="0" smtClean="0"/>
              <a:t>Творческая и прикладная деятельность</a:t>
            </a:r>
            <a:r>
              <a:rPr lang="ru-RU" dirty="0" smtClean="0"/>
              <a:t>  в СОШ №40, ул.Челябинская, 29; месяц в п. </a:t>
            </a:r>
            <a:r>
              <a:rPr lang="ru-RU" dirty="0" err="1" smtClean="0"/>
              <a:t>Хозспособ</a:t>
            </a:r>
            <a:r>
              <a:rPr lang="ru-RU" dirty="0" smtClean="0"/>
              <a:t>, Машинистов,91; в библиотеке №13, ул.Суворова,27; в д. </a:t>
            </a:r>
            <a:r>
              <a:rPr lang="ru-RU" dirty="0" err="1" smtClean="0"/>
              <a:t>Монастырка</a:t>
            </a:r>
            <a:r>
              <a:rPr lang="ru-RU" dirty="0" smtClean="0"/>
              <a:t>, Комиссаров,29</a:t>
            </a:r>
          </a:p>
          <a:p>
            <a:pPr marL="92075"/>
            <a:r>
              <a:rPr lang="ru-RU" dirty="0" smtClean="0"/>
              <a:t>Проводят занятия специалисты по социальной работе Корнилова Е.С., Шаталова В.С., Токарева Н.О., </a:t>
            </a:r>
            <a:r>
              <a:rPr lang="ru-RU" dirty="0" err="1" smtClean="0"/>
              <a:t>Кочебина</a:t>
            </a:r>
            <a:r>
              <a:rPr lang="ru-RU" dirty="0" smtClean="0"/>
              <a:t> Н.А. Посещали занятия 40 человек.</a:t>
            </a:r>
          </a:p>
          <a:p>
            <a:pPr marL="92075"/>
            <a:endParaRPr lang="ru-RU" dirty="0" smtClean="0"/>
          </a:p>
          <a:p>
            <a:pPr marL="92075"/>
            <a:r>
              <a:rPr lang="ru-RU" dirty="0" smtClean="0"/>
              <a:t>Школа пожилого возраста </a:t>
            </a:r>
            <a:r>
              <a:rPr lang="ru-RU" b="1" dirty="0" smtClean="0"/>
              <a:t>Финансовая грамотность</a:t>
            </a:r>
            <a:r>
              <a:rPr lang="ru-RU" dirty="0" smtClean="0"/>
              <a:t>.  Организатор специалист по социальной работе Осинцева Е.И. Занятия проводятся в совете ветеранов </a:t>
            </a:r>
            <a:r>
              <a:rPr lang="ru-RU" dirty="0" err="1" smtClean="0"/>
              <a:t>СиНТЗ</a:t>
            </a:r>
            <a:r>
              <a:rPr lang="ru-RU" dirty="0" smtClean="0"/>
              <a:t>, ул.Лесная,2а, группа из 10 человек.</a:t>
            </a:r>
          </a:p>
          <a:p>
            <a:pPr marL="92075"/>
            <a:endParaRPr lang="ru-RU" dirty="0" smtClean="0"/>
          </a:p>
          <a:p>
            <a:pPr marL="92075"/>
            <a:endParaRPr lang="ru-RU" dirty="0" smtClean="0"/>
          </a:p>
          <a:p>
            <a:pPr marL="360363" indent="-268288"/>
            <a:r>
              <a:rPr lang="ru-RU" sz="1600" dirty="0" smtClean="0"/>
              <a:t> </a:t>
            </a:r>
            <a:endParaRPr lang="ru-RU" sz="1600" dirty="0"/>
          </a:p>
        </p:txBody>
      </p:sp>
      <p:pic>
        <p:nvPicPr>
          <p:cNvPr id="15" name="Picture 11" descr="http://www.playcast.ru/uploads/2016/04/11/18229225.gif"/>
          <p:cNvPicPr>
            <a:picLocks noChangeAspect="1" noChangeArrowheads="1"/>
          </p:cNvPicPr>
          <p:nvPr/>
        </p:nvPicPr>
        <p:blipFill>
          <a:blip r:embed="rId4" cstate="print"/>
          <a:srcRect/>
          <a:stretch>
            <a:fillRect/>
          </a:stretch>
        </p:blipFill>
        <p:spPr bwMode="auto">
          <a:xfrm>
            <a:off x="2362200" y="762000"/>
            <a:ext cx="533400" cy="596438"/>
          </a:xfrm>
          <a:prstGeom prst="rect">
            <a:avLst/>
          </a:prstGeom>
          <a:noFill/>
        </p:spPr>
      </p:pic>
      <p:pic>
        <p:nvPicPr>
          <p:cNvPr id="16" name="Picture 11" descr="http://www.playcast.ru/uploads/2016/04/11/18229225.gif"/>
          <p:cNvPicPr>
            <a:picLocks noChangeAspect="1" noChangeArrowheads="1"/>
          </p:cNvPicPr>
          <p:nvPr/>
        </p:nvPicPr>
        <p:blipFill>
          <a:blip r:embed="rId4" cstate="print"/>
          <a:srcRect/>
          <a:stretch>
            <a:fillRect/>
          </a:stretch>
        </p:blipFill>
        <p:spPr bwMode="auto">
          <a:xfrm>
            <a:off x="3200400" y="457200"/>
            <a:ext cx="533400" cy="596438"/>
          </a:xfrm>
          <a:prstGeom prst="rect">
            <a:avLst/>
          </a:prstGeom>
          <a:noFill/>
        </p:spPr>
      </p:pic>
      <p:pic>
        <p:nvPicPr>
          <p:cNvPr id="17" name="Picture 13" descr="http://www.playcast.ru/uploads/2014/12/11/11046069.gif"/>
          <p:cNvPicPr>
            <a:picLocks noChangeAspect="1" noChangeArrowheads="1" noCrop="1"/>
          </p:cNvPicPr>
          <p:nvPr/>
        </p:nvPicPr>
        <p:blipFill>
          <a:blip r:embed="rId3" cstate="print"/>
          <a:srcRect/>
          <a:stretch>
            <a:fillRect/>
          </a:stretch>
        </p:blipFill>
        <p:spPr bwMode="auto">
          <a:xfrm>
            <a:off x="7620000" y="5791200"/>
            <a:ext cx="762000" cy="762000"/>
          </a:xfrm>
          <a:prstGeom prst="rect">
            <a:avLst/>
          </a:prstGeom>
          <a:noFill/>
        </p:spPr>
      </p:pic>
      <p:pic>
        <p:nvPicPr>
          <p:cNvPr id="18" name="Picture 13" descr="http://www.playcast.ru/uploads/2014/12/11/11046069.gif"/>
          <p:cNvPicPr>
            <a:picLocks noChangeAspect="1" noChangeArrowheads="1" noCrop="1"/>
          </p:cNvPicPr>
          <p:nvPr/>
        </p:nvPicPr>
        <p:blipFill>
          <a:blip r:embed="rId3" cstate="print"/>
          <a:srcRect/>
          <a:stretch>
            <a:fillRect/>
          </a:stretch>
        </p:blipFill>
        <p:spPr bwMode="auto">
          <a:xfrm>
            <a:off x="990600" y="5638800"/>
            <a:ext cx="762000" cy="762000"/>
          </a:xfrm>
          <a:prstGeom prst="rect">
            <a:avLst/>
          </a:prstGeom>
          <a:noFill/>
        </p:spPr>
      </p:pic>
      <p:pic>
        <p:nvPicPr>
          <p:cNvPr id="19" name="Picture 13" descr="http://www.playcast.ru/uploads/2014/12/11/11046069.gif"/>
          <p:cNvPicPr>
            <a:picLocks noChangeAspect="1" noChangeArrowheads="1" noCrop="1"/>
          </p:cNvPicPr>
          <p:nvPr/>
        </p:nvPicPr>
        <p:blipFill>
          <a:blip r:embed="rId3" cstate="print"/>
          <a:srcRect/>
          <a:stretch>
            <a:fillRect/>
          </a:stretch>
        </p:blipFill>
        <p:spPr bwMode="auto">
          <a:xfrm>
            <a:off x="6172200" y="609600"/>
            <a:ext cx="762000" cy="7620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15240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990600" y="7620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1676400" y="55626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flipV="1">
            <a:off x="8001000" y="5715000"/>
            <a:ext cx="681464" cy="1143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5181600" y="3886200"/>
            <a:ext cx="533400" cy="596438"/>
          </a:xfrm>
          <a:prstGeom prst="rect">
            <a:avLst/>
          </a:prstGeom>
          <a:noFill/>
        </p:spPr>
      </p:pic>
      <p:sp>
        <p:nvSpPr>
          <p:cNvPr id="12" name="TextBox 11"/>
          <p:cNvSpPr txBox="1"/>
          <p:nvPr/>
        </p:nvSpPr>
        <p:spPr>
          <a:xfrm>
            <a:off x="11430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2049" name="Rectangle 1"/>
          <p:cNvSpPr>
            <a:spLocks noChangeArrowheads="1"/>
          </p:cNvSpPr>
          <p:nvPr/>
        </p:nvSpPr>
        <p:spPr bwMode="auto">
          <a:xfrm>
            <a:off x="1219200" y="909190"/>
            <a:ext cx="7010400" cy="486287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tabLst>
                <a:tab pos="2171700" algn="l"/>
              </a:tabLst>
            </a:pPr>
            <a:r>
              <a:rPr lang="ru-RU" sz="2000" b="1" dirty="0" smtClean="0">
                <a:latin typeface="+mj-lt"/>
                <a:cs typeface="Times New Roman" pitchFamily="18" charset="0"/>
              </a:rPr>
              <a:t>Отделение участковой социальной службы по Каменскому району </a:t>
            </a:r>
          </a:p>
          <a:p>
            <a:pPr lvl="0" algn="ctr" fontAlgn="base">
              <a:spcBef>
                <a:spcPct val="0"/>
              </a:spcBef>
              <a:spcAft>
                <a:spcPct val="0"/>
              </a:spcAft>
              <a:tabLst>
                <a:tab pos="2171700" algn="l"/>
              </a:tabLst>
            </a:pPr>
            <a:endParaRPr lang="ru-RU" sz="3200" b="1" dirty="0" smtClean="0">
              <a:latin typeface="+mj-lt"/>
              <a:cs typeface="Times New Roman" pitchFamily="18" charset="0"/>
            </a:endParaRPr>
          </a:p>
          <a:p>
            <a:pPr lvl="0" fontAlgn="base">
              <a:spcBef>
                <a:spcPct val="0"/>
              </a:spcBef>
              <a:spcAft>
                <a:spcPct val="0"/>
              </a:spcAft>
              <a:tabLst>
                <a:tab pos="2171700" algn="l"/>
              </a:tabLst>
            </a:pPr>
            <a:r>
              <a:rPr lang="ru-RU" dirty="0" smtClean="0">
                <a:latin typeface="+mj-lt"/>
              </a:rPr>
              <a:t>За 2017 год отделением оказано  </a:t>
            </a:r>
            <a:r>
              <a:rPr lang="ru-RU" b="1" dirty="0" smtClean="0">
                <a:latin typeface="+mj-lt"/>
              </a:rPr>
              <a:t>9 226 услуг </a:t>
            </a:r>
            <a:r>
              <a:rPr lang="ru-RU" dirty="0" smtClean="0">
                <a:latin typeface="+mj-lt"/>
              </a:rPr>
              <a:t>населению. </a:t>
            </a:r>
          </a:p>
          <a:p>
            <a:pPr lvl="0" fontAlgn="base">
              <a:spcBef>
                <a:spcPct val="0"/>
              </a:spcBef>
              <a:spcAft>
                <a:spcPct val="0"/>
              </a:spcAft>
              <a:tabLst>
                <a:tab pos="2171700" algn="l"/>
              </a:tabLst>
            </a:pPr>
            <a:r>
              <a:rPr lang="ru-RU" dirty="0" smtClean="0">
                <a:latin typeface="+mj-lt"/>
              </a:rPr>
              <a:t>Обслужено  </a:t>
            </a:r>
            <a:r>
              <a:rPr lang="ru-RU" b="1" dirty="0" smtClean="0">
                <a:latin typeface="+mj-lt"/>
              </a:rPr>
              <a:t>2 048 человек</a:t>
            </a:r>
            <a:r>
              <a:rPr lang="ru-RU" dirty="0" smtClean="0">
                <a:latin typeface="+mj-lt"/>
              </a:rPr>
              <a:t>.</a:t>
            </a:r>
          </a:p>
          <a:p>
            <a:pPr lvl="0" fontAlgn="base">
              <a:spcBef>
                <a:spcPct val="0"/>
              </a:spcBef>
              <a:spcAft>
                <a:spcPct val="0"/>
              </a:spcAft>
              <a:tabLst>
                <a:tab pos="2171700" algn="l"/>
              </a:tabLst>
            </a:pPr>
            <a:r>
              <a:rPr lang="ru-RU" dirty="0" smtClean="0">
                <a:latin typeface="+mj-lt"/>
              </a:rPr>
              <a:t>Профилактические мероприятия -  предоставлено </a:t>
            </a:r>
            <a:r>
              <a:rPr lang="ru-RU" b="1" dirty="0" smtClean="0">
                <a:latin typeface="+mj-lt"/>
              </a:rPr>
              <a:t>4787 единиц </a:t>
            </a:r>
            <a:r>
              <a:rPr lang="ru-RU" dirty="0" smtClean="0">
                <a:latin typeface="+mj-lt"/>
              </a:rPr>
              <a:t>Профилактические мероприятия -  охвачено  </a:t>
            </a:r>
            <a:r>
              <a:rPr lang="ru-RU" b="1" dirty="0" smtClean="0">
                <a:latin typeface="+mj-lt"/>
              </a:rPr>
              <a:t>6 945 человек.</a:t>
            </a:r>
          </a:p>
          <a:p>
            <a:pPr lvl="0" fontAlgn="base">
              <a:spcBef>
                <a:spcPct val="0"/>
              </a:spcBef>
              <a:spcAft>
                <a:spcPct val="0"/>
              </a:spcAft>
              <a:tabLst>
                <a:tab pos="2171700" algn="l"/>
              </a:tabLst>
            </a:pPr>
            <a:endParaRPr lang="ru-RU" b="1" dirty="0" smtClean="0">
              <a:latin typeface="+mj-lt"/>
            </a:endParaRPr>
          </a:p>
          <a:p>
            <a:r>
              <a:rPr lang="ru-RU" sz="2000" b="1" dirty="0" smtClean="0"/>
              <a:t>Выполнение государственного задания за 2017 год </a:t>
            </a:r>
          </a:p>
          <a:p>
            <a:r>
              <a:rPr lang="ru-RU" b="1" dirty="0" smtClean="0"/>
              <a:t>Профилактические мероприятия</a:t>
            </a:r>
          </a:p>
          <a:p>
            <a:r>
              <a:rPr lang="ru-RU" dirty="0" smtClean="0"/>
              <a:t>План – 4500 единиц</a:t>
            </a:r>
          </a:p>
          <a:p>
            <a:r>
              <a:rPr lang="ru-RU" dirty="0" smtClean="0"/>
              <a:t>Факт – 4787 единиц    Выполнение - 106 %</a:t>
            </a:r>
          </a:p>
          <a:p>
            <a:r>
              <a:rPr lang="ru-RU" b="1" dirty="0" smtClean="0"/>
              <a:t>Акты предоставления социальных услуг</a:t>
            </a:r>
          </a:p>
          <a:p>
            <a:r>
              <a:rPr lang="ru-RU" dirty="0" smtClean="0"/>
              <a:t>План – 2100 актов</a:t>
            </a:r>
          </a:p>
          <a:p>
            <a:r>
              <a:rPr lang="ru-RU" dirty="0" smtClean="0"/>
              <a:t>Факт -  2804 актов 	     Выполнение - 133%</a:t>
            </a:r>
          </a:p>
          <a:p>
            <a:pPr lvl="0" algn="ctr" fontAlgn="base">
              <a:spcBef>
                <a:spcPct val="0"/>
              </a:spcBef>
              <a:spcAft>
                <a:spcPct val="0"/>
              </a:spcAft>
              <a:tabLst>
                <a:tab pos="2171700" algn="l"/>
              </a:tabLst>
            </a:pPr>
            <a:endParaRPr lang="ru-RU" sz="2000" b="1" dirty="0">
              <a:latin typeface="+mj-lt"/>
            </a:endParaRPr>
          </a:p>
        </p:txBody>
      </p:sp>
      <p:pic>
        <p:nvPicPr>
          <p:cNvPr id="16" name="Picture 11" descr="http://www.playcast.ru/uploads/2016/04/11/18229225.gif"/>
          <p:cNvPicPr>
            <a:picLocks noChangeAspect="1" noChangeArrowheads="1"/>
          </p:cNvPicPr>
          <p:nvPr/>
        </p:nvPicPr>
        <p:blipFill>
          <a:blip r:embed="rId4" cstate="print"/>
          <a:srcRect/>
          <a:stretch>
            <a:fillRect/>
          </a:stretch>
        </p:blipFill>
        <p:spPr bwMode="auto">
          <a:xfrm>
            <a:off x="7696200" y="2590800"/>
            <a:ext cx="533400" cy="596438"/>
          </a:xfrm>
          <a:prstGeom prst="rect">
            <a:avLst/>
          </a:prstGeom>
          <a:noFill/>
        </p:spPr>
      </p:pic>
      <p:pic>
        <p:nvPicPr>
          <p:cNvPr id="17" name="Picture 11" descr="http://www.playcast.ru/uploads/2016/04/11/18229225.gif"/>
          <p:cNvPicPr>
            <a:picLocks noChangeAspect="1" noChangeArrowheads="1"/>
          </p:cNvPicPr>
          <p:nvPr/>
        </p:nvPicPr>
        <p:blipFill>
          <a:blip r:embed="rId4" cstate="print"/>
          <a:srcRect/>
          <a:stretch>
            <a:fillRect/>
          </a:stretch>
        </p:blipFill>
        <p:spPr bwMode="auto">
          <a:xfrm>
            <a:off x="4038600" y="5715000"/>
            <a:ext cx="533400" cy="596438"/>
          </a:xfrm>
          <a:prstGeom prst="rect">
            <a:avLst/>
          </a:prstGeom>
          <a:noFill/>
        </p:spPr>
      </p:pic>
      <p:pic>
        <p:nvPicPr>
          <p:cNvPr id="18" name="Picture 13" descr="http://www.playcast.ru/uploads/2014/12/11/11046069.gif"/>
          <p:cNvPicPr>
            <a:picLocks noChangeAspect="1" noChangeArrowheads="1" noCrop="1"/>
          </p:cNvPicPr>
          <p:nvPr/>
        </p:nvPicPr>
        <p:blipFill>
          <a:blip r:embed="rId3" cstate="print"/>
          <a:srcRect/>
          <a:stretch>
            <a:fillRect/>
          </a:stretch>
        </p:blipFill>
        <p:spPr bwMode="auto">
          <a:xfrm>
            <a:off x="7696200" y="457200"/>
            <a:ext cx="762000" cy="762000"/>
          </a:xfrm>
          <a:prstGeom prst="rect">
            <a:avLst/>
          </a:prstGeom>
          <a:noFill/>
        </p:spPr>
      </p:pic>
      <p:pic>
        <p:nvPicPr>
          <p:cNvPr id="15" name="Picture 2" descr="http://volbi.ru/upload/medialibrary/7be/7bed23bbac8fed27a1e24b116b0e2cd2.jpg"/>
          <p:cNvPicPr>
            <a:picLocks noChangeAspect="1" noChangeArrowheads="1"/>
          </p:cNvPicPr>
          <p:nvPr/>
        </p:nvPicPr>
        <p:blipFill>
          <a:blip r:embed="rId5" cstate="print"/>
          <a:srcRect/>
          <a:stretch>
            <a:fillRect/>
          </a:stretch>
        </p:blipFill>
        <p:spPr bwMode="auto">
          <a:xfrm>
            <a:off x="6019800" y="4038600"/>
            <a:ext cx="1897039" cy="1676400"/>
          </a:xfrm>
          <a:prstGeom prst="rect">
            <a:avLst/>
          </a:prstGeom>
          <a:ln>
            <a:noFill/>
          </a:ln>
          <a:effectLst>
            <a:softEdge rad="112500"/>
          </a:effectLst>
        </p:spPr>
      </p:pic>
    </p:spTree>
  </p:cSld>
  <p:clrMapOvr>
    <a:masterClrMapping/>
  </p:clrMapOvr>
  <p:transition>
    <p:split orient="vert"/>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15240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838200" y="228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7086600" y="58674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838200" y="4343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5181600" y="3886200"/>
            <a:ext cx="533400" cy="596438"/>
          </a:xfrm>
          <a:prstGeom prst="rect">
            <a:avLst/>
          </a:prstGeom>
          <a:noFill/>
        </p:spPr>
      </p:pic>
      <p:sp>
        <p:nvSpPr>
          <p:cNvPr id="12" name="TextBox 11"/>
          <p:cNvSpPr txBox="1"/>
          <p:nvPr/>
        </p:nvSpPr>
        <p:spPr>
          <a:xfrm>
            <a:off x="11430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2049" name="Rectangle 1"/>
          <p:cNvSpPr>
            <a:spLocks noChangeArrowheads="1"/>
          </p:cNvSpPr>
          <p:nvPr/>
        </p:nvSpPr>
        <p:spPr bwMode="auto">
          <a:xfrm>
            <a:off x="533400" y="561202"/>
            <a:ext cx="7772400" cy="566308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tabLst>
                <a:tab pos="2171700" algn="l"/>
              </a:tabLst>
            </a:pPr>
            <a:r>
              <a:rPr lang="ru-RU" sz="2000" b="1" dirty="0" smtClean="0">
                <a:latin typeface="+mj-lt"/>
                <a:cs typeface="Times New Roman" pitchFamily="18" charset="0"/>
              </a:rPr>
              <a:t>Отделение участковой социальной службы по Каменскому району </a:t>
            </a:r>
          </a:p>
          <a:p>
            <a:pPr lvl="0" fontAlgn="base">
              <a:spcBef>
                <a:spcPct val="0"/>
              </a:spcBef>
              <a:spcAft>
                <a:spcPct val="0"/>
              </a:spcAft>
              <a:tabLst>
                <a:tab pos="2171700" algn="l"/>
              </a:tabLst>
            </a:pPr>
            <a:r>
              <a:rPr lang="ru-RU" dirty="0" smtClean="0"/>
              <a:t>Проведены мероприятия по информированию населения о деятельности участковых специалистов:</a:t>
            </a:r>
          </a:p>
          <a:p>
            <a:r>
              <a:rPr lang="ru-RU" dirty="0" smtClean="0"/>
              <a:t>- Принято на консультативных пунктах Каменского района </a:t>
            </a:r>
            <a:r>
              <a:rPr lang="ru-RU" b="1" dirty="0" smtClean="0"/>
              <a:t>-  3295 человека.</a:t>
            </a:r>
            <a:endParaRPr lang="ru-RU" dirty="0" smtClean="0"/>
          </a:p>
          <a:p>
            <a:r>
              <a:rPr lang="ru-RU" b="1" dirty="0" smtClean="0"/>
              <a:t> </a:t>
            </a:r>
            <a:r>
              <a:rPr lang="ru-RU" dirty="0" smtClean="0"/>
              <a:t>Консультации по телефону получили </a:t>
            </a:r>
            <a:r>
              <a:rPr lang="ru-RU" b="1" dirty="0" smtClean="0"/>
              <a:t>– 561  человека.</a:t>
            </a:r>
            <a:endParaRPr lang="ru-RU" dirty="0" smtClean="0"/>
          </a:p>
          <a:p>
            <a:pPr>
              <a:buFontTx/>
              <a:buChar char="-"/>
            </a:pPr>
            <a:r>
              <a:rPr lang="ru-RU" dirty="0" smtClean="0"/>
              <a:t>Участие в выездной мобильной бригаде совместно с отделением срочного социального обслуживания - организовано </a:t>
            </a:r>
            <a:r>
              <a:rPr lang="ru-RU" b="1" dirty="0" smtClean="0"/>
              <a:t>18 выездов  </a:t>
            </a:r>
            <a:r>
              <a:rPr lang="ru-RU" dirty="0" smtClean="0"/>
              <a:t>на  территории сельских администраций, обслужено </a:t>
            </a:r>
            <a:r>
              <a:rPr lang="ru-RU" b="1" dirty="0" smtClean="0"/>
              <a:t>384 человека</a:t>
            </a:r>
          </a:p>
          <a:p>
            <a:pPr>
              <a:buFontTx/>
              <a:buChar char="-"/>
            </a:pPr>
            <a:r>
              <a:rPr lang="ru-RU" dirty="0" smtClean="0"/>
              <a:t>Работа по </a:t>
            </a:r>
            <a:r>
              <a:rPr lang="ru-RU" b="1" dirty="0" smtClean="0"/>
              <a:t>профилактике ВИЧ инфекции</a:t>
            </a:r>
            <a:r>
              <a:rPr lang="ru-RU" dirty="0" smtClean="0"/>
              <a:t> и оказание государственной социальной помощи и поддержки граждан оказавшихся ВИЧ инфицированными в </a:t>
            </a:r>
            <a:r>
              <a:rPr lang="ru-RU" b="1" dirty="0" smtClean="0"/>
              <a:t>Каменском районе</a:t>
            </a:r>
            <a:r>
              <a:rPr lang="ru-RU" dirty="0" smtClean="0"/>
              <a:t>: размещение  информации по профилактике ВИЧ-инфекции на </a:t>
            </a:r>
            <a:r>
              <a:rPr lang="ru-RU" b="1" dirty="0" smtClean="0"/>
              <a:t>15 стендах ; </a:t>
            </a:r>
            <a:r>
              <a:rPr lang="ru-RU" dirty="0" smtClean="0"/>
              <a:t>в ходе патронажей проведены беседы с  </a:t>
            </a:r>
            <a:r>
              <a:rPr lang="ru-RU" b="1" dirty="0" smtClean="0"/>
              <a:t>37 семьями </a:t>
            </a:r>
            <a:r>
              <a:rPr lang="ru-RU" dirty="0" smtClean="0"/>
              <a:t>группы риска</a:t>
            </a:r>
            <a:endParaRPr lang="ru-RU" b="1" dirty="0" smtClean="0"/>
          </a:p>
          <a:p>
            <a:pPr>
              <a:buFontTx/>
              <a:buChar char="-"/>
            </a:pPr>
            <a:r>
              <a:rPr lang="ru-RU" dirty="0" smtClean="0"/>
              <a:t>Работа по </a:t>
            </a:r>
            <a:r>
              <a:rPr lang="ru-RU" b="1" dirty="0" smtClean="0"/>
              <a:t>профилактике наркомании и алкоголизма </a:t>
            </a:r>
            <a:r>
              <a:rPr lang="ru-RU" dirty="0" smtClean="0"/>
              <a:t>в Каменском районе охвачено 57 семей, выдано 57 буклетов.</a:t>
            </a:r>
            <a:endParaRPr lang="ru-RU" b="1" dirty="0" smtClean="0"/>
          </a:p>
          <a:p>
            <a:r>
              <a:rPr lang="ru-RU" dirty="0" smtClean="0"/>
              <a:t>Ознакомление с перечнем  реабилитационных или </a:t>
            </a:r>
            <a:r>
              <a:rPr lang="ru-RU" dirty="0" err="1" smtClean="0"/>
              <a:t>абилитационных</a:t>
            </a:r>
            <a:r>
              <a:rPr lang="ru-RU" dirty="0" smtClean="0"/>
              <a:t> мероприятий, предусмотренных </a:t>
            </a:r>
            <a:r>
              <a:rPr lang="ru-RU" b="1" dirty="0" smtClean="0"/>
              <a:t>ИПРА</a:t>
            </a:r>
            <a:r>
              <a:rPr lang="ru-RU" dirty="0" smtClean="0"/>
              <a:t> инвалида (ИПРА – ребенка инвалида)   в Каменском районе – </a:t>
            </a:r>
            <a:r>
              <a:rPr lang="ru-RU" b="1" dirty="0" smtClean="0"/>
              <a:t>223 человек</a:t>
            </a:r>
            <a:r>
              <a:rPr lang="ru-RU" dirty="0" smtClean="0"/>
              <a:t>.</a:t>
            </a:r>
          </a:p>
          <a:p>
            <a:r>
              <a:rPr lang="ru-RU" dirty="0" smtClean="0"/>
              <a:t>Выявлены граждане, нуждающиеся в надомном обслуживании , оформлены документы на социальное обслуживание – </a:t>
            </a:r>
            <a:r>
              <a:rPr lang="ru-RU" b="1" dirty="0" smtClean="0"/>
              <a:t>56 человек</a:t>
            </a:r>
            <a:endParaRPr lang="ru-RU" dirty="0"/>
          </a:p>
        </p:txBody>
      </p:sp>
      <p:pic>
        <p:nvPicPr>
          <p:cNvPr id="16" name="Picture 11" descr="http://www.playcast.ru/uploads/2016/04/11/18229225.gif"/>
          <p:cNvPicPr>
            <a:picLocks noChangeAspect="1" noChangeArrowheads="1"/>
          </p:cNvPicPr>
          <p:nvPr/>
        </p:nvPicPr>
        <p:blipFill>
          <a:blip r:embed="rId4" cstate="print"/>
          <a:srcRect/>
          <a:stretch>
            <a:fillRect/>
          </a:stretch>
        </p:blipFill>
        <p:spPr bwMode="auto">
          <a:xfrm>
            <a:off x="7696200" y="2590800"/>
            <a:ext cx="533400" cy="596438"/>
          </a:xfrm>
          <a:prstGeom prst="rect">
            <a:avLst/>
          </a:prstGeom>
          <a:noFill/>
        </p:spPr>
      </p:pic>
      <p:pic>
        <p:nvPicPr>
          <p:cNvPr id="17" name="Picture 11" descr="http://www.playcast.ru/uploads/2016/04/11/18229225.gif"/>
          <p:cNvPicPr>
            <a:picLocks noChangeAspect="1" noChangeArrowheads="1"/>
          </p:cNvPicPr>
          <p:nvPr/>
        </p:nvPicPr>
        <p:blipFill>
          <a:blip r:embed="rId4" cstate="print"/>
          <a:srcRect/>
          <a:stretch>
            <a:fillRect/>
          </a:stretch>
        </p:blipFill>
        <p:spPr bwMode="auto">
          <a:xfrm>
            <a:off x="2209800" y="6019800"/>
            <a:ext cx="533400" cy="596438"/>
          </a:xfrm>
          <a:prstGeom prst="rect">
            <a:avLst/>
          </a:prstGeom>
          <a:noFill/>
        </p:spPr>
      </p:pic>
      <p:pic>
        <p:nvPicPr>
          <p:cNvPr id="18" name="Picture 13" descr="http://www.playcast.ru/uploads/2014/12/11/11046069.gif"/>
          <p:cNvPicPr>
            <a:picLocks noChangeAspect="1" noChangeArrowheads="1" noCrop="1"/>
          </p:cNvPicPr>
          <p:nvPr/>
        </p:nvPicPr>
        <p:blipFill>
          <a:blip r:embed="rId3" cstate="print"/>
          <a:srcRect/>
          <a:stretch>
            <a:fillRect/>
          </a:stretch>
        </p:blipFill>
        <p:spPr bwMode="auto">
          <a:xfrm>
            <a:off x="7772400" y="152400"/>
            <a:ext cx="762000" cy="7620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15240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838200" y="228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5791200" y="57150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838200" y="4343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5181600" y="3886200"/>
            <a:ext cx="533400" cy="596438"/>
          </a:xfrm>
          <a:prstGeom prst="rect">
            <a:avLst/>
          </a:prstGeom>
          <a:noFill/>
        </p:spPr>
      </p:pic>
      <p:sp>
        <p:nvSpPr>
          <p:cNvPr id="12" name="TextBox 11"/>
          <p:cNvSpPr txBox="1"/>
          <p:nvPr/>
        </p:nvSpPr>
        <p:spPr>
          <a:xfrm>
            <a:off x="11430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2049" name="Rectangle 1"/>
          <p:cNvSpPr>
            <a:spLocks noChangeArrowheads="1"/>
          </p:cNvSpPr>
          <p:nvPr/>
        </p:nvSpPr>
        <p:spPr bwMode="auto">
          <a:xfrm>
            <a:off x="533400" y="532498"/>
            <a:ext cx="7772400"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tabLst>
                <a:tab pos="2171700" algn="l"/>
              </a:tabLst>
            </a:pPr>
            <a:r>
              <a:rPr lang="ru-RU" sz="2000" b="1" dirty="0" smtClean="0">
                <a:latin typeface="+mj-lt"/>
                <a:cs typeface="Times New Roman" pitchFamily="18" charset="0"/>
              </a:rPr>
              <a:t>Отделение участковой социальной службы по Каменскому району </a:t>
            </a:r>
          </a:p>
          <a:p>
            <a:pPr lvl="0" algn="ctr" fontAlgn="base">
              <a:spcBef>
                <a:spcPct val="0"/>
              </a:spcBef>
              <a:spcAft>
                <a:spcPct val="0"/>
              </a:spcAft>
              <a:tabLst>
                <a:tab pos="2171700" algn="l"/>
              </a:tabLst>
            </a:pPr>
            <a:endParaRPr lang="ru-RU" sz="2000" b="1" dirty="0" smtClean="0">
              <a:latin typeface="+mj-lt"/>
              <a:cs typeface="Times New Roman" pitchFamily="18" charset="0"/>
            </a:endParaRPr>
          </a:p>
          <a:p>
            <a:r>
              <a:rPr lang="ru-RU" b="1" dirty="0" smtClean="0"/>
              <a:t>Мероприятия единого комплекса системы социальной</a:t>
            </a:r>
          </a:p>
          <a:p>
            <a:r>
              <a:rPr lang="ru-RU" b="1" dirty="0" smtClean="0"/>
              <a:t>  политики «Автобус Надежды»:</a:t>
            </a:r>
          </a:p>
          <a:p>
            <a:endParaRPr lang="ru-RU" dirty="0" smtClean="0"/>
          </a:p>
          <a:p>
            <a:r>
              <a:rPr lang="ru-RU" b="1" dirty="0" smtClean="0"/>
              <a:t>09 февраля 2017 г. </a:t>
            </a:r>
            <a:r>
              <a:rPr lang="ru-RU" dirty="0" smtClean="0"/>
              <a:t>«Автобус Надежды» выезжал в </a:t>
            </a:r>
          </a:p>
          <a:p>
            <a:r>
              <a:rPr lang="ru-RU" dirty="0" smtClean="0"/>
              <a:t>п. </a:t>
            </a:r>
            <a:r>
              <a:rPr lang="ru-RU" dirty="0" err="1" smtClean="0"/>
              <a:t>Мартюш</a:t>
            </a:r>
            <a:r>
              <a:rPr lang="ru-RU" dirty="0" smtClean="0"/>
              <a:t>. Помощь получили  159 человек.</a:t>
            </a:r>
          </a:p>
          <a:p>
            <a:endParaRPr lang="ru-RU" dirty="0" smtClean="0"/>
          </a:p>
          <a:p>
            <a:r>
              <a:rPr lang="ru-RU" b="1" dirty="0" smtClean="0"/>
              <a:t>14 апреля 2017 г.</a:t>
            </a:r>
            <a:r>
              <a:rPr lang="ru-RU" dirty="0" smtClean="0"/>
              <a:t> Мероприятие </a:t>
            </a:r>
            <a:r>
              <a:rPr lang="ru-RU" b="1" dirty="0" smtClean="0"/>
              <a:t>«Автобус Надежды</a:t>
            </a:r>
            <a:r>
              <a:rPr lang="ru-RU" dirty="0" smtClean="0"/>
              <a:t>» </a:t>
            </a:r>
          </a:p>
          <a:p>
            <a:r>
              <a:rPr lang="ru-RU" dirty="0" smtClean="0"/>
              <a:t>прошло на территории </a:t>
            </a:r>
            <a:r>
              <a:rPr lang="ru-RU" dirty="0" err="1" smtClean="0"/>
              <a:t>Клевакинской</a:t>
            </a:r>
            <a:r>
              <a:rPr lang="ru-RU" dirty="0" smtClean="0"/>
              <a:t> сельской</a:t>
            </a:r>
          </a:p>
          <a:p>
            <a:r>
              <a:rPr lang="ru-RU" dirty="0" smtClean="0"/>
              <a:t> </a:t>
            </a:r>
            <a:r>
              <a:rPr lang="ru-RU" dirty="0" err="1" smtClean="0"/>
              <a:t>администрации,услуги</a:t>
            </a:r>
            <a:r>
              <a:rPr lang="ru-RU" dirty="0" smtClean="0"/>
              <a:t> различных специалистов</a:t>
            </a:r>
          </a:p>
          <a:p>
            <a:r>
              <a:rPr lang="ru-RU" dirty="0" smtClean="0"/>
              <a:t> получили  136 человек, специалистами ГАУ «КЦСОН </a:t>
            </a:r>
          </a:p>
          <a:p>
            <a:r>
              <a:rPr lang="ru-RU" dirty="0" smtClean="0"/>
              <a:t>города  Каменска-Уральского» обслужено 52 человека.</a:t>
            </a:r>
          </a:p>
          <a:p>
            <a:endParaRPr lang="ru-RU" dirty="0" smtClean="0"/>
          </a:p>
          <a:p>
            <a:r>
              <a:rPr lang="ru-RU" b="1" i="1" dirty="0" smtClean="0"/>
              <a:t> </a:t>
            </a:r>
            <a:r>
              <a:rPr lang="ru-RU" b="1" dirty="0" smtClean="0"/>
              <a:t>26 октября 2017 г. </a:t>
            </a:r>
            <a:r>
              <a:rPr lang="ru-RU" dirty="0" smtClean="0"/>
              <a:t>«Автобус Надежды» выезжал в </a:t>
            </a:r>
          </a:p>
          <a:p>
            <a:r>
              <a:rPr lang="ru-RU" dirty="0" smtClean="0"/>
              <a:t>с. </a:t>
            </a:r>
            <a:r>
              <a:rPr lang="ru-RU" dirty="0" err="1" smtClean="0"/>
              <a:t>Новоисетское</a:t>
            </a:r>
            <a:r>
              <a:rPr lang="ru-RU" dirty="0" smtClean="0"/>
              <a:t>. Помощь получили   96 человек.</a:t>
            </a:r>
          </a:p>
          <a:p>
            <a:endParaRPr lang="ru-RU" dirty="0" smtClean="0"/>
          </a:p>
          <a:p>
            <a:r>
              <a:rPr lang="ru-RU" b="1" dirty="0" smtClean="0"/>
              <a:t>16 ноября 2017 г. </a:t>
            </a:r>
            <a:r>
              <a:rPr lang="ru-RU" dirty="0" smtClean="0"/>
              <a:t>«Автобус Надежды» побывали в</a:t>
            </a:r>
          </a:p>
          <a:p>
            <a:r>
              <a:rPr lang="ru-RU" dirty="0" smtClean="0"/>
              <a:t> с. </a:t>
            </a:r>
            <a:r>
              <a:rPr lang="ru-RU" dirty="0" err="1" smtClean="0"/>
              <a:t>Барабановское</a:t>
            </a:r>
            <a:r>
              <a:rPr lang="ru-RU" dirty="0" smtClean="0"/>
              <a:t>, помощь различных специалистов</a:t>
            </a:r>
          </a:p>
          <a:p>
            <a:r>
              <a:rPr lang="ru-RU" dirty="0" smtClean="0"/>
              <a:t> получили 81 человек.</a:t>
            </a:r>
            <a:endParaRPr lang="ru-RU" dirty="0"/>
          </a:p>
        </p:txBody>
      </p:sp>
      <p:pic>
        <p:nvPicPr>
          <p:cNvPr id="16" name="Picture 11" descr="http://www.playcast.ru/uploads/2016/04/11/18229225.gif"/>
          <p:cNvPicPr>
            <a:picLocks noChangeAspect="1" noChangeArrowheads="1"/>
          </p:cNvPicPr>
          <p:nvPr/>
        </p:nvPicPr>
        <p:blipFill>
          <a:blip r:embed="rId4" cstate="print"/>
          <a:srcRect/>
          <a:stretch>
            <a:fillRect/>
          </a:stretch>
        </p:blipFill>
        <p:spPr bwMode="auto">
          <a:xfrm>
            <a:off x="7696200" y="2590800"/>
            <a:ext cx="533400" cy="596438"/>
          </a:xfrm>
          <a:prstGeom prst="rect">
            <a:avLst/>
          </a:prstGeom>
          <a:noFill/>
        </p:spPr>
      </p:pic>
      <p:pic>
        <p:nvPicPr>
          <p:cNvPr id="17" name="Picture 11" descr="http://www.playcast.ru/uploads/2016/04/11/18229225.gif"/>
          <p:cNvPicPr>
            <a:picLocks noChangeAspect="1" noChangeArrowheads="1"/>
          </p:cNvPicPr>
          <p:nvPr/>
        </p:nvPicPr>
        <p:blipFill>
          <a:blip r:embed="rId4" cstate="print"/>
          <a:srcRect/>
          <a:stretch>
            <a:fillRect/>
          </a:stretch>
        </p:blipFill>
        <p:spPr bwMode="auto">
          <a:xfrm>
            <a:off x="5562600" y="2286000"/>
            <a:ext cx="533400" cy="596438"/>
          </a:xfrm>
          <a:prstGeom prst="rect">
            <a:avLst/>
          </a:prstGeom>
          <a:noFill/>
        </p:spPr>
      </p:pic>
      <p:pic>
        <p:nvPicPr>
          <p:cNvPr id="18" name="Picture 13" descr="http://www.playcast.ru/uploads/2014/12/11/11046069.gif"/>
          <p:cNvPicPr>
            <a:picLocks noChangeAspect="1" noChangeArrowheads="1" noCrop="1"/>
          </p:cNvPicPr>
          <p:nvPr/>
        </p:nvPicPr>
        <p:blipFill>
          <a:blip r:embed="rId3" cstate="print"/>
          <a:srcRect/>
          <a:stretch>
            <a:fillRect/>
          </a:stretch>
        </p:blipFill>
        <p:spPr bwMode="auto">
          <a:xfrm>
            <a:off x="7772400" y="152400"/>
            <a:ext cx="762000" cy="762000"/>
          </a:xfrm>
          <a:prstGeom prst="rect">
            <a:avLst/>
          </a:prstGeom>
          <a:noFill/>
        </p:spPr>
      </p:pic>
      <p:pic>
        <p:nvPicPr>
          <p:cNvPr id="15" name="Рисунок 14" descr="C:\Users\shafikova_ga\Desktop\автобус Мартюш\P1110119.JPG"/>
          <p:cNvPicPr/>
          <p:nvPr/>
        </p:nvPicPr>
        <p:blipFill>
          <a:blip r:embed="rId5" cstate="print"/>
          <a:srcRect/>
          <a:stretch>
            <a:fillRect/>
          </a:stretch>
        </p:blipFill>
        <p:spPr bwMode="auto">
          <a:xfrm>
            <a:off x="6248400" y="1143000"/>
            <a:ext cx="2114550" cy="1209675"/>
          </a:xfrm>
          <a:prstGeom prst="rect">
            <a:avLst/>
          </a:prstGeom>
          <a:ln>
            <a:noFill/>
          </a:ln>
          <a:effectLst>
            <a:softEdge rad="112500"/>
          </a:effectLst>
        </p:spPr>
      </p:pic>
      <p:pic>
        <p:nvPicPr>
          <p:cNvPr id="19" name="Рисунок 18" descr="C:\Users\shafikova_ga\Desktop\автобус надежды\P1110234.JPG"/>
          <p:cNvPicPr/>
          <p:nvPr/>
        </p:nvPicPr>
        <p:blipFill>
          <a:blip r:embed="rId6" cstate="print"/>
          <a:srcRect/>
          <a:stretch>
            <a:fillRect/>
          </a:stretch>
        </p:blipFill>
        <p:spPr bwMode="auto">
          <a:xfrm>
            <a:off x="6248400" y="2438400"/>
            <a:ext cx="2076450" cy="1219200"/>
          </a:xfrm>
          <a:prstGeom prst="rect">
            <a:avLst/>
          </a:prstGeom>
          <a:ln>
            <a:noFill/>
          </a:ln>
          <a:effectLst>
            <a:softEdge rad="112500"/>
          </a:effectLst>
        </p:spPr>
      </p:pic>
      <p:pic>
        <p:nvPicPr>
          <p:cNvPr id="20" name="Рисунок 19" descr="C:\Users\shafikova_ga\Desktop\авт над\IMG-20171026-WA0001.jpg"/>
          <p:cNvPicPr/>
          <p:nvPr/>
        </p:nvPicPr>
        <p:blipFill>
          <a:blip r:embed="rId7" cstate="print"/>
          <a:srcRect/>
          <a:stretch>
            <a:fillRect/>
          </a:stretch>
        </p:blipFill>
        <p:spPr bwMode="auto">
          <a:xfrm>
            <a:off x="6248400" y="3733800"/>
            <a:ext cx="2076450" cy="1143000"/>
          </a:xfrm>
          <a:prstGeom prst="rect">
            <a:avLst/>
          </a:prstGeom>
          <a:ln>
            <a:noFill/>
          </a:ln>
          <a:effectLst>
            <a:softEdge rad="112500"/>
          </a:effectLst>
        </p:spPr>
      </p:pic>
      <p:pic>
        <p:nvPicPr>
          <p:cNvPr id="21" name="Рисунок 20" descr="C:\Users\shafikova_ga\Desktop\автобус барабановское\1.JPG"/>
          <p:cNvPicPr/>
          <p:nvPr/>
        </p:nvPicPr>
        <p:blipFill>
          <a:blip r:embed="rId8" cstate="print"/>
          <a:srcRect/>
          <a:stretch>
            <a:fillRect/>
          </a:stretch>
        </p:blipFill>
        <p:spPr bwMode="auto">
          <a:xfrm>
            <a:off x="6324600" y="4953000"/>
            <a:ext cx="2057400" cy="1219200"/>
          </a:xfrm>
          <a:prstGeom prst="rect">
            <a:avLst/>
          </a:prstGeom>
          <a:ln>
            <a:noFill/>
          </a:ln>
          <a:effectLst>
            <a:softEdge rad="112500"/>
          </a:effectLst>
        </p:spPr>
      </p:pic>
      <p:pic>
        <p:nvPicPr>
          <p:cNvPr id="22" name="Picture 13" descr="http://www.playcast.ru/uploads/2014/12/11/11046069.gif"/>
          <p:cNvPicPr>
            <a:picLocks noChangeAspect="1" noChangeArrowheads="1" noCrop="1"/>
          </p:cNvPicPr>
          <p:nvPr/>
        </p:nvPicPr>
        <p:blipFill>
          <a:blip r:embed="rId3" cstate="print"/>
          <a:srcRect/>
          <a:stretch>
            <a:fillRect/>
          </a:stretch>
        </p:blipFill>
        <p:spPr bwMode="auto">
          <a:xfrm>
            <a:off x="2667000" y="5791200"/>
            <a:ext cx="762000" cy="7620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15240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6553200" y="1752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6858000" y="35814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838200" y="4343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5181600" y="3886200"/>
            <a:ext cx="533400" cy="596438"/>
          </a:xfrm>
          <a:prstGeom prst="rect">
            <a:avLst/>
          </a:prstGeom>
          <a:noFill/>
        </p:spPr>
      </p:pic>
      <p:sp>
        <p:nvSpPr>
          <p:cNvPr id="12" name="TextBox 11"/>
          <p:cNvSpPr txBox="1"/>
          <p:nvPr/>
        </p:nvSpPr>
        <p:spPr>
          <a:xfrm>
            <a:off x="11430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2049" name="Rectangle 1"/>
          <p:cNvSpPr>
            <a:spLocks noChangeArrowheads="1"/>
          </p:cNvSpPr>
          <p:nvPr/>
        </p:nvSpPr>
        <p:spPr bwMode="auto">
          <a:xfrm>
            <a:off x="533400" y="853590"/>
            <a:ext cx="7772400"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fontAlgn="base">
              <a:spcBef>
                <a:spcPct val="0"/>
              </a:spcBef>
              <a:spcAft>
                <a:spcPct val="0"/>
              </a:spcAft>
              <a:tabLst>
                <a:tab pos="2171700" algn="l"/>
              </a:tabLst>
            </a:pPr>
            <a:r>
              <a:rPr lang="ru-RU" b="1" dirty="0" smtClean="0"/>
              <a:t>В рамках добровольческого движения </a:t>
            </a:r>
            <a:r>
              <a:rPr lang="ru-RU" dirty="0" smtClean="0"/>
              <a:t> продолжена совместная работа с профессиональными учебными учреждениями, школами, детскими культурными центрами, а также учреждениями и организациями </a:t>
            </a:r>
            <a:r>
              <a:rPr lang="ru-RU" b="1" dirty="0" smtClean="0"/>
              <a:t>Каменского района</a:t>
            </a:r>
            <a:r>
              <a:rPr lang="ru-RU" dirty="0" smtClean="0"/>
              <a:t>.</a:t>
            </a:r>
          </a:p>
          <a:p>
            <a:pPr algn="just" fontAlgn="base">
              <a:spcBef>
                <a:spcPct val="0"/>
              </a:spcBef>
              <a:spcAft>
                <a:spcPct val="0"/>
              </a:spcAft>
              <a:tabLst>
                <a:tab pos="2171700" algn="l"/>
              </a:tabLst>
            </a:pPr>
            <a:endParaRPr lang="ru-RU" dirty="0" smtClean="0"/>
          </a:p>
          <a:p>
            <a:pPr lvl="0" algn="just"/>
            <a:r>
              <a:rPr lang="ru-RU" b="1" u="sng" dirty="0" smtClean="0"/>
              <a:t>Акция «Поздравительная открытка» в Каменском районе </a:t>
            </a:r>
            <a:r>
              <a:rPr lang="ru-RU" dirty="0" smtClean="0"/>
              <a:t>к</a:t>
            </a:r>
            <a:r>
              <a:rPr lang="ru-RU" b="1" dirty="0" smtClean="0"/>
              <a:t>  Дню защитника отечества и Международному женскому дню</a:t>
            </a:r>
            <a:r>
              <a:rPr lang="ru-RU" dirty="0" smtClean="0"/>
              <a:t> поздравлены на дому участники боевых действий, клиенты,  состоящие на обслуживании– поздравлено 21 человек. </a:t>
            </a:r>
          </a:p>
          <a:p>
            <a:pPr algn="just"/>
            <a:r>
              <a:rPr lang="ru-RU" dirty="0" smtClean="0"/>
              <a:t>Приняли участие в организации и проведении акции </a:t>
            </a:r>
            <a:r>
              <a:rPr lang="ru-RU" b="1" dirty="0" smtClean="0"/>
              <a:t>«Письмо </a:t>
            </a:r>
          </a:p>
          <a:p>
            <a:pPr algn="just"/>
            <a:r>
              <a:rPr lang="ru-RU" b="1" dirty="0" smtClean="0"/>
              <a:t>солдату»,</a:t>
            </a:r>
            <a:r>
              <a:rPr lang="ru-RU" dirty="0" smtClean="0"/>
              <a:t> посылки получили- 5 юношей, проходящие срочную службу. </a:t>
            </a:r>
          </a:p>
          <a:p>
            <a:pPr algn="just"/>
            <a:endParaRPr lang="ru-RU" dirty="0" smtClean="0"/>
          </a:p>
          <a:p>
            <a:pPr lvl="0" algn="just"/>
            <a:r>
              <a:rPr lang="ru-RU" dirty="0" smtClean="0"/>
              <a:t>Акция </a:t>
            </a:r>
            <a:r>
              <a:rPr lang="ru-RU" b="1" i="1" dirty="0" smtClean="0"/>
              <a:t>«</a:t>
            </a:r>
            <a:r>
              <a:rPr lang="ru-RU" b="1" dirty="0" smtClean="0"/>
              <a:t>Доброе дело</a:t>
            </a:r>
            <a:r>
              <a:rPr lang="ru-RU" b="1" i="1" dirty="0" smtClean="0"/>
              <a:t>»</a:t>
            </a:r>
            <a:r>
              <a:rPr lang="ru-RU" dirty="0" smtClean="0"/>
              <a:t>  по оказанию бесплатной социально-бытовой услуги   для  клиентов (мужчин), находящихся на обслуживании в отделениях Каменского района – 25 клиентов</a:t>
            </a:r>
          </a:p>
          <a:p>
            <a:pPr lvl="0" algn="just"/>
            <a:r>
              <a:rPr lang="ru-RU" dirty="0" smtClean="0"/>
              <a:t>Акция </a:t>
            </a:r>
            <a:r>
              <a:rPr lang="ru-RU" b="1" i="1" dirty="0" smtClean="0"/>
              <a:t>«</a:t>
            </a:r>
            <a:r>
              <a:rPr lang="ru-RU" b="1" dirty="0" smtClean="0"/>
              <a:t>Милым женщинам</a:t>
            </a:r>
            <a:r>
              <a:rPr lang="ru-RU" b="1" i="1" dirty="0" smtClean="0"/>
              <a:t>»</a:t>
            </a:r>
            <a:r>
              <a:rPr lang="ru-RU" dirty="0" smtClean="0"/>
              <a:t> по оказанию бесплатной социально-бытовой услуги   для  клиентов (женщин), находящихся на обслуживании в Центре  – 76 клиентов</a:t>
            </a:r>
            <a:endParaRPr lang="ru-RU" sz="2000" dirty="0" smtClean="0"/>
          </a:p>
        </p:txBody>
      </p:sp>
      <p:pic>
        <p:nvPicPr>
          <p:cNvPr id="16" name="Picture 11" descr="http://www.playcast.ru/uploads/2016/04/11/18229225.gif"/>
          <p:cNvPicPr>
            <a:picLocks noChangeAspect="1" noChangeArrowheads="1"/>
          </p:cNvPicPr>
          <p:nvPr/>
        </p:nvPicPr>
        <p:blipFill>
          <a:blip r:embed="rId4" cstate="print"/>
          <a:srcRect/>
          <a:stretch>
            <a:fillRect/>
          </a:stretch>
        </p:blipFill>
        <p:spPr bwMode="auto">
          <a:xfrm>
            <a:off x="1295400" y="304800"/>
            <a:ext cx="533400" cy="596438"/>
          </a:xfrm>
          <a:prstGeom prst="rect">
            <a:avLst/>
          </a:prstGeom>
          <a:noFill/>
        </p:spPr>
      </p:pic>
      <p:pic>
        <p:nvPicPr>
          <p:cNvPr id="17" name="Picture 11" descr="http://www.playcast.ru/uploads/2016/04/11/18229225.gif"/>
          <p:cNvPicPr>
            <a:picLocks noChangeAspect="1" noChangeArrowheads="1"/>
          </p:cNvPicPr>
          <p:nvPr/>
        </p:nvPicPr>
        <p:blipFill>
          <a:blip r:embed="rId4" cstate="print"/>
          <a:srcRect/>
          <a:stretch>
            <a:fillRect/>
          </a:stretch>
        </p:blipFill>
        <p:spPr bwMode="auto">
          <a:xfrm>
            <a:off x="7543800" y="5943600"/>
            <a:ext cx="533400" cy="596438"/>
          </a:xfrm>
          <a:prstGeom prst="rect">
            <a:avLst/>
          </a:prstGeom>
          <a:noFill/>
        </p:spPr>
      </p:pic>
      <p:pic>
        <p:nvPicPr>
          <p:cNvPr id="18" name="Picture 13" descr="http://www.playcast.ru/uploads/2014/12/11/11046069.gif"/>
          <p:cNvPicPr>
            <a:picLocks noChangeAspect="1" noChangeArrowheads="1" noCrop="1"/>
          </p:cNvPicPr>
          <p:nvPr/>
        </p:nvPicPr>
        <p:blipFill>
          <a:blip r:embed="rId3" cstate="print"/>
          <a:srcRect/>
          <a:stretch>
            <a:fillRect/>
          </a:stretch>
        </p:blipFill>
        <p:spPr bwMode="auto">
          <a:xfrm>
            <a:off x="7772400" y="152400"/>
            <a:ext cx="762000" cy="762000"/>
          </a:xfrm>
          <a:prstGeom prst="rect">
            <a:avLst/>
          </a:prstGeom>
          <a:noFill/>
        </p:spPr>
      </p:pic>
      <p:pic>
        <p:nvPicPr>
          <p:cNvPr id="15" name="Picture 13" descr="http://www.playcast.ru/uploads/2014/12/11/11046069.gif"/>
          <p:cNvPicPr>
            <a:picLocks noChangeAspect="1" noChangeArrowheads="1" noCrop="1"/>
          </p:cNvPicPr>
          <p:nvPr/>
        </p:nvPicPr>
        <p:blipFill>
          <a:blip r:embed="rId3" cstate="print"/>
          <a:srcRect/>
          <a:stretch>
            <a:fillRect/>
          </a:stretch>
        </p:blipFill>
        <p:spPr bwMode="auto">
          <a:xfrm>
            <a:off x="2362200" y="5715000"/>
            <a:ext cx="762000" cy="762000"/>
          </a:xfrm>
          <a:prstGeom prst="rect">
            <a:avLst/>
          </a:prstGeom>
          <a:noFill/>
        </p:spPr>
      </p:pic>
      <p:pic>
        <p:nvPicPr>
          <p:cNvPr id="19" name="Picture 19" descr="http://svoboda-radost.ru/praznik/images/12081635681006702vltbm5brjh.gif"/>
          <p:cNvPicPr>
            <a:picLocks noChangeAspect="1" noChangeArrowheads="1" noCrop="1"/>
          </p:cNvPicPr>
          <p:nvPr/>
        </p:nvPicPr>
        <p:blipFill>
          <a:blip r:embed="rId5" cstate="print"/>
          <a:srcRect/>
          <a:stretch>
            <a:fillRect/>
          </a:stretch>
        </p:blipFill>
        <p:spPr bwMode="auto">
          <a:xfrm>
            <a:off x="5638800" y="5638800"/>
            <a:ext cx="838200" cy="907798"/>
          </a:xfrm>
          <a:prstGeom prst="rect">
            <a:avLst/>
          </a:prstGeom>
          <a:noFill/>
        </p:spPr>
      </p:pic>
      <p:pic>
        <p:nvPicPr>
          <p:cNvPr id="20" name="Picture 15" descr="http://www.playcast.ru/uploads/2015/03/14/12631259.gif"/>
          <p:cNvPicPr>
            <a:picLocks noChangeAspect="1" noChangeArrowheads="1" noCrop="1"/>
          </p:cNvPicPr>
          <p:nvPr/>
        </p:nvPicPr>
        <p:blipFill>
          <a:blip r:embed="rId6" cstate="print"/>
          <a:srcRect/>
          <a:stretch>
            <a:fillRect/>
          </a:stretch>
        </p:blipFill>
        <p:spPr bwMode="auto">
          <a:xfrm>
            <a:off x="7467600" y="3048000"/>
            <a:ext cx="793511" cy="1287036"/>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15240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838200" y="228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7620000" y="7620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914400" y="4724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5181600" y="3886200"/>
            <a:ext cx="533400" cy="596438"/>
          </a:xfrm>
          <a:prstGeom prst="rect">
            <a:avLst/>
          </a:prstGeom>
          <a:noFill/>
        </p:spPr>
      </p:pic>
      <p:sp>
        <p:nvSpPr>
          <p:cNvPr id="12" name="TextBox 11"/>
          <p:cNvSpPr txBox="1"/>
          <p:nvPr/>
        </p:nvSpPr>
        <p:spPr>
          <a:xfrm>
            <a:off x="11430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2049" name="Rectangle 1"/>
          <p:cNvSpPr>
            <a:spLocks noChangeArrowheads="1"/>
          </p:cNvSpPr>
          <p:nvPr/>
        </p:nvSpPr>
        <p:spPr bwMode="auto">
          <a:xfrm>
            <a:off x="533400" y="561203"/>
            <a:ext cx="7772400" cy="566308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r>
              <a:rPr lang="ru-RU" dirty="0" smtClean="0"/>
              <a:t>Организация и проведение акции </a:t>
            </a:r>
            <a:r>
              <a:rPr lang="ru-RU" b="1" dirty="0" smtClean="0"/>
              <a:t>«Весенняя неделя добра» с 16 по 24 апреля </a:t>
            </a:r>
            <a:r>
              <a:rPr lang="ru-RU" dirty="0" smtClean="0"/>
              <a:t>специалистами по социальной работе участковой социальной службы Каменского района:</a:t>
            </a:r>
          </a:p>
          <a:p>
            <a:r>
              <a:rPr lang="ru-RU" b="1" dirty="0" smtClean="0"/>
              <a:t>- </a:t>
            </a:r>
            <a:r>
              <a:rPr lang="ru-RU" dirty="0" smtClean="0"/>
              <a:t>акция </a:t>
            </a:r>
            <a:r>
              <a:rPr lang="ru-RU" b="1" dirty="0" smtClean="0"/>
              <a:t>«Весенняя надежда»</a:t>
            </a:r>
            <a:r>
              <a:rPr lang="ru-RU" dirty="0" smtClean="0"/>
              <a:t> -</a:t>
            </a:r>
            <a:r>
              <a:rPr lang="ru-RU" b="1" dirty="0" smtClean="0"/>
              <a:t> </a:t>
            </a:r>
            <a:r>
              <a:rPr lang="ru-RU" dirty="0" smtClean="0"/>
              <a:t>сбор одежды и обуви, игрушек, канцелярских товаров, художественной и учебной литературы с последующей раздачей малообеспеченным семьям – помощь получили 31 семей.</a:t>
            </a:r>
          </a:p>
          <a:p>
            <a:r>
              <a:rPr lang="ru-RU" dirty="0" smtClean="0"/>
              <a:t>- акция </a:t>
            </a:r>
            <a:r>
              <a:rPr lang="ru-RU" b="1" dirty="0" smtClean="0"/>
              <a:t>«Частичку доброты в подарок»</a:t>
            </a:r>
            <a:r>
              <a:rPr lang="ru-RU" dirty="0" smtClean="0"/>
              <a:t> - добрые поступки совершенные лично специалистами по социальной работе – приняли участие все специалисты отделения 10 человек и заведующая отделением.</a:t>
            </a:r>
          </a:p>
          <a:p>
            <a:r>
              <a:rPr lang="ru-RU" dirty="0" smtClean="0"/>
              <a:t>- акция </a:t>
            </a:r>
            <a:r>
              <a:rPr lang="ru-RU" b="1" dirty="0" smtClean="0"/>
              <a:t>«Чистое село»</a:t>
            </a:r>
            <a:r>
              <a:rPr lang="ru-RU" dirty="0" smtClean="0"/>
              <a:t> - участие на субботниках, облагораживание территорий обелисков Боевой славы. Приняли участие все 10 специалистов по социальной работе</a:t>
            </a:r>
          </a:p>
          <a:p>
            <a:pPr lvl="0"/>
            <a:r>
              <a:rPr lang="ru-RU" dirty="0" smtClean="0"/>
              <a:t>акция </a:t>
            </a:r>
            <a:r>
              <a:rPr lang="ru-RU" b="1" i="1" dirty="0" smtClean="0"/>
              <a:t>«Территория добрых дел»</a:t>
            </a:r>
            <a:r>
              <a:rPr lang="ru-RU" dirty="0" smtClean="0"/>
              <a:t> - помощь в виде овощей, фруктов для малообеспеченных клиентов отделения</a:t>
            </a:r>
            <a:r>
              <a:rPr lang="ru-RU" i="1" dirty="0" smtClean="0"/>
              <a:t> </a:t>
            </a:r>
            <a:r>
              <a:rPr lang="ru-RU" dirty="0" smtClean="0"/>
              <a:t> отделений социального </a:t>
            </a:r>
            <a:r>
              <a:rPr lang="ru-RU" b="1" dirty="0" smtClean="0"/>
              <a:t>обслуживания на дому Каменского района – 28 клиентов</a:t>
            </a:r>
          </a:p>
          <a:p>
            <a:endParaRPr lang="ru-RU" b="1" dirty="0" smtClean="0"/>
          </a:p>
          <a:p>
            <a:pPr fontAlgn="base">
              <a:spcBef>
                <a:spcPct val="0"/>
              </a:spcBef>
              <a:spcAft>
                <a:spcPct val="0"/>
              </a:spcAft>
              <a:tabLst>
                <a:tab pos="2171700" algn="l"/>
              </a:tabLst>
            </a:pPr>
            <a:endParaRPr lang="ru-RU" dirty="0" smtClean="0"/>
          </a:p>
          <a:p>
            <a:pPr fontAlgn="base">
              <a:spcBef>
                <a:spcPct val="0"/>
              </a:spcBef>
              <a:spcAft>
                <a:spcPct val="0"/>
              </a:spcAft>
              <a:tabLst>
                <a:tab pos="2171700" algn="l"/>
              </a:tabLst>
            </a:pPr>
            <a:endParaRPr lang="ru-RU" dirty="0" smtClean="0"/>
          </a:p>
          <a:p>
            <a:pPr lvl="0" algn="ctr" fontAlgn="base">
              <a:spcBef>
                <a:spcPct val="0"/>
              </a:spcBef>
              <a:spcAft>
                <a:spcPct val="0"/>
              </a:spcAft>
              <a:tabLst>
                <a:tab pos="2171700" algn="l"/>
              </a:tabLst>
            </a:pPr>
            <a:endParaRPr lang="ru-RU" b="1" dirty="0" smtClean="0"/>
          </a:p>
          <a:p>
            <a:pPr lvl="0" algn="ctr" fontAlgn="base">
              <a:spcBef>
                <a:spcPct val="0"/>
              </a:spcBef>
              <a:spcAft>
                <a:spcPct val="0"/>
              </a:spcAft>
              <a:tabLst>
                <a:tab pos="2171700" algn="l"/>
              </a:tabLst>
            </a:pPr>
            <a:endParaRPr lang="ru-RU" sz="2000" dirty="0" smtClean="0"/>
          </a:p>
        </p:txBody>
      </p:sp>
      <p:pic>
        <p:nvPicPr>
          <p:cNvPr id="16" name="Picture 11" descr="http://www.playcast.ru/uploads/2016/04/11/18229225.gif"/>
          <p:cNvPicPr>
            <a:picLocks noChangeAspect="1" noChangeArrowheads="1"/>
          </p:cNvPicPr>
          <p:nvPr/>
        </p:nvPicPr>
        <p:blipFill>
          <a:blip r:embed="rId4" cstate="print"/>
          <a:srcRect/>
          <a:stretch>
            <a:fillRect/>
          </a:stretch>
        </p:blipFill>
        <p:spPr bwMode="auto">
          <a:xfrm>
            <a:off x="7696200" y="2667000"/>
            <a:ext cx="533400" cy="596438"/>
          </a:xfrm>
          <a:prstGeom prst="rect">
            <a:avLst/>
          </a:prstGeom>
          <a:noFill/>
        </p:spPr>
      </p:pic>
      <p:pic>
        <p:nvPicPr>
          <p:cNvPr id="17" name="Picture 11" descr="http://www.playcast.ru/uploads/2016/04/11/18229225.gif"/>
          <p:cNvPicPr>
            <a:picLocks noChangeAspect="1" noChangeArrowheads="1"/>
          </p:cNvPicPr>
          <p:nvPr/>
        </p:nvPicPr>
        <p:blipFill>
          <a:blip r:embed="rId4" cstate="print"/>
          <a:srcRect/>
          <a:stretch>
            <a:fillRect/>
          </a:stretch>
        </p:blipFill>
        <p:spPr bwMode="auto">
          <a:xfrm>
            <a:off x="2362200" y="5638800"/>
            <a:ext cx="533400" cy="596438"/>
          </a:xfrm>
          <a:prstGeom prst="rect">
            <a:avLst/>
          </a:prstGeom>
          <a:noFill/>
        </p:spPr>
      </p:pic>
      <p:pic>
        <p:nvPicPr>
          <p:cNvPr id="18" name="Picture 13" descr="http://www.playcast.ru/uploads/2014/12/11/11046069.gif"/>
          <p:cNvPicPr>
            <a:picLocks noChangeAspect="1" noChangeArrowheads="1" noCrop="1"/>
          </p:cNvPicPr>
          <p:nvPr/>
        </p:nvPicPr>
        <p:blipFill>
          <a:blip r:embed="rId3" cstate="print"/>
          <a:srcRect/>
          <a:stretch>
            <a:fillRect/>
          </a:stretch>
        </p:blipFill>
        <p:spPr bwMode="auto">
          <a:xfrm>
            <a:off x="7010400" y="5105400"/>
            <a:ext cx="762000" cy="762000"/>
          </a:xfrm>
          <a:prstGeom prst="rect">
            <a:avLst/>
          </a:prstGeom>
          <a:noFill/>
        </p:spPr>
      </p:pic>
      <p:pic>
        <p:nvPicPr>
          <p:cNvPr id="15" name="Рисунок 14"/>
          <p:cNvPicPr/>
          <p:nvPr/>
        </p:nvPicPr>
        <p:blipFill>
          <a:blip r:embed="rId5" cstate="print"/>
          <a:srcRect/>
          <a:stretch>
            <a:fillRect/>
          </a:stretch>
        </p:blipFill>
        <p:spPr bwMode="auto">
          <a:xfrm>
            <a:off x="3429000" y="4800600"/>
            <a:ext cx="2143125" cy="1609725"/>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15240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838200" y="228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7620000" y="7620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3962400" y="48768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5181600" y="3886200"/>
            <a:ext cx="533400" cy="596438"/>
          </a:xfrm>
          <a:prstGeom prst="rect">
            <a:avLst/>
          </a:prstGeom>
          <a:noFill/>
        </p:spPr>
      </p:pic>
      <p:sp>
        <p:nvSpPr>
          <p:cNvPr id="12" name="TextBox 11"/>
          <p:cNvSpPr txBox="1"/>
          <p:nvPr/>
        </p:nvSpPr>
        <p:spPr>
          <a:xfrm>
            <a:off x="11430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2049" name="Rectangle 1"/>
          <p:cNvSpPr>
            <a:spLocks noChangeArrowheads="1"/>
          </p:cNvSpPr>
          <p:nvPr/>
        </p:nvSpPr>
        <p:spPr bwMode="auto">
          <a:xfrm>
            <a:off x="533400" y="838203"/>
            <a:ext cx="7772400" cy="510909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r>
              <a:rPr lang="ru-RU" dirty="0" smtClean="0"/>
              <a:t>-Организация и проведение мероприятий, посвященных </a:t>
            </a:r>
            <a:r>
              <a:rPr lang="ru-RU" b="1" dirty="0" smtClean="0"/>
              <a:t>Дню Победы </a:t>
            </a:r>
            <a:r>
              <a:rPr lang="ru-RU" dirty="0" smtClean="0"/>
              <a:t>специалистами по социальной работе участковой социальной службы Каменского района:</a:t>
            </a:r>
          </a:p>
          <a:p>
            <a:r>
              <a:rPr lang="ru-RU" dirty="0" smtClean="0"/>
              <a:t>- Организация и проведение митингов специалистами по социальной работе:  Парфеновой Т.Н. в  деревне </a:t>
            </a:r>
            <a:r>
              <a:rPr lang="ru-RU" dirty="0" err="1" smtClean="0"/>
              <a:t>Кремлевка</a:t>
            </a:r>
            <a:r>
              <a:rPr lang="ru-RU" dirty="0" smtClean="0"/>
              <a:t>, присутствовало на мероприятие 69 человек,  Халтуриной А.В. в селе </a:t>
            </a:r>
            <a:r>
              <a:rPr lang="ru-RU" dirty="0" err="1" smtClean="0"/>
              <a:t>Пирогово</a:t>
            </a:r>
            <a:r>
              <a:rPr lang="ru-RU" dirty="0" smtClean="0"/>
              <a:t>, присутствовало 70 человек.</a:t>
            </a:r>
          </a:p>
          <a:p>
            <a:r>
              <a:rPr lang="ru-RU" dirty="0" smtClean="0"/>
              <a:t>- Организация поздравлений на дому с вручением поздравительных открыток и подарков совместно с волонтерами, поздравлено 272 человека.</a:t>
            </a:r>
          </a:p>
          <a:p>
            <a:r>
              <a:rPr lang="ru-RU" dirty="0" smtClean="0"/>
              <a:t>- участие специалистов по социальной работе в акции </a:t>
            </a:r>
            <a:r>
              <a:rPr lang="ru-RU" b="1" dirty="0" smtClean="0"/>
              <a:t>«Бессмертный полк» - </a:t>
            </a:r>
            <a:r>
              <a:rPr lang="ru-RU" dirty="0" smtClean="0"/>
              <a:t>Иванцова Т.Н., Халтурина А.В., </a:t>
            </a:r>
            <a:r>
              <a:rPr lang="ru-RU" dirty="0" err="1" smtClean="0"/>
              <a:t>Лисицина</a:t>
            </a:r>
            <a:r>
              <a:rPr lang="ru-RU" dirty="0" smtClean="0"/>
              <a:t> Е.А., </a:t>
            </a:r>
            <a:r>
              <a:rPr lang="ru-RU" dirty="0" err="1" smtClean="0"/>
              <a:t>Калабун</a:t>
            </a:r>
            <a:r>
              <a:rPr lang="ru-RU" dirty="0" smtClean="0"/>
              <a:t> О.П., Федорова Л.А.</a:t>
            </a:r>
          </a:p>
          <a:p>
            <a:r>
              <a:rPr lang="ru-RU" dirty="0" smtClean="0"/>
              <a:t>- участие специалиста по социальной работе </a:t>
            </a:r>
            <a:r>
              <a:rPr lang="ru-RU" dirty="0" err="1" smtClean="0"/>
              <a:t>Паначевой</a:t>
            </a:r>
            <a:r>
              <a:rPr lang="ru-RU" dirty="0" smtClean="0"/>
              <a:t> Г.А. в  </a:t>
            </a:r>
            <a:r>
              <a:rPr lang="ru-RU" b="1" dirty="0" smtClean="0"/>
              <a:t>Акции  «Вахта памяти».</a:t>
            </a:r>
            <a:endParaRPr lang="ru-RU" dirty="0" smtClean="0"/>
          </a:p>
          <a:p>
            <a:endParaRPr lang="ru-RU" b="1" dirty="0" smtClean="0"/>
          </a:p>
          <a:p>
            <a:pPr fontAlgn="base">
              <a:spcBef>
                <a:spcPct val="0"/>
              </a:spcBef>
              <a:spcAft>
                <a:spcPct val="0"/>
              </a:spcAft>
              <a:tabLst>
                <a:tab pos="2171700" algn="l"/>
              </a:tabLst>
            </a:pPr>
            <a:endParaRPr lang="ru-RU" dirty="0" smtClean="0"/>
          </a:p>
          <a:p>
            <a:pPr fontAlgn="base">
              <a:spcBef>
                <a:spcPct val="0"/>
              </a:spcBef>
              <a:spcAft>
                <a:spcPct val="0"/>
              </a:spcAft>
              <a:tabLst>
                <a:tab pos="2171700" algn="l"/>
              </a:tabLst>
            </a:pPr>
            <a:endParaRPr lang="ru-RU" dirty="0" smtClean="0"/>
          </a:p>
          <a:p>
            <a:pPr lvl="0" algn="ctr" fontAlgn="base">
              <a:spcBef>
                <a:spcPct val="0"/>
              </a:spcBef>
              <a:spcAft>
                <a:spcPct val="0"/>
              </a:spcAft>
              <a:tabLst>
                <a:tab pos="2171700" algn="l"/>
              </a:tabLst>
            </a:pPr>
            <a:endParaRPr lang="ru-RU" b="1" dirty="0" smtClean="0"/>
          </a:p>
          <a:p>
            <a:pPr lvl="0" algn="ctr" fontAlgn="base">
              <a:spcBef>
                <a:spcPct val="0"/>
              </a:spcBef>
              <a:spcAft>
                <a:spcPct val="0"/>
              </a:spcAft>
              <a:tabLst>
                <a:tab pos="2171700" algn="l"/>
              </a:tabLst>
            </a:pPr>
            <a:endParaRPr lang="ru-RU" sz="2000" dirty="0" smtClean="0"/>
          </a:p>
        </p:txBody>
      </p:sp>
      <p:pic>
        <p:nvPicPr>
          <p:cNvPr id="16" name="Picture 11" descr="http://www.playcast.ru/uploads/2016/04/11/18229225.gif"/>
          <p:cNvPicPr>
            <a:picLocks noChangeAspect="1" noChangeArrowheads="1"/>
          </p:cNvPicPr>
          <p:nvPr/>
        </p:nvPicPr>
        <p:blipFill>
          <a:blip r:embed="rId4" cstate="print"/>
          <a:srcRect/>
          <a:stretch>
            <a:fillRect/>
          </a:stretch>
        </p:blipFill>
        <p:spPr bwMode="auto">
          <a:xfrm>
            <a:off x="7696200" y="2667000"/>
            <a:ext cx="533400" cy="596438"/>
          </a:xfrm>
          <a:prstGeom prst="rect">
            <a:avLst/>
          </a:prstGeom>
          <a:noFill/>
        </p:spPr>
      </p:pic>
      <p:pic>
        <p:nvPicPr>
          <p:cNvPr id="17" name="Picture 11" descr="http://www.playcast.ru/uploads/2016/04/11/18229225.gif"/>
          <p:cNvPicPr>
            <a:picLocks noChangeAspect="1" noChangeArrowheads="1"/>
          </p:cNvPicPr>
          <p:nvPr/>
        </p:nvPicPr>
        <p:blipFill>
          <a:blip r:embed="rId4" cstate="print"/>
          <a:srcRect/>
          <a:stretch>
            <a:fillRect/>
          </a:stretch>
        </p:blipFill>
        <p:spPr bwMode="auto">
          <a:xfrm>
            <a:off x="1066800" y="5029200"/>
            <a:ext cx="533400" cy="596438"/>
          </a:xfrm>
          <a:prstGeom prst="rect">
            <a:avLst/>
          </a:prstGeom>
          <a:noFill/>
        </p:spPr>
      </p:pic>
      <p:pic>
        <p:nvPicPr>
          <p:cNvPr id="18" name="Picture 13" descr="http://www.playcast.ru/uploads/2014/12/11/11046069.gif"/>
          <p:cNvPicPr>
            <a:picLocks noChangeAspect="1" noChangeArrowheads="1" noCrop="1"/>
          </p:cNvPicPr>
          <p:nvPr/>
        </p:nvPicPr>
        <p:blipFill>
          <a:blip r:embed="rId3" cstate="print"/>
          <a:srcRect/>
          <a:stretch>
            <a:fillRect/>
          </a:stretch>
        </p:blipFill>
        <p:spPr bwMode="auto">
          <a:xfrm>
            <a:off x="7467600" y="5181600"/>
            <a:ext cx="762000" cy="762000"/>
          </a:xfrm>
          <a:prstGeom prst="rect">
            <a:avLst/>
          </a:prstGeom>
          <a:noFill/>
        </p:spPr>
      </p:pic>
      <p:pic>
        <p:nvPicPr>
          <p:cNvPr id="19" name="Рисунок 18" descr="IMG_2414"/>
          <p:cNvPicPr/>
          <p:nvPr/>
        </p:nvPicPr>
        <p:blipFill>
          <a:blip r:embed="rId5" cstate="print"/>
          <a:srcRect/>
          <a:stretch>
            <a:fillRect/>
          </a:stretch>
        </p:blipFill>
        <p:spPr bwMode="auto">
          <a:xfrm>
            <a:off x="1752600" y="4495800"/>
            <a:ext cx="1809213" cy="1981200"/>
          </a:xfrm>
          <a:prstGeom prst="rect">
            <a:avLst/>
          </a:prstGeom>
          <a:noFill/>
          <a:ln w="9525">
            <a:noFill/>
            <a:miter lim="800000"/>
            <a:headEnd/>
            <a:tailEnd/>
          </a:ln>
        </p:spPr>
      </p:pic>
      <p:pic>
        <p:nvPicPr>
          <p:cNvPr id="20" name="Рисунок 19" descr="IMG_2986"/>
          <p:cNvPicPr/>
          <p:nvPr/>
        </p:nvPicPr>
        <p:blipFill>
          <a:blip r:embed="rId6" cstate="print"/>
          <a:srcRect l="12892" t="15555" r="10715" b="8888"/>
          <a:stretch>
            <a:fillRect/>
          </a:stretch>
        </p:blipFill>
        <p:spPr bwMode="auto">
          <a:xfrm>
            <a:off x="5105400" y="4495800"/>
            <a:ext cx="2514600" cy="19812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15240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838200" y="228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7620000" y="7620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3962400" y="48768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4572000" y="2971800"/>
            <a:ext cx="533400" cy="596438"/>
          </a:xfrm>
          <a:prstGeom prst="rect">
            <a:avLst/>
          </a:prstGeom>
          <a:noFill/>
        </p:spPr>
      </p:pic>
      <p:sp>
        <p:nvSpPr>
          <p:cNvPr id="12" name="TextBox 11"/>
          <p:cNvSpPr txBox="1"/>
          <p:nvPr/>
        </p:nvSpPr>
        <p:spPr>
          <a:xfrm>
            <a:off x="11430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2049" name="Rectangle 1"/>
          <p:cNvSpPr>
            <a:spLocks noChangeArrowheads="1"/>
          </p:cNvSpPr>
          <p:nvPr/>
        </p:nvSpPr>
        <p:spPr bwMode="auto">
          <a:xfrm>
            <a:off x="533400" y="438093"/>
            <a:ext cx="3962400" cy="59093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ru-RU" dirty="0" smtClean="0"/>
              <a:t>Благотворительная акция</a:t>
            </a:r>
            <a:r>
              <a:rPr lang="ru-RU" b="1" dirty="0" smtClean="0"/>
              <a:t> «Здравствуй, школа!»</a:t>
            </a:r>
          </a:p>
          <a:p>
            <a:endParaRPr lang="ru-RU" dirty="0" smtClean="0"/>
          </a:p>
          <a:p>
            <a:pPr algn="just"/>
            <a:r>
              <a:rPr lang="ru-RU" dirty="0" smtClean="0"/>
              <a:t>с 15 августа по 5 сентября 2017 года нашим Центром организована и проведена благотворительная </a:t>
            </a:r>
            <a:r>
              <a:rPr lang="ru-RU" b="1" dirty="0" smtClean="0"/>
              <a:t>акция «Здравствуй, школа!»</a:t>
            </a:r>
            <a:r>
              <a:rPr lang="ru-RU" dirty="0" smtClean="0"/>
              <a:t> по сбору канцелярских наборов, одежды и обуви  для детей из семей, испытывающих материальные трудности в подготовке детей к школе,  проживающих на территории Каменского района.</a:t>
            </a:r>
          </a:p>
          <a:p>
            <a:pPr algn="just"/>
            <a:r>
              <a:rPr lang="ru-RU" dirty="0" smtClean="0"/>
              <a:t>Всего помощь в виде канцелярских наборов получили 41 детей младшего школьного возраста. 30 учащихся средних и старших классов получили помощь в виде тетрадей, ручек и карандашей.  5 детей получили одежду и обувь, бывшую в употреблении. </a:t>
            </a:r>
            <a:endParaRPr lang="ru-RU" sz="2000" dirty="0" smtClean="0"/>
          </a:p>
        </p:txBody>
      </p:sp>
      <p:pic>
        <p:nvPicPr>
          <p:cNvPr id="16" name="Picture 11" descr="http://www.playcast.ru/uploads/2016/04/11/18229225.gif"/>
          <p:cNvPicPr>
            <a:picLocks noChangeAspect="1" noChangeArrowheads="1"/>
          </p:cNvPicPr>
          <p:nvPr/>
        </p:nvPicPr>
        <p:blipFill>
          <a:blip r:embed="rId4" cstate="print"/>
          <a:srcRect/>
          <a:stretch>
            <a:fillRect/>
          </a:stretch>
        </p:blipFill>
        <p:spPr bwMode="auto">
          <a:xfrm>
            <a:off x="7620000" y="3048000"/>
            <a:ext cx="533400" cy="596438"/>
          </a:xfrm>
          <a:prstGeom prst="rect">
            <a:avLst/>
          </a:prstGeom>
          <a:noFill/>
        </p:spPr>
      </p:pic>
      <p:pic>
        <p:nvPicPr>
          <p:cNvPr id="17" name="Picture 11" descr="http://www.playcast.ru/uploads/2016/04/11/18229225.gif"/>
          <p:cNvPicPr>
            <a:picLocks noChangeAspect="1" noChangeArrowheads="1"/>
          </p:cNvPicPr>
          <p:nvPr/>
        </p:nvPicPr>
        <p:blipFill>
          <a:blip r:embed="rId4" cstate="print"/>
          <a:srcRect/>
          <a:stretch>
            <a:fillRect/>
          </a:stretch>
        </p:blipFill>
        <p:spPr bwMode="auto">
          <a:xfrm>
            <a:off x="1066800" y="5029200"/>
            <a:ext cx="533400" cy="596438"/>
          </a:xfrm>
          <a:prstGeom prst="rect">
            <a:avLst/>
          </a:prstGeom>
          <a:noFill/>
        </p:spPr>
      </p:pic>
      <p:pic>
        <p:nvPicPr>
          <p:cNvPr id="18" name="Picture 13" descr="http://www.playcast.ru/uploads/2014/12/11/11046069.gif"/>
          <p:cNvPicPr>
            <a:picLocks noChangeAspect="1" noChangeArrowheads="1" noCrop="1"/>
          </p:cNvPicPr>
          <p:nvPr/>
        </p:nvPicPr>
        <p:blipFill>
          <a:blip r:embed="rId3" cstate="print"/>
          <a:srcRect/>
          <a:stretch>
            <a:fillRect/>
          </a:stretch>
        </p:blipFill>
        <p:spPr bwMode="auto">
          <a:xfrm>
            <a:off x="7696200" y="5867400"/>
            <a:ext cx="762000" cy="762000"/>
          </a:xfrm>
          <a:prstGeom prst="rect">
            <a:avLst/>
          </a:prstGeom>
          <a:noFill/>
        </p:spPr>
      </p:pic>
      <p:pic>
        <p:nvPicPr>
          <p:cNvPr id="21" name="Рисунок 20" descr="P1110298"/>
          <p:cNvPicPr/>
          <p:nvPr/>
        </p:nvPicPr>
        <p:blipFill>
          <a:blip r:embed="rId5" cstate="print"/>
          <a:srcRect/>
          <a:stretch>
            <a:fillRect/>
          </a:stretch>
        </p:blipFill>
        <p:spPr bwMode="auto">
          <a:xfrm>
            <a:off x="5181600" y="1066800"/>
            <a:ext cx="2495550" cy="1876425"/>
          </a:xfrm>
          <a:prstGeom prst="rect">
            <a:avLst/>
          </a:prstGeom>
          <a:noFill/>
          <a:ln w="9525">
            <a:noFill/>
            <a:miter lim="800000"/>
            <a:headEnd/>
            <a:tailEnd/>
          </a:ln>
        </p:spPr>
      </p:pic>
      <p:pic>
        <p:nvPicPr>
          <p:cNvPr id="22" name="Рисунок 21" descr="P1010055"/>
          <p:cNvPicPr/>
          <p:nvPr/>
        </p:nvPicPr>
        <p:blipFill>
          <a:blip r:embed="rId6" cstate="print"/>
          <a:srcRect/>
          <a:stretch>
            <a:fillRect/>
          </a:stretch>
        </p:blipFill>
        <p:spPr bwMode="auto">
          <a:xfrm>
            <a:off x="5181600" y="3657600"/>
            <a:ext cx="2486025" cy="1866900"/>
          </a:xfrm>
          <a:prstGeom prst="rect">
            <a:avLst/>
          </a:prstGeom>
          <a:noFill/>
          <a:ln w="9525">
            <a:noFill/>
            <a:miter lim="800000"/>
            <a:headEnd/>
            <a:tailEnd/>
          </a:ln>
        </p:spPr>
      </p:pic>
      <p:pic>
        <p:nvPicPr>
          <p:cNvPr id="23" name="Picture 11" descr="http://www.playcast.ru/uploads/2016/04/11/18229225.gif"/>
          <p:cNvPicPr>
            <a:picLocks noChangeAspect="1" noChangeArrowheads="1"/>
          </p:cNvPicPr>
          <p:nvPr/>
        </p:nvPicPr>
        <p:blipFill>
          <a:blip r:embed="rId4" cstate="print"/>
          <a:srcRect/>
          <a:stretch>
            <a:fillRect/>
          </a:stretch>
        </p:blipFill>
        <p:spPr bwMode="auto">
          <a:xfrm>
            <a:off x="4648200" y="5791200"/>
            <a:ext cx="533400" cy="596438"/>
          </a:xfrm>
          <a:prstGeom prst="rect">
            <a:avLst/>
          </a:prstGeom>
          <a:noFill/>
        </p:spPr>
      </p:pic>
      <p:pic>
        <p:nvPicPr>
          <p:cNvPr id="24" name="Picture 13" descr="http://www.playcast.ru/uploads/2014/12/11/11046069.gif"/>
          <p:cNvPicPr>
            <a:picLocks noChangeAspect="1" noChangeArrowheads="1" noCrop="1"/>
          </p:cNvPicPr>
          <p:nvPr/>
        </p:nvPicPr>
        <p:blipFill>
          <a:blip r:embed="rId3" cstate="print"/>
          <a:srcRect/>
          <a:stretch>
            <a:fillRect/>
          </a:stretch>
        </p:blipFill>
        <p:spPr bwMode="auto">
          <a:xfrm>
            <a:off x="4800600" y="609600"/>
            <a:ext cx="495300" cy="4953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15240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838200" y="228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1524000" y="57912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3962400" y="48768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772400" y="381000"/>
            <a:ext cx="533400" cy="596438"/>
          </a:xfrm>
          <a:prstGeom prst="rect">
            <a:avLst/>
          </a:prstGeom>
          <a:noFill/>
        </p:spPr>
      </p:pic>
      <p:sp>
        <p:nvSpPr>
          <p:cNvPr id="12" name="TextBox 11"/>
          <p:cNvSpPr txBox="1"/>
          <p:nvPr/>
        </p:nvSpPr>
        <p:spPr>
          <a:xfrm>
            <a:off x="11430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2049" name="Rectangle 1"/>
          <p:cNvSpPr>
            <a:spLocks noChangeArrowheads="1"/>
          </p:cNvSpPr>
          <p:nvPr/>
        </p:nvSpPr>
        <p:spPr bwMode="auto">
          <a:xfrm>
            <a:off x="533400" y="992091"/>
            <a:ext cx="7239000" cy="48013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ru-RU" b="1" dirty="0" smtClean="0"/>
              <a:t>Мероприятия, посвященные Дням пенсионера.</a:t>
            </a:r>
            <a:endParaRPr lang="ru-RU" dirty="0" smtClean="0"/>
          </a:p>
          <a:p>
            <a:r>
              <a:rPr lang="ru-RU" dirty="0" smtClean="0"/>
              <a:t> Организация акций и мероприятий специалистами по социальной работе Каменского района: с 14.08.17г. по 09.10.17г. проводились акции:</a:t>
            </a:r>
          </a:p>
          <a:p>
            <a:r>
              <a:rPr lang="ru-RU" dirty="0" smtClean="0"/>
              <a:t> </a:t>
            </a:r>
            <a:r>
              <a:rPr lang="ru-RU" b="1" dirty="0" smtClean="0"/>
              <a:t>«Праздник в доме»</a:t>
            </a:r>
            <a:r>
              <a:rPr lang="ru-RU" dirty="0" smtClean="0"/>
              <a:t> - поздравления на дому пенсионеров с юбилейными датами рождения, с юбилейными датами свадьбы </a:t>
            </a:r>
          </a:p>
          <a:p>
            <a:r>
              <a:rPr lang="ru-RU" dirty="0" smtClean="0"/>
              <a:t> ( 50 и более лет) – 49 человек.</a:t>
            </a:r>
          </a:p>
          <a:p>
            <a:pPr algn="just"/>
            <a:r>
              <a:rPr lang="ru-RU" dirty="0" smtClean="0"/>
              <a:t> </a:t>
            </a:r>
            <a:r>
              <a:rPr lang="ru-RU" b="1" dirty="0" smtClean="0"/>
              <a:t>«Урожайная грядка»</a:t>
            </a:r>
            <a:r>
              <a:rPr lang="ru-RU" dirty="0" smtClean="0"/>
              <a:t> - оказание помощи овощами одиноко проживающим немощным пенсионерам – помощь овощами и фруктами получили 23 человека.</a:t>
            </a:r>
          </a:p>
          <a:p>
            <a:pPr algn="just"/>
            <a:r>
              <a:rPr lang="ru-RU" dirty="0" smtClean="0"/>
              <a:t> </a:t>
            </a:r>
            <a:r>
              <a:rPr lang="ru-RU" b="1" dirty="0" smtClean="0"/>
              <a:t>«Ты не одинок»</a:t>
            </a:r>
            <a:r>
              <a:rPr lang="ru-RU" dirty="0" smtClean="0"/>
              <a:t> - организация посещения на дому одиноко проживающих </a:t>
            </a:r>
            <a:r>
              <a:rPr lang="ru-RU" dirty="0" err="1" smtClean="0"/>
              <a:t>маломобильных</a:t>
            </a:r>
            <a:r>
              <a:rPr lang="ru-RU" dirty="0" smtClean="0"/>
              <a:t> пенсионеров с волонтерами образовательных учреждений. Помощь получили 14 человек, оказана помощь в складировании дров 2 пожилым человекам.</a:t>
            </a:r>
          </a:p>
          <a:p>
            <a:pPr algn="just"/>
            <a:r>
              <a:rPr lang="ru-RU" dirty="0" smtClean="0"/>
              <a:t> </a:t>
            </a:r>
            <a:r>
              <a:rPr lang="ru-RU" b="1" dirty="0" smtClean="0"/>
              <a:t>«Добро души»</a:t>
            </a:r>
            <a:r>
              <a:rPr lang="ru-RU" dirty="0" smtClean="0"/>
              <a:t>  - сбор теплых вещей, обуви, продуктов питания, овощей, фруктов, заготовок на зиму с последующей раздачей одиноко проживающим пожилым гражданам. Помощь оказана 16 пенсионерам</a:t>
            </a:r>
            <a:endParaRPr lang="ru-RU" sz="2000" dirty="0" smtClean="0"/>
          </a:p>
        </p:txBody>
      </p:sp>
      <p:pic>
        <p:nvPicPr>
          <p:cNvPr id="16" name="Picture 11" descr="http://www.playcast.ru/uploads/2016/04/11/18229225.gif"/>
          <p:cNvPicPr>
            <a:picLocks noChangeAspect="1" noChangeArrowheads="1"/>
          </p:cNvPicPr>
          <p:nvPr/>
        </p:nvPicPr>
        <p:blipFill>
          <a:blip r:embed="rId4" cstate="print"/>
          <a:srcRect/>
          <a:stretch>
            <a:fillRect/>
          </a:stretch>
        </p:blipFill>
        <p:spPr bwMode="auto">
          <a:xfrm>
            <a:off x="7620000" y="3048000"/>
            <a:ext cx="533400" cy="596438"/>
          </a:xfrm>
          <a:prstGeom prst="rect">
            <a:avLst/>
          </a:prstGeom>
          <a:noFill/>
        </p:spPr>
      </p:pic>
      <p:pic>
        <p:nvPicPr>
          <p:cNvPr id="17" name="Picture 11" descr="http://www.playcast.ru/uploads/2016/04/11/18229225.gif"/>
          <p:cNvPicPr>
            <a:picLocks noChangeAspect="1" noChangeArrowheads="1"/>
          </p:cNvPicPr>
          <p:nvPr/>
        </p:nvPicPr>
        <p:blipFill>
          <a:blip r:embed="rId4" cstate="print"/>
          <a:srcRect/>
          <a:stretch>
            <a:fillRect/>
          </a:stretch>
        </p:blipFill>
        <p:spPr bwMode="auto">
          <a:xfrm>
            <a:off x="4953000" y="3429000"/>
            <a:ext cx="533400" cy="596438"/>
          </a:xfrm>
          <a:prstGeom prst="rect">
            <a:avLst/>
          </a:prstGeom>
          <a:noFill/>
        </p:spPr>
      </p:pic>
      <p:pic>
        <p:nvPicPr>
          <p:cNvPr id="18" name="Picture 13" descr="http://www.playcast.ru/uploads/2014/12/11/11046069.gif"/>
          <p:cNvPicPr>
            <a:picLocks noChangeAspect="1" noChangeArrowheads="1" noCrop="1"/>
          </p:cNvPicPr>
          <p:nvPr/>
        </p:nvPicPr>
        <p:blipFill>
          <a:blip r:embed="rId3" cstate="print"/>
          <a:srcRect/>
          <a:stretch>
            <a:fillRect/>
          </a:stretch>
        </p:blipFill>
        <p:spPr bwMode="auto">
          <a:xfrm>
            <a:off x="6477000" y="381000"/>
            <a:ext cx="762000" cy="762000"/>
          </a:xfrm>
          <a:prstGeom prst="rect">
            <a:avLst/>
          </a:prstGeom>
          <a:noFill/>
        </p:spPr>
      </p:pic>
      <p:pic>
        <p:nvPicPr>
          <p:cNvPr id="23" name="Picture 11" descr="http://www.playcast.ru/uploads/2016/04/11/18229225.gif"/>
          <p:cNvPicPr>
            <a:picLocks noChangeAspect="1" noChangeArrowheads="1"/>
          </p:cNvPicPr>
          <p:nvPr/>
        </p:nvPicPr>
        <p:blipFill>
          <a:blip r:embed="rId4" cstate="print"/>
          <a:srcRect/>
          <a:stretch>
            <a:fillRect/>
          </a:stretch>
        </p:blipFill>
        <p:spPr bwMode="auto">
          <a:xfrm>
            <a:off x="4648200" y="5791200"/>
            <a:ext cx="533400" cy="596438"/>
          </a:xfrm>
          <a:prstGeom prst="rect">
            <a:avLst/>
          </a:prstGeom>
          <a:noFill/>
        </p:spPr>
      </p:pic>
      <p:pic>
        <p:nvPicPr>
          <p:cNvPr id="24" name="Picture 13" descr="http://www.playcast.ru/uploads/2014/12/11/11046069.gif"/>
          <p:cNvPicPr>
            <a:picLocks noChangeAspect="1" noChangeArrowheads="1" noCrop="1"/>
          </p:cNvPicPr>
          <p:nvPr/>
        </p:nvPicPr>
        <p:blipFill>
          <a:blip r:embed="rId3" cstate="print"/>
          <a:srcRect/>
          <a:stretch>
            <a:fillRect/>
          </a:stretch>
        </p:blipFill>
        <p:spPr bwMode="auto">
          <a:xfrm>
            <a:off x="4800600" y="609600"/>
            <a:ext cx="495300" cy="495300"/>
          </a:xfrm>
          <a:prstGeom prst="rect">
            <a:avLst/>
          </a:prstGeom>
          <a:noFill/>
        </p:spPr>
      </p:pic>
      <p:pic>
        <p:nvPicPr>
          <p:cNvPr id="19" name="Picture 7" descr="http://magnitiza.ru/wp-content/uploads/2014/09/animaciya_24.gif"/>
          <p:cNvPicPr>
            <a:picLocks noChangeAspect="1" noChangeArrowheads="1" noCrop="1"/>
          </p:cNvPicPr>
          <p:nvPr/>
        </p:nvPicPr>
        <p:blipFill>
          <a:blip r:embed="rId5" cstate="print"/>
          <a:srcRect/>
          <a:stretch>
            <a:fillRect/>
          </a:stretch>
        </p:blipFill>
        <p:spPr bwMode="auto">
          <a:xfrm>
            <a:off x="762000" y="381000"/>
            <a:ext cx="1191403" cy="891449"/>
          </a:xfrm>
          <a:prstGeom prst="rect">
            <a:avLst/>
          </a:prstGeom>
          <a:noFill/>
        </p:spPr>
      </p:pic>
      <p:pic>
        <p:nvPicPr>
          <p:cNvPr id="20" name="Picture 15" descr="http://www.playcast.ru/uploads/2015/03/14/12631259.gif"/>
          <p:cNvPicPr>
            <a:picLocks noChangeAspect="1" noChangeArrowheads="1" noCrop="1"/>
          </p:cNvPicPr>
          <p:nvPr/>
        </p:nvPicPr>
        <p:blipFill>
          <a:blip r:embed="rId6" cstate="print"/>
          <a:srcRect/>
          <a:stretch>
            <a:fillRect/>
          </a:stretch>
        </p:blipFill>
        <p:spPr bwMode="auto">
          <a:xfrm>
            <a:off x="7162800" y="1371600"/>
            <a:ext cx="1174511" cy="1600200"/>
          </a:xfrm>
          <a:prstGeom prst="rect">
            <a:avLst/>
          </a:prstGeom>
          <a:noFill/>
        </p:spPr>
      </p:pic>
      <p:pic>
        <p:nvPicPr>
          <p:cNvPr id="2050" name="Picture 2" descr="C:\Users\Rongina_SE\Downloads\1.gif"/>
          <p:cNvPicPr>
            <a:picLocks noChangeAspect="1" noChangeArrowheads="1"/>
          </p:cNvPicPr>
          <p:nvPr/>
        </p:nvPicPr>
        <p:blipFill>
          <a:blip r:embed="rId7" cstate="print"/>
          <a:srcRect/>
          <a:stretch>
            <a:fillRect/>
          </a:stretch>
        </p:blipFill>
        <p:spPr bwMode="auto">
          <a:xfrm>
            <a:off x="6400800" y="5181600"/>
            <a:ext cx="1143000" cy="142875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15240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838200" y="228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1524000" y="57912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3962400" y="48768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772400" y="381000"/>
            <a:ext cx="533400" cy="596438"/>
          </a:xfrm>
          <a:prstGeom prst="rect">
            <a:avLst/>
          </a:prstGeom>
          <a:noFill/>
        </p:spPr>
      </p:pic>
      <p:sp>
        <p:nvSpPr>
          <p:cNvPr id="12" name="TextBox 11"/>
          <p:cNvSpPr txBox="1"/>
          <p:nvPr/>
        </p:nvSpPr>
        <p:spPr>
          <a:xfrm>
            <a:off x="11430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2049" name="Rectangle 1"/>
          <p:cNvSpPr>
            <a:spLocks noChangeArrowheads="1"/>
          </p:cNvSpPr>
          <p:nvPr/>
        </p:nvSpPr>
        <p:spPr bwMode="auto">
          <a:xfrm>
            <a:off x="533400" y="878886"/>
            <a:ext cx="7924800" cy="535531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ru-RU" b="1" dirty="0" smtClean="0"/>
              <a:t>Мероприятия, посвященные Дням пенсионера.</a:t>
            </a:r>
            <a:endParaRPr lang="ru-RU" dirty="0" smtClean="0"/>
          </a:p>
          <a:p>
            <a:r>
              <a:rPr lang="ru-RU" dirty="0" smtClean="0"/>
              <a:t>Акция </a:t>
            </a:r>
            <a:r>
              <a:rPr lang="ru-RU" b="1" dirty="0" smtClean="0"/>
              <a:t>«Социальная парикмахерская»</a:t>
            </a:r>
            <a:r>
              <a:rPr lang="ru-RU" dirty="0" smtClean="0"/>
              <a:t> - организация социальной стрижки для граждан пенсионного возраста: с. </a:t>
            </a:r>
            <a:r>
              <a:rPr lang="ru-RU" dirty="0" err="1" smtClean="0"/>
              <a:t>Клевакинское</a:t>
            </a:r>
            <a:r>
              <a:rPr lang="ru-RU" dirty="0" smtClean="0"/>
              <a:t> – 9 человек; с. Колчедан   - 10 человек ; с. </a:t>
            </a:r>
            <a:r>
              <a:rPr lang="ru-RU" dirty="0" err="1" smtClean="0"/>
              <a:t>Маминское</a:t>
            </a:r>
            <a:r>
              <a:rPr lang="ru-RU" dirty="0" smtClean="0"/>
              <a:t> – 4 человека; с.  </a:t>
            </a:r>
            <a:r>
              <a:rPr lang="ru-RU" dirty="0" err="1" smtClean="0"/>
              <a:t>Позариха</a:t>
            </a:r>
            <a:r>
              <a:rPr lang="ru-RU" dirty="0" smtClean="0"/>
              <a:t> – 5 человек; с. </a:t>
            </a:r>
            <a:r>
              <a:rPr lang="ru-RU" dirty="0" err="1" smtClean="0"/>
              <a:t>Кисловское</a:t>
            </a:r>
            <a:r>
              <a:rPr lang="ru-RU" dirty="0" smtClean="0"/>
              <a:t> - 11 человек; п. </a:t>
            </a:r>
            <a:r>
              <a:rPr lang="ru-RU" dirty="0" err="1" smtClean="0"/>
              <a:t>Мартюш</a:t>
            </a:r>
            <a:r>
              <a:rPr lang="ru-RU" dirty="0" smtClean="0"/>
              <a:t> – 27 человек.</a:t>
            </a:r>
          </a:p>
          <a:p>
            <a:r>
              <a:rPr lang="ru-RU" dirty="0" smtClean="0"/>
              <a:t>Акция ко Дню семьи любви и верности </a:t>
            </a:r>
            <a:r>
              <a:rPr lang="ru-RU" b="1" dirty="0" smtClean="0"/>
              <a:t>«Осень жизни – время золотое»</a:t>
            </a:r>
            <a:r>
              <a:rPr lang="ru-RU" dirty="0" smtClean="0"/>
              <a:t> Разработка буклета-поздравления семейным парам, состоящим на обслуживании (5 семейных пар)</a:t>
            </a:r>
          </a:p>
          <a:p>
            <a:r>
              <a:rPr lang="ru-RU" dirty="0" smtClean="0"/>
              <a:t>Акция  </a:t>
            </a:r>
            <a:r>
              <a:rPr lang="ru-RU" b="1" dirty="0" smtClean="0"/>
              <a:t>«Душа как прежде молода!».</a:t>
            </a:r>
            <a:r>
              <a:rPr lang="ru-RU" dirty="0" smtClean="0"/>
              <a:t> Психологическая беседа с  клиентами, находящимися  на социальном  обслуживании  на дому</a:t>
            </a:r>
            <a:r>
              <a:rPr lang="ru-RU" b="1" dirty="0" smtClean="0"/>
              <a:t> </a:t>
            </a:r>
            <a:r>
              <a:rPr lang="ru-RU" dirty="0" smtClean="0"/>
              <a:t>– 82 клиента</a:t>
            </a:r>
          </a:p>
          <a:p>
            <a:r>
              <a:rPr lang="ru-RU" dirty="0" smtClean="0"/>
              <a:t>Акция </a:t>
            </a:r>
            <a:r>
              <a:rPr lang="ru-RU" b="1" dirty="0" smtClean="0"/>
              <a:t>«Чай да травка - здоровью поправка»</a:t>
            </a:r>
            <a:r>
              <a:rPr lang="ru-RU" dirty="0" smtClean="0"/>
              <a:t>;</a:t>
            </a:r>
          </a:p>
          <a:p>
            <a:r>
              <a:rPr lang="ru-RU" dirty="0" smtClean="0"/>
              <a:t>Разработка и выдача буклетов для граждан пожилого возраста </a:t>
            </a:r>
          </a:p>
          <a:p>
            <a:r>
              <a:rPr lang="ru-RU" b="1" dirty="0" smtClean="0"/>
              <a:t>«Лечебные травы»</a:t>
            </a:r>
            <a:r>
              <a:rPr lang="ru-RU" dirty="0" smtClean="0"/>
              <a:t> – 30 клиентов</a:t>
            </a:r>
          </a:p>
          <a:p>
            <a:r>
              <a:rPr lang="ru-RU" dirty="0" smtClean="0"/>
              <a:t>Акция </a:t>
            </a:r>
            <a:r>
              <a:rPr lang="ru-RU" b="1" dirty="0" smtClean="0"/>
              <a:t>«Полезная информация»</a:t>
            </a:r>
            <a:r>
              <a:rPr lang="ru-RU" dirty="0" smtClean="0"/>
              <a:t>. Выдача буклетов  с перечнем</a:t>
            </a:r>
          </a:p>
          <a:p>
            <a:r>
              <a:rPr lang="ru-RU" dirty="0" smtClean="0"/>
              <a:t> мер социальной поддержки и адресами социально-значимых</a:t>
            </a:r>
          </a:p>
          <a:p>
            <a:r>
              <a:rPr lang="ru-RU" dirty="0" smtClean="0"/>
              <a:t> учреждений – 48 клиентов;</a:t>
            </a:r>
          </a:p>
          <a:p>
            <a:r>
              <a:rPr lang="ru-RU" dirty="0" smtClean="0"/>
              <a:t>Акция  </a:t>
            </a:r>
            <a:r>
              <a:rPr lang="ru-RU" b="1" dirty="0" smtClean="0"/>
              <a:t>«Витамины с грядки»</a:t>
            </a:r>
            <a:r>
              <a:rPr lang="ru-RU" dirty="0" smtClean="0"/>
              <a:t>. Оказание благотворительной</a:t>
            </a:r>
          </a:p>
          <a:p>
            <a:r>
              <a:rPr lang="ru-RU" dirty="0" smtClean="0"/>
              <a:t> помощи в виде овощей и фруктов  клиентам, находящимся </a:t>
            </a:r>
          </a:p>
          <a:p>
            <a:r>
              <a:rPr lang="ru-RU" dirty="0" smtClean="0"/>
              <a:t> на социальном  обслуживании  на дом – 28 клиентов.</a:t>
            </a:r>
            <a:endParaRPr lang="ru-RU" dirty="0"/>
          </a:p>
        </p:txBody>
      </p:sp>
      <p:pic>
        <p:nvPicPr>
          <p:cNvPr id="16" name="Picture 11" descr="http://www.playcast.ru/uploads/2016/04/11/18229225.gif"/>
          <p:cNvPicPr>
            <a:picLocks noChangeAspect="1" noChangeArrowheads="1"/>
          </p:cNvPicPr>
          <p:nvPr/>
        </p:nvPicPr>
        <p:blipFill>
          <a:blip r:embed="rId4" cstate="print"/>
          <a:srcRect/>
          <a:stretch>
            <a:fillRect/>
          </a:stretch>
        </p:blipFill>
        <p:spPr bwMode="auto">
          <a:xfrm>
            <a:off x="7620000" y="3048000"/>
            <a:ext cx="533400" cy="596438"/>
          </a:xfrm>
          <a:prstGeom prst="rect">
            <a:avLst/>
          </a:prstGeom>
          <a:noFill/>
        </p:spPr>
      </p:pic>
      <p:pic>
        <p:nvPicPr>
          <p:cNvPr id="17" name="Picture 11" descr="http://www.playcast.ru/uploads/2016/04/11/18229225.gif"/>
          <p:cNvPicPr>
            <a:picLocks noChangeAspect="1" noChangeArrowheads="1"/>
          </p:cNvPicPr>
          <p:nvPr/>
        </p:nvPicPr>
        <p:blipFill>
          <a:blip r:embed="rId4" cstate="print"/>
          <a:srcRect/>
          <a:stretch>
            <a:fillRect/>
          </a:stretch>
        </p:blipFill>
        <p:spPr bwMode="auto">
          <a:xfrm>
            <a:off x="4953000" y="3429000"/>
            <a:ext cx="533400" cy="596438"/>
          </a:xfrm>
          <a:prstGeom prst="rect">
            <a:avLst/>
          </a:prstGeom>
          <a:noFill/>
        </p:spPr>
      </p:pic>
      <p:pic>
        <p:nvPicPr>
          <p:cNvPr id="18" name="Picture 13" descr="http://www.playcast.ru/uploads/2014/12/11/11046069.gif"/>
          <p:cNvPicPr>
            <a:picLocks noChangeAspect="1" noChangeArrowheads="1" noCrop="1"/>
          </p:cNvPicPr>
          <p:nvPr/>
        </p:nvPicPr>
        <p:blipFill>
          <a:blip r:embed="rId3" cstate="print"/>
          <a:srcRect/>
          <a:stretch>
            <a:fillRect/>
          </a:stretch>
        </p:blipFill>
        <p:spPr bwMode="auto">
          <a:xfrm>
            <a:off x="6477000" y="381000"/>
            <a:ext cx="762000" cy="762000"/>
          </a:xfrm>
          <a:prstGeom prst="rect">
            <a:avLst/>
          </a:prstGeom>
          <a:noFill/>
        </p:spPr>
      </p:pic>
      <p:pic>
        <p:nvPicPr>
          <p:cNvPr id="23" name="Picture 11" descr="http://www.playcast.ru/uploads/2016/04/11/18229225.gif"/>
          <p:cNvPicPr>
            <a:picLocks noChangeAspect="1" noChangeArrowheads="1"/>
          </p:cNvPicPr>
          <p:nvPr/>
        </p:nvPicPr>
        <p:blipFill>
          <a:blip r:embed="rId4" cstate="print"/>
          <a:srcRect/>
          <a:stretch>
            <a:fillRect/>
          </a:stretch>
        </p:blipFill>
        <p:spPr bwMode="auto">
          <a:xfrm>
            <a:off x="7772400" y="1447800"/>
            <a:ext cx="533400" cy="596438"/>
          </a:xfrm>
          <a:prstGeom prst="rect">
            <a:avLst/>
          </a:prstGeom>
          <a:noFill/>
        </p:spPr>
      </p:pic>
      <p:pic>
        <p:nvPicPr>
          <p:cNvPr id="24" name="Picture 13" descr="http://www.playcast.ru/uploads/2014/12/11/11046069.gif"/>
          <p:cNvPicPr>
            <a:picLocks noChangeAspect="1" noChangeArrowheads="1" noCrop="1"/>
          </p:cNvPicPr>
          <p:nvPr/>
        </p:nvPicPr>
        <p:blipFill>
          <a:blip r:embed="rId3" cstate="print"/>
          <a:srcRect/>
          <a:stretch>
            <a:fillRect/>
          </a:stretch>
        </p:blipFill>
        <p:spPr bwMode="auto">
          <a:xfrm>
            <a:off x="4800600" y="609600"/>
            <a:ext cx="495300" cy="495300"/>
          </a:xfrm>
          <a:prstGeom prst="rect">
            <a:avLst/>
          </a:prstGeom>
          <a:noFill/>
        </p:spPr>
      </p:pic>
      <p:pic>
        <p:nvPicPr>
          <p:cNvPr id="19" name="Picture 7" descr="http://magnitiza.ru/wp-content/uploads/2014/09/animaciya_24.gif"/>
          <p:cNvPicPr>
            <a:picLocks noChangeAspect="1" noChangeArrowheads="1" noCrop="1"/>
          </p:cNvPicPr>
          <p:nvPr/>
        </p:nvPicPr>
        <p:blipFill>
          <a:blip r:embed="rId5" cstate="print"/>
          <a:srcRect/>
          <a:stretch>
            <a:fillRect/>
          </a:stretch>
        </p:blipFill>
        <p:spPr bwMode="auto">
          <a:xfrm>
            <a:off x="914400" y="304800"/>
            <a:ext cx="1191403" cy="891449"/>
          </a:xfrm>
          <a:prstGeom prst="rect">
            <a:avLst/>
          </a:prstGeom>
          <a:noFill/>
        </p:spPr>
      </p:pic>
      <p:pic>
        <p:nvPicPr>
          <p:cNvPr id="20" name="Рисунок 19" descr="IMG_4877"/>
          <p:cNvPicPr/>
          <p:nvPr/>
        </p:nvPicPr>
        <p:blipFill>
          <a:blip r:embed="rId6" cstate="print"/>
          <a:srcRect/>
          <a:stretch>
            <a:fillRect/>
          </a:stretch>
        </p:blipFill>
        <p:spPr bwMode="auto">
          <a:xfrm>
            <a:off x="6934200" y="3810000"/>
            <a:ext cx="1279017" cy="914400"/>
          </a:xfrm>
          <a:prstGeom prst="rect">
            <a:avLst/>
          </a:prstGeom>
          <a:ln>
            <a:noFill/>
          </a:ln>
          <a:effectLst>
            <a:softEdge rad="112500"/>
          </a:effectLst>
        </p:spPr>
      </p:pic>
      <p:pic>
        <p:nvPicPr>
          <p:cNvPr id="21" name="Рисунок 20" descr="DSC02464"/>
          <p:cNvPicPr/>
          <p:nvPr/>
        </p:nvPicPr>
        <p:blipFill>
          <a:blip r:embed="rId7" cstate="print"/>
          <a:srcRect/>
          <a:stretch>
            <a:fillRect/>
          </a:stretch>
        </p:blipFill>
        <p:spPr bwMode="auto">
          <a:xfrm>
            <a:off x="6629400" y="5181600"/>
            <a:ext cx="1600200" cy="1143000"/>
          </a:xfrm>
          <a:prstGeom prst="rect">
            <a:avLst/>
          </a:prstGeom>
          <a:ln>
            <a:noFill/>
          </a:ln>
          <a:effectLst>
            <a:softEdge rad="112500"/>
          </a:effectLst>
        </p:spPr>
      </p:pic>
    </p:spTree>
  </p:cSld>
  <p:clrMapOvr>
    <a:masterClrMapping/>
  </p:clrMapOvr>
  <p:transition>
    <p:split orient="vert"/>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15240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7696200" y="56388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533400" y="55626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457200" y="30480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772400" y="381000"/>
            <a:ext cx="533400" cy="596438"/>
          </a:xfrm>
          <a:prstGeom prst="rect">
            <a:avLst/>
          </a:prstGeom>
          <a:noFill/>
        </p:spPr>
      </p:pic>
      <p:sp>
        <p:nvSpPr>
          <p:cNvPr id="12" name="TextBox 11"/>
          <p:cNvSpPr txBox="1"/>
          <p:nvPr/>
        </p:nvSpPr>
        <p:spPr>
          <a:xfrm>
            <a:off x="1143000" y="914400"/>
            <a:ext cx="7162800" cy="369332"/>
          </a:xfrm>
          <a:prstGeom prst="rect">
            <a:avLst/>
          </a:prstGeom>
          <a:noFill/>
        </p:spPr>
        <p:txBody>
          <a:bodyPr wrap="square" rtlCol="0">
            <a:spAutoFit/>
          </a:bodyPr>
          <a:lstStyle/>
          <a:p>
            <a:endParaRPr lang="ru-RU" dirty="0"/>
          </a:p>
        </p:txBody>
      </p:sp>
      <p:sp>
        <p:nvSpPr>
          <p:cNvPr id="14" name="WordArt 19"/>
          <p:cNvSpPr>
            <a:spLocks noChangeArrowheads="1" noChangeShapeType="1" noTextEdit="1"/>
          </p:cNvSpPr>
          <p:nvPr/>
        </p:nvSpPr>
        <p:spPr bwMode="auto">
          <a:xfrm>
            <a:off x="914400" y="0"/>
            <a:ext cx="7391400" cy="2738438"/>
          </a:xfrm>
          <a:prstGeom prst="rect">
            <a:avLst/>
          </a:prstGeom>
        </p:spPr>
        <p:txBody>
          <a:bodyPr wrap="none" fromWordArt="1">
            <a:prstTxWarp prst="textDeflate">
              <a:avLst>
                <a:gd name="adj" fmla="val 26227"/>
              </a:avLst>
            </a:prstTxWarp>
          </a:bodyPr>
          <a:lstStyle/>
          <a:p>
            <a:pPr algn="ctr"/>
            <a:endParaRPr lang="ru-RU" sz="3600" b="1" kern="10" dirty="0">
              <a:ln w="28575">
                <a:solidFill>
                  <a:schemeClr val="tx1"/>
                </a:solidFill>
                <a:round/>
                <a:headEnd/>
                <a:tailEnd/>
              </a:ln>
              <a:solidFill>
                <a:srgbClr val="FF0000"/>
              </a:solidFill>
              <a:effectLst/>
              <a:latin typeface="Times New Roman" pitchFamily="18" charset="0"/>
              <a:cs typeface="Times New Roman" pitchFamily="18" charset="0"/>
            </a:endParaRPr>
          </a:p>
        </p:txBody>
      </p:sp>
      <p:sp>
        <p:nvSpPr>
          <p:cNvPr id="2049" name="Rectangle 1"/>
          <p:cNvSpPr>
            <a:spLocks noChangeArrowheads="1"/>
          </p:cNvSpPr>
          <p:nvPr/>
        </p:nvSpPr>
        <p:spPr bwMode="auto">
          <a:xfrm>
            <a:off x="685800" y="913283"/>
            <a:ext cx="7772400" cy="535531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ru-RU" b="1" dirty="0" smtClean="0"/>
              <a:t>Акция «Стань Дедом Морозом!»</a:t>
            </a:r>
          </a:p>
          <a:p>
            <a:r>
              <a:rPr lang="ru-RU" dirty="0" smtClean="0"/>
              <a:t>Дети, проживающие в малообеспеченных, многодетных семьях, получили сладкие </a:t>
            </a:r>
            <a:r>
              <a:rPr lang="ru-RU" b="1" dirty="0" smtClean="0"/>
              <a:t>подарки к Новому году </a:t>
            </a:r>
            <a:r>
              <a:rPr lang="ru-RU" dirty="0" smtClean="0"/>
              <a:t>от Деда Мороза и Снегурочки.</a:t>
            </a:r>
          </a:p>
          <a:p>
            <a:r>
              <a:rPr lang="ru-RU" dirty="0" smtClean="0"/>
              <a:t>Все сотрудники нашего Центра: руководство  Центра, заведующие отделениями, специалисты по социальной работе, социальные работники, приняли  участие в благотворительной акции. Откликнулись также - председатель попечительского совета ГАУ «КЦСОН города  Каменска-Уральского»  Квашнин </a:t>
            </a:r>
            <a:r>
              <a:rPr lang="ru-RU" dirty="0" err="1" smtClean="0"/>
              <a:t>И.В.;Альфа-банк</a:t>
            </a:r>
            <a:r>
              <a:rPr lang="ru-RU" dirty="0" smtClean="0"/>
              <a:t> , ООО «</a:t>
            </a:r>
            <a:r>
              <a:rPr lang="ru-RU" dirty="0" err="1" smtClean="0"/>
              <a:t>Камстрой</a:t>
            </a:r>
            <a:r>
              <a:rPr lang="ru-RU" dirty="0" smtClean="0"/>
              <a:t>», ОАО «</a:t>
            </a:r>
            <a:r>
              <a:rPr lang="ru-RU" dirty="0" err="1" smtClean="0"/>
              <a:t>Стройзаказчик</a:t>
            </a:r>
            <a:r>
              <a:rPr lang="ru-RU" dirty="0" smtClean="0"/>
              <a:t>» , индивидуальные предприниматели,  депутаты МО «Каменский городской округ». Было собрано </a:t>
            </a:r>
            <a:r>
              <a:rPr lang="ru-RU" b="1" dirty="0" smtClean="0"/>
              <a:t>630 подарков</a:t>
            </a:r>
            <a:r>
              <a:rPr lang="ru-RU" dirty="0" smtClean="0"/>
              <a:t>. </a:t>
            </a:r>
          </a:p>
          <a:p>
            <a:r>
              <a:rPr lang="ru-RU" dirty="0" smtClean="0"/>
              <a:t>Подарки были вручены специалистами по социальной работе с Дедом Морозом и Снегурочкой, которые приезжали домой к каждому ребенку.</a:t>
            </a:r>
          </a:p>
          <a:p>
            <a:r>
              <a:rPr lang="ru-RU" dirty="0" smtClean="0"/>
              <a:t>На территориях села </a:t>
            </a:r>
            <a:r>
              <a:rPr lang="ru-RU" dirty="0" err="1" smtClean="0"/>
              <a:t>Кисловское</a:t>
            </a:r>
            <a:r>
              <a:rPr lang="ru-RU" dirty="0" smtClean="0"/>
              <a:t>, деревни Брод, села Большая </a:t>
            </a:r>
            <a:r>
              <a:rPr lang="ru-RU" dirty="0" err="1" smtClean="0"/>
              <a:t>Грязнуха</a:t>
            </a:r>
            <a:r>
              <a:rPr lang="ru-RU" dirty="0" smtClean="0"/>
              <a:t> специалистами по социальной работе  организованы </a:t>
            </a:r>
            <a:r>
              <a:rPr lang="ru-RU" b="1" dirty="0" smtClean="0"/>
              <a:t>новогодние утренники </a:t>
            </a:r>
            <a:r>
              <a:rPr lang="ru-RU" dirty="0" smtClean="0"/>
              <a:t>для детей из многодетных, малообеспеченных семей и семей, оказавшихся в трудной жизненной ситуации.</a:t>
            </a:r>
          </a:p>
          <a:p>
            <a:endParaRPr lang="ru-RU" dirty="0" smtClean="0"/>
          </a:p>
          <a:p>
            <a:endParaRPr lang="ru-RU" dirty="0" smtClean="0"/>
          </a:p>
          <a:p>
            <a:endParaRPr lang="ru-RU" dirty="0"/>
          </a:p>
        </p:txBody>
      </p:sp>
      <p:pic>
        <p:nvPicPr>
          <p:cNvPr id="16" name="Picture 11" descr="http://www.playcast.ru/uploads/2016/04/11/18229225.gif"/>
          <p:cNvPicPr>
            <a:picLocks noChangeAspect="1" noChangeArrowheads="1"/>
          </p:cNvPicPr>
          <p:nvPr/>
        </p:nvPicPr>
        <p:blipFill>
          <a:blip r:embed="rId4" cstate="print"/>
          <a:srcRect/>
          <a:stretch>
            <a:fillRect/>
          </a:stretch>
        </p:blipFill>
        <p:spPr bwMode="auto">
          <a:xfrm>
            <a:off x="7620000" y="3048000"/>
            <a:ext cx="533400" cy="596438"/>
          </a:xfrm>
          <a:prstGeom prst="rect">
            <a:avLst/>
          </a:prstGeom>
          <a:noFill/>
        </p:spPr>
      </p:pic>
      <p:pic>
        <p:nvPicPr>
          <p:cNvPr id="17" name="Picture 11" descr="http://www.playcast.ru/uploads/2016/04/11/18229225.gif"/>
          <p:cNvPicPr>
            <a:picLocks noChangeAspect="1" noChangeArrowheads="1"/>
          </p:cNvPicPr>
          <p:nvPr/>
        </p:nvPicPr>
        <p:blipFill>
          <a:blip r:embed="rId4" cstate="print"/>
          <a:srcRect/>
          <a:stretch>
            <a:fillRect/>
          </a:stretch>
        </p:blipFill>
        <p:spPr bwMode="auto">
          <a:xfrm>
            <a:off x="4953000" y="3429000"/>
            <a:ext cx="533400" cy="596438"/>
          </a:xfrm>
          <a:prstGeom prst="rect">
            <a:avLst/>
          </a:prstGeom>
          <a:noFill/>
        </p:spPr>
      </p:pic>
      <p:pic>
        <p:nvPicPr>
          <p:cNvPr id="18" name="Picture 13" descr="http://www.playcast.ru/uploads/2014/12/11/11046069.gif"/>
          <p:cNvPicPr>
            <a:picLocks noChangeAspect="1" noChangeArrowheads="1" noCrop="1"/>
          </p:cNvPicPr>
          <p:nvPr/>
        </p:nvPicPr>
        <p:blipFill>
          <a:blip r:embed="rId3" cstate="print"/>
          <a:srcRect/>
          <a:stretch>
            <a:fillRect/>
          </a:stretch>
        </p:blipFill>
        <p:spPr bwMode="auto">
          <a:xfrm>
            <a:off x="6477000" y="381000"/>
            <a:ext cx="762000" cy="762000"/>
          </a:xfrm>
          <a:prstGeom prst="rect">
            <a:avLst/>
          </a:prstGeom>
          <a:noFill/>
        </p:spPr>
      </p:pic>
      <p:pic>
        <p:nvPicPr>
          <p:cNvPr id="23" name="Picture 11" descr="http://www.playcast.ru/uploads/2016/04/11/18229225.gif"/>
          <p:cNvPicPr>
            <a:picLocks noChangeAspect="1" noChangeArrowheads="1"/>
          </p:cNvPicPr>
          <p:nvPr/>
        </p:nvPicPr>
        <p:blipFill>
          <a:blip r:embed="rId4" cstate="print"/>
          <a:srcRect/>
          <a:stretch>
            <a:fillRect/>
          </a:stretch>
        </p:blipFill>
        <p:spPr bwMode="auto">
          <a:xfrm>
            <a:off x="7772400" y="1447800"/>
            <a:ext cx="533400" cy="596438"/>
          </a:xfrm>
          <a:prstGeom prst="rect">
            <a:avLst/>
          </a:prstGeom>
          <a:noFill/>
        </p:spPr>
      </p:pic>
      <p:pic>
        <p:nvPicPr>
          <p:cNvPr id="24" name="Picture 13" descr="http://www.playcast.ru/uploads/2014/12/11/11046069.gif"/>
          <p:cNvPicPr>
            <a:picLocks noChangeAspect="1" noChangeArrowheads="1" noCrop="1"/>
          </p:cNvPicPr>
          <p:nvPr/>
        </p:nvPicPr>
        <p:blipFill>
          <a:blip r:embed="rId3" cstate="print"/>
          <a:srcRect/>
          <a:stretch>
            <a:fillRect/>
          </a:stretch>
        </p:blipFill>
        <p:spPr bwMode="auto">
          <a:xfrm>
            <a:off x="4800600" y="609600"/>
            <a:ext cx="495300" cy="495300"/>
          </a:xfrm>
          <a:prstGeom prst="rect">
            <a:avLst/>
          </a:prstGeom>
          <a:noFill/>
        </p:spPr>
      </p:pic>
      <p:pic>
        <p:nvPicPr>
          <p:cNvPr id="19" name="Picture 7" descr="http://magnitiza.ru/wp-content/uploads/2014/09/animaciya_24.gif"/>
          <p:cNvPicPr>
            <a:picLocks noChangeAspect="1" noChangeArrowheads="1" noCrop="1"/>
          </p:cNvPicPr>
          <p:nvPr/>
        </p:nvPicPr>
        <p:blipFill>
          <a:blip r:embed="rId5" cstate="print"/>
          <a:srcRect/>
          <a:stretch>
            <a:fillRect/>
          </a:stretch>
        </p:blipFill>
        <p:spPr bwMode="auto">
          <a:xfrm>
            <a:off x="1371600" y="457200"/>
            <a:ext cx="1191403" cy="891449"/>
          </a:xfrm>
          <a:prstGeom prst="rect">
            <a:avLst/>
          </a:prstGeom>
          <a:noFill/>
        </p:spPr>
      </p:pic>
      <p:pic>
        <p:nvPicPr>
          <p:cNvPr id="22" name="Рисунок 21" descr="DSC_0793"/>
          <p:cNvPicPr/>
          <p:nvPr/>
        </p:nvPicPr>
        <p:blipFill>
          <a:blip r:embed="rId6" cstate="print"/>
          <a:srcRect/>
          <a:stretch>
            <a:fillRect/>
          </a:stretch>
        </p:blipFill>
        <p:spPr bwMode="auto">
          <a:xfrm>
            <a:off x="1371601" y="5410200"/>
            <a:ext cx="2057400" cy="1143000"/>
          </a:xfrm>
          <a:prstGeom prst="rect">
            <a:avLst/>
          </a:prstGeom>
          <a:ln>
            <a:noFill/>
          </a:ln>
          <a:effectLst>
            <a:softEdge rad="112500"/>
          </a:effectLst>
        </p:spPr>
      </p:pic>
      <p:pic>
        <p:nvPicPr>
          <p:cNvPr id="25" name="Рисунок 24" descr="DSCN0877"/>
          <p:cNvPicPr/>
          <p:nvPr/>
        </p:nvPicPr>
        <p:blipFill>
          <a:blip r:embed="rId7" cstate="print"/>
          <a:srcRect/>
          <a:stretch>
            <a:fillRect/>
          </a:stretch>
        </p:blipFill>
        <p:spPr bwMode="auto">
          <a:xfrm>
            <a:off x="5486400" y="5181600"/>
            <a:ext cx="1819275" cy="1368154"/>
          </a:xfrm>
          <a:prstGeom prst="rect">
            <a:avLst/>
          </a:prstGeom>
          <a:ln>
            <a:noFill/>
          </a:ln>
          <a:effectLst>
            <a:softEdge rad="112500"/>
          </a:effectLst>
        </p:spPr>
      </p:pic>
      <p:pic>
        <p:nvPicPr>
          <p:cNvPr id="26" name="Picture 13" descr="http://www.playcast.ru/uploads/2014/12/11/11046069.gif"/>
          <p:cNvPicPr>
            <a:picLocks noChangeAspect="1" noChangeArrowheads="1" noCrop="1"/>
          </p:cNvPicPr>
          <p:nvPr/>
        </p:nvPicPr>
        <p:blipFill>
          <a:blip r:embed="rId3" cstate="print"/>
          <a:srcRect/>
          <a:stretch>
            <a:fillRect/>
          </a:stretch>
        </p:blipFill>
        <p:spPr bwMode="auto">
          <a:xfrm>
            <a:off x="838200" y="304800"/>
            <a:ext cx="762000" cy="762000"/>
          </a:xfrm>
          <a:prstGeom prst="rect">
            <a:avLst/>
          </a:prstGeom>
          <a:noFill/>
        </p:spPr>
      </p:pic>
      <p:pic>
        <p:nvPicPr>
          <p:cNvPr id="3074" name="Picture 2" descr="C:\Users\Rongina_SE\Downloads\43.gif"/>
          <p:cNvPicPr>
            <a:picLocks noChangeAspect="1" noChangeArrowheads="1" noCrop="1"/>
          </p:cNvPicPr>
          <p:nvPr/>
        </p:nvPicPr>
        <p:blipFill>
          <a:blip r:embed="rId8" cstate="print"/>
          <a:srcRect/>
          <a:stretch>
            <a:fillRect/>
          </a:stretch>
        </p:blipFill>
        <p:spPr bwMode="auto">
          <a:xfrm>
            <a:off x="4114800" y="5638800"/>
            <a:ext cx="714375" cy="714375"/>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7086600" y="4572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7848600" y="27432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1066800" y="3581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4343400" y="228600"/>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pic>
        <p:nvPicPr>
          <p:cNvPr id="72719" name="Рисунок 9"/>
          <p:cNvPicPr>
            <a:picLocks noChangeAspect="1" noChangeArrowheads="1"/>
          </p:cNvPicPr>
          <p:nvPr/>
        </p:nvPicPr>
        <p:blipFill>
          <a:blip r:embed="rId5" cstate="print"/>
          <a:srcRect/>
          <a:stretch>
            <a:fillRect/>
          </a:stretch>
        </p:blipFill>
        <p:spPr bwMode="auto">
          <a:xfrm>
            <a:off x="1371600" y="4343400"/>
            <a:ext cx="2009775" cy="1590675"/>
          </a:xfrm>
          <a:prstGeom prst="rect">
            <a:avLst/>
          </a:prstGeom>
          <a:solidFill>
            <a:srgbClr val="FFFFFF"/>
          </a:solidFill>
        </p:spPr>
      </p:pic>
      <p:pic>
        <p:nvPicPr>
          <p:cNvPr id="72718" name="Рисунок 3"/>
          <p:cNvPicPr>
            <a:picLocks noChangeAspect="1" noChangeArrowheads="1"/>
          </p:cNvPicPr>
          <p:nvPr/>
        </p:nvPicPr>
        <p:blipFill>
          <a:blip r:embed="rId6" cstate="print"/>
          <a:srcRect/>
          <a:stretch>
            <a:fillRect/>
          </a:stretch>
        </p:blipFill>
        <p:spPr bwMode="auto">
          <a:xfrm>
            <a:off x="6019800" y="4343400"/>
            <a:ext cx="1895475" cy="1543050"/>
          </a:xfrm>
          <a:prstGeom prst="rect">
            <a:avLst/>
          </a:prstGeom>
          <a:solidFill>
            <a:srgbClr val="FFFFFF"/>
          </a:solidFill>
        </p:spPr>
      </p:pic>
      <p:sp>
        <p:nvSpPr>
          <p:cNvPr id="19" name="TextBox 18"/>
          <p:cNvSpPr txBox="1"/>
          <p:nvPr/>
        </p:nvSpPr>
        <p:spPr>
          <a:xfrm>
            <a:off x="1066800" y="838200"/>
            <a:ext cx="6934200" cy="2646878"/>
          </a:xfrm>
          <a:prstGeom prst="rect">
            <a:avLst/>
          </a:prstGeom>
          <a:noFill/>
        </p:spPr>
        <p:txBody>
          <a:bodyPr wrap="square" rtlCol="0">
            <a:spAutoFit/>
          </a:bodyPr>
          <a:lstStyle/>
          <a:p>
            <a:pPr algn="just"/>
            <a:r>
              <a:rPr lang="ru-RU" sz="2000" b="1" dirty="0" smtClean="0"/>
              <a:t>Организация работы клубов и Школ пожилого возраста </a:t>
            </a:r>
          </a:p>
          <a:p>
            <a:pPr algn="just"/>
            <a:endParaRPr lang="ru-RU" sz="2000" b="1" dirty="0" smtClean="0"/>
          </a:p>
          <a:p>
            <a:pPr algn="just"/>
            <a:r>
              <a:rPr lang="ru-RU" dirty="0" smtClean="0"/>
              <a:t>В течение 2017 года участковыми специалистами по социальной работе Каменского района проводились занятия </a:t>
            </a:r>
            <a:r>
              <a:rPr lang="ru-RU" b="1" dirty="0" smtClean="0"/>
              <a:t>Школ пожилого возраста </a:t>
            </a:r>
            <a:r>
              <a:rPr lang="ru-RU" dirty="0" smtClean="0"/>
              <a:t>по направлениям: Социальный туризм, Краеведение, Обучение навыкам ухода, Творческая и прикладная деятельность, Безопасная жизнедеятельность, Активное долголетие. </a:t>
            </a:r>
          </a:p>
          <a:p>
            <a:pPr algn="just"/>
            <a:r>
              <a:rPr lang="ru-RU" dirty="0" smtClean="0"/>
              <a:t>Организовано было </a:t>
            </a:r>
            <a:r>
              <a:rPr lang="ru-RU" b="1" dirty="0" smtClean="0"/>
              <a:t>17 Школ пожилого возраста, </a:t>
            </a:r>
            <a:r>
              <a:rPr lang="ru-RU" dirty="0" smtClean="0"/>
              <a:t>которые посещали </a:t>
            </a:r>
            <a:r>
              <a:rPr lang="ru-RU" b="1" dirty="0" smtClean="0"/>
              <a:t>146 пенсионеров. </a:t>
            </a:r>
            <a:endParaRPr lang="ru-RU" b="1" dirty="0"/>
          </a:p>
        </p:txBody>
      </p:sp>
      <p:pic>
        <p:nvPicPr>
          <p:cNvPr id="4098" name="Picture 2" descr="C:\Users\Rongina_SE\Downloads\баба,дед\418196_15198.jpg"/>
          <p:cNvPicPr>
            <a:picLocks noChangeAspect="1" noChangeArrowheads="1"/>
          </p:cNvPicPr>
          <p:nvPr/>
        </p:nvPicPr>
        <p:blipFill>
          <a:blip r:embed="rId7" cstate="print"/>
          <a:srcRect/>
          <a:stretch>
            <a:fillRect/>
          </a:stretch>
        </p:blipFill>
        <p:spPr bwMode="auto">
          <a:xfrm>
            <a:off x="3886200" y="4343400"/>
            <a:ext cx="1600200" cy="1600200"/>
          </a:xfrm>
          <a:prstGeom prst="rect">
            <a:avLst/>
          </a:prstGeom>
          <a:noFill/>
        </p:spPr>
      </p:pic>
      <p:pic>
        <p:nvPicPr>
          <p:cNvPr id="4100" name="Picture 4" descr="C:\Users\Rongina_SE\Downloads\16.gif"/>
          <p:cNvPicPr>
            <a:picLocks noChangeAspect="1" noChangeArrowheads="1" noCrop="1"/>
          </p:cNvPicPr>
          <p:nvPr/>
        </p:nvPicPr>
        <p:blipFill>
          <a:blip r:embed="rId8" cstate="print"/>
          <a:srcRect/>
          <a:stretch>
            <a:fillRect/>
          </a:stretch>
        </p:blipFill>
        <p:spPr bwMode="auto">
          <a:xfrm>
            <a:off x="7391400" y="5711952"/>
            <a:ext cx="1123950" cy="831723"/>
          </a:xfrm>
          <a:prstGeom prst="rect">
            <a:avLst/>
          </a:prstGeom>
          <a:noFill/>
        </p:spPr>
      </p:pic>
      <p:pic>
        <p:nvPicPr>
          <p:cNvPr id="4101" name="Picture 5" descr="C:\Users\Rongina_SE\Downloads\16.gif"/>
          <p:cNvPicPr>
            <a:picLocks noChangeAspect="1" noChangeArrowheads="1" noCrop="1"/>
          </p:cNvPicPr>
          <p:nvPr/>
        </p:nvPicPr>
        <p:blipFill>
          <a:blip r:embed="rId8" cstate="print"/>
          <a:srcRect/>
          <a:stretch>
            <a:fillRect/>
          </a:stretch>
        </p:blipFill>
        <p:spPr bwMode="auto">
          <a:xfrm>
            <a:off x="838200" y="5697855"/>
            <a:ext cx="1143000" cy="84582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7086600" y="4572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4724400" y="54864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1066800" y="57150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2362200" y="762000"/>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2" name="Rectangle 1"/>
          <p:cNvSpPr>
            <a:spLocks noChangeArrowheads="1"/>
          </p:cNvSpPr>
          <p:nvPr/>
        </p:nvSpPr>
        <p:spPr bwMode="auto">
          <a:xfrm>
            <a:off x="762000" y="792545"/>
            <a:ext cx="7543800" cy="44627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1" indent="0" algn="ctr" defTabSz="914400" rtl="0" eaLnBrk="1" fontAlgn="base" latinLnBrk="0" hangingPunct="1">
              <a:lnSpc>
                <a:spcPct val="100000"/>
              </a:lnSpc>
              <a:spcBef>
                <a:spcPct val="0"/>
              </a:spcBef>
              <a:spcAft>
                <a:spcPct val="0"/>
              </a:spcAft>
              <a:buClrTx/>
              <a:buSzTx/>
              <a:tabLst/>
            </a:pPr>
            <a:r>
              <a:rPr kumimoji="0" lang="ru-RU" sz="4000" b="1" strike="noStrike" cap="none" normalizeH="0" baseline="0" dirty="0" smtClean="0">
                <a:ln>
                  <a:noFill/>
                </a:ln>
                <a:effectLst/>
                <a:ea typeface="Times New Roman" pitchFamily="18" charset="0"/>
                <a:cs typeface="Times New Roman" pitchFamily="18" charset="0"/>
              </a:rPr>
              <a:t>Отделение дневного пребывания</a:t>
            </a:r>
          </a:p>
          <a:p>
            <a:pPr marL="457200" marR="0" lvl="1" indent="0" algn="ctr" defTabSz="914400" rtl="0" eaLnBrk="1" fontAlgn="base" latinLnBrk="0" hangingPunct="1">
              <a:lnSpc>
                <a:spcPct val="100000"/>
              </a:lnSpc>
              <a:spcBef>
                <a:spcPct val="0"/>
              </a:spcBef>
              <a:spcAft>
                <a:spcPct val="0"/>
              </a:spcAft>
              <a:buClrTx/>
              <a:buSzTx/>
              <a:tabLst/>
            </a:pPr>
            <a:endParaRPr kumimoji="0" lang="ru-RU" sz="4000" b="1" strike="noStrike" cap="none" normalizeH="0" baseline="0" dirty="0" smtClean="0">
              <a:ln>
                <a:noFill/>
              </a:ln>
              <a:effectLst/>
              <a:ea typeface="Times New Roman" pitchFamily="18" charset="0"/>
              <a:cs typeface="Times New Roman" pitchFamily="18" charset="0"/>
            </a:endParaRPr>
          </a:p>
          <a:p>
            <a:pPr lvl="1" algn="ctr" fontAlgn="base">
              <a:spcBef>
                <a:spcPct val="0"/>
              </a:spcBef>
              <a:spcAft>
                <a:spcPct val="0"/>
              </a:spcAft>
            </a:pPr>
            <a:endParaRPr lang="ru-RU" sz="2400" b="1" dirty="0" smtClean="0"/>
          </a:p>
          <a:p>
            <a:pPr lvl="1" algn="ctr" fontAlgn="base">
              <a:spcBef>
                <a:spcPct val="0"/>
              </a:spcBef>
              <a:spcAft>
                <a:spcPct val="0"/>
              </a:spcAft>
            </a:pPr>
            <a:endParaRPr lang="ru-RU" sz="2400" b="1" dirty="0" smtClean="0"/>
          </a:p>
          <a:p>
            <a:pPr lvl="1" algn="ctr" fontAlgn="base">
              <a:spcBef>
                <a:spcPct val="0"/>
              </a:spcBef>
              <a:spcAft>
                <a:spcPct val="0"/>
              </a:spcAft>
            </a:pPr>
            <a:endParaRPr lang="ru-RU" sz="2400" b="1" dirty="0" smtClean="0"/>
          </a:p>
          <a:p>
            <a:pPr lvl="1" algn="ctr" fontAlgn="base">
              <a:spcBef>
                <a:spcPct val="0"/>
              </a:spcBef>
              <a:spcAft>
                <a:spcPct val="0"/>
              </a:spcAft>
            </a:pPr>
            <a:r>
              <a:rPr lang="ru-RU" sz="2400" b="1" dirty="0" smtClean="0"/>
              <a:t>выполнение государственного задания за  2017г</a:t>
            </a:r>
          </a:p>
          <a:p>
            <a:pPr lvl="1" algn="ctr" fontAlgn="base">
              <a:spcBef>
                <a:spcPct val="0"/>
              </a:spcBef>
              <a:spcAft>
                <a:spcPct val="0"/>
              </a:spcAft>
            </a:pPr>
            <a:r>
              <a:rPr lang="ru-RU" sz="2400" dirty="0" smtClean="0"/>
              <a:t>План – 280</a:t>
            </a:r>
          </a:p>
          <a:p>
            <a:pPr lvl="1" algn="ctr" fontAlgn="base">
              <a:spcBef>
                <a:spcPct val="0"/>
              </a:spcBef>
              <a:spcAft>
                <a:spcPct val="0"/>
              </a:spcAft>
            </a:pPr>
            <a:r>
              <a:rPr lang="ru-RU" sz="2400" dirty="0" smtClean="0"/>
              <a:t>Факт – 251</a:t>
            </a:r>
          </a:p>
          <a:p>
            <a:pPr algn="ctr"/>
            <a:r>
              <a:rPr lang="ru-RU" sz="2000" dirty="0" smtClean="0"/>
              <a:t>% выполнения – 90%</a:t>
            </a:r>
            <a:endParaRPr kumimoji="0" lang="ru-RU" sz="2400" b="1" strike="noStrike" cap="none" normalizeH="0" baseline="0" dirty="0" smtClean="0">
              <a:ln>
                <a:noFill/>
              </a:ln>
              <a:effectLst/>
              <a:ea typeface="Times New Roman" pitchFamily="18" charset="0"/>
              <a:cs typeface="Times New Roman" pitchFamily="18" charset="0"/>
            </a:endParaRPr>
          </a:p>
        </p:txBody>
      </p:sp>
      <p:pic>
        <p:nvPicPr>
          <p:cNvPr id="13" name="Picture 13" descr="http://www.playcast.ru/uploads/2014/12/11/11046069.gif"/>
          <p:cNvPicPr>
            <a:picLocks noChangeAspect="1" noChangeArrowheads="1" noCrop="1"/>
          </p:cNvPicPr>
          <p:nvPr/>
        </p:nvPicPr>
        <p:blipFill>
          <a:blip r:embed="rId3" cstate="print"/>
          <a:srcRect/>
          <a:stretch>
            <a:fillRect/>
          </a:stretch>
        </p:blipFill>
        <p:spPr bwMode="auto">
          <a:xfrm>
            <a:off x="6705600" y="4191000"/>
            <a:ext cx="762000" cy="762000"/>
          </a:xfrm>
          <a:prstGeom prst="rect">
            <a:avLst/>
          </a:prstGeom>
          <a:noFill/>
        </p:spPr>
      </p:pic>
      <p:pic>
        <p:nvPicPr>
          <p:cNvPr id="14" name="Picture 13" descr="http://www.playcast.ru/uploads/2014/12/11/11046069.gif"/>
          <p:cNvPicPr>
            <a:picLocks noChangeAspect="1" noChangeArrowheads="1" noCrop="1"/>
          </p:cNvPicPr>
          <p:nvPr/>
        </p:nvPicPr>
        <p:blipFill>
          <a:blip r:embed="rId3" cstate="print"/>
          <a:srcRect/>
          <a:stretch>
            <a:fillRect/>
          </a:stretch>
        </p:blipFill>
        <p:spPr bwMode="auto">
          <a:xfrm>
            <a:off x="1981200" y="3886200"/>
            <a:ext cx="762000" cy="762000"/>
          </a:xfrm>
          <a:prstGeom prst="rect">
            <a:avLst/>
          </a:prstGeom>
          <a:noFill/>
        </p:spPr>
      </p:pic>
      <p:pic>
        <p:nvPicPr>
          <p:cNvPr id="9218" name="Picture 2" descr="C:\Users\Rongina_SE\Downloads\32.gif"/>
          <p:cNvPicPr>
            <a:picLocks noChangeAspect="1" noChangeArrowheads="1" noCrop="1"/>
          </p:cNvPicPr>
          <p:nvPr/>
        </p:nvPicPr>
        <p:blipFill>
          <a:blip r:embed="rId5" cstate="print"/>
          <a:srcRect/>
          <a:stretch>
            <a:fillRect/>
          </a:stretch>
        </p:blipFill>
        <p:spPr bwMode="auto">
          <a:xfrm>
            <a:off x="1981200" y="2438400"/>
            <a:ext cx="2400300" cy="1146810"/>
          </a:xfrm>
          <a:prstGeom prst="rect">
            <a:avLst/>
          </a:prstGeom>
          <a:noFill/>
        </p:spPr>
      </p:pic>
      <p:pic>
        <p:nvPicPr>
          <p:cNvPr id="17" name="Picture 2" descr="C:\Users\Rongina_SE\Downloads\32.gif"/>
          <p:cNvPicPr>
            <a:picLocks noChangeAspect="1" noChangeArrowheads="1" noCrop="1"/>
          </p:cNvPicPr>
          <p:nvPr/>
        </p:nvPicPr>
        <p:blipFill>
          <a:blip r:embed="rId5" cstate="print"/>
          <a:srcRect/>
          <a:stretch>
            <a:fillRect/>
          </a:stretch>
        </p:blipFill>
        <p:spPr bwMode="auto">
          <a:xfrm>
            <a:off x="4876800" y="2590800"/>
            <a:ext cx="2400300" cy="114681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8153400" y="61722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5715000" y="1524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1752600" y="533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6096000" y="2133600"/>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75777"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4" name="Содержимое 13"/>
          <p:cNvSpPr>
            <a:spLocks noGrp="1"/>
          </p:cNvSpPr>
          <p:nvPr>
            <p:ph idx="1"/>
          </p:nvPr>
        </p:nvSpPr>
        <p:spPr>
          <a:xfrm>
            <a:off x="762000" y="1219200"/>
            <a:ext cx="7772400" cy="3505199"/>
          </a:xfrm>
        </p:spPr>
        <p:txBody>
          <a:bodyPr>
            <a:normAutofit fontScale="70000" lnSpcReduction="20000"/>
          </a:bodyPr>
          <a:lstStyle/>
          <a:p>
            <a:pPr>
              <a:buNone/>
            </a:pPr>
            <a:r>
              <a:rPr lang="ru-RU" sz="2900" b="1" dirty="0" smtClean="0">
                <a:cs typeface="Times New Roman" pitchFamily="18" charset="0"/>
              </a:rPr>
              <a:t>Количество реабилитационных услуг, оказанных при проведении занятий и мероприятий</a:t>
            </a:r>
            <a:r>
              <a:rPr lang="ru-RU" sz="2900" dirty="0" smtClean="0">
                <a:cs typeface="Times New Roman" pitchFamily="18" charset="0"/>
              </a:rPr>
              <a:t> </a:t>
            </a:r>
            <a:r>
              <a:rPr lang="ru-RU" sz="2900" b="1" dirty="0" smtClean="0">
                <a:cs typeface="Times New Roman" pitchFamily="18" charset="0"/>
              </a:rPr>
              <a:t>в отделении дневного пребывания:</a:t>
            </a:r>
          </a:p>
          <a:p>
            <a:pPr>
              <a:buNone/>
            </a:pPr>
            <a:endParaRPr lang="ru-RU" sz="2900" b="1" dirty="0" smtClean="0">
              <a:cs typeface="Times New Roman" pitchFamily="18" charset="0"/>
            </a:endParaRPr>
          </a:p>
          <a:p>
            <a:pPr>
              <a:buNone/>
            </a:pPr>
            <a:r>
              <a:rPr lang="ru-RU" sz="2600" dirty="0" smtClean="0">
                <a:cs typeface="Times New Roman" pitchFamily="18" charset="0"/>
              </a:rPr>
              <a:t>Социально-педагогические – 2050         </a:t>
            </a:r>
          </a:p>
          <a:p>
            <a:pPr>
              <a:buNone/>
            </a:pPr>
            <a:r>
              <a:rPr lang="ru-RU" sz="2600" dirty="0" smtClean="0">
                <a:cs typeface="Times New Roman" pitchFamily="18" charset="0"/>
              </a:rPr>
              <a:t>Социально-медицинские - 5516</a:t>
            </a:r>
          </a:p>
          <a:p>
            <a:pPr>
              <a:buNone/>
            </a:pPr>
            <a:r>
              <a:rPr lang="ru-RU" sz="2600" dirty="0" smtClean="0">
                <a:cs typeface="Times New Roman" pitchFamily="18" charset="0"/>
              </a:rPr>
              <a:t>Социально-психологические – 1256           </a:t>
            </a:r>
          </a:p>
          <a:p>
            <a:pPr>
              <a:buNone/>
            </a:pPr>
            <a:r>
              <a:rPr lang="ru-RU" sz="2600" dirty="0" smtClean="0">
                <a:cs typeface="Times New Roman" pitchFamily="18" charset="0"/>
              </a:rPr>
              <a:t>Социально-бытовые  - 3526</a:t>
            </a:r>
          </a:p>
          <a:p>
            <a:pPr marL="3175" indent="17463">
              <a:buNone/>
            </a:pPr>
            <a:r>
              <a:rPr lang="ru-RU" sz="2600" dirty="0" smtClean="0">
                <a:cs typeface="Times New Roman" pitchFamily="18" charset="0"/>
              </a:rPr>
              <a:t>Услуги, оказываемые в целях повышения коммуникативного потенциала получателей соц. услуг – 1199</a:t>
            </a:r>
          </a:p>
          <a:p>
            <a:pPr marL="3175" indent="17463">
              <a:buNone/>
            </a:pPr>
            <a:r>
              <a:rPr lang="ru-RU" sz="2600" b="1" dirty="0" smtClean="0">
                <a:cs typeface="Times New Roman" pitchFamily="18" charset="0"/>
              </a:rPr>
              <a:t>В итоге гражданам города было оказано – 13547 услуг.</a:t>
            </a:r>
            <a:endParaRPr lang="ru-RU" sz="2600" dirty="0" smtClean="0">
              <a:cs typeface="Times New Roman" pitchFamily="18" charset="0"/>
            </a:endParaRPr>
          </a:p>
          <a:p>
            <a:pPr>
              <a:buNone/>
            </a:pPr>
            <a:r>
              <a:rPr lang="ru-RU" sz="2600" b="1" dirty="0" smtClean="0">
                <a:cs typeface="Times New Roman" pitchFamily="18" charset="0"/>
              </a:rPr>
              <a:t>Количество выполненных дополнительных  медицинских услуг - 4502</a:t>
            </a:r>
            <a:r>
              <a:rPr lang="ru-RU" sz="2600" b="1" dirty="0" smtClean="0"/>
              <a:t> </a:t>
            </a:r>
            <a:endParaRPr lang="ru-RU" sz="2600" dirty="0" smtClean="0"/>
          </a:p>
          <a:p>
            <a:endParaRPr lang="ru-RU" dirty="0"/>
          </a:p>
        </p:txBody>
      </p:sp>
      <p:pic>
        <p:nvPicPr>
          <p:cNvPr id="75779" name="Picture 3" descr="http://kcson-kmu.ru/wp96KU/wp-content/uploads/2015/11/den-otkrytyx-dverej-22-300x200.jpg"/>
          <p:cNvPicPr>
            <a:picLocks noChangeAspect="1" noChangeArrowheads="1"/>
          </p:cNvPicPr>
          <p:nvPr/>
        </p:nvPicPr>
        <p:blipFill>
          <a:blip r:embed="rId5" cstate="print"/>
          <a:srcRect/>
          <a:stretch>
            <a:fillRect/>
          </a:stretch>
        </p:blipFill>
        <p:spPr bwMode="auto">
          <a:xfrm>
            <a:off x="1143000" y="4495800"/>
            <a:ext cx="2781300" cy="1854200"/>
          </a:xfrm>
          <a:prstGeom prst="rect">
            <a:avLst/>
          </a:prstGeom>
          <a:noFill/>
        </p:spPr>
      </p:pic>
      <p:pic>
        <p:nvPicPr>
          <p:cNvPr id="75781" name="Picture 5" descr="http://kcson-kmu.ru/wp96KU/wp-content/uploads/2015/11/den-otkrytyx-dverej-24-300x200.jpg"/>
          <p:cNvPicPr>
            <a:picLocks noChangeAspect="1" noChangeArrowheads="1"/>
          </p:cNvPicPr>
          <p:nvPr/>
        </p:nvPicPr>
        <p:blipFill>
          <a:blip r:embed="rId6" cstate="print"/>
          <a:srcRect/>
          <a:stretch>
            <a:fillRect/>
          </a:stretch>
        </p:blipFill>
        <p:spPr bwMode="auto">
          <a:xfrm>
            <a:off x="5410200" y="4419600"/>
            <a:ext cx="2857500" cy="1905000"/>
          </a:xfrm>
          <a:prstGeom prst="rect">
            <a:avLst/>
          </a:prstGeom>
          <a:noFill/>
        </p:spPr>
      </p:pic>
      <p:pic>
        <p:nvPicPr>
          <p:cNvPr id="13" name="Picture 2" descr="C:\Users\Rongina_SE\Downloads\16.gif"/>
          <p:cNvPicPr>
            <a:picLocks noChangeAspect="1" noChangeArrowheads="1" noCrop="1"/>
          </p:cNvPicPr>
          <p:nvPr/>
        </p:nvPicPr>
        <p:blipFill>
          <a:blip r:embed="rId7" cstate="print"/>
          <a:srcRect/>
          <a:stretch>
            <a:fillRect/>
          </a:stretch>
        </p:blipFill>
        <p:spPr bwMode="auto">
          <a:xfrm>
            <a:off x="4038600" y="5105400"/>
            <a:ext cx="1119831" cy="828675"/>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7086600" y="4572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4267200" y="60960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0" y="45720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4343400" y="228600"/>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3" name="Прямоугольник 12"/>
          <p:cNvSpPr/>
          <p:nvPr/>
        </p:nvSpPr>
        <p:spPr>
          <a:xfrm>
            <a:off x="914400" y="1066800"/>
            <a:ext cx="7620000" cy="1661993"/>
          </a:xfrm>
          <a:prstGeom prst="rect">
            <a:avLst/>
          </a:prstGeom>
        </p:spPr>
        <p:txBody>
          <a:bodyPr wrap="square">
            <a:spAutoFit/>
          </a:bodyPr>
          <a:lstStyle/>
          <a:p>
            <a:r>
              <a:rPr lang="ru-RU" sz="2000" b="1" dirty="0" smtClean="0"/>
              <a:t>Количество клиентов,  прошедших курс реабилитации в 2017г в отделении –  251 , из них: мужчин - 46, женщин - 205, </a:t>
            </a:r>
          </a:p>
          <a:p>
            <a:r>
              <a:rPr lang="ru-RU" sz="2000" b="1" dirty="0" smtClean="0"/>
              <a:t> 106 - инвалидов, пенсионеров с категорией «Ветеран труда» - 45, «Труженик тыла» -49  человек,  пенсионеров -51 чел.</a:t>
            </a:r>
            <a:endParaRPr lang="ru-RU" sz="2000" dirty="0" smtClean="0"/>
          </a:p>
          <a:p>
            <a:r>
              <a:rPr lang="ru-RU" sz="2200" dirty="0" smtClean="0">
                <a:solidFill>
                  <a:srgbClr val="002060"/>
                </a:solidFill>
                <a:latin typeface="Times New Roman" pitchFamily="18" charset="0"/>
                <a:cs typeface="Times New Roman" pitchFamily="18" charset="0"/>
              </a:rPr>
              <a:t> </a:t>
            </a:r>
            <a:endParaRPr lang="ru-RU" sz="2200" dirty="0">
              <a:solidFill>
                <a:srgbClr val="002060"/>
              </a:solidFill>
              <a:latin typeface="Times New Roman" pitchFamily="18" charset="0"/>
              <a:cs typeface="Times New Roman" pitchFamily="18" charset="0"/>
            </a:endParaRPr>
          </a:p>
        </p:txBody>
      </p:sp>
      <p:pic>
        <p:nvPicPr>
          <p:cNvPr id="14" name="Picture 2" descr="C:\Documents and Settings\Зам.директора\Мои документы\фото\одп новая\P1010020.JPG"/>
          <p:cNvPicPr>
            <a:picLocks noChangeAspect="1" noChangeArrowheads="1"/>
          </p:cNvPicPr>
          <p:nvPr/>
        </p:nvPicPr>
        <p:blipFill>
          <a:blip r:embed="rId5" cstate="print"/>
          <a:srcRect/>
          <a:stretch>
            <a:fillRect/>
          </a:stretch>
        </p:blipFill>
        <p:spPr>
          <a:xfrm>
            <a:off x="1371600" y="3023397"/>
            <a:ext cx="2818378" cy="3295476"/>
          </a:xfrm>
          <a:prstGeom prst="rect">
            <a:avLst/>
          </a:prstGeom>
          <a:noFill/>
        </p:spPr>
      </p:pic>
      <p:pic>
        <p:nvPicPr>
          <p:cNvPr id="15" name="Picture 4" descr="IMG_2010"/>
          <p:cNvPicPr>
            <a:picLocks noChangeAspect="1" noChangeArrowheads="1"/>
          </p:cNvPicPr>
          <p:nvPr/>
        </p:nvPicPr>
        <p:blipFill>
          <a:blip r:embed="rId6" cstate="print"/>
          <a:srcRect/>
          <a:stretch>
            <a:fillRect/>
          </a:stretch>
        </p:blipFill>
        <p:spPr bwMode="auto">
          <a:xfrm>
            <a:off x="4495800" y="3276600"/>
            <a:ext cx="3886452" cy="2743200"/>
          </a:xfrm>
          <a:prstGeom prst="rect">
            <a:avLst/>
          </a:prstGeom>
          <a:noFill/>
          <a:ln w="9525">
            <a:noFill/>
            <a:miter lim="800000"/>
            <a:headEnd/>
            <a:tailEnd/>
          </a:ln>
        </p:spPr>
      </p:pic>
    </p:spTree>
  </p:cSld>
  <p:clrMapOvr>
    <a:masterClrMapping/>
  </p:clrMapOvr>
  <p:transition>
    <p:split orient="vert"/>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8001000" y="609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4267200" y="6096000"/>
            <a:ext cx="762000"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1371600" y="304800"/>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3" name="Прямоугольник 12"/>
          <p:cNvSpPr/>
          <p:nvPr/>
        </p:nvSpPr>
        <p:spPr>
          <a:xfrm>
            <a:off x="685800" y="762000"/>
            <a:ext cx="7924800" cy="707886"/>
          </a:xfrm>
          <a:prstGeom prst="rect">
            <a:avLst/>
          </a:prstGeom>
        </p:spPr>
        <p:txBody>
          <a:bodyPr wrap="square">
            <a:spAutoFit/>
          </a:bodyPr>
          <a:lstStyle/>
          <a:p>
            <a:pPr algn="ctr"/>
            <a:r>
              <a:rPr lang="ru-RU" sz="2000" b="1" dirty="0" smtClean="0">
                <a:cs typeface="Times New Roman" pitchFamily="18" charset="0"/>
              </a:rPr>
              <a:t>В течении 2017 г было проведено 85 </a:t>
            </a:r>
            <a:r>
              <a:rPr lang="ru-RU" sz="2000" b="1" dirty="0" err="1" smtClean="0">
                <a:cs typeface="Times New Roman" pitchFamily="18" charset="0"/>
              </a:rPr>
              <a:t>культурно-досуговых</a:t>
            </a:r>
            <a:r>
              <a:rPr lang="ru-RU" sz="2000" b="1" dirty="0" smtClean="0">
                <a:cs typeface="Times New Roman" pitchFamily="18" charset="0"/>
              </a:rPr>
              <a:t> мероприятий :</a:t>
            </a:r>
            <a:endParaRPr lang="ru-RU" sz="2000" b="1" dirty="0">
              <a:cs typeface="Times New Roman" pitchFamily="18" charset="0"/>
            </a:endParaRPr>
          </a:p>
        </p:txBody>
      </p:sp>
      <p:sp>
        <p:nvSpPr>
          <p:cNvPr id="14" name="Прямоугольник 13"/>
          <p:cNvSpPr/>
          <p:nvPr/>
        </p:nvSpPr>
        <p:spPr>
          <a:xfrm>
            <a:off x="685800" y="1371600"/>
            <a:ext cx="7848600" cy="5570756"/>
          </a:xfrm>
          <a:prstGeom prst="rect">
            <a:avLst/>
          </a:prstGeom>
        </p:spPr>
        <p:txBody>
          <a:bodyPr wrap="square">
            <a:spAutoFit/>
          </a:bodyPr>
          <a:lstStyle/>
          <a:p>
            <a:pPr algn="just"/>
            <a:r>
              <a:rPr lang="ru-RU" sz="2000" dirty="0" smtClean="0"/>
              <a:t>Концерт «В гостях у оперетты»; Мастер-класс  «В  мире Мельпомены»; «Звени  моя  гитара» - концерт Натальи Славянка; Концертная  программа к Дню святого Валентина «Еще  раз  про  любовь»; Концерт ДК «Современник», посвященный Дню защитника Отечества; Познавательно-развлекательная  программа «Сказка –ложь, да в ней намек»; Праздничная программа «Дочка, мама, бабушка»; Александры  Ивановой «Давайте  говорить  друг другу  комплименты!»; Концерт  академического  хора  «</a:t>
            </a:r>
            <a:r>
              <a:rPr lang="ru-RU" sz="2000" dirty="0" err="1" smtClean="0"/>
              <a:t>Россияночка</a:t>
            </a:r>
            <a:r>
              <a:rPr lang="ru-RU" sz="2000" dirty="0" smtClean="0"/>
              <a:t>» ;</a:t>
            </a:r>
          </a:p>
          <a:p>
            <a:pPr algn="just"/>
            <a:r>
              <a:rPr lang="ru-RU" sz="2000" dirty="0" smtClean="0"/>
              <a:t>Концертная  программа  «Здравствуй, Первомай!»; Праздничная  программа «Где  же  вы теперь, друзья-однополчане?»  и т.д.</a:t>
            </a:r>
          </a:p>
          <a:p>
            <a:pPr algn="ctr"/>
            <a:endParaRPr lang="ru-RU" sz="2000" dirty="0" smtClean="0"/>
          </a:p>
          <a:p>
            <a:pPr algn="ctr"/>
            <a:endParaRPr lang="ru-RU" sz="2000" dirty="0" smtClean="0"/>
          </a:p>
          <a:p>
            <a:pPr algn="ctr"/>
            <a:r>
              <a:rPr lang="ru-RU" sz="2000" dirty="0" smtClean="0"/>
              <a:t> </a:t>
            </a:r>
            <a:endParaRPr lang="ru-RU" sz="2000" dirty="0" smtClean="0">
              <a:solidFill>
                <a:srgbClr val="002060"/>
              </a:solidFill>
              <a:latin typeface="Times New Roman" pitchFamily="18" charset="0"/>
              <a:cs typeface="Times New Roman" pitchFamily="18" charset="0"/>
            </a:endParaRPr>
          </a:p>
          <a:p>
            <a:pPr algn="ctr">
              <a:buFont typeface="Arial" pitchFamily="34" charset="0"/>
              <a:buChar char="•"/>
            </a:pPr>
            <a:endParaRPr lang="ru-RU" sz="2000" dirty="0" smtClean="0"/>
          </a:p>
          <a:p>
            <a:pPr algn="ctr">
              <a:buFont typeface="Arial" pitchFamily="34" charset="0"/>
              <a:buChar char="•"/>
            </a:pPr>
            <a:endParaRPr lang="ru-RU" sz="2000" dirty="0" smtClean="0">
              <a:solidFill>
                <a:srgbClr val="002060"/>
              </a:solidFill>
              <a:latin typeface="Times New Roman" pitchFamily="18" charset="0"/>
              <a:cs typeface="Times New Roman" pitchFamily="18" charset="0"/>
            </a:endParaRPr>
          </a:p>
          <a:p>
            <a:pPr algn="ctr">
              <a:buFont typeface="Arial" pitchFamily="34" charset="0"/>
              <a:buChar char="•"/>
            </a:pPr>
            <a:endParaRPr lang="ru-RU" sz="2000" dirty="0" smtClean="0">
              <a:solidFill>
                <a:srgbClr val="002060"/>
              </a:solidFill>
              <a:latin typeface="Times New Roman" pitchFamily="18" charset="0"/>
              <a:cs typeface="Times New Roman" pitchFamily="18" charset="0"/>
            </a:endParaRPr>
          </a:p>
          <a:p>
            <a:pPr algn="ctr">
              <a:buFont typeface="Arial" pitchFamily="34" charset="0"/>
              <a:buChar char="•"/>
            </a:pPr>
            <a:endParaRPr lang="ru-RU" b="1" dirty="0" smtClean="0"/>
          </a:p>
          <a:p>
            <a:pPr>
              <a:buFont typeface="Arial" pitchFamily="34" charset="0"/>
              <a:buChar char="•"/>
            </a:pPr>
            <a:endParaRPr lang="ru-RU" dirty="0"/>
          </a:p>
        </p:txBody>
      </p:sp>
      <p:pic>
        <p:nvPicPr>
          <p:cNvPr id="72710" name="Picture 6" descr="&amp;Acy; &amp;ncy;&amp;ucy;-&amp;kcy;&amp;acy;, &amp;bcy;&amp;acy;&amp;bcy;&amp;ucy;&amp;shcy;&amp;kcy;&amp;icy;!"/>
          <p:cNvPicPr>
            <a:picLocks noChangeAspect="1" noChangeArrowheads="1"/>
          </p:cNvPicPr>
          <p:nvPr/>
        </p:nvPicPr>
        <p:blipFill>
          <a:blip r:embed="rId5" cstate="print"/>
          <a:srcRect/>
          <a:stretch>
            <a:fillRect/>
          </a:stretch>
        </p:blipFill>
        <p:spPr bwMode="auto">
          <a:xfrm>
            <a:off x="5715000" y="4800600"/>
            <a:ext cx="2628900" cy="1676400"/>
          </a:xfrm>
          <a:prstGeom prst="rect">
            <a:avLst/>
          </a:prstGeom>
          <a:noFill/>
        </p:spPr>
      </p:pic>
      <p:pic>
        <p:nvPicPr>
          <p:cNvPr id="72712" name="Picture 8" descr="&amp;Vcy;&amp;ncy;&amp;icy;&amp;mcy;&amp;acy;&amp;ncy;&amp;icy;&amp;iecy;! &amp;Mcy;&amp;acy;&amp;rcy;&amp;shcy;!"/>
          <p:cNvPicPr>
            <a:picLocks noChangeAspect="1" noChangeArrowheads="1"/>
          </p:cNvPicPr>
          <p:nvPr/>
        </p:nvPicPr>
        <p:blipFill>
          <a:blip r:embed="rId6" cstate="print"/>
          <a:srcRect/>
          <a:stretch>
            <a:fillRect/>
          </a:stretch>
        </p:blipFill>
        <p:spPr bwMode="auto">
          <a:xfrm>
            <a:off x="914400" y="4800600"/>
            <a:ext cx="2133600" cy="1676400"/>
          </a:xfrm>
          <a:prstGeom prst="rect">
            <a:avLst/>
          </a:prstGeom>
          <a:noFill/>
        </p:spPr>
      </p:pic>
      <p:pic>
        <p:nvPicPr>
          <p:cNvPr id="1026" name="Picture 2" descr="C:\Users\Rongina_SE\Desktop\дед и баба.jpg"/>
          <p:cNvPicPr>
            <a:picLocks noChangeAspect="1" noChangeArrowheads="1"/>
          </p:cNvPicPr>
          <p:nvPr/>
        </p:nvPicPr>
        <p:blipFill>
          <a:blip r:embed="rId7" cstate="print"/>
          <a:srcRect/>
          <a:stretch>
            <a:fillRect/>
          </a:stretch>
        </p:blipFill>
        <p:spPr bwMode="auto">
          <a:xfrm>
            <a:off x="3657600" y="4572000"/>
            <a:ext cx="1507830" cy="1705356"/>
          </a:xfrm>
          <a:prstGeom prst="rect">
            <a:avLst/>
          </a:prstGeom>
          <a:ln>
            <a:noFill/>
          </a:ln>
          <a:effectLst>
            <a:softEdge rad="112500"/>
          </a:effectLst>
        </p:spPr>
      </p:pic>
    </p:spTree>
  </p:cSld>
  <p:clrMapOvr>
    <a:masterClrMapping/>
  </p:clrMapOvr>
  <p:transition>
    <p:split orient="vert"/>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dirty="0"/>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6553200" y="6096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838200" y="35052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4343400" y="51054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7848600" y="803737"/>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46436"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13" name="Прямоугольник 12"/>
          <p:cNvSpPr/>
          <p:nvPr/>
        </p:nvSpPr>
        <p:spPr>
          <a:xfrm>
            <a:off x="1524000" y="914400"/>
            <a:ext cx="4308363" cy="461665"/>
          </a:xfrm>
          <a:prstGeom prst="rect">
            <a:avLst/>
          </a:prstGeom>
        </p:spPr>
        <p:txBody>
          <a:bodyPr wrap="square">
            <a:spAutoFit/>
          </a:bodyPr>
          <a:lstStyle/>
          <a:p>
            <a:r>
              <a:rPr lang="ru-RU" sz="2400" b="1" dirty="0" smtClean="0">
                <a:latin typeface="+mj-lt"/>
                <a:cs typeface="Times New Roman" pitchFamily="18" charset="0"/>
              </a:rPr>
              <a:t>Работа клубов</a:t>
            </a:r>
            <a:endParaRPr lang="ru-RU" sz="2400" dirty="0">
              <a:latin typeface="+mj-lt"/>
              <a:cs typeface="Times New Roman" pitchFamily="18" charset="0"/>
            </a:endParaRPr>
          </a:p>
        </p:txBody>
      </p:sp>
      <p:pic>
        <p:nvPicPr>
          <p:cNvPr id="2050" name="Picture 2" descr="stihija-stihov"/>
          <p:cNvPicPr>
            <a:picLocks noChangeAspect="1" noChangeArrowheads="1"/>
          </p:cNvPicPr>
          <p:nvPr/>
        </p:nvPicPr>
        <p:blipFill>
          <a:blip r:embed="rId5" cstate="print"/>
          <a:srcRect/>
          <a:stretch>
            <a:fillRect/>
          </a:stretch>
        </p:blipFill>
        <p:spPr bwMode="auto">
          <a:xfrm>
            <a:off x="5105400" y="4038600"/>
            <a:ext cx="3009900" cy="2006600"/>
          </a:xfrm>
          <a:prstGeom prst="rect">
            <a:avLst/>
          </a:prstGeom>
          <a:ln>
            <a:noFill/>
          </a:ln>
          <a:effectLst>
            <a:softEdge rad="112500"/>
          </a:effectLst>
        </p:spPr>
      </p:pic>
      <p:sp>
        <p:nvSpPr>
          <p:cNvPr id="14" name="Прямоугольник 13"/>
          <p:cNvSpPr/>
          <p:nvPr/>
        </p:nvSpPr>
        <p:spPr>
          <a:xfrm>
            <a:off x="762000" y="1371600"/>
            <a:ext cx="7620000" cy="3354765"/>
          </a:xfrm>
          <a:prstGeom prst="rect">
            <a:avLst/>
          </a:prstGeom>
        </p:spPr>
        <p:txBody>
          <a:bodyPr wrap="square">
            <a:spAutoFit/>
          </a:bodyPr>
          <a:lstStyle/>
          <a:p>
            <a:pPr>
              <a:buFont typeface="Arial" pitchFamily="34" charset="0"/>
              <a:buChar char="•"/>
            </a:pPr>
            <a:r>
              <a:rPr lang="ru-RU" sz="2000" dirty="0" smtClean="0">
                <a:cs typeface="Times New Roman" pitchFamily="18" charset="0"/>
              </a:rPr>
              <a:t>Поэтический  клуб «Стихия  стиха» - 7 человек</a:t>
            </a:r>
          </a:p>
          <a:p>
            <a:pPr>
              <a:buFont typeface="Arial" pitchFamily="34" charset="0"/>
              <a:buChar char="•"/>
            </a:pPr>
            <a:r>
              <a:rPr lang="ru-RU" sz="2000" dirty="0" smtClean="0">
                <a:cs typeface="Times New Roman" pitchFamily="18" charset="0"/>
              </a:rPr>
              <a:t>Клуб «На  старт» - 6 человек</a:t>
            </a:r>
          </a:p>
          <a:p>
            <a:pPr>
              <a:buFont typeface="Arial" pitchFamily="34" charset="0"/>
              <a:buChar char="•"/>
            </a:pPr>
            <a:r>
              <a:rPr lang="ru-RU" sz="2000" dirty="0" smtClean="0">
                <a:cs typeface="Times New Roman" pitchFamily="18" charset="0"/>
              </a:rPr>
              <a:t>Православный  клуб «Вера» - 7 человек</a:t>
            </a:r>
          </a:p>
          <a:p>
            <a:pPr>
              <a:buFont typeface="Arial" pitchFamily="34" charset="0"/>
              <a:buChar char="•"/>
            </a:pPr>
            <a:r>
              <a:rPr lang="ru-RU" sz="2000" dirty="0" smtClean="0">
                <a:cs typeface="Times New Roman" pitchFamily="18" charset="0"/>
              </a:rPr>
              <a:t>Клуб « Это  интересно!» - 12 человек</a:t>
            </a:r>
          </a:p>
          <a:p>
            <a:pPr>
              <a:buFont typeface="Arial" pitchFamily="34" charset="0"/>
              <a:buChar char="•"/>
            </a:pPr>
            <a:r>
              <a:rPr lang="ru-RU" sz="2000" dirty="0" smtClean="0">
                <a:cs typeface="Times New Roman" pitchFamily="18" charset="0"/>
              </a:rPr>
              <a:t>Клуб «</a:t>
            </a:r>
            <a:r>
              <a:rPr lang="ru-RU" sz="2000" dirty="0" err="1" smtClean="0">
                <a:cs typeface="Times New Roman" pitchFamily="18" charset="0"/>
              </a:rPr>
              <a:t>Компик</a:t>
            </a:r>
            <a:r>
              <a:rPr lang="ru-RU" sz="2000" dirty="0" smtClean="0">
                <a:cs typeface="Times New Roman" pitchFamily="18" charset="0"/>
              </a:rPr>
              <a:t>» -5 человек</a:t>
            </a:r>
          </a:p>
          <a:p>
            <a:pPr>
              <a:buFont typeface="Arial" pitchFamily="34" charset="0"/>
              <a:buChar char="•"/>
            </a:pPr>
            <a:r>
              <a:rPr lang="ru-RU" sz="2000" dirty="0" smtClean="0">
                <a:cs typeface="Times New Roman" pitchFamily="18" charset="0"/>
              </a:rPr>
              <a:t>Туристический  клуб – 13 человек</a:t>
            </a:r>
          </a:p>
          <a:p>
            <a:pPr>
              <a:buFont typeface="Arial" pitchFamily="34" charset="0"/>
              <a:buChar char="•"/>
            </a:pPr>
            <a:r>
              <a:rPr lang="ru-RU" sz="2000" dirty="0" smtClean="0">
                <a:cs typeface="Times New Roman" pitchFamily="18" charset="0"/>
              </a:rPr>
              <a:t>Клуб «Хорошее настроение» - 9 человек</a:t>
            </a:r>
          </a:p>
          <a:p>
            <a:endParaRPr lang="ru-RU" b="1" dirty="0" smtClean="0"/>
          </a:p>
          <a:p>
            <a:endParaRPr lang="ru-RU" dirty="0" smtClean="0"/>
          </a:p>
          <a:p>
            <a:pPr>
              <a:buFont typeface="Arial" pitchFamily="34" charset="0"/>
              <a:buChar char="•"/>
            </a:pPr>
            <a:endParaRPr lang="ru-RU" b="1" dirty="0" smtClean="0"/>
          </a:p>
          <a:p>
            <a:pPr>
              <a:buFont typeface="Arial" pitchFamily="34" charset="0"/>
              <a:buChar char="•"/>
            </a:pPr>
            <a:endParaRPr lang="ru-RU" dirty="0">
              <a:solidFill>
                <a:srgbClr val="002060"/>
              </a:solidFill>
              <a:latin typeface="Times New Roman" pitchFamily="18" charset="0"/>
              <a:cs typeface="Times New Roman" pitchFamily="18" charset="0"/>
            </a:endParaRPr>
          </a:p>
        </p:txBody>
      </p:sp>
      <p:pic>
        <p:nvPicPr>
          <p:cNvPr id="2052" name="Picture 4" descr="&amp;Mcy;&amp;ucy;&amp;zcy;&amp;ycy;&amp;kcy;&amp;acy;&amp;lcy;&amp;softcy;&amp;ncy;&amp;ocy;-&amp;pcy;&amp;ocy;&amp;ecy;&amp;tcy;&amp;icy;&amp;chcy;&amp;iecy;&amp;scy;&amp;kcy;&amp;acy;&amp;yacy; &amp;vcy;&amp;scy;&amp;tcy;&amp;rcy;&amp;iecy;&amp;chcy;&amp;acy; «&amp;Ncy;&amp;iecy; &amp;khcy;&amp;ocy;&amp;chcy;&amp;ucy; &amp;yacy; &amp;scy;&amp;tcy;&amp;acy;&amp;rcy;&amp;iecy;&amp;tcy;&amp;softcy;!»"/>
          <p:cNvPicPr>
            <a:picLocks noChangeAspect="1" noChangeArrowheads="1"/>
          </p:cNvPicPr>
          <p:nvPr/>
        </p:nvPicPr>
        <p:blipFill>
          <a:blip r:embed="rId6" cstate="print"/>
          <a:srcRect/>
          <a:stretch>
            <a:fillRect/>
          </a:stretch>
        </p:blipFill>
        <p:spPr bwMode="auto">
          <a:xfrm>
            <a:off x="1066800" y="4038600"/>
            <a:ext cx="3200401" cy="2012266"/>
          </a:xfrm>
          <a:prstGeom prst="rect">
            <a:avLst/>
          </a:prstGeom>
          <a:ln>
            <a:noFill/>
          </a:ln>
          <a:effectLst>
            <a:softEdge rad="112500"/>
          </a:effectLst>
        </p:spPr>
      </p:pic>
      <p:pic>
        <p:nvPicPr>
          <p:cNvPr id="1026" name="Picture 2" descr="D:\картинки по ПК\22.png"/>
          <p:cNvPicPr>
            <a:picLocks noChangeAspect="1" noChangeArrowheads="1"/>
          </p:cNvPicPr>
          <p:nvPr/>
        </p:nvPicPr>
        <p:blipFill>
          <a:blip r:embed="rId7" cstate="print"/>
          <a:srcRect/>
          <a:stretch>
            <a:fillRect/>
          </a:stretch>
        </p:blipFill>
        <p:spPr bwMode="auto">
          <a:xfrm>
            <a:off x="5867400" y="1676400"/>
            <a:ext cx="1893159" cy="2099686"/>
          </a:xfrm>
          <a:prstGeom prst="rect">
            <a:avLst/>
          </a:prstGeom>
          <a:noFill/>
        </p:spPr>
      </p:pic>
      <p:pic>
        <p:nvPicPr>
          <p:cNvPr id="18" name="Picture 13" descr="http://www.playcast.ru/uploads/2014/12/11/11046069.gif"/>
          <p:cNvPicPr>
            <a:picLocks noChangeAspect="1" noChangeArrowheads="1" noCrop="1"/>
          </p:cNvPicPr>
          <p:nvPr/>
        </p:nvPicPr>
        <p:blipFill>
          <a:blip r:embed="rId3" cstate="print"/>
          <a:srcRect/>
          <a:stretch>
            <a:fillRect/>
          </a:stretch>
        </p:blipFill>
        <p:spPr bwMode="auto">
          <a:xfrm>
            <a:off x="1828800" y="457200"/>
            <a:ext cx="495300" cy="495300"/>
          </a:xfrm>
          <a:prstGeom prst="rect">
            <a:avLst/>
          </a:prstGeom>
          <a:noFill/>
        </p:spPr>
      </p:pic>
      <p:pic>
        <p:nvPicPr>
          <p:cNvPr id="19" name="Picture 13" descr="http://www.playcast.ru/uploads/2014/12/11/11046069.gif"/>
          <p:cNvPicPr>
            <a:picLocks noChangeAspect="1" noChangeArrowheads="1" noCrop="1"/>
          </p:cNvPicPr>
          <p:nvPr/>
        </p:nvPicPr>
        <p:blipFill>
          <a:blip r:embed="rId3" cstate="print"/>
          <a:srcRect/>
          <a:stretch>
            <a:fillRect/>
          </a:stretch>
        </p:blipFill>
        <p:spPr bwMode="auto">
          <a:xfrm>
            <a:off x="7772400" y="3352800"/>
            <a:ext cx="495300" cy="4953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7086600" y="4572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4267200" y="58674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1066800" y="57150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4419600" y="762000"/>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4" name="Содержимое 13"/>
          <p:cNvSpPr>
            <a:spLocks noGrp="1"/>
          </p:cNvSpPr>
          <p:nvPr>
            <p:ph idx="1"/>
          </p:nvPr>
        </p:nvSpPr>
        <p:spPr>
          <a:xfrm>
            <a:off x="762000" y="990600"/>
            <a:ext cx="7924800" cy="4221163"/>
          </a:xfrm>
        </p:spPr>
        <p:txBody>
          <a:bodyPr>
            <a:normAutofit/>
          </a:bodyPr>
          <a:lstStyle/>
          <a:p>
            <a:pPr algn="ctr">
              <a:buNone/>
            </a:pPr>
            <a:r>
              <a:rPr lang="ru-RU" sz="2200" b="1" dirty="0" smtClean="0">
                <a:latin typeface="+mj-lt"/>
                <a:cs typeface="Times New Roman" pitchFamily="18" charset="0"/>
              </a:rPr>
              <a:t>Услуги оказанные в отделении дневного пребывания:</a:t>
            </a:r>
          </a:p>
          <a:p>
            <a:pPr algn="ctr">
              <a:buNone/>
            </a:pPr>
            <a:endParaRPr lang="ru-RU" sz="2200" b="1" dirty="0" smtClean="0">
              <a:latin typeface="+mj-lt"/>
              <a:cs typeface="Times New Roman" pitchFamily="18" charset="0"/>
            </a:endParaRPr>
          </a:p>
          <a:p>
            <a:pPr>
              <a:buNone/>
            </a:pPr>
            <a:r>
              <a:rPr lang="ru-RU" sz="2000" dirty="0" smtClean="0">
                <a:cs typeface="Times New Roman" pitchFamily="18" charset="0"/>
              </a:rPr>
              <a:t>- Социально-педагогические – 2050   - Социально-медицинские - 5516</a:t>
            </a:r>
          </a:p>
          <a:p>
            <a:pPr>
              <a:buNone/>
            </a:pPr>
            <a:r>
              <a:rPr lang="ru-RU" sz="2000" dirty="0" smtClean="0">
                <a:cs typeface="Times New Roman" pitchFamily="18" charset="0"/>
              </a:rPr>
              <a:t>- Социально-психологические – 1256        - Социально-бытовые  - 3526</a:t>
            </a:r>
          </a:p>
          <a:p>
            <a:pPr>
              <a:buNone/>
            </a:pPr>
            <a:r>
              <a:rPr lang="ru-RU" sz="2000" dirty="0" smtClean="0">
                <a:cs typeface="Times New Roman" pitchFamily="18" charset="0"/>
              </a:rPr>
              <a:t>- Услуги, оказываемые в целях повышения коммуникативного потенциала   получателей соц. услуг - 1199</a:t>
            </a:r>
          </a:p>
          <a:p>
            <a:pPr>
              <a:buNone/>
            </a:pPr>
            <a:r>
              <a:rPr lang="ru-RU" sz="2000" b="1" dirty="0" smtClean="0">
                <a:cs typeface="Times New Roman" pitchFamily="18" charset="0"/>
              </a:rPr>
              <a:t>  В итоге гражданам города было оказано – 13547 услуг.</a:t>
            </a:r>
            <a:endParaRPr lang="ru-RU" sz="2000" dirty="0" smtClean="0">
              <a:cs typeface="Times New Roman" pitchFamily="18" charset="0"/>
            </a:endParaRPr>
          </a:p>
          <a:p>
            <a:endParaRPr lang="ru-RU" dirty="0"/>
          </a:p>
        </p:txBody>
      </p:sp>
      <p:pic>
        <p:nvPicPr>
          <p:cNvPr id="16" name="Picture 2" descr="M:\ГосУслуги\Остроухова_ОА\для фильма\клубы фото\IMG_1930.jpg"/>
          <p:cNvPicPr>
            <a:picLocks noChangeAspect="1" noChangeArrowheads="1"/>
          </p:cNvPicPr>
          <p:nvPr/>
        </p:nvPicPr>
        <p:blipFill>
          <a:blip r:embed="rId5" cstate="print"/>
          <a:srcRect/>
          <a:stretch>
            <a:fillRect/>
          </a:stretch>
        </p:blipFill>
        <p:spPr>
          <a:xfrm>
            <a:off x="3429000" y="4038600"/>
            <a:ext cx="2463334" cy="1905000"/>
          </a:xfrm>
          <a:prstGeom prst="rect">
            <a:avLst/>
          </a:prstGeom>
          <a:ln>
            <a:noFill/>
          </a:ln>
          <a:effectLst>
            <a:softEdge rad="112500"/>
          </a:effectLst>
        </p:spPr>
      </p:pic>
      <p:pic>
        <p:nvPicPr>
          <p:cNvPr id="17" name="Picture 2" descr="J:\DCIM\100MSDCF\DSC00094.jpg"/>
          <p:cNvPicPr>
            <a:picLocks noChangeAspect="1" noChangeArrowheads="1"/>
          </p:cNvPicPr>
          <p:nvPr/>
        </p:nvPicPr>
        <p:blipFill>
          <a:blip r:embed="rId6" cstate="print"/>
          <a:srcRect l="12486" r="12486"/>
          <a:stretch>
            <a:fillRect/>
          </a:stretch>
        </p:blipFill>
        <p:spPr bwMode="auto">
          <a:xfrm>
            <a:off x="6019800" y="4038600"/>
            <a:ext cx="2187080" cy="1931694"/>
          </a:xfrm>
          <a:prstGeom prst="rect">
            <a:avLst/>
          </a:prstGeom>
          <a:ln>
            <a:noFill/>
          </a:ln>
          <a:effectLst>
            <a:softEdge rad="112500"/>
          </a:effectLst>
        </p:spPr>
      </p:pic>
      <p:pic>
        <p:nvPicPr>
          <p:cNvPr id="18" name="Picture 2" descr="C:\Documents and Settings\Зам.директора\Мои документы\фото\одп новая\P1010004.JPG"/>
          <p:cNvPicPr>
            <a:picLocks noChangeAspect="1" noChangeArrowheads="1"/>
          </p:cNvPicPr>
          <p:nvPr/>
        </p:nvPicPr>
        <p:blipFill>
          <a:blip r:embed="rId7" cstate="print"/>
          <a:srcRect/>
          <a:stretch>
            <a:fillRect/>
          </a:stretch>
        </p:blipFill>
        <p:spPr>
          <a:xfrm>
            <a:off x="1066800" y="3962400"/>
            <a:ext cx="2133599" cy="1984687"/>
          </a:xfrm>
          <a:prstGeom prst="rect">
            <a:avLst/>
          </a:prstGeom>
          <a:ln>
            <a:noFill/>
          </a:ln>
          <a:effectLst>
            <a:softEdge rad="112500"/>
          </a:effectLst>
        </p:spPr>
      </p:pic>
      <p:pic>
        <p:nvPicPr>
          <p:cNvPr id="13" name="Picture 13" descr="http://www.playcast.ru/uploads/2014/12/11/11046069.gif"/>
          <p:cNvPicPr>
            <a:picLocks noChangeAspect="1" noChangeArrowheads="1" noCrop="1"/>
          </p:cNvPicPr>
          <p:nvPr/>
        </p:nvPicPr>
        <p:blipFill>
          <a:blip r:embed="rId3" cstate="print"/>
          <a:srcRect/>
          <a:stretch>
            <a:fillRect/>
          </a:stretch>
        </p:blipFill>
        <p:spPr bwMode="auto">
          <a:xfrm>
            <a:off x="1066800" y="457200"/>
            <a:ext cx="495300" cy="495300"/>
          </a:xfrm>
          <a:prstGeom prst="rect">
            <a:avLst/>
          </a:prstGeom>
          <a:noFill/>
        </p:spPr>
      </p:pic>
      <p:pic>
        <p:nvPicPr>
          <p:cNvPr id="15" name="Picture 11" descr="http://www.playcast.ru/uploads/2016/04/11/18229225.gif"/>
          <p:cNvPicPr>
            <a:picLocks noChangeAspect="1" noChangeArrowheads="1"/>
          </p:cNvPicPr>
          <p:nvPr/>
        </p:nvPicPr>
        <p:blipFill>
          <a:blip r:embed="rId4" cstate="print"/>
          <a:srcRect/>
          <a:stretch>
            <a:fillRect/>
          </a:stretch>
        </p:blipFill>
        <p:spPr bwMode="auto">
          <a:xfrm>
            <a:off x="7543800" y="5715000"/>
            <a:ext cx="681464" cy="762000"/>
          </a:xfrm>
          <a:prstGeom prst="rect">
            <a:avLst/>
          </a:prstGeom>
          <a:noFill/>
        </p:spPr>
      </p:pic>
      <p:pic>
        <p:nvPicPr>
          <p:cNvPr id="19" name="Picture 13" descr="http://www.playcast.ru/uploads/2014/12/11/11046069.gif"/>
          <p:cNvPicPr>
            <a:picLocks noChangeAspect="1" noChangeArrowheads="1" noCrop="1"/>
          </p:cNvPicPr>
          <p:nvPr/>
        </p:nvPicPr>
        <p:blipFill>
          <a:blip r:embed="rId3" cstate="print"/>
          <a:srcRect/>
          <a:stretch>
            <a:fillRect/>
          </a:stretch>
        </p:blipFill>
        <p:spPr bwMode="auto">
          <a:xfrm>
            <a:off x="4419600" y="3429000"/>
            <a:ext cx="495300" cy="495300"/>
          </a:xfrm>
          <a:prstGeom prst="rect">
            <a:avLst/>
          </a:prstGeom>
          <a:noFill/>
        </p:spPr>
      </p:pic>
      <p:pic>
        <p:nvPicPr>
          <p:cNvPr id="20" name="Picture 13" descr="http://www.playcast.ru/uploads/2014/12/11/11046069.gif"/>
          <p:cNvPicPr>
            <a:picLocks noChangeAspect="1" noChangeArrowheads="1" noCrop="1"/>
          </p:cNvPicPr>
          <p:nvPr/>
        </p:nvPicPr>
        <p:blipFill>
          <a:blip r:embed="rId3" cstate="print"/>
          <a:srcRect/>
          <a:stretch>
            <a:fillRect/>
          </a:stretch>
        </p:blipFill>
        <p:spPr bwMode="auto">
          <a:xfrm>
            <a:off x="1752600" y="3429000"/>
            <a:ext cx="495300" cy="495300"/>
          </a:xfrm>
          <a:prstGeom prst="rect">
            <a:avLst/>
          </a:prstGeom>
          <a:noFill/>
        </p:spPr>
      </p:pic>
      <p:pic>
        <p:nvPicPr>
          <p:cNvPr id="21" name="Picture 13" descr="http://www.playcast.ru/uploads/2014/12/11/11046069.gif"/>
          <p:cNvPicPr>
            <a:picLocks noChangeAspect="1" noChangeArrowheads="1" noCrop="1"/>
          </p:cNvPicPr>
          <p:nvPr/>
        </p:nvPicPr>
        <p:blipFill>
          <a:blip r:embed="rId3" cstate="print"/>
          <a:srcRect/>
          <a:stretch>
            <a:fillRect/>
          </a:stretch>
        </p:blipFill>
        <p:spPr bwMode="auto">
          <a:xfrm>
            <a:off x="7086600" y="3352800"/>
            <a:ext cx="495300" cy="4953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7086600" y="4572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4267200" y="58674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1066800" y="57150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4419600" y="762000"/>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4" name="Содержимое 13"/>
          <p:cNvSpPr>
            <a:spLocks noGrp="1"/>
          </p:cNvSpPr>
          <p:nvPr>
            <p:ph idx="1"/>
          </p:nvPr>
        </p:nvSpPr>
        <p:spPr>
          <a:xfrm>
            <a:off x="762000" y="990600"/>
            <a:ext cx="7924800" cy="5486400"/>
          </a:xfrm>
        </p:spPr>
        <p:txBody>
          <a:bodyPr>
            <a:normAutofit fontScale="77500" lnSpcReduction="20000"/>
          </a:bodyPr>
          <a:lstStyle/>
          <a:p>
            <a:pPr algn="ctr">
              <a:buNone/>
            </a:pPr>
            <a:r>
              <a:rPr lang="ru-RU" sz="2600" b="1" u="sng" dirty="0" smtClean="0">
                <a:latin typeface="+mj-lt"/>
              </a:rPr>
              <a:t>Организационная деятельность</a:t>
            </a:r>
            <a:endParaRPr lang="ru-RU" sz="2600" b="1" dirty="0" smtClean="0">
              <a:latin typeface="+mj-lt"/>
              <a:cs typeface="Times New Roman" pitchFamily="18" charset="0"/>
            </a:endParaRPr>
          </a:p>
          <a:p>
            <a:pPr marL="3175" indent="17463">
              <a:buNone/>
            </a:pPr>
            <a:r>
              <a:rPr lang="ru-RU" sz="2500" dirty="0" smtClean="0"/>
              <a:t>Информирование населения о работе отделения дневного пребывания, о видах и условиях предоставления социально-реабилитационных услуг посредством:</a:t>
            </a:r>
          </a:p>
          <a:p>
            <a:r>
              <a:rPr lang="ru-RU" sz="2500" dirty="0" smtClean="0"/>
              <a:t>Поездок с информированием по работе ОДП в общество глухих; в социально- реабилитационное отделение, в социально-реабилитационный центр «Росток»</a:t>
            </a:r>
          </a:p>
          <a:p>
            <a:r>
              <a:rPr lang="ru-RU" sz="2500" dirty="0" smtClean="0"/>
              <a:t>участие в выездных конференциях в п. Силикатный; с. </a:t>
            </a:r>
            <a:r>
              <a:rPr lang="ru-RU" sz="2500" dirty="0" err="1" smtClean="0"/>
              <a:t>Монастырка</a:t>
            </a:r>
            <a:r>
              <a:rPr lang="ru-RU" sz="2500" dirty="0" smtClean="0"/>
              <a:t>; п. </a:t>
            </a:r>
            <a:r>
              <a:rPr lang="ru-RU" sz="2500" dirty="0" err="1" smtClean="0"/>
              <a:t>Мартюш</a:t>
            </a:r>
            <a:r>
              <a:rPr lang="ru-RU" sz="2500" dirty="0" smtClean="0"/>
              <a:t>; д. </a:t>
            </a:r>
            <a:r>
              <a:rPr lang="ru-RU" sz="2500" dirty="0" err="1" smtClean="0"/>
              <a:t>Клевакино</a:t>
            </a:r>
            <a:r>
              <a:rPr lang="ru-RU" sz="2500" dirty="0" smtClean="0"/>
              <a:t>; на </a:t>
            </a:r>
            <a:r>
              <a:rPr lang="ru-RU" sz="2500" dirty="0" err="1" smtClean="0"/>
              <a:t>Хозспособ</a:t>
            </a:r>
            <a:r>
              <a:rPr lang="ru-RU" sz="2500" dirty="0" smtClean="0"/>
              <a:t>; в с. </a:t>
            </a:r>
            <a:r>
              <a:rPr lang="ru-RU" sz="2500" dirty="0" err="1" smtClean="0"/>
              <a:t>Новоисетское</a:t>
            </a:r>
            <a:r>
              <a:rPr lang="ru-RU" sz="2500" dirty="0" smtClean="0"/>
              <a:t>.</a:t>
            </a:r>
          </a:p>
          <a:p>
            <a:r>
              <a:rPr lang="ru-RU" sz="2500" dirty="0" smtClean="0"/>
              <a:t>встречи с представителями общественных организаций города Каменска-Уральского; с председателем общества слепых</a:t>
            </a:r>
          </a:p>
          <a:p>
            <a:r>
              <a:rPr lang="ru-RU" sz="2500" dirty="0" smtClean="0"/>
              <a:t> выходы в Советы Ветеранов ОЦМ, Трубного завода с информацией по ОДП;</a:t>
            </a:r>
          </a:p>
          <a:p>
            <a:r>
              <a:rPr lang="ru-RU" sz="2500" dirty="0" smtClean="0"/>
              <a:t>- встречи со специалистом по соц. работе психиатрической больницы №9 по работе ОДП;</a:t>
            </a:r>
          </a:p>
          <a:p>
            <a:r>
              <a:rPr lang="ru-RU" sz="2500" b="1" dirty="0" smtClean="0"/>
              <a:t>- </a:t>
            </a:r>
            <a:r>
              <a:rPr lang="ru-RU" sz="2500" dirty="0" smtClean="0"/>
              <a:t>распространение буклетов, памяток с информацией о работе ОДП посредством раздачи клиентам специалистами по социальной работе города и Каменского района</a:t>
            </a:r>
          </a:p>
          <a:p>
            <a:r>
              <a:rPr lang="ru-RU" sz="2500" dirty="0" smtClean="0"/>
              <a:t>- участие в «Автобусе надежды»</a:t>
            </a:r>
            <a:endParaRPr lang="ru-RU" dirty="0"/>
          </a:p>
        </p:txBody>
      </p:sp>
      <p:pic>
        <p:nvPicPr>
          <p:cNvPr id="13" name="Picture 13" descr="http://www.playcast.ru/uploads/2014/12/11/11046069.gif"/>
          <p:cNvPicPr>
            <a:picLocks noChangeAspect="1" noChangeArrowheads="1" noCrop="1"/>
          </p:cNvPicPr>
          <p:nvPr/>
        </p:nvPicPr>
        <p:blipFill>
          <a:blip r:embed="rId3" cstate="print"/>
          <a:srcRect/>
          <a:stretch>
            <a:fillRect/>
          </a:stretch>
        </p:blipFill>
        <p:spPr bwMode="auto">
          <a:xfrm>
            <a:off x="1066800" y="457200"/>
            <a:ext cx="495300" cy="495300"/>
          </a:xfrm>
          <a:prstGeom prst="rect">
            <a:avLst/>
          </a:prstGeom>
          <a:noFill/>
        </p:spPr>
      </p:pic>
      <p:pic>
        <p:nvPicPr>
          <p:cNvPr id="15" name="Picture 11" descr="http://www.playcast.ru/uploads/2016/04/11/18229225.gif"/>
          <p:cNvPicPr>
            <a:picLocks noChangeAspect="1" noChangeArrowheads="1"/>
          </p:cNvPicPr>
          <p:nvPr/>
        </p:nvPicPr>
        <p:blipFill>
          <a:blip r:embed="rId4" cstate="print"/>
          <a:srcRect/>
          <a:stretch>
            <a:fillRect/>
          </a:stretch>
        </p:blipFill>
        <p:spPr bwMode="auto">
          <a:xfrm>
            <a:off x="7543800" y="5715000"/>
            <a:ext cx="681464" cy="762000"/>
          </a:xfrm>
          <a:prstGeom prst="rect">
            <a:avLst/>
          </a:prstGeom>
          <a:noFill/>
        </p:spPr>
      </p:pic>
      <p:pic>
        <p:nvPicPr>
          <p:cNvPr id="20" name="Picture 13" descr="http://www.playcast.ru/uploads/2014/12/11/11046069.gif"/>
          <p:cNvPicPr>
            <a:picLocks noChangeAspect="1" noChangeArrowheads="1" noCrop="1"/>
          </p:cNvPicPr>
          <p:nvPr/>
        </p:nvPicPr>
        <p:blipFill>
          <a:blip r:embed="rId3" cstate="print"/>
          <a:srcRect/>
          <a:stretch>
            <a:fillRect/>
          </a:stretch>
        </p:blipFill>
        <p:spPr bwMode="auto">
          <a:xfrm>
            <a:off x="533400" y="3505200"/>
            <a:ext cx="495300" cy="495300"/>
          </a:xfrm>
          <a:prstGeom prst="rect">
            <a:avLst/>
          </a:prstGeom>
          <a:noFill/>
        </p:spPr>
      </p:pic>
      <p:pic>
        <p:nvPicPr>
          <p:cNvPr id="21" name="Picture 13" descr="http://www.playcast.ru/uploads/2014/12/11/11046069.gif"/>
          <p:cNvPicPr>
            <a:picLocks noChangeAspect="1" noChangeArrowheads="1" noCrop="1"/>
          </p:cNvPicPr>
          <p:nvPr/>
        </p:nvPicPr>
        <p:blipFill>
          <a:blip r:embed="rId3" cstate="print"/>
          <a:srcRect/>
          <a:stretch>
            <a:fillRect/>
          </a:stretch>
        </p:blipFill>
        <p:spPr bwMode="auto">
          <a:xfrm>
            <a:off x="8305800" y="3429000"/>
            <a:ext cx="495300" cy="4953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7086600" y="457200"/>
            <a:ext cx="495300" cy="4953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4267200" y="5867400"/>
            <a:ext cx="762000" cy="762000"/>
          </a:xfrm>
          <a:prstGeom prst="rect">
            <a:avLst/>
          </a:prstGeom>
          <a:noFill/>
        </p:spPr>
      </p:pic>
      <p:pic>
        <p:nvPicPr>
          <p:cNvPr id="10" name="Picture 11" descr="http://www.playcast.ru/uploads/2016/04/11/18229225.gif"/>
          <p:cNvPicPr>
            <a:picLocks noChangeAspect="1" noChangeArrowheads="1"/>
          </p:cNvPicPr>
          <p:nvPr/>
        </p:nvPicPr>
        <p:blipFill>
          <a:blip r:embed="rId4" cstate="print"/>
          <a:srcRect/>
          <a:stretch>
            <a:fillRect/>
          </a:stretch>
        </p:blipFill>
        <p:spPr bwMode="auto">
          <a:xfrm>
            <a:off x="1066800" y="5715000"/>
            <a:ext cx="681464" cy="762000"/>
          </a:xfrm>
          <a:prstGeom prst="rect">
            <a:avLst/>
          </a:prstGeom>
          <a:noFill/>
        </p:spPr>
      </p:pic>
      <p:pic>
        <p:nvPicPr>
          <p:cNvPr id="11" name="Picture 11" descr="http://www.playcast.ru/uploads/2016/04/11/18229225.gif"/>
          <p:cNvPicPr>
            <a:picLocks noChangeAspect="1" noChangeArrowheads="1"/>
          </p:cNvPicPr>
          <p:nvPr/>
        </p:nvPicPr>
        <p:blipFill>
          <a:blip r:embed="rId4" cstate="print"/>
          <a:srcRect/>
          <a:stretch>
            <a:fillRect/>
          </a:stretch>
        </p:blipFill>
        <p:spPr bwMode="auto">
          <a:xfrm>
            <a:off x="4419600" y="762000"/>
            <a:ext cx="533400" cy="596438"/>
          </a:xfrm>
          <a:prstGeom prst="rect">
            <a:avLst/>
          </a:prstGeom>
          <a:noFill/>
        </p:spPr>
      </p:pic>
      <p:sp>
        <p:nvSpPr>
          <p:cNvPr id="12" name="TextBox 11"/>
          <p:cNvSpPr txBox="1"/>
          <p:nvPr/>
        </p:nvSpPr>
        <p:spPr>
          <a:xfrm>
            <a:off x="1066800" y="914400"/>
            <a:ext cx="7162800" cy="369332"/>
          </a:xfrm>
          <a:prstGeom prst="rect">
            <a:avLst/>
          </a:prstGeom>
          <a:noFill/>
        </p:spPr>
        <p:txBody>
          <a:bodyPr wrap="square" rtlCol="0">
            <a:spAutoFit/>
          </a:bodyPr>
          <a:lstStyle/>
          <a:p>
            <a:endParaRPr lang="ru-RU" dirty="0"/>
          </a:p>
        </p:txBody>
      </p:sp>
      <p:sp>
        <p:nvSpPr>
          <p:cNvPr id="14" name="Содержимое 13"/>
          <p:cNvSpPr>
            <a:spLocks noGrp="1"/>
          </p:cNvSpPr>
          <p:nvPr>
            <p:ph idx="1"/>
          </p:nvPr>
        </p:nvSpPr>
        <p:spPr>
          <a:xfrm>
            <a:off x="762000" y="990600"/>
            <a:ext cx="7924800" cy="5486400"/>
          </a:xfrm>
        </p:spPr>
        <p:txBody>
          <a:bodyPr>
            <a:normAutofit fontScale="62500" lnSpcReduction="20000"/>
          </a:bodyPr>
          <a:lstStyle/>
          <a:p>
            <a:pPr algn="ctr">
              <a:buNone/>
            </a:pPr>
            <a:r>
              <a:rPr lang="ru-RU" b="1" dirty="0" smtClean="0"/>
              <a:t>Работа со спонсорами:</a:t>
            </a:r>
            <a:endParaRPr lang="ru-RU" dirty="0" smtClean="0"/>
          </a:p>
          <a:p>
            <a:r>
              <a:rPr lang="ru-RU" dirty="0" smtClean="0"/>
              <a:t>-информирование населения о работе ОДП посредством телевидения (бегущая строка), через газету;</a:t>
            </a:r>
          </a:p>
          <a:p>
            <a:r>
              <a:rPr lang="ru-RU" dirty="0" smtClean="0"/>
              <a:t>-  </a:t>
            </a:r>
            <a:r>
              <a:rPr lang="ru-RU" b="1" dirty="0" smtClean="0"/>
              <a:t>«КПК Содействие»  </a:t>
            </a:r>
            <a:r>
              <a:rPr lang="ru-RU" dirty="0" smtClean="0"/>
              <a:t>-  организация сувениров, фруктов, пирогов и выделение денежных средств для клиентов ОДП к праздникам: к 23 февраля, 8 марта, 9 мая,</a:t>
            </a:r>
            <a:r>
              <a:rPr lang="ru-RU" b="1" dirty="0" smtClean="0"/>
              <a:t> н</a:t>
            </a:r>
            <a:r>
              <a:rPr lang="ru-RU" dirty="0" smtClean="0"/>
              <a:t>а День открытых дверей в ОДП </a:t>
            </a:r>
          </a:p>
          <a:p>
            <a:r>
              <a:rPr lang="ru-RU" b="1" dirty="0" smtClean="0"/>
              <a:t>- ИП Корольков</a:t>
            </a:r>
            <a:r>
              <a:rPr lang="ru-RU" dirty="0" smtClean="0"/>
              <a:t> благотворительная помощь ветеранам к 9 мая в виде фруктов (апельсины, яблоки); к  Дню пожилого человека в виде  шоколадных плиток;10 коробок шоколадных конфет к Новому году</a:t>
            </a:r>
          </a:p>
          <a:p>
            <a:r>
              <a:rPr lang="ru-RU" dirty="0" smtClean="0"/>
              <a:t>- спонсорская помощь </a:t>
            </a:r>
            <a:r>
              <a:rPr lang="ru-RU" b="1" dirty="0" smtClean="0"/>
              <a:t>ИП </a:t>
            </a:r>
            <a:r>
              <a:rPr lang="ru-RU" b="1" dirty="0" err="1" smtClean="0"/>
              <a:t>Вяткина</a:t>
            </a:r>
            <a:r>
              <a:rPr lang="ru-RU" b="1" dirty="0" smtClean="0"/>
              <a:t> А.Н </a:t>
            </a:r>
            <a:r>
              <a:rPr lang="ru-RU" dirty="0" smtClean="0"/>
              <a:t>в виде цветов  к премьере спектакля</a:t>
            </a:r>
          </a:p>
          <a:p>
            <a:r>
              <a:rPr lang="ru-RU" dirty="0" smtClean="0"/>
              <a:t>- 42 коробки шоколадных конфет для молодых инвалидов к Новому году и 2 пирога от </a:t>
            </a:r>
            <a:r>
              <a:rPr lang="ru-RU" b="1" dirty="0" smtClean="0"/>
              <a:t>ИП </a:t>
            </a:r>
            <a:r>
              <a:rPr lang="ru-RU" b="1" dirty="0" err="1" smtClean="0"/>
              <a:t>Махниной</a:t>
            </a:r>
            <a:r>
              <a:rPr lang="ru-RU" b="1" dirty="0" smtClean="0"/>
              <a:t> Л.С.</a:t>
            </a:r>
            <a:endParaRPr lang="ru-RU" dirty="0" smtClean="0"/>
          </a:p>
          <a:p>
            <a:r>
              <a:rPr lang="ru-RU" b="1" dirty="0" smtClean="0"/>
              <a:t>- </a:t>
            </a:r>
            <a:r>
              <a:rPr lang="ru-RU" dirty="0" smtClean="0"/>
              <a:t>162 сковороды с </a:t>
            </a:r>
            <a:r>
              <a:rPr lang="ru-RU" dirty="0" err="1" smtClean="0"/>
              <a:t>антипригарным</a:t>
            </a:r>
            <a:r>
              <a:rPr lang="ru-RU" dirty="0" smtClean="0"/>
              <a:t> покрытием жителям специализированного дома «Ветеран» к Новому году от </a:t>
            </a:r>
            <a:r>
              <a:rPr lang="ru-RU" b="1" dirty="0" smtClean="0"/>
              <a:t>ООО «</a:t>
            </a:r>
            <a:r>
              <a:rPr lang="ru-RU" b="1" dirty="0" err="1" smtClean="0"/>
              <a:t>Гвуро</a:t>
            </a:r>
            <a:r>
              <a:rPr lang="ru-RU" b="1" dirty="0" smtClean="0"/>
              <a:t>»</a:t>
            </a:r>
            <a:endParaRPr lang="ru-RU" dirty="0" smtClean="0"/>
          </a:p>
          <a:p>
            <a:pPr>
              <a:buNone/>
            </a:pPr>
            <a:r>
              <a:rPr lang="ru-RU" b="1" dirty="0" smtClean="0"/>
              <a:t> </a:t>
            </a:r>
            <a:endParaRPr lang="ru-RU" dirty="0" smtClean="0"/>
          </a:p>
          <a:p>
            <a:pPr algn="ctr">
              <a:buNone/>
            </a:pPr>
            <a:endParaRPr lang="ru-RU" dirty="0"/>
          </a:p>
        </p:txBody>
      </p:sp>
      <p:pic>
        <p:nvPicPr>
          <p:cNvPr id="13" name="Picture 13" descr="http://www.playcast.ru/uploads/2014/12/11/11046069.gif"/>
          <p:cNvPicPr>
            <a:picLocks noChangeAspect="1" noChangeArrowheads="1" noCrop="1"/>
          </p:cNvPicPr>
          <p:nvPr/>
        </p:nvPicPr>
        <p:blipFill>
          <a:blip r:embed="rId3" cstate="print"/>
          <a:srcRect/>
          <a:stretch>
            <a:fillRect/>
          </a:stretch>
        </p:blipFill>
        <p:spPr bwMode="auto">
          <a:xfrm>
            <a:off x="1066800" y="457200"/>
            <a:ext cx="495300" cy="495300"/>
          </a:xfrm>
          <a:prstGeom prst="rect">
            <a:avLst/>
          </a:prstGeom>
          <a:noFill/>
        </p:spPr>
      </p:pic>
      <p:pic>
        <p:nvPicPr>
          <p:cNvPr id="15" name="Picture 11" descr="http://www.playcast.ru/uploads/2016/04/11/18229225.gif"/>
          <p:cNvPicPr>
            <a:picLocks noChangeAspect="1" noChangeArrowheads="1"/>
          </p:cNvPicPr>
          <p:nvPr/>
        </p:nvPicPr>
        <p:blipFill>
          <a:blip r:embed="rId4" cstate="print"/>
          <a:srcRect/>
          <a:stretch>
            <a:fillRect/>
          </a:stretch>
        </p:blipFill>
        <p:spPr bwMode="auto">
          <a:xfrm>
            <a:off x="7543800" y="5715000"/>
            <a:ext cx="681464" cy="762000"/>
          </a:xfrm>
          <a:prstGeom prst="rect">
            <a:avLst/>
          </a:prstGeom>
          <a:noFill/>
        </p:spPr>
      </p:pic>
      <p:pic>
        <p:nvPicPr>
          <p:cNvPr id="20" name="Picture 13" descr="http://www.playcast.ru/uploads/2014/12/11/11046069.gif"/>
          <p:cNvPicPr>
            <a:picLocks noChangeAspect="1" noChangeArrowheads="1" noCrop="1"/>
          </p:cNvPicPr>
          <p:nvPr/>
        </p:nvPicPr>
        <p:blipFill>
          <a:blip r:embed="rId3" cstate="print"/>
          <a:srcRect/>
          <a:stretch>
            <a:fillRect/>
          </a:stretch>
        </p:blipFill>
        <p:spPr bwMode="auto">
          <a:xfrm>
            <a:off x="533400" y="3505200"/>
            <a:ext cx="495300" cy="495300"/>
          </a:xfrm>
          <a:prstGeom prst="rect">
            <a:avLst/>
          </a:prstGeom>
          <a:noFill/>
        </p:spPr>
      </p:pic>
      <p:pic>
        <p:nvPicPr>
          <p:cNvPr id="21" name="Picture 13" descr="http://www.playcast.ru/uploads/2014/12/11/11046069.gif"/>
          <p:cNvPicPr>
            <a:picLocks noChangeAspect="1" noChangeArrowheads="1" noCrop="1"/>
          </p:cNvPicPr>
          <p:nvPr/>
        </p:nvPicPr>
        <p:blipFill>
          <a:blip r:embed="rId3" cstate="print"/>
          <a:srcRect/>
          <a:stretch>
            <a:fillRect/>
          </a:stretch>
        </p:blipFill>
        <p:spPr bwMode="auto">
          <a:xfrm>
            <a:off x="8305800" y="3429000"/>
            <a:ext cx="495300" cy="495300"/>
          </a:xfrm>
          <a:prstGeom prst="rect">
            <a:avLst/>
          </a:prstGeom>
          <a:noFill/>
        </p:spPr>
      </p:pic>
    </p:spTree>
  </p:cSld>
  <p:clrMapOvr>
    <a:masterClrMapping/>
  </p:clrMapOvr>
  <p:transition>
    <p:split orient="vert"/>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endParaRPr lang="ru-RU"/>
          </a:p>
        </p:txBody>
      </p:sp>
      <p:sp>
        <p:nvSpPr>
          <p:cNvPr id="4" name="Заголовок 3"/>
          <p:cNvSpPr>
            <a:spLocks noGrp="1"/>
          </p:cNvSpPr>
          <p:nvPr>
            <p:ph type="title"/>
          </p:nvPr>
        </p:nvSpPr>
        <p:spPr/>
        <p:txBody>
          <a:bodyPr/>
          <a:lstStyle/>
          <a:p>
            <a:endParaRPr lang="ru-RU"/>
          </a:p>
        </p:txBody>
      </p:sp>
      <p:pic>
        <p:nvPicPr>
          <p:cNvPr id="4097" name="Picture 1" descr="D:\фон и на рабочий стол\для презентации фоны\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1745" name="Rectangle 1"/>
          <p:cNvSpPr>
            <a:spLocks noChangeArrowheads="1"/>
          </p:cNvSpPr>
          <p:nvPr/>
        </p:nvSpPr>
        <p:spPr bwMode="auto">
          <a:xfrm>
            <a:off x="838200" y="332601"/>
            <a:ext cx="7543800"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lnSpc>
                <a:spcPct val="150000"/>
              </a:lnSpc>
              <a:spcBef>
                <a:spcPct val="0"/>
              </a:spcBef>
              <a:spcAft>
                <a:spcPct val="0"/>
              </a:spcAft>
            </a:pPr>
            <a:r>
              <a:rPr kumimoji="0" lang="ru-RU" sz="2400" b="1" u="none" strike="noStrike" cap="none" normalizeH="0" baseline="0" dirty="0" smtClean="0">
                <a:ln>
                  <a:noFill/>
                </a:ln>
                <a:effectLst/>
                <a:latin typeface="+mj-lt"/>
                <a:ea typeface="Times New Roman" pitchFamily="18" charset="0"/>
                <a:cs typeface="Times New Roman" pitchFamily="18" charset="0"/>
              </a:rPr>
              <a:t>Сотрудниками </a:t>
            </a:r>
            <a:r>
              <a:rPr lang="ru-RU" sz="2400" b="1" dirty="0" smtClean="0">
                <a:latin typeface="+mj-lt"/>
                <a:cs typeface="Times New Roman" pitchFamily="18" charset="0"/>
              </a:rPr>
              <a:t>государственного автономного учреждения социального обслуживания населения Свердловской области "Комплексного центра социального обслуживания наделения города Каменска-Уральского"</a:t>
            </a:r>
            <a:r>
              <a:rPr kumimoji="0" lang="ru-RU" sz="2400" b="1" u="none" strike="noStrike" cap="none" normalizeH="0" baseline="0" dirty="0" smtClean="0">
                <a:ln>
                  <a:noFill/>
                </a:ln>
                <a:effectLst/>
                <a:latin typeface="+mj-lt"/>
                <a:ea typeface="Times New Roman" pitchFamily="18" charset="0"/>
                <a:cs typeface="Times New Roman" pitchFamily="18" charset="0"/>
              </a:rPr>
              <a:t> за  2017год </a:t>
            </a:r>
          </a:p>
          <a:p>
            <a:pPr algn="ctr" fontAlgn="base">
              <a:lnSpc>
                <a:spcPct val="150000"/>
              </a:lnSpc>
              <a:spcBef>
                <a:spcPct val="0"/>
              </a:spcBef>
              <a:spcAft>
                <a:spcPct val="0"/>
              </a:spcAft>
            </a:pPr>
            <a:r>
              <a:rPr kumimoji="0" lang="ru-RU" sz="2400" b="1" u="sng" strike="noStrike" cap="none" normalizeH="0" baseline="0" dirty="0" smtClean="0">
                <a:ln>
                  <a:noFill/>
                </a:ln>
                <a:effectLst/>
                <a:latin typeface="+mj-lt"/>
                <a:ea typeface="Times New Roman" pitchFamily="18" charset="0"/>
                <a:cs typeface="Times New Roman" pitchFamily="18" charset="0"/>
              </a:rPr>
              <a:t>обслужено – </a:t>
            </a:r>
            <a:r>
              <a:rPr lang="ru-RU" sz="2400" b="1" u="sng" dirty="0" smtClean="0"/>
              <a:t>8 663 человека</a:t>
            </a:r>
            <a:r>
              <a:rPr lang="ru-RU" sz="2400" u="sng" dirty="0" smtClean="0"/>
              <a:t>, </a:t>
            </a:r>
            <a:r>
              <a:rPr lang="ru-RU" sz="2400" b="1" u="sng" dirty="0" smtClean="0"/>
              <a:t>оказано</a:t>
            </a:r>
            <a:r>
              <a:rPr lang="ru-RU" sz="2400" u="sng" dirty="0" smtClean="0"/>
              <a:t> – </a:t>
            </a:r>
            <a:r>
              <a:rPr lang="ru-RU" sz="2400" b="1" u="sng" dirty="0" smtClean="0"/>
              <a:t>403 577 услуг</a:t>
            </a:r>
            <a:r>
              <a:rPr lang="ru-RU" sz="2400" b="1" dirty="0" smtClean="0"/>
              <a:t>.</a:t>
            </a:r>
            <a:endParaRPr lang="ru-RU" sz="2400" dirty="0" smtClean="0"/>
          </a:p>
          <a:p>
            <a:pPr lvl="0" algn="ctr" fontAlgn="base">
              <a:lnSpc>
                <a:spcPct val="150000"/>
              </a:lnSpc>
              <a:spcBef>
                <a:spcPct val="0"/>
              </a:spcBef>
              <a:spcAft>
                <a:spcPct val="0"/>
              </a:spcAft>
            </a:pPr>
            <a:endParaRPr kumimoji="0" lang="ru-RU" sz="2400" b="1" i="1" u="sng" strike="noStrike" cap="none" normalizeH="0" baseline="0" dirty="0" smtClean="0">
              <a:ln>
                <a:noFill/>
              </a:ln>
              <a:solidFill>
                <a:srgbClr val="002060"/>
              </a:solidFill>
              <a:effectLst/>
              <a:latin typeface="Times New Roman" pitchFamily="18" charset="0"/>
              <a:cs typeface="Times New Roman" pitchFamily="18" charset="0"/>
            </a:endParaRPr>
          </a:p>
        </p:txBody>
      </p:sp>
      <p:pic>
        <p:nvPicPr>
          <p:cNvPr id="7" name="Picture 13" descr="http://www.playcast.ru/uploads/2014/12/11/11046069.gif"/>
          <p:cNvPicPr>
            <a:picLocks noChangeAspect="1" noChangeArrowheads="1" noCrop="1"/>
          </p:cNvPicPr>
          <p:nvPr/>
        </p:nvPicPr>
        <p:blipFill>
          <a:blip r:embed="rId3" cstate="print"/>
          <a:srcRect/>
          <a:stretch>
            <a:fillRect/>
          </a:stretch>
        </p:blipFill>
        <p:spPr bwMode="auto">
          <a:xfrm>
            <a:off x="2743200" y="5257800"/>
            <a:ext cx="685800" cy="685800"/>
          </a:xfrm>
          <a:prstGeom prst="rect">
            <a:avLst/>
          </a:prstGeom>
          <a:noFill/>
        </p:spPr>
      </p:pic>
      <p:pic>
        <p:nvPicPr>
          <p:cNvPr id="8" name="Picture 13" descr="http://www.playcast.ru/uploads/2014/12/11/11046069.gif"/>
          <p:cNvPicPr>
            <a:picLocks noChangeAspect="1" noChangeArrowheads="1" noCrop="1"/>
          </p:cNvPicPr>
          <p:nvPr/>
        </p:nvPicPr>
        <p:blipFill>
          <a:blip r:embed="rId3" cstate="print"/>
          <a:srcRect/>
          <a:stretch>
            <a:fillRect/>
          </a:stretch>
        </p:blipFill>
        <p:spPr bwMode="auto">
          <a:xfrm>
            <a:off x="3429000" y="5943600"/>
            <a:ext cx="685800" cy="685800"/>
          </a:xfrm>
          <a:prstGeom prst="rect">
            <a:avLst/>
          </a:prstGeom>
          <a:noFill/>
        </p:spPr>
      </p:pic>
      <p:pic>
        <p:nvPicPr>
          <p:cNvPr id="9" name="Picture 13" descr="http://www.playcast.ru/uploads/2014/12/11/11046069.gif"/>
          <p:cNvPicPr>
            <a:picLocks noChangeAspect="1" noChangeArrowheads="1" noCrop="1"/>
          </p:cNvPicPr>
          <p:nvPr/>
        </p:nvPicPr>
        <p:blipFill>
          <a:blip r:embed="rId3" cstate="print"/>
          <a:srcRect/>
          <a:stretch>
            <a:fillRect/>
          </a:stretch>
        </p:blipFill>
        <p:spPr bwMode="auto">
          <a:xfrm>
            <a:off x="2667000" y="4343400"/>
            <a:ext cx="685800" cy="685800"/>
          </a:xfrm>
          <a:prstGeom prst="rect">
            <a:avLst/>
          </a:prstGeom>
          <a:noFill/>
        </p:spPr>
      </p:pic>
      <p:pic>
        <p:nvPicPr>
          <p:cNvPr id="10" name="Picture 13" descr="http://www.playcast.ru/uploads/2014/12/11/11046069.gif"/>
          <p:cNvPicPr>
            <a:picLocks noChangeAspect="1" noChangeArrowheads="1" noCrop="1"/>
          </p:cNvPicPr>
          <p:nvPr/>
        </p:nvPicPr>
        <p:blipFill>
          <a:blip r:embed="rId3" cstate="print"/>
          <a:srcRect/>
          <a:stretch>
            <a:fillRect/>
          </a:stretch>
        </p:blipFill>
        <p:spPr bwMode="auto">
          <a:xfrm>
            <a:off x="3048000" y="3657600"/>
            <a:ext cx="685800" cy="685800"/>
          </a:xfrm>
          <a:prstGeom prst="rect">
            <a:avLst/>
          </a:prstGeom>
          <a:noFill/>
        </p:spPr>
      </p:pic>
      <p:pic>
        <p:nvPicPr>
          <p:cNvPr id="11" name="Picture 13" descr="http://www.playcast.ru/uploads/2014/12/11/11046069.gif"/>
          <p:cNvPicPr>
            <a:picLocks noChangeAspect="1" noChangeArrowheads="1" noCrop="1"/>
          </p:cNvPicPr>
          <p:nvPr/>
        </p:nvPicPr>
        <p:blipFill>
          <a:blip r:embed="rId3" cstate="print"/>
          <a:srcRect/>
          <a:stretch>
            <a:fillRect/>
          </a:stretch>
        </p:blipFill>
        <p:spPr bwMode="auto">
          <a:xfrm>
            <a:off x="3886200" y="3581400"/>
            <a:ext cx="685800" cy="685800"/>
          </a:xfrm>
          <a:prstGeom prst="rect">
            <a:avLst/>
          </a:prstGeom>
          <a:noFill/>
        </p:spPr>
      </p:pic>
      <p:pic>
        <p:nvPicPr>
          <p:cNvPr id="12" name="Picture 13" descr="http://www.playcast.ru/uploads/2014/12/11/11046069.gif"/>
          <p:cNvPicPr>
            <a:picLocks noChangeAspect="1" noChangeArrowheads="1" noCrop="1"/>
          </p:cNvPicPr>
          <p:nvPr/>
        </p:nvPicPr>
        <p:blipFill>
          <a:blip r:embed="rId3" cstate="print"/>
          <a:srcRect/>
          <a:stretch>
            <a:fillRect/>
          </a:stretch>
        </p:blipFill>
        <p:spPr bwMode="auto">
          <a:xfrm>
            <a:off x="4114800" y="4800600"/>
            <a:ext cx="685800" cy="685800"/>
          </a:xfrm>
          <a:prstGeom prst="rect">
            <a:avLst/>
          </a:prstGeom>
          <a:noFill/>
        </p:spPr>
      </p:pic>
      <p:pic>
        <p:nvPicPr>
          <p:cNvPr id="13" name="Picture 13" descr="http://www.playcast.ru/uploads/2014/12/11/11046069.gif"/>
          <p:cNvPicPr>
            <a:picLocks noChangeAspect="1" noChangeArrowheads="1" noCrop="1"/>
          </p:cNvPicPr>
          <p:nvPr/>
        </p:nvPicPr>
        <p:blipFill>
          <a:blip r:embed="rId3" cstate="print"/>
          <a:srcRect/>
          <a:stretch>
            <a:fillRect/>
          </a:stretch>
        </p:blipFill>
        <p:spPr bwMode="auto">
          <a:xfrm>
            <a:off x="5181600" y="4343400"/>
            <a:ext cx="685800" cy="685800"/>
          </a:xfrm>
          <a:prstGeom prst="rect">
            <a:avLst/>
          </a:prstGeom>
          <a:noFill/>
        </p:spPr>
      </p:pic>
      <p:pic>
        <p:nvPicPr>
          <p:cNvPr id="31748" name="Picture 4" descr="C:\Users\Dmitrieva_AS\Desktop\9635415ро.png"/>
          <p:cNvPicPr>
            <a:picLocks noChangeAspect="1" noChangeArrowheads="1"/>
          </p:cNvPicPr>
          <p:nvPr/>
        </p:nvPicPr>
        <p:blipFill>
          <a:blip r:embed="rId4" cstate="print"/>
          <a:srcRect/>
          <a:stretch>
            <a:fillRect/>
          </a:stretch>
        </p:blipFill>
        <p:spPr bwMode="auto">
          <a:xfrm>
            <a:off x="2819400" y="3803142"/>
            <a:ext cx="2895600" cy="3054858"/>
          </a:xfrm>
          <a:prstGeom prst="rect">
            <a:avLst/>
          </a:prstGeom>
          <a:noFill/>
        </p:spPr>
      </p:pic>
      <p:pic>
        <p:nvPicPr>
          <p:cNvPr id="16" name="Picture 13" descr="http://www.playcast.ru/uploads/2014/12/11/11046069.gif"/>
          <p:cNvPicPr>
            <a:picLocks noChangeAspect="1" noChangeArrowheads="1" noCrop="1"/>
          </p:cNvPicPr>
          <p:nvPr/>
        </p:nvPicPr>
        <p:blipFill>
          <a:blip r:embed="rId3" cstate="print"/>
          <a:srcRect/>
          <a:stretch>
            <a:fillRect/>
          </a:stretch>
        </p:blipFill>
        <p:spPr bwMode="auto">
          <a:xfrm>
            <a:off x="5257800" y="5257800"/>
            <a:ext cx="685800" cy="685800"/>
          </a:xfrm>
          <a:prstGeom prst="rect">
            <a:avLst/>
          </a:prstGeom>
          <a:noFill/>
        </p:spPr>
      </p:pic>
      <p:pic>
        <p:nvPicPr>
          <p:cNvPr id="17" name="Picture 13" descr="http://www.playcast.ru/uploads/2014/12/11/11046069.gif"/>
          <p:cNvPicPr>
            <a:picLocks noChangeAspect="1" noChangeArrowheads="1" noCrop="1"/>
          </p:cNvPicPr>
          <p:nvPr/>
        </p:nvPicPr>
        <p:blipFill>
          <a:blip r:embed="rId3" cstate="print"/>
          <a:srcRect/>
          <a:stretch>
            <a:fillRect/>
          </a:stretch>
        </p:blipFill>
        <p:spPr bwMode="auto">
          <a:xfrm>
            <a:off x="4648200" y="5943600"/>
            <a:ext cx="685800" cy="685800"/>
          </a:xfrm>
          <a:prstGeom prst="rect">
            <a:avLst/>
          </a:prstGeom>
          <a:noFill/>
        </p:spPr>
      </p:pic>
      <p:pic>
        <p:nvPicPr>
          <p:cNvPr id="18" name="Picture 13" descr="http://www.playcast.ru/uploads/2014/12/11/11046069.gif"/>
          <p:cNvPicPr>
            <a:picLocks noChangeAspect="1" noChangeArrowheads="1" noCrop="1"/>
          </p:cNvPicPr>
          <p:nvPr/>
        </p:nvPicPr>
        <p:blipFill>
          <a:blip r:embed="rId3" cstate="print"/>
          <a:srcRect/>
          <a:stretch>
            <a:fillRect/>
          </a:stretch>
        </p:blipFill>
        <p:spPr bwMode="auto">
          <a:xfrm>
            <a:off x="4648200" y="3581400"/>
            <a:ext cx="685800" cy="685800"/>
          </a:xfrm>
          <a:prstGeom prst="rect">
            <a:avLst/>
          </a:prstGeom>
          <a:noFill/>
        </p:spPr>
      </p:pic>
      <p:pic>
        <p:nvPicPr>
          <p:cNvPr id="104450" name="Picture 2" descr="http://www.stihi.ru/pics/2006/08/08-944.gif"/>
          <p:cNvPicPr>
            <a:picLocks noChangeAspect="1" noChangeArrowheads="1" noCrop="1"/>
          </p:cNvPicPr>
          <p:nvPr/>
        </p:nvPicPr>
        <p:blipFill>
          <a:blip r:embed="rId5" cstate="print"/>
          <a:srcRect/>
          <a:stretch>
            <a:fillRect/>
          </a:stretch>
        </p:blipFill>
        <p:spPr bwMode="auto">
          <a:xfrm rot="882764">
            <a:off x="3871164" y="4488233"/>
            <a:ext cx="1242093" cy="1242094"/>
          </a:xfrm>
          <a:prstGeom prst="rect">
            <a:avLst/>
          </a:prstGeom>
          <a:noFill/>
        </p:spPr>
      </p:pic>
    </p:spTree>
  </p:cSld>
  <p:clrMapOvr>
    <a:masterClrMapping/>
  </p:clrMapOvr>
  <p:transition>
    <p:split orient="vert"/>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rnd" cmpd="sng" algn="ctr">
          <a:solidFill>
            <a:schemeClr val="phClr">
              <a:shade val="95000"/>
              <a:satMod val="105000"/>
            </a:schemeClr>
          </a:solidFill>
          <a:prstDash val="solid"/>
        </a:ln>
        <a:ln w="25400" cap="rnd" cmpd="sng" algn="ctr">
          <a:solidFill>
            <a:schemeClr val="phClr"/>
          </a:solidFill>
          <a:prstDash val="solid"/>
        </a:ln>
        <a:ln w="38100" cap="rnd" cmpd="sng" algn="ctr">
          <a:solidFill>
            <a:schemeClr val="phClr"/>
          </a:solidFill>
          <a:prstDash val="solid"/>
        </a:ln>
      </a:lnStyleLst>
      <a:effectStyleLst>
        <a:effectStyle>
          <a:effectLst>
            <a:outerShdw blurRad="40000" dist="20000" dir="5400000">
              <a:srgbClr val="000000">
                <a:alpha val="38000"/>
              </a:srgbClr>
            </a:outerShdw>
          </a:effectLst>
        </a:effectStyle>
        <a:effectStyle>
          <a:effectLst>
            <a:outerShdw blurRad="40000" dist="23000" dir="5400000">
              <a:srgbClr val="000000">
                <a:alpha val="35000"/>
              </a:srgbClr>
            </a:outerShdw>
          </a:effectLst>
        </a:effectStyle>
        <a:effectStyle>
          <a:effectLst>
            <a:outerShdw blurRad="40000" dist="23000" dir="540000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16374</TotalTime>
  <Words>8880</Words>
  <Application>Microsoft Office PowerPoint</Application>
  <PresentationFormat>Экран (4:3)</PresentationFormat>
  <Paragraphs>1137</Paragraphs>
  <Slides>112</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112</vt:i4>
      </vt:variant>
    </vt:vector>
  </HeadingPairs>
  <TitlesOfParts>
    <vt:vector size="113" baseType="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Структура отделения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Дмитриева Алена Сергеевна</dc:creator>
  <cp:lastModifiedBy>Паюсова Татьяна Владимировна</cp:lastModifiedBy>
  <cp:revision>1998</cp:revision>
  <dcterms:created xsi:type="dcterms:W3CDTF">2016-07-05T05:21:18Z</dcterms:created>
  <dcterms:modified xsi:type="dcterms:W3CDTF">2018-05-25T09:30:04Z</dcterms:modified>
</cp:coreProperties>
</file>