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54"/>
  </p:notesMasterIdLst>
  <p:sldIdLst>
    <p:sldId id="281" r:id="rId2"/>
    <p:sldId id="293" r:id="rId3"/>
    <p:sldId id="295" r:id="rId4"/>
    <p:sldId id="296" r:id="rId5"/>
    <p:sldId id="297" r:id="rId6"/>
    <p:sldId id="298" r:id="rId7"/>
    <p:sldId id="299" r:id="rId8"/>
    <p:sldId id="304" r:id="rId9"/>
    <p:sldId id="301" r:id="rId10"/>
    <p:sldId id="302" r:id="rId11"/>
    <p:sldId id="303" r:id="rId12"/>
    <p:sldId id="306" r:id="rId13"/>
    <p:sldId id="307" r:id="rId14"/>
    <p:sldId id="308" r:id="rId15"/>
    <p:sldId id="311" r:id="rId16"/>
    <p:sldId id="313" r:id="rId17"/>
    <p:sldId id="310" r:id="rId18"/>
    <p:sldId id="309" r:id="rId19"/>
    <p:sldId id="315" r:id="rId20"/>
    <p:sldId id="316" r:id="rId21"/>
    <p:sldId id="317" r:id="rId22"/>
    <p:sldId id="319" r:id="rId23"/>
    <p:sldId id="320" r:id="rId24"/>
    <p:sldId id="321" r:id="rId25"/>
    <p:sldId id="353" r:id="rId26"/>
    <p:sldId id="354" r:id="rId27"/>
    <p:sldId id="355" r:id="rId28"/>
    <p:sldId id="356" r:id="rId29"/>
    <p:sldId id="357" r:id="rId30"/>
    <p:sldId id="359" r:id="rId31"/>
    <p:sldId id="364" r:id="rId32"/>
    <p:sldId id="358" r:id="rId33"/>
    <p:sldId id="361" r:id="rId34"/>
    <p:sldId id="362" r:id="rId35"/>
    <p:sldId id="363" r:id="rId36"/>
    <p:sldId id="325" r:id="rId37"/>
    <p:sldId id="326" r:id="rId38"/>
    <p:sldId id="330" r:id="rId39"/>
    <p:sldId id="366" r:id="rId40"/>
    <p:sldId id="367" r:id="rId41"/>
    <p:sldId id="368" r:id="rId42"/>
    <p:sldId id="370" r:id="rId43"/>
    <p:sldId id="371" r:id="rId44"/>
    <p:sldId id="372" r:id="rId45"/>
    <p:sldId id="331" r:id="rId46"/>
    <p:sldId id="373" r:id="rId47"/>
    <p:sldId id="374" r:id="rId48"/>
    <p:sldId id="375" r:id="rId49"/>
    <p:sldId id="376" r:id="rId50"/>
    <p:sldId id="377" r:id="rId51"/>
    <p:sldId id="378" r:id="rId52"/>
    <p:sldId id="379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96">
          <p15:clr>
            <a:srgbClr val="A4A3A4"/>
          </p15:clr>
        </p15:guide>
        <p15:guide id="4" orient="horz" pos="346">
          <p15:clr>
            <a:srgbClr val="A4A3A4"/>
          </p15:clr>
        </p15:guide>
        <p15:guide id="5" orient="horz" pos="4201">
          <p15:clr>
            <a:srgbClr val="A4A3A4"/>
          </p15:clr>
        </p15:guide>
        <p15:guide id="6" pos="5602">
          <p15:clr>
            <a:srgbClr val="A4A3A4"/>
          </p15:clr>
        </p15:guide>
        <p15:guide id="7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F3F"/>
    <a:srgbClr val="FF3300"/>
    <a:srgbClr val="FF0066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43" autoAdjust="0"/>
  </p:normalViewPr>
  <p:slideViewPr>
    <p:cSldViewPr>
      <p:cViewPr varScale="1">
        <p:scale>
          <a:sx n="111" d="100"/>
          <a:sy n="111" d="100"/>
        </p:scale>
        <p:origin x="-1614" y="102"/>
      </p:cViewPr>
      <p:guideLst>
        <p:guide orient="horz" pos="2160"/>
        <p:guide orient="horz" pos="2296"/>
        <p:guide orient="horz" pos="346"/>
        <p:guide orient="horz" pos="4201"/>
        <p:guide pos="2880"/>
        <p:guide pos="5602"/>
        <p:guide pos="1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Жители Свердловской области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cat>
            <c:strRef>
              <c:f>Лист1!$A$2:$A$3</c:f>
              <c:strCache>
                <c:ptCount val="1"/>
                <c:pt idx="0">
                  <c:v>Получатели социальных выплат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28</c:v>
                </c:pt>
                <c:pt idx="1">
                  <c:v>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1"/>
        <c:delete val="1"/>
      </c:legendEntry>
      <c:layout>
        <c:manualLayout>
          <c:xMode val="edge"/>
          <c:yMode val="edge"/>
          <c:x val="0.67851497545402273"/>
          <c:y val="0.30277385123976314"/>
          <c:w val="0.28616365117989717"/>
          <c:h val="0.1925034504713152"/>
        </c:manualLayout>
      </c:layout>
      <c:overlay val="0"/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zero"/>
    <c:showDLblsOverMax val="0"/>
  </c:chart>
  <c:spPr>
    <a:ln>
      <a:solidFill>
        <a:schemeClr val="bg2">
          <a:lumMod val="2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Лист1!$B$2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Лист1!$A$3</c:f>
              <c:strCache>
                <c:ptCount val="1"/>
                <c:pt idx="0">
                  <c:v>Количество выплат, млн</c:v>
                </c:pt>
              </c:strCache>
            </c:strRef>
          </c:cat>
          <c:val>
            <c:numRef>
              <c:f>Лист1!$B$3</c:f>
              <c:numCache>
                <c:formatCode>General</c:formatCode>
                <c:ptCount val="1"/>
                <c:pt idx="0">
                  <c:v>2.3344999999999994</c:v>
                </c:pt>
              </c:numCache>
            </c:numRef>
          </c:val>
        </c:ser>
        <c:ser>
          <c:idx val="1"/>
          <c:order val="1"/>
          <c:tx>
            <c:strRef>
              <c:f>Лист1!$C$2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</c:spPr>
          <c:invertIfNegative val="0"/>
          <c:cat>
            <c:strRef>
              <c:f>Лист1!$A$3</c:f>
              <c:strCache>
                <c:ptCount val="1"/>
                <c:pt idx="0">
                  <c:v>Количество выплат, млн</c:v>
                </c:pt>
              </c:strCache>
            </c:strRef>
          </c:cat>
          <c:val>
            <c:numRef>
              <c:f>Лист1!$C$3</c:f>
              <c:numCache>
                <c:formatCode>General</c:formatCode>
                <c:ptCount val="1"/>
                <c:pt idx="0">
                  <c:v>2.2999999999999998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0364416"/>
        <c:axId val="92497600"/>
        <c:axId val="0"/>
      </c:bar3DChart>
      <c:catAx>
        <c:axId val="903644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92497600"/>
        <c:crosses val="autoZero"/>
        <c:auto val="1"/>
        <c:lblAlgn val="ctr"/>
        <c:lblOffset val="100"/>
        <c:noMultiLvlLbl val="0"/>
      </c:catAx>
      <c:valAx>
        <c:axId val="924976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0364416"/>
        <c:crosses val="autoZero"/>
        <c:crossBetween val="between"/>
        <c:majorUnit val="5.0000000000000017E-2"/>
        <c:minorUnit val="2.5000000000000008E-2"/>
      </c:valAx>
    </c:plotArea>
    <c:legend>
      <c:legendPos val="r"/>
      <c:layout/>
      <c:overlay val="0"/>
    </c:legend>
    <c:plotVisOnly val="1"/>
    <c:dispBlanksAs val="gap"/>
    <c:showDLblsOverMax val="0"/>
  </c:chart>
  <c:spPr>
    <a:ln>
      <a:solidFill>
        <a:schemeClr val="bg2">
          <a:lumMod val="2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Лист1!$B$2</c:f>
              <c:strCache>
                <c:ptCount val="1"/>
                <c:pt idx="0">
                  <c:v>2014 год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-4.4956878429629865E-2"/>
                  <c:y val="-2.69037903509779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</c:f>
              <c:strCache>
                <c:ptCount val="1"/>
                <c:pt idx="0">
                  <c:v>Численность получателей ГСП, (тыс.чел.)</c:v>
                </c:pt>
              </c:strCache>
            </c:strRef>
          </c:cat>
          <c:val>
            <c:numRef>
              <c:f>Лист1!$B$3</c:f>
              <c:numCache>
                <c:formatCode>General</c:formatCode>
                <c:ptCount val="1"/>
                <c:pt idx="0">
                  <c:v>247.5</c:v>
                </c:pt>
              </c:numCache>
            </c:numRef>
          </c:val>
        </c:ser>
        <c:ser>
          <c:idx val="1"/>
          <c:order val="1"/>
          <c:tx>
            <c:strRef>
              <c:f>Лист1!$C$2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rgbClr val="0D7125"/>
            </a:solidFill>
          </c:spPr>
          <c:invertIfNegative val="0"/>
          <c:dLbls>
            <c:dLbl>
              <c:idx val="0"/>
              <c:layout>
                <c:manualLayout>
                  <c:x val="-3.4582214176638328E-3"/>
                  <c:y val="-2.69037903509779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</c:f>
              <c:strCache>
                <c:ptCount val="1"/>
                <c:pt idx="0">
                  <c:v>Численность получателей ГСП, (тыс.чел.)</c:v>
                </c:pt>
              </c:strCache>
            </c:strRef>
          </c:cat>
          <c:val>
            <c:numRef>
              <c:f>Лист1!$C$3</c:f>
              <c:numCache>
                <c:formatCode>General</c:formatCode>
                <c:ptCount val="1"/>
                <c:pt idx="0">
                  <c:v>257.8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0357760"/>
        <c:axId val="92501632"/>
        <c:axId val="0"/>
      </c:bar3DChart>
      <c:catAx>
        <c:axId val="90357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92501632"/>
        <c:crosses val="autoZero"/>
        <c:auto val="1"/>
        <c:lblAlgn val="ctr"/>
        <c:lblOffset val="100"/>
        <c:noMultiLvlLbl val="0"/>
      </c:catAx>
      <c:valAx>
        <c:axId val="925016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9035776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spPr>
    <a:ln>
      <a:solidFill>
        <a:schemeClr val="bg2">
          <a:lumMod val="2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3839029208253932E-2"/>
          <c:y val="4.0490086788850202E-2"/>
          <c:w val="0.65679220082273915"/>
          <c:h val="0.8297239572250918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Восточный округ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2.0925170272982865E-2"/>
                </c:manualLayout>
              </c:layout>
              <c:spPr/>
              <c:txPr>
                <a:bodyPr/>
                <a:lstStyle/>
                <a:p>
                  <a:pPr>
                    <a:defRPr sz="14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получателей ГСП, (%)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Горнозаводской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dLbl>
              <c:idx val="0"/>
              <c:layout>
                <c:manualLayout>
                  <c:x val="5.8451486646826922E-3"/>
                  <c:y val="-2.98931003899755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получателей ГСП, (%)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Западный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получателей ГСП, (%)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7.9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Северный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5.8451486646826922E-3"/>
                  <c:y val="-2.0925170272982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получателей ГСП, (%)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8.1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Южный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535445994048073E-2"/>
                  <c:y val="-1.1957240155990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получателей ГСП, (%)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6.8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Екатеринбург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9225743323413465E-2"/>
                  <c:y val="-2.3914480311980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получателей ГСП, (%)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0361856"/>
        <c:axId val="92503360"/>
        <c:axId val="0"/>
      </c:bar3DChart>
      <c:catAx>
        <c:axId val="903618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92503360"/>
        <c:crosses val="autoZero"/>
        <c:auto val="1"/>
        <c:lblAlgn val="ctr"/>
        <c:lblOffset val="100"/>
        <c:noMultiLvlLbl val="0"/>
      </c:catAx>
      <c:valAx>
        <c:axId val="92503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903618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587657439309422"/>
          <c:y val="0.18605889364458564"/>
          <c:w val="0.31658797961285801"/>
          <c:h val="0.62788221271082889"/>
        </c:manualLayout>
      </c:layout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gap"/>
    <c:showDLblsOverMax val="0"/>
  </c:chart>
  <c:spPr>
    <a:ln>
      <a:solidFill>
        <a:schemeClr val="bg2">
          <a:lumMod val="2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b="0" baseline="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СРО и ОЦРИ в 2015 году получили услуги 14 121 человек старше 18 лет, из них инвалидов – 4 733 (33,5%). В том числе: </a:t>
            </a:r>
          </a:p>
          <a:p>
            <a:pPr>
              <a:defRPr/>
            </a:pPr>
            <a:r>
              <a:rPr lang="ru-RU" sz="1600" b="0" baseline="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928 человек с нарушением опорно-двигательного аппарата; </a:t>
            </a:r>
          </a:p>
          <a:p>
            <a:pPr>
              <a:defRPr/>
            </a:pPr>
            <a:r>
              <a:rPr lang="ru-RU" sz="1600" b="0" baseline="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152 человека, передвигающихся на креслах-колясках; </a:t>
            </a:r>
          </a:p>
          <a:p>
            <a:pPr>
              <a:defRPr/>
            </a:pPr>
            <a:r>
              <a:rPr lang="ru-RU" sz="1600" b="0" baseline="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210 человек с нарушениями зрен</a:t>
            </a:r>
            <a:endParaRPr lang="ru-RU" sz="1600" b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0234643366947556"/>
          <c:y val="3.449089269724212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40911497904867"/>
          <c:y val="0.2966216771962823"/>
          <c:w val="0.76075171524612051"/>
          <c:h val="0.5349940950350184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7030A0"/>
              </a:solidFill>
            </c:spPr>
          </c:dPt>
          <c:cat>
            <c:strRef>
              <c:f>Лист1!$A$2:$A$7</c:f>
              <c:strCache>
                <c:ptCount val="6"/>
                <c:pt idx="0">
                  <c:v>Северный </c:v>
                </c:pt>
                <c:pt idx="1">
                  <c:v>Восточный</c:v>
                </c:pt>
                <c:pt idx="2">
                  <c:v>Горнозаводской</c:v>
                </c:pt>
                <c:pt idx="3">
                  <c:v>Западный</c:v>
                </c:pt>
                <c:pt idx="4">
                  <c:v>Центральный </c:v>
                </c:pt>
                <c:pt idx="5">
                  <c:v>ОЦРИ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0.28999999999999998</c:v>
                </c:pt>
                <c:pt idx="1">
                  <c:v>0.26</c:v>
                </c:pt>
                <c:pt idx="2" formatCode="0.00%">
                  <c:v>0.29499999999999998</c:v>
                </c:pt>
                <c:pt idx="3" formatCode="0.00%">
                  <c:v>0.29399999999999998</c:v>
                </c:pt>
                <c:pt idx="4" formatCode="0.00%">
                  <c:v>0.437</c:v>
                </c:pt>
                <c:pt idx="5" formatCode="0.00%">
                  <c:v>0.752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137783808"/>
        <c:axId val="92485824"/>
      </c:barChart>
      <c:catAx>
        <c:axId val="1377838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92485824"/>
        <c:crosses val="autoZero"/>
        <c:auto val="1"/>
        <c:lblAlgn val="ctr"/>
        <c:lblOffset val="100"/>
        <c:noMultiLvlLbl val="0"/>
      </c:catAx>
      <c:valAx>
        <c:axId val="92485824"/>
        <c:scaling>
          <c:orientation val="minMax"/>
        </c:scaling>
        <c:delete val="0"/>
        <c:axPos val="b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crossAx val="137783808"/>
        <c:crosses val="autoZero"/>
        <c:crossBetween val="between"/>
      </c:valAx>
      <c:spPr>
        <a:noFill/>
        <a:ln w="22955">
          <a:noFill/>
        </a:ln>
      </c:spPr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627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rgbClr val="002060"/>
                </a:solidFill>
              </a:rPr>
              <a:t>Объемы субсидий (в тыс. рублей)</a:t>
            </a:r>
            <a:endParaRPr lang="ru-RU" sz="2000" b="1" dirty="0">
              <a:solidFill>
                <a:srgbClr val="002060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Мепроприятия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Лист1!$A$2:$A$4</c:f>
              <c:strCache>
                <c:ptCount val="3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7016.5969999999998</c:v>
                </c:pt>
                <c:pt idx="1">
                  <c:v>4689.3819999999996</c:v>
                </c:pt>
                <c:pt idx="2">
                  <c:v>4564.049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Соцпроекты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Лист1!$A$2:$A$4</c:f>
              <c:strCache>
                <c:ptCount val="3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675</c:v>
                </c:pt>
                <c:pt idx="1">
                  <c:v>11353</c:v>
                </c:pt>
                <c:pt idx="2">
                  <c:v>3815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Федеральный бюджет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Лист1!$A$2:$A$4</c:f>
              <c:strCache>
                <c:ptCount val="3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5500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7922560"/>
        <c:axId val="92473024"/>
        <c:axId val="0"/>
      </c:bar3DChart>
      <c:catAx>
        <c:axId val="137922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2473024"/>
        <c:crosses val="autoZero"/>
        <c:auto val="1"/>
        <c:lblAlgn val="ctr"/>
        <c:lblOffset val="100"/>
        <c:noMultiLvlLbl val="0"/>
      </c:catAx>
      <c:valAx>
        <c:axId val="92473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7922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C4012C-51BC-46E3-983C-EEE41E3BBAE0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ru-RU"/>
        </a:p>
      </dgm:t>
    </dgm:pt>
    <dgm:pt modelId="{8186397C-0DCF-4D4B-A648-4E25A2720838}">
      <dgm:prSet phldrT="[Текст]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Принято решений о назначении социальных выплат с нарушением законодательства</a:t>
          </a:r>
          <a:endParaRPr lang="ru-RU" dirty="0"/>
        </a:p>
      </dgm:t>
    </dgm:pt>
    <dgm:pt modelId="{AB649C23-B2A0-4843-A291-6A7C3B21B26C}" type="parTrans" cxnId="{46439667-A43A-4EF8-9228-2D8D33EBA05A}">
      <dgm:prSet/>
      <dgm:spPr/>
      <dgm:t>
        <a:bodyPr/>
        <a:lstStyle/>
        <a:p>
          <a:endParaRPr lang="ru-RU"/>
        </a:p>
      </dgm:t>
    </dgm:pt>
    <dgm:pt modelId="{43A0A7D7-D959-4777-A869-0138A00BF30A}" type="sibTrans" cxnId="{46439667-A43A-4EF8-9228-2D8D33EBA05A}">
      <dgm:prSet/>
      <dgm:spPr/>
      <dgm:t>
        <a:bodyPr/>
        <a:lstStyle/>
        <a:p>
          <a:endParaRPr lang="ru-RU"/>
        </a:p>
      </dgm:t>
    </dgm:pt>
    <dgm:pt modelId="{9262F0E8-D594-44E3-AE55-5A8EE053E583}">
      <dgm:prSet phldrT="[Текст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ru-RU" sz="3200" b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1,5 % </a:t>
          </a:r>
          <a:endParaRPr lang="ru-RU" sz="3200" u="none" dirty="0"/>
        </a:p>
      </dgm:t>
    </dgm:pt>
    <dgm:pt modelId="{2F6DC4AC-09D7-4F97-9D56-944BCD3DCA06}" type="parTrans" cxnId="{A9717124-E4D5-410D-952E-08C1D415219C}">
      <dgm:prSet/>
      <dgm:spPr/>
      <dgm:t>
        <a:bodyPr/>
        <a:lstStyle/>
        <a:p>
          <a:endParaRPr lang="ru-RU"/>
        </a:p>
      </dgm:t>
    </dgm:pt>
    <dgm:pt modelId="{F99650FD-D31A-47ED-8DF5-1E269FA655E8}" type="sibTrans" cxnId="{A9717124-E4D5-410D-952E-08C1D415219C}">
      <dgm:prSet/>
      <dgm:spPr/>
      <dgm:t>
        <a:bodyPr/>
        <a:lstStyle/>
        <a:p>
          <a:endParaRPr lang="ru-RU"/>
        </a:p>
      </dgm:t>
    </dgm:pt>
    <dgm:pt modelId="{41EC0CBF-BEAD-4F00-A980-96CCDEF37766}">
      <dgm:prSet phldrT="[Текст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ru-RU" sz="3200" b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0,4 %</a:t>
          </a:r>
          <a:endParaRPr lang="ru-RU" sz="3200" u="none" dirty="0"/>
        </a:p>
      </dgm:t>
    </dgm:pt>
    <dgm:pt modelId="{9CCEA2F1-050E-42C8-981C-6042E634CE7E}" type="parTrans" cxnId="{C5324151-EA63-4823-BC7D-D39B8797E992}">
      <dgm:prSet/>
      <dgm:spPr/>
      <dgm:t>
        <a:bodyPr/>
        <a:lstStyle/>
        <a:p>
          <a:endParaRPr lang="ru-RU"/>
        </a:p>
      </dgm:t>
    </dgm:pt>
    <dgm:pt modelId="{16A903CB-D65F-4207-9175-9771CF6DC360}" type="sibTrans" cxnId="{C5324151-EA63-4823-BC7D-D39B8797E992}">
      <dgm:prSet/>
      <dgm:spPr/>
      <dgm:t>
        <a:bodyPr/>
        <a:lstStyle/>
        <a:p>
          <a:endParaRPr lang="ru-RU"/>
        </a:p>
      </dgm:t>
    </dgm:pt>
    <dgm:pt modelId="{6D34456E-AA64-4B06-A77A-75D4680F3BF6}">
      <dgm:prSet phldrT="[Текст]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Несвоевременное предоставление социальных выплат </a:t>
          </a:r>
          <a:endParaRPr lang="ru-RU" dirty="0"/>
        </a:p>
      </dgm:t>
    </dgm:pt>
    <dgm:pt modelId="{B48C074C-A0A4-4E1E-8096-2D04620AE15D}" type="sibTrans" cxnId="{8392FB28-C88D-457E-93AC-474EADF01B91}">
      <dgm:prSet/>
      <dgm:spPr/>
      <dgm:t>
        <a:bodyPr/>
        <a:lstStyle/>
        <a:p>
          <a:endParaRPr lang="ru-RU"/>
        </a:p>
      </dgm:t>
    </dgm:pt>
    <dgm:pt modelId="{4E435016-29DE-4B67-82A9-8F82D036C2DA}" type="parTrans" cxnId="{8392FB28-C88D-457E-93AC-474EADF01B91}">
      <dgm:prSet/>
      <dgm:spPr/>
      <dgm:t>
        <a:bodyPr/>
        <a:lstStyle/>
        <a:p>
          <a:endParaRPr lang="ru-RU"/>
        </a:p>
      </dgm:t>
    </dgm:pt>
    <dgm:pt modelId="{D5D2C358-E96D-4EAF-A82A-133ED6A8205E}">
      <dgm:prSet phldrT="[Текст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ru-RU" sz="3200" b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3,3 % </a:t>
          </a:r>
          <a:endParaRPr lang="ru-RU" sz="3200" u="none" dirty="0"/>
        </a:p>
      </dgm:t>
    </dgm:pt>
    <dgm:pt modelId="{E5EEBAB9-0A48-4C56-9F69-8D33150CE2EA}" type="sibTrans" cxnId="{D84D470F-276A-4541-9620-62AD40B3BF27}">
      <dgm:prSet/>
      <dgm:spPr/>
      <dgm:t>
        <a:bodyPr/>
        <a:lstStyle/>
        <a:p>
          <a:endParaRPr lang="ru-RU"/>
        </a:p>
      </dgm:t>
    </dgm:pt>
    <dgm:pt modelId="{5025E216-54DB-4C83-B8D4-94A65BF5F333}" type="parTrans" cxnId="{D84D470F-276A-4541-9620-62AD40B3BF27}">
      <dgm:prSet/>
      <dgm:spPr/>
      <dgm:t>
        <a:bodyPr/>
        <a:lstStyle/>
        <a:p>
          <a:endParaRPr lang="ru-RU"/>
        </a:p>
      </dgm:t>
    </dgm:pt>
    <dgm:pt modelId="{1F6C719A-C2C5-4A0D-9523-653D8A57DC2D}">
      <dgm:prSet phldrT="[Текст]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dirty="0" smtClean="0"/>
            <a:t>Нарушения по результатам проверок баз данных</a:t>
          </a:r>
          <a:endParaRPr lang="ru-RU" dirty="0"/>
        </a:p>
      </dgm:t>
    </dgm:pt>
    <dgm:pt modelId="{78DF3C1D-A2DB-4232-A6AC-2CFCD7A1F771}" type="sibTrans" cxnId="{84982DF1-B6CF-491A-B6E6-5CFCBED1705E}">
      <dgm:prSet/>
      <dgm:spPr/>
      <dgm:t>
        <a:bodyPr/>
        <a:lstStyle/>
        <a:p>
          <a:endParaRPr lang="ru-RU"/>
        </a:p>
      </dgm:t>
    </dgm:pt>
    <dgm:pt modelId="{ABC7D207-F715-41DB-8F17-5B85172BA5E5}" type="parTrans" cxnId="{84982DF1-B6CF-491A-B6E6-5CFCBED1705E}">
      <dgm:prSet/>
      <dgm:spPr/>
      <dgm:t>
        <a:bodyPr/>
        <a:lstStyle/>
        <a:p>
          <a:endParaRPr lang="ru-RU"/>
        </a:p>
      </dgm:t>
    </dgm:pt>
    <dgm:pt modelId="{716E7CA7-A49F-4CF9-B4F7-309CF7C280E6}" type="pres">
      <dgm:prSet presAssocID="{ADC4012C-51BC-46E3-983C-EEE41E3BBAE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2670DA-C2C8-4328-9454-6D7CEAEA4919}" type="pres">
      <dgm:prSet presAssocID="{8186397C-0DCF-4D4B-A648-4E25A2720838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AE3A004C-6230-47D6-8398-6DEE30AB1A06}" type="pres">
      <dgm:prSet presAssocID="{8186397C-0DCF-4D4B-A648-4E25A2720838}" presName="parentText" presStyleLbl="node1" presStyleIdx="0" presStyleCnt="3" custScaleX="160814" custLinFactNeighborX="512" custLinFactNeighborY="-4289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0CD15-D1F6-4C0C-9178-293A7973702D}" type="pres">
      <dgm:prSet presAssocID="{8186397C-0DCF-4D4B-A648-4E25A2720838}" presName="descendantText" presStyleLbl="alignAccFollowNode1" presStyleIdx="0" presStyleCnt="3" custScaleX="52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986657-C778-4426-AC38-03D45B880534}" type="pres">
      <dgm:prSet presAssocID="{43A0A7D7-D959-4777-A869-0138A00BF30A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B458CABF-286D-4338-A7C8-0A2BE44F0751}" type="pres">
      <dgm:prSet presAssocID="{6D34456E-AA64-4B06-A77A-75D4680F3BF6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E8DB1B38-1679-4287-AB0E-BD1F7351CA53}" type="pres">
      <dgm:prSet presAssocID="{6D34456E-AA64-4B06-A77A-75D4680F3BF6}" presName="parentText" presStyleLbl="node1" presStyleIdx="1" presStyleCnt="3" custScaleX="16081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DF8D5-29A0-4C1A-B5B8-4B89E05122C3}" type="pres">
      <dgm:prSet presAssocID="{6D34456E-AA64-4B06-A77A-75D4680F3BF6}" presName="descendantText" presStyleLbl="alignAccFollowNode1" presStyleIdx="1" presStyleCnt="3" custScaleX="52128" custLinFactNeighborX="-546" custLinFactNeighborY="1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B3A9FD-A9EA-40F2-9984-919B6BBFB432}" type="pres">
      <dgm:prSet presAssocID="{B48C074C-A0A4-4E1E-8096-2D04620AE15D}" presName="sp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B4B66BA6-0E2D-4A75-A5E2-B00D9E2D90CA}" type="pres">
      <dgm:prSet presAssocID="{1F6C719A-C2C5-4A0D-9523-653D8A57DC2D}" presName="linNode" presStyleCnt="0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D89E57D7-BC18-4237-8F06-7BC5D93708AC}" type="pres">
      <dgm:prSet presAssocID="{1F6C719A-C2C5-4A0D-9523-653D8A57DC2D}" presName="parentText" presStyleLbl="node1" presStyleIdx="2" presStyleCnt="3" custScaleX="160814" custLinFactNeighborX="-97" custLinFactNeighborY="69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D47ED-A9E4-4E6C-A1F8-C37EC331E718}" type="pres">
      <dgm:prSet presAssocID="{1F6C719A-C2C5-4A0D-9523-653D8A57DC2D}" presName="descendantText" presStyleLbl="alignAccFollowNode1" presStyleIdx="2" presStyleCnt="3" custScaleX="52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4D470F-276A-4541-9620-62AD40B3BF27}" srcId="{1F6C719A-C2C5-4A0D-9523-653D8A57DC2D}" destId="{D5D2C358-E96D-4EAF-A82A-133ED6A8205E}" srcOrd="0" destOrd="0" parTransId="{5025E216-54DB-4C83-B8D4-94A65BF5F333}" sibTransId="{E5EEBAB9-0A48-4C56-9F69-8D33150CE2EA}"/>
    <dgm:cxn modelId="{84982DF1-B6CF-491A-B6E6-5CFCBED1705E}" srcId="{ADC4012C-51BC-46E3-983C-EEE41E3BBAE0}" destId="{1F6C719A-C2C5-4A0D-9523-653D8A57DC2D}" srcOrd="2" destOrd="0" parTransId="{ABC7D207-F715-41DB-8F17-5B85172BA5E5}" sibTransId="{78DF3C1D-A2DB-4232-A6AC-2CFCD7A1F771}"/>
    <dgm:cxn modelId="{6EE7ECB2-5DED-4DB2-9E34-A28DA5C52AC1}" type="presOf" srcId="{ADC4012C-51BC-46E3-983C-EEE41E3BBAE0}" destId="{716E7CA7-A49F-4CF9-B4F7-309CF7C280E6}" srcOrd="0" destOrd="0" presId="urn:microsoft.com/office/officeart/2005/8/layout/vList5"/>
    <dgm:cxn modelId="{823ED61B-0A6C-47C5-BCAD-CCEBCE813CBF}" type="presOf" srcId="{9262F0E8-D594-44E3-AE55-5A8EE053E583}" destId="{FFA0CD15-D1F6-4C0C-9178-293A7973702D}" srcOrd="0" destOrd="0" presId="urn:microsoft.com/office/officeart/2005/8/layout/vList5"/>
    <dgm:cxn modelId="{4701D612-1C57-4DE3-B688-B25C0626F982}" type="presOf" srcId="{41EC0CBF-BEAD-4F00-A980-96CCDEF37766}" destId="{0E6DF8D5-29A0-4C1A-B5B8-4B89E05122C3}" srcOrd="0" destOrd="0" presId="urn:microsoft.com/office/officeart/2005/8/layout/vList5"/>
    <dgm:cxn modelId="{8392FB28-C88D-457E-93AC-474EADF01B91}" srcId="{ADC4012C-51BC-46E3-983C-EEE41E3BBAE0}" destId="{6D34456E-AA64-4B06-A77A-75D4680F3BF6}" srcOrd="1" destOrd="0" parTransId="{4E435016-29DE-4B67-82A9-8F82D036C2DA}" sibTransId="{B48C074C-A0A4-4E1E-8096-2D04620AE15D}"/>
    <dgm:cxn modelId="{89556A5B-74C9-4855-9CC1-F799B11465B7}" type="presOf" srcId="{1F6C719A-C2C5-4A0D-9523-653D8A57DC2D}" destId="{D89E57D7-BC18-4237-8F06-7BC5D93708AC}" srcOrd="0" destOrd="0" presId="urn:microsoft.com/office/officeart/2005/8/layout/vList5"/>
    <dgm:cxn modelId="{46439667-A43A-4EF8-9228-2D8D33EBA05A}" srcId="{ADC4012C-51BC-46E3-983C-EEE41E3BBAE0}" destId="{8186397C-0DCF-4D4B-A648-4E25A2720838}" srcOrd="0" destOrd="0" parTransId="{AB649C23-B2A0-4843-A291-6A7C3B21B26C}" sibTransId="{43A0A7D7-D959-4777-A869-0138A00BF30A}"/>
    <dgm:cxn modelId="{A9717124-E4D5-410D-952E-08C1D415219C}" srcId="{8186397C-0DCF-4D4B-A648-4E25A2720838}" destId="{9262F0E8-D594-44E3-AE55-5A8EE053E583}" srcOrd="0" destOrd="0" parTransId="{2F6DC4AC-09D7-4F97-9D56-944BCD3DCA06}" sibTransId="{F99650FD-D31A-47ED-8DF5-1E269FA655E8}"/>
    <dgm:cxn modelId="{2D6787A2-DF49-4714-9057-5E52B2047BBA}" type="presOf" srcId="{D5D2C358-E96D-4EAF-A82A-133ED6A8205E}" destId="{867D47ED-A9E4-4E6C-A1F8-C37EC331E718}" srcOrd="0" destOrd="0" presId="urn:microsoft.com/office/officeart/2005/8/layout/vList5"/>
    <dgm:cxn modelId="{7ABBF7EF-3A56-44CF-8FC0-8411ECFC0ABD}" type="presOf" srcId="{8186397C-0DCF-4D4B-A648-4E25A2720838}" destId="{AE3A004C-6230-47D6-8398-6DEE30AB1A06}" srcOrd="0" destOrd="0" presId="urn:microsoft.com/office/officeart/2005/8/layout/vList5"/>
    <dgm:cxn modelId="{8FCC40C0-440E-45F5-AA9A-CDCBFEB162F0}" type="presOf" srcId="{6D34456E-AA64-4B06-A77A-75D4680F3BF6}" destId="{E8DB1B38-1679-4287-AB0E-BD1F7351CA53}" srcOrd="0" destOrd="0" presId="urn:microsoft.com/office/officeart/2005/8/layout/vList5"/>
    <dgm:cxn modelId="{C5324151-EA63-4823-BC7D-D39B8797E992}" srcId="{6D34456E-AA64-4B06-A77A-75D4680F3BF6}" destId="{41EC0CBF-BEAD-4F00-A980-96CCDEF37766}" srcOrd="0" destOrd="0" parTransId="{9CCEA2F1-050E-42C8-981C-6042E634CE7E}" sibTransId="{16A903CB-D65F-4207-9175-9771CF6DC360}"/>
    <dgm:cxn modelId="{90645540-6CA5-498D-AB66-58EC609B7DE4}" type="presParOf" srcId="{716E7CA7-A49F-4CF9-B4F7-309CF7C280E6}" destId="{972670DA-C2C8-4328-9454-6D7CEAEA4919}" srcOrd="0" destOrd="0" presId="urn:microsoft.com/office/officeart/2005/8/layout/vList5"/>
    <dgm:cxn modelId="{A365D392-61AF-4AD6-A87B-F7C69F4ECEA0}" type="presParOf" srcId="{972670DA-C2C8-4328-9454-6D7CEAEA4919}" destId="{AE3A004C-6230-47D6-8398-6DEE30AB1A06}" srcOrd="0" destOrd="0" presId="urn:microsoft.com/office/officeart/2005/8/layout/vList5"/>
    <dgm:cxn modelId="{A12DF23E-AB95-45E9-93FA-51EBA5E028E1}" type="presParOf" srcId="{972670DA-C2C8-4328-9454-6D7CEAEA4919}" destId="{FFA0CD15-D1F6-4C0C-9178-293A7973702D}" srcOrd="1" destOrd="0" presId="urn:microsoft.com/office/officeart/2005/8/layout/vList5"/>
    <dgm:cxn modelId="{B8F9A46B-68B5-4BA4-A676-478C446B257E}" type="presParOf" srcId="{716E7CA7-A49F-4CF9-B4F7-309CF7C280E6}" destId="{92986657-C778-4426-AC38-03D45B880534}" srcOrd="1" destOrd="0" presId="urn:microsoft.com/office/officeart/2005/8/layout/vList5"/>
    <dgm:cxn modelId="{C27252E6-155A-454D-B767-D524DDFF4196}" type="presParOf" srcId="{716E7CA7-A49F-4CF9-B4F7-309CF7C280E6}" destId="{B458CABF-286D-4338-A7C8-0A2BE44F0751}" srcOrd="2" destOrd="0" presId="urn:microsoft.com/office/officeart/2005/8/layout/vList5"/>
    <dgm:cxn modelId="{3B9C019A-0747-4013-AC2B-33FFE4E5A91A}" type="presParOf" srcId="{B458CABF-286D-4338-A7C8-0A2BE44F0751}" destId="{E8DB1B38-1679-4287-AB0E-BD1F7351CA53}" srcOrd="0" destOrd="0" presId="urn:microsoft.com/office/officeart/2005/8/layout/vList5"/>
    <dgm:cxn modelId="{27E7A5E8-5720-4A74-A1AC-3B7DDD0EB216}" type="presParOf" srcId="{B458CABF-286D-4338-A7C8-0A2BE44F0751}" destId="{0E6DF8D5-29A0-4C1A-B5B8-4B89E05122C3}" srcOrd="1" destOrd="0" presId="urn:microsoft.com/office/officeart/2005/8/layout/vList5"/>
    <dgm:cxn modelId="{72F0C178-4834-4D25-9325-F562B09D2E0F}" type="presParOf" srcId="{716E7CA7-A49F-4CF9-B4F7-309CF7C280E6}" destId="{BDB3A9FD-A9EA-40F2-9984-919B6BBFB432}" srcOrd="3" destOrd="0" presId="urn:microsoft.com/office/officeart/2005/8/layout/vList5"/>
    <dgm:cxn modelId="{7FF66B99-742C-4BE5-81F1-665475DBFC19}" type="presParOf" srcId="{716E7CA7-A49F-4CF9-B4F7-309CF7C280E6}" destId="{B4B66BA6-0E2D-4A75-A5E2-B00D9E2D90CA}" srcOrd="4" destOrd="0" presId="urn:microsoft.com/office/officeart/2005/8/layout/vList5"/>
    <dgm:cxn modelId="{64916E33-406A-49E7-87D1-46F60A0C6585}" type="presParOf" srcId="{B4B66BA6-0E2D-4A75-A5E2-B00D9E2D90CA}" destId="{D89E57D7-BC18-4237-8F06-7BC5D93708AC}" srcOrd="0" destOrd="0" presId="urn:microsoft.com/office/officeart/2005/8/layout/vList5"/>
    <dgm:cxn modelId="{02B595F1-3B5C-4D98-B35B-325F9045BC13}" type="presParOf" srcId="{B4B66BA6-0E2D-4A75-A5E2-B00D9E2D90CA}" destId="{867D47ED-A9E4-4E6C-A1F8-C37EC331E718}" srcOrd="1" destOrd="0" presId="urn:microsoft.com/office/officeart/2005/8/layout/vList5"/>
  </dgm:cxnLst>
  <dgm:bg/>
  <dgm:whole>
    <a:ln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A0CD15-D1F6-4C0C-9178-293A7973702D}">
      <dsp:nvSpPr>
        <dsp:cNvPr id="0" name=""/>
        <dsp:cNvSpPr/>
      </dsp:nvSpPr>
      <dsp:spPr>
        <a:xfrm rot="5400000">
          <a:off x="6358720" y="-859726"/>
          <a:ext cx="928228" cy="2883253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1,5 % </a:t>
          </a:r>
          <a:endParaRPr lang="ru-RU" sz="3200" u="none" kern="1200" dirty="0"/>
        </a:p>
      </dsp:txBody>
      <dsp:txXfrm rot="-5400000">
        <a:off x="5381208" y="163098"/>
        <a:ext cx="2837941" cy="837604"/>
      </dsp:txXfrm>
    </dsp:sp>
    <dsp:sp modelId="{AE3A004C-6230-47D6-8398-6DEE30AB1A06}">
      <dsp:nvSpPr>
        <dsp:cNvPr id="0" name=""/>
        <dsp:cNvSpPr/>
      </dsp:nvSpPr>
      <dsp:spPr>
        <a:xfrm>
          <a:off x="406207" y="0"/>
          <a:ext cx="5003319" cy="116028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Принято решений о назначении социальных выплат с нарушением законодательства</a:t>
          </a:r>
          <a:endParaRPr lang="ru-RU" sz="2200" kern="1200" dirty="0"/>
        </a:p>
      </dsp:txBody>
      <dsp:txXfrm>
        <a:off x="462847" y="56640"/>
        <a:ext cx="4890039" cy="1047005"/>
      </dsp:txXfrm>
    </dsp:sp>
    <dsp:sp modelId="{0E6DF8D5-29A0-4C1A-B5B8-4B89E05122C3}">
      <dsp:nvSpPr>
        <dsp:cNvPr id="0" name=""/>
        <dsp:cNvSpPr/>
      </dsp:nvSpPr>
      <dsp:spPr>
        <a:xfrm rot="5400000">
          <a:off x="6341733" y="372366"/>
          <a:ext cx="928228" cy="2883253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0,4 %</a:t>
          </a:r>
          <a:endParaRPr lang="ru-RU" sz="3200" u="none" kern="1200" dirty="0"/>
        </a:p>
      </dsp:txBody>
      <dsp:txXfrm rot="-5400000">
        <a:off x="5364221" y="1395190"/>
        <a:ext cx="2837941" cy="837604"/>
      </dsp:txXfrm>
    </dsp:sp>
    <dsp:sp modelId="{E8DB1B38-1679-4287-AB0E-BD1F7351CA53}">
      <dsp:nvSpPr>
        <dsp:cNvPr id="0" name=""/>
        <dsp:cNvSpPr/>
      </dsp:nvSpPr>
      <dsp:spPr>
        <a:xfrm>
          <a:off x="377888" y="1220057"/>
          <a:ext cx="5003319" cy="116028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Несвоевременное предоставление социальных выплат </a:t>
          </a:r>
          <a:endParaRPr lang="ru-RU" sz="2200" kern="1200" dirty="0"/>
        </a:p>
      </dsp:txBody>
      <dsp:txXfrm>
        <a:off x="434528" y="1276697"/>
        <a:ext cx="4890039" cy="1047005"/>
      </dsp:txXfrm>
    </dsp:sp>
    <dsp:sp modelId="{867D47ED-A9E4-4E6C-A1F8-C37EC331E718}">
      <dsp:nvSpPr>
        <dsp:cNvPr id="0" name=""/>
        <dsp:cNvSpPr/>
      </dsp:nvSpPr>
      <dsp:spPr>
        <a:xfrm rot="5400000">
          <a:off x="6358720" y="1576872"/>
          <a:ext cx="928228" cy="2883253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3,3 % </a:t>
          </a:r>
          <a:endParaRPr lang="ru-RU" sz="3200" u="none" kern="1200" dirty="0"/>
        </a:p>
      </dsp:txBody>
      <dsp:txXfrm rot="-5400000">
        <a:off x="5381208" y="2599696"/>
        <a:ext cx="2837941" cy="837604"/>
      </dsp:txXfrm>
    </dsp:sp>
    <dsp:sp modelId="{D89E57D7-BC18-4237-8F06-7BC5D93708AC}">
      <dsp:nvSpPr>
        <dsp:cNvPr id="0" name=""/>
        <dsp:cNvSpPr/>
      </dsp:nvSpPr>
      <dsp:spPr>
        <a:xfrm>
          <a:off x="372523" y="2440114"/>
          <a:ext cx="5003319" cy="116028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Нарушения по результатам проверок баз данных</a:t>
          </a:r>
          <a:endParaRPr lang="ru-RU" sz="2200" kern="1200" dirty="0"/>
        </a:p>
      </dsp:txBody>
      <dsp:txXfrm>
        <a:off x="429163" y="2496754"/>
        <a:ext cx="4890039" cy="1047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05.02.2016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Начать изложение</a:t>
            </a:r>
            <a:r>
              <a:rPr lang="ru-RU" baseline="0" dirty="0" smtClean="0"/>
              <a:t> данного раздела работы мне бы хотелось может не с самого главного направления, но очень важного и по сути не очень зависящего от новой нормативной базы – это мероприятия, которые были организованы и проведены в 2015 году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47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696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Одно из новых направления деятельности</a:t>
            </a:r>
            <a:r>
              <a:rPr lang="ru-RU" baseline="0" dirty="0" smtClean="0"/>
              <a:t> 2015 года – внедрение технологий </a:t>
            </a:r>
            <a: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межведомственной системы социальной реабилитации лиц, отбывших уголовное наказание в виде лишения свободы.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и проведены два заседания (в том числе одно выездное) межведомственной комиссии. Проведен ряд семинаров и круглых</a:t>
            </a:r>
            <a:r>
              <a:rPr lang="ru-RU" sz="1200" baseline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столов по внедрению социального лифта.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000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dirty="0" smtClean="0"/>
              <a:t>Технология «Социального лифта» сама по себе не сложна,</a:t>
            </a:r>
            <a:r>
              <a:rPr lang="ru-RU" altLang="ru-RU" baseline="0" dirty="0" smtClean="0"/>
              <a:t> но сложно внедрение на уровне межведомственного взаимодействия</a:t>
            </a:r>
          </a:p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1487250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Для</a:t>
            </a:r>
            <a:r>
              <a:rPr lang="ru-RU" baseline="0" dirty="0" smtClean="0"/>
              <a:t> того, чтобы технология заработала на территории области, необходимо предпринять определенные меры и преодолеть барьеры. Инструментом для организации процесса должен быть приказ о порядке работы, техническим инструментом работы является модуль системы ИССОН. Поручено ОМЦ отработать технологию взаимодействия по 30 конкретным персонам, подготовить приказ и начать проведение мониторинга.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178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Хотелось бы остановиться на технологическом процессе организации предоставления услуг. Именно этот раздел работы был наиболее сложен в 2015 году,</a:t>
            </a:r>
            <a:r>
              <a:rPr lang="ru-RU" baseline="0" dirty="0" smtClean="0"/>
              <a:t> т.к. мы начали жизнь в формате новых законов. Многие документы рождались в течении года. Так был утвержден приказ по ведомственному перечню услуг. В 2015 количество основных услуг составляло 24, 2016 год – три вида основных услуг (стационарные, полустационарные и на дому)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78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Объемы государственного задания также были утверждены уже в процессе реализации года. Фактическое значение</a:t>
            </a:r>
            <a:r>
              <a:rPr lang="ru-RU" baseline="0" dirty="0" smtClean="0"/>
              <a:t> показателей объема услуг за 2015 год практически не отличается от плановых цифр. Это естественно, т.к. дробление на множество мелких услуг и отсутствие в государственном задании разделения услуг по видам</a:t>
            </a:r>
            <a:r>
              <a:rPr lang="ru-RU" dirty="0" smtClean="0"/>
              <a:t>  практически</a:t>
            </a:r>
            <a:r>
              <a:rPr lang="ru-RU" baseline="0" dirty="0" smtClean="0"/>
              <a:t> делает процесс исполнения государственного задания управляемым. Конечно, необходимо идти по пути укрупнения услуг, особенно в части стационарных технологий, наличие комплексных пакетных услуг позволит и лучше контролировать включение некоммерческих организация в реестр поставщиков услуг. Но процесс изменения стандартов очень непрост – это внесение изменение в Закон, приказ по стандартам, распоряжение РЭК по тарифам.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77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слайде представлены приказы, направленные на совершенствование нормативного регулирования социального обслуживания в 2015 году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4234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Инструментами управления предоставления социальных услуг являются система СМК</a:t>
            </a:r>
            <a:r>
              <a:rPr lang="ru-RU" baseline="0" dirty="0" smtClean="0"/>
              <a:t> И СМСО и информационная система ИССОН. Начнем с ИССОН.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учреждениях социального обслуживания внедряется автоматизированная информационная система «Социальное обслуживание населения», решающая задачи унификации алгоритмов социального обслуживания, учета выполнения государственного задания на оказание социальных услуг, внедрения норм и нормативов предоставления государственных социальных услуг в соответствии со стандартами.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Информационная система «Социальное обслуживание населения» установлена на серверах и рабочих станциях учреждений и поддерживается в актуальном состоянии по мере выхода обновлений.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2015 году информационная система ИС СОН модернизирована в соответствии с новым законодательством о социальном обслуживании, в том числе региональными нормативно-правовыми актами. Введен в действие  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web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-сервис «Социальная диагностика», решающий задачи определения нуждаемости граждан в социальных услугах, составления индивидуальных программ.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соответствии с Федеральным законом от 28.12.2013 №442-ФЗ «Об основах социального обслуживания граждан» в Свердловской области ведется «Реестр поставщиков социальных услуг» и «Регистр получателей социальных услуг» в ИС СОН.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209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Читать по слайду. Реализация</a:t>
            </a:r>
            <a:r>
              <a:rPr lang="ru-RU" baseline="0" dirty="0" smtClean="0"/>
              <a:t> второго направления невозможна без организации методического сопровождения, причем одновременно и стандартов и автоматизированных технологий. Силами МСП обеспечить методическое сопровождение невозможно, поэтому м ы предлагаем продолжить работу по следующей схеме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7224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Из представителей учреждений</a:t>
            </a:r>
            <a:r>
              <a:rPr lang="ru-RU" baseline="0" dirty="0" smtClean="0"/>
              <a:t> создаются методические </a:t>
            </a:r>
            <a:r>
              <a:rPr lang="ru-RU" baseline="0" dirty="0" err="1" smtClean="0"/>
              <a:t>групы</a:t>
            </a:r>
            <a:r>
              <a:rPr lang="ru-RU" baseline="0" dirty="0" smtClean="0"/>
              <a:t>, закрепленные за модулями в </a:t>
            </a:r>
            <a:r>
              <a:rPr lang="ru-RU" baseline="0" dirty="0" err="1" smtClean="0"/>
              <a:t>ИСОн</a:t>
            </a:r>
            <a:r>
              <a:rPr lang="ru-RU" baseline="0" dirty="0" smtClean="0"/>
              <a:t> и стандартами ……по слайду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9258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декабре 2015 года проведена процедура аудита системы менеджмента качества (далее – СМК) и системы менеджмента социальной ответственности (далее – СМ СО). Группой аудитов ООО «Русский  Регистр – Уральское качество» было принято положительное решение о соответствии СМК и СМ СО требованиям международных стандартов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9001:2008 и 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IQNet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SR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 соответственно. Торжественное вручение сертификатов 108 подведомственным учреждениям Министерства социальной политики запланировано на март 2016 года.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Отделом технологий социального обслуживания граждан совместно с ООО «АСС-Бизнес Софт» к проведению аудита по СМК и СМ СО разработан и внедрен модуль «Качество услуг» в программном комплексе «Социальное обслуживание населения». Учреждениями загружено 2 245 документов, создано 189 отчетов.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3086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dirty="0" smtClean="0"/>
              <a:t>Задачей каждого учреждения должно быть не получение сертификата,</a:t>
            </a:r>
            <a:r>
              <a:rPr lang="ru-RU" altLang="ru-RU" baseline="0" dirty="0" smtClean="0"/>
              <a:t> а постоянная работа по унифицированным алгоритмам с требованием достижения критериев качества</a:t>
            </a: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480477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05.02.2016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/>
          <a:lstStyle/>
          <a:p>
            <a:fld id="{5433862F-6027-4ABA-97AC-B9FA2093E187}" type="datetimeFigureOut">
              <a:rPr lang="ru-RU" smtClean="0"/>
              <a:pPr/>
              <a:t>05.02.2016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11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D23501F050F424F4D82566CEDD40B081579D1F481216785B5864B52EEB820AD56CB467B72EDD2C8C56DB5F0847b2M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jpeg"/><Relationship Id="rId4" Type="http://schemas.openxmlformats.org/officeDocument/2006/relationships/hyperlink" Target="http://www.hr-portal.ru/files/imagecache/full800x600/mini/1_2.jpg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784165"/>
            <a:ext cx="8642350" cy="2644835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итогах деятельности </a:t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 социального обслуживания и управлений социальной политики </a:t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2015 году и задачах на 2016 год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77683" y="4365104"/>
            <a:ext cx="64094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Министра 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области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Диляра Рашидовна Медведская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0825" y="6207423"/>
            <a:ext cx="8636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февраля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3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3356992"/>
            <a:ext cx="2791190" cy="33120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546646"/>
            <a:ext cx="8642350" cy="720080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Курируемые направления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95736" y="1736685"/>
            <a:ext cx="6697439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9875"/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Предоставление социальных выплат</a:t>
            </a:r>
          </a:p>
          <a:p>
            <a:pPr lvl="0" indent="269875"/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9875"/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Мероприятия, связанные с ратификацией       «Конвенции о правах инвалидов»</a:t>
            </a:r>
          </a:p>
          <a:p>
            <a:pPr lvl="0" indent="269875"/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9875"/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Технологии социального обслуживания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44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4824535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На 01 января 2016 года 28% жителей Свердловской области получают различные виды социальных выплат. За 2015 год произведено 2,3 млн. социальных выплат, что на 1,5% меньше уровня 2014 года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505619641"/>
              </p:ext>
            </p:extLst>
          </p:nvPr>
        </p:nvGraphicFramePr>
        <p:xfrm>
          <a:off x="251520" y="3212704"/>
          <a:ext cx="4176464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989854163"/>
              </p:ext>
            </p:extLst>
          </p:nvPr>
        </p:nvGraphicFramePr>
        <p:xfrm>
          <a:off x="4716017" y="3212704"/>
          <a:ext cx="4176464" cy="3459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559619"/>
            <a:ext cx="8675360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4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5949280"/>
            <a:ext cx="8784976" cy="7200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dirty="0" smtClean="0"/>
              <a:t>Наибольшее количество выплат (23%) по областному закону</a:t>
            </a:r>
          </a:p>
          <a:p>
            <a:pPr algn="ctr">
              <a:buNone/>
            </a:pPr>
            <a:r>
              <a:rPr lang="ru-RU" sz="2000" dirty="0" smtClean="0"/>
              <a:t>«О социальной поддержке ветеранов в Свердловской области».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видов социальных выплат по основным законам социальной направленности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484784"/>
            <a:ext cx="8642350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2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4716016" y="1916832"/>
            <a:ext cx="4320480" cy="47525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9512" y="1916832"/>
            <a:ext cx="4176464" cy="47525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aphicFrame>
        <p:nvGraphicFramePr>
          <p:cNvPr id="8" name="Диаграмма 7"/>
          <p:cNvGraphicFramePr/>
          <p:nvPr>
            <p:extLst/>
          </p:nvPr>
        </p:nvGraphicFramePr>
        <p:xfrm>
          <a:off x="467544" y="2204864"/>
          <a:ext cx="367240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163231724"/>
              </p:ext>
            </p:extLst>
          </p:nvPr>
        </p:nvGraphicFramePr>
        <p:xfrm>
          <a:off x="4932040" y="2204864"/>
          <a:ext cx="3959784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Заголовок 1"/>
          <p:cNvSpPr txBox="1">
            <a:spLocks/>
          </p:cNvSpPr>
          <p:nvPr/>
        </p:nvSpPr>
        <p:spPr>
          <a:xfrm>
            <a:off x="250825" y="549274"/>
            <a:ext cx="8642350" cy="791493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получателей государственной </a:t>
            </a: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помощи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22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4719165"/>
              </p:ext>
            </p:extLst>
          </p:nvPr>
        </p:nvGraphicFramePr>
        <p:xfrm>
          <a:off x="250825" y="2852936"/>
          <a:ext cx="8642350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28848" y="853842"/>
            <a:ext cx="467925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u="sng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 год </a:t>
            </a:r>
            <a:r>
              <a:rPr lang="ru-RU" sz="2400" b="1" u="sng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назначено </a:t>
            </a:r>
            <a:r>
              <a:rPr lang="ru-RU" sz="2400" u="sng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391 827</a:t>
            </a:r>
            <a:r>
              <a:rPr lang="ru-RU" sz="2400" b="1" u="sng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</a:t>
            </a:r>
            <a:r>
              <a:rPr lang="ru-RU" sz="2400" u="sng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1026" name="Picture 2" descr="http://99.img.avito.st/1280x960/167470089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612" y="549275"/>
            <a:ext cx="319756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30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oirc_thu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4149653"/>
            <a:ext cx="2170930" cy="1631299"/>
          </a:xfrm>
          <a:prstGeom prst="rect">
            <a:avLst/>
          </a:prstGeom>
        </p:spPr>
      </p:pic>
      <p:pic>
        <p:nvPicPr>
          <p:cNvPr id="8" name="Рисунок 7" descr="Логотип-Почты-России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1499895"/>
            <a:ext cx="2498369" cy="1209025"/>
          </a:xfrm>
          <a:prstGeom prst="rect">
            <a:avLst/>
          </a:prstGeom>
        </p:spPr>
      </p:pic>
      <p:pic>
        <p:nvPicPr>
          <p:cNvPr id="10" name="Рисунок 9" descr="thumbxwm_f2e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64188" y="4134583"/>
            <a:ext cx="2376264" cy="163293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064307" y="4003736"/>
            <a:ext cx="970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</a:t>
            </a:r>
            <a:endParaRPr lang="ru-RU" sz="3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войная стрелка вверх/вниз 11"/>
          <p:cNvSpPr/>
          <p:nvPr/>
        </p:nvSpPr>
        <p:spPr>
          <a:xfrm rot="19520915">
            <a:off x="1944144" y="2724578"/>
            <a:ext cx="187200" cy="145302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Двойная стрелка вверх/вниз 12"/>
          <p:cNvSpPr/>
          <p:nvPr/>
        </p:nvSpPr>
        <p:spPr>
          <a:xfrm>
            <a:off x="7452320" y="2730954"/>
            <a:ext cx="187200" cy="1299351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Двойная стрелка вверх/вниз 13"/>
          <p:cNvSpPr/>
          <p:nvPr/>
        </p:nvSpPr>
        <p:spPr>
          <a:xfrm rot="3431992">
            <a:off x="3442204" y="2320312"/>
            <a:ext cx="171941" cy="2202870"/>
          </a:xfrm>
          <a:prstGeom prst="upDown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Двойная стрелка вверх/вниз 14"/>
          <p:cNvSpPr/>
          <p:nvPr/>
        </p:nvSpPr>
        <p:spPr>
          <a:xfrm rot="3377196">
            <a:off x="4822960" y="2068522"/>
            <a:ext cx="539386" cy="3634799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rot="19553530">
            <a:off x="3873042" y="3864953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</a:rPr>
              <a:t>С 01.03.2016 года</a:t>
            </a:r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http://moskva.bezformata.ru/content/image654543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79" y="1412776"/>
            <a:ext cx="2204244" cy="136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vpressa.ru/photo/60673-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12776"/>
            <a:ext cx="2324181" cy="136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документооборот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62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549275"/>
            <a:ext cx="8642350" cy="720080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единой базы данных получателей</a:t>
            </a:r>
          </a:p>
        </p:txBody>
      </p:sp>
      <p:pic>
        <p:nvPicPr>
          <p:cNvPr id="6" name="Объект 5" descr="http://cdn.ientry.com/sites/devwebpro/pictures/database-marketing-and-web-analytics-small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825" y="2492896"/>
            <a:ext cx="4321175" cy="41761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бъект 4"/>
          <p:cNvSpPr txBox="1">
            <a:spLocks/>
          </p:cNvSpPr>
          <p:nvPr/>
        </p:nvSpPr>
        <p:spPr>
          <a:xfrm>
            <a:off x="4572000" y="1700808"/>
            <a:ext cx="4321175" cy="4248471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2800" b="1" dirty="0" smtClean="0">
                <a:latin typeface="Times New Roman"/>
                <a:ea typeface="Calibri"/>
              </a:rPr>
              <a:t>60</a:t>
            </a:r>
            <a:r>
              <a:rPr lang="ru-RU" sz="2800" dirty="0" smtClean="0">
                <a:latin typeface="Times New Roman"/>
                <a:ea typeface="Calibri"/>
              </a:rPr>
              <a:t> баз данных по Управлениям социальной политики</a:t>
            </a:r>
          </a:p>
          <a:p>
            <a:pPr marL="0" indent="0" algn="ctr">
              <a:buFont typeface="Symbol" pitchFamily="18" charset="2"/>
              <a:buNone/>
            </a:pPr>
            <a:endParaRPr lang="ru-RU" sz="2800" dirty="0" smtClean="0">
              <a:latin typeface="Times New Roman"/>
              <a:ea typeface="Calibri"/>
            </a:endParaRPr>
          </a:p>
          <a:p>
            <a:pPr marL="0" indent="0" algn="ctr">
              <a:buFont typeface="Symbol" pitchFamily="18" charset="2"/>
              <a:buNone/>
            </a:pPr>
            <a:r>
              <a:rPr lang="ru-RU" sz="2800" b="1" dirty="0" smtClean="0">
                <a:latin typeface="Times New Roman"/>
                <a:ea typeface="Calibri"/>
              </a:rPr>
              <a:t>6</a:t>
            </a:r>
            <a:r>
              <a:rPr lang="ru-RU" sz="2800" dirty="0" smtClean="0">
                <a:latin typeface="Times New Roman"/>
                <a:ea typeface="Calibri"/>
              </a:rPr>
              <a:t> баз данных по округам</a:t>
            </a:r>
          </a:p>
          <a:p>
            <a:pPr marL="0" indent="0" algn="ctr">
              <a:buFont typeface="Symbol" pitchFamily="18" charset="2"/>
              <a:buNone/>
            </a:pPr>
            <a:endParaRPr lang="ru-RU" sz="2800" b="1" dirty="0" smtClean="0">
              <a:latin typeface="Times New Roman"/>
              <a:ea typeface="Calibri"/>
            </a:endParaRPr>
          </a:p>
          <a:p>
            <a:pPr marL="0" indent="0" algn="ctr">
              <a:buFont typeface="Symbol" pitchFamily="18" charset="2"/>
              <a:buNone/>
            </a:pPr>
            <a:r>
              <a:rPr lang="ru-RU" sz="2800" b="1" dirty="0" smtClean="0">
                <a:latin typeface="Times New Roman"/>
                <a:ea typeface="Calibri"/>
              </a:rPr>
              <a:t>Единая</a:t>
            </a:r>
            <a:r>
              <a:rPr lang="ru-RU" sz="2800" dirty="0" smtClean="0">
                <a:latin typeface="Times New Roman"/>
                <a:ea typeface="Calibri"/>
              </a:rPr>
              <a:t> база данных получателей социальных выплат</a:t>
            </a:r>
          </a:p>
        </p:txBody>
      </p:sp>
    </p:spTree>
    <p:extLst>
      <p:ext uri="{BB962C8B-B14F-4D97-AF65-F5344CB8AC3E}">
        <p14:creationId xmlns:p14="http://schemas.microsoft.com/office/powerpoint/2010/main" val="230118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rnns.ru/uploads/posts/2014-01/1389274789_logo-konsultantplyu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30198"/>
            <a:ext cx="2496018" cy="2462893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0825" y="2828000"/>
            <a:ext cx="7616124" cy="38410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</a:rPr>
              <a:t>12</a:t>
            </a:r>
            <a:r>
              <a:rPr lang="ru-RU" dirty="0" smtClean="0">
                <a:solidFill>
                  <a:srgbClr val="002060"/>
                </a:solidFill>
              </a:rPr>
              <a:t> законов Свердловской области – сроки назначения социальных выплат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rgbClr val="002060"/>
                </a:solidFill>
              </a:rPr>
              <a:t> 23</a:t>
            </a:r>
            <a:r>
              <a:rPr lang="ru-RU" dirty="0" smtClean="0">
                <a:solidFill>
                  <a:srgbClr val="002060"/>
                </a:solidFill>
              </a:rPr>
              <a:t> закона Свердловской области – индексация социальных выплат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rgbClr val="002060"/>
                </a:solidFill>
              </a:rPr>
              <a:t> 13</a:t>
            </a:r>
            <a:r>
              <a:rPr lang="ru-RU" dirty="0" smtClean="0">
                <a:solidFill>
                  <a:srgbClr val="002060"/>
                </a:solidFill>
              </a:rPr>
              <a:t> постановлений Правительства Свердловской области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rgbClr val="002060"/>
                </a:solidFill>
              </a:rPr>
              <a:t> 35</a:t>
            </a:r>
            <a:r>
              <a:rPr lang="ru-RU" dirty="0" smtClean="0">
                <a:solidFill>
                  <a:srgbClr val="002060"/>
                </a:solidFill>
              </a:rPr>
              <a:t> приказов об утверждении административных регламентов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50825" y="1535710"/>
            <a:ext cx="6480720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4320" indent="-274320">
              <a:spcBef>
                <a:spcPct val="20000"/>
              </a:spcBef>
              <a:buClr>
                <a:srgbClr val="31B6FD"/>
              </a:buClr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24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</a:rPr>
              <a:t>15</a:t>
            </a:r>
            <a:r>
              <a:rPr lang="ru-RU" sz="2400" dirty="0" smtClean="0">
                <a:solidFill>
                  <a:srgbClr val="002060"/>
                </a:solidFill>
              </a:rPr>
              <a:t> законов Свердловской области – использование простой электронной подписи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0825" y="549274"/>
            <a:ext cx="8642350" cy="780923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законодательства 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87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015716" y="4531081"/>
            <a:ext cx="6984776" cy="864096"/>
          </a:xfrm>
        </p:spPr>
        <p:txBody>
          <a:bodyPr>
            <a:normAutofit fontScale="92500"/>
          </a:bodyPr>
          <a:lstStyle/>
          <a:p>
            <a:pPr lvl="0"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002060"/>
                </a:solidFill>
              </a:rPr>
              <a:t>Компенсация </a:t>
            </a:r>
            <a:r>
              <a:rPr lang="ru-RU" dirty="0">
                <a:solidFill>
                  <a:srgbClr val="002060"/>
                </a:solidFill>
              </a:rPr>
              <a:t>расходов, связанных с приобретением других протезов, протезно-ортопедических </a:t>
            </a:r>
            <a:r>
              <a:rPr lang="ru-RU" dirty="0" smtClean="0">
                <a:solidFill>
                  <a:srgbClr val="002060"/>
                </a:solidFill>
              </a:rPr>
              <a:t>изделий 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 descr="http://peterhof-medtehnika.ru/d/680904/d/izdeliya-dlya-ortopedii-iz-plastmas_slide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26" y="4095112"/>
            <a:ext cx="1517913" cy="1559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c.pics.livejournal.com/blg_news/74072328/266/266_6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395177"/>
            <a:ext cx="1872208" cy="127391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Объект 1"/>
          <p:cNvSpPr txBox="1">
            <a:spLocks/>
          </p:cNvSpPr>
          <p:nvPr/>
        </p:nvSpPr>
        <p:spPr>
          <a:xfrm>
            <a:off x="179513" y="2996952"/>
            <a:ext cx="4896543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274320" indent="-274320">
              <a:spcBef>
                <a:spcPct val="20000"/>
              </a:spcBef>
              <a:buClr>
                <a:srgbClr val="31B6FD"/>
              </a:buClr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2400" dirty="0" smtClean="0">
                <a:solidFill>
                  <a:srgbClr val="073E87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Ежемесячная денежная выплата в связи с рождением (усыновлением) 3 и последующих детей</a:t>
            </a:r>
          </a:p>
          <a:p>
            <a:pPr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None/>
              <a:defRPr/>
            </a:pPr>
            <a:endParaRPr lang="ru-RU" sz="2400" dirty="0">
              <a:solidFill>
                <a:srgbClr val="073E87"/>
              </a:solidFill>
            </a:endParaRPr>
          </a:p>
        </p:txBody>
      </p:sp>
      <p:sp>
        <p:nvSpPr>
          <p:cNvPr id="9" name="Объект 1"/>
          <p:cNvSpPr txBox="1">
            <a:spLocks/>
          </p:cNvSpPr>
          <p:nvPr/>
        </p:nvSpPr>
        <p:spPr>
          <a:xfrm>
            <a:off x="251521" y="5661248"/>
            <a:ext cx="4968551" cy="720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74320" indent="-274320">
              <a:spcBef>
                <a:spcPct val="20000"/>
              </a:spcBef>
              <a:buClr>
                <a:srgbClr val="31B6FD"/>
              </a:buClr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2400" dirty="0" smtClean="0">
                <a:solidFill>
                  <a:srgbClr val="002060"/>
                </a:solidFill>
              </a:rPr>
              <a:t>Единовременное пособие народным дружинникам </a:t>
            </a:r>
          </a:p>
          <a:p>
            <a:pPr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None/>
              <a:defRPr/>
            </a:pPr>
            <a:endParaRPr lang="ru-RU" sz="2400" dirty="0">
              <a:solidFill>
                <a:srgbClr val="073E87"/>
              </a:solidFill>
            </a:endParaRPr>
          </a:p>
        </p:txBody>
      </p:sp>
      <p:sp>
        <p:nvSpPr>
          <p:cNvPr id="10" name="Объект 1"/>
          <p:cNvSpPr txBox="1">
            <a:spLocks/>
          </p:cNvSpPr>
          <p:nvPr/>
        </p:nvSpPr>
        <p:spPr>
          <a:xfrm>
            <a:off x="107504" y="1644176"/>
            <a:ext cx="7617025" cy="117672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274320" indent="-274320">
              <a:spcBef>
                <a:spcPct val="20000"/>
              </a:spcBef>
              <a:buClr>
                <a:srgbClr val="31B6FD"/>
              </a:buClr>
              <a:buSzPct val="100000"/>
              <a:buFont typeface="Wingdings" panose="05000000000000000000" pitchFamily="2" charset="2"/>
              <a:buChar char="q"/>
              <a:defRPr/>
            </a:pPr>
            <a:r>
              <a:rPr lang="ru-RU" sz="2400" dirty="0" smtClean="0">
                <a:solidFill>
                  <a:srgbClr val="073E87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Компенсация расходов на приобретение комплекта одежды для посещения ребенком общеобразовательной организации не более 2000 рублей один раз в два года</a:t>
            </a:r>
          </a:p>
        </p:txBody>
      </p:sp>
      <p:pic>
        <p:nvPicPr>
          <p:cNvPr id="2050" name="Picture 2" descr="http://www.detishky.com/_nw/12/176408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014" y="2979539"/>
            <a:ext cx="2542017" cy="158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ch.znate.ru/tw_files2/urls_5/4/d-3884/3884_html_m5212f2f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031" y="1276251"/>
            <a:ext cx="1296144" cy="1759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января 2016 года введены новые социальные выплаты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91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1"/>
          <p:cNvSpPr txBox="1">
            <a:spLocks/>
          </p:cNvSpPr>
          <p:nvPr/>
        </p:nvSpPr>
        <p:spPr>
          <a:xfrm>
            <a:off x="250825" y="1628800"/>
            <a:ext cx="8642350" cy="50402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социальных выплат в установленные законодательством сроки</a:t>
            </a:r>
          </a:p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ежемесячного графика работ по взаимодействию ТУСП и ГКУ СО ОИРЦ, в том числе соблюдение сроков проведения контрольных мероприятий перед формированием выплатных документов</a:t>
            </a:r>
          </a:p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предоставления «новых» с 01.01.2016 выплат</a:t>
            </a:r>
          </a:p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 01 февраля 2016 года индексации на 7 % социальных выплат, финансируемых из средств федерального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</a:t>
            </a:r>
          </a:p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всех ТУСП на работу в единой областной базе данных получателей социальных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</a:t>
            </a:r>
          </a:p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Передача функций по формированию выплатных документов в ФГУП «Почта России» ГКУ СО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ОИРЦ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683568" y="2492896"/>
            <a:ext cx="7776864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4320" indent="-274320" algn="just">
              <a:spcBef>
                <a:spcPct val="20000"/>
              </a:spcBef>
              <a:buClr>
                <a:srgbClr val="31B6FD"/>
              </a:buClr>
              <a:buSzPct val="100000"/>
              <a:buFont typeface="Wingdings" pitchFamily="2" charset="2"/>
              <a:buChar char="ü"/>
              <a:defRPr/>
            </a:pPr>
            <a:endParaRPr lang="ru-RU" sz="2400" b="1" dirty="0" smtClean="0">
              <a:solidFill>
                <a:srgbClr val="073E87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на 2016 год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84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0825" y="1484784"/>
            <a:ext cx="8642350" cy="4536505"/>
          </a:xfrm>
        </p:spPr>
        <p:txBody>
          <a:bodyPr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541338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</a:t>
            </a:r>
          </a:p>
          <a:p>
            <a:pPr marL="0" lvl="0" indent="447675" algn="just">
              <a:spcBef>
                <a:spcPts val="0"/>
              </a:spcBef>
              <a:spcAft>
                <a:spcPts val="0"/>
              </a:spcAft>
              <a:buNone/>
              <a:tabLst>
                <a:tab pos="541338" algn="l"/>
              </a:tabLst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Закон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Свердловской области от 12 октября 2015 года № 112-ОЗ «О внесении изменений в отдельные законы Свердловской области по вопросам социальной защиты инвалидов» (внёс изменения в 6 законов Свердловской области в сфере культуры, трудоустройства, установления гарантий избирательных прав граждан, социального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обслуживания)</a:t>
            </a:r>
          </a:p>
          <a:p>
            <a:pPr marL="0" lvl="0" indent="447675" algn="just">
              <a:spcBef>
                <a:spcPts val="0"/>
              </a:spcBef>
              <a:spcAft>
                <a:spcPts val="0"/>
              </a:spcAft>
              <a:buNone/>
              <a:tabLst>
                <a:tab pos="541338" algn="l"/>
              </a:tabLst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Распоряжение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от 22.07.2015 № 788-РП «Об утверждении Плана мероприятий, направленных на обеспечение реализации положений Конвенции о правах инвалидов и повышение доступности объектов и услуг для инвалидов на территории Свердловской области, на 2015–2020 годы»</a:t>
            </a:r>
          </a:p>
          <a:p>
            <a:pPr marL="0" lvl="0" indent="447675" algn="just">
              <a:spcBef>
                <a:spcPts val="0"/>
              </a:spcBef>
              <a:spcAft>
                <a:spcPts val="0"/>
              </a:spcAft>
              <a:buNone/>
              <a:tabLst>
                <a:tab pos="541338" algn="l"/>
              </a:tabLst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Постановление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от 22.01.2014 № 23-ПП «Об утверждении комплексной программы Свердловской области «Доступная среда» на 2014–2015 годы»</a:t>
            </a:r>
          </a:p>
          <a:p>
            <a:pPr marL="0" lvl="0" indent="447675" algn="just">
              <a:spcBef>
                <a:spcPts val="0"/>
              </a:spcBef>
              <a:spcAft>
                <a:spcPts val="0"/>
              </a:spcAft>
              <a:buNone/>
              <a:tabLst>
                <a:tab pos="541338" algn="l"/>
              </a:tabLst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Постановление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от 11.02.2014 № 70-ПП 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«О координации деятельности в сфере формирования доступной среды жизнедеятельности для инвалидов и других маломобильных групп населения 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 территории Свердловской области»</a:t>
            </a:r>
          </a:p>
          <a:p>
            <a:pPr marL="0" lvl="0" indent="447675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Постановление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от 23.04.2014 № 315-ПП 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«О внесении изменений в Постановление Правительства Свердловской области 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23.08.2013 № 1033-ПП «О реализации статей 3 и 7 Закона Свердловской области 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25 марта 2013 года № 23-ОЗ «О содействии занятости населения в Свердловской области»</a:t>
            </a:r>
          </a:p>
          <a:p>
            <a:pPr algn="just">
              <a:spcBef>
                <a:spcPts val="0"/>
              </a:spcBef>
            </a:pP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Мероприятия, связанные с ратификацией     </a:t>
            </a:r>
            <a:endParaRPr lang="ru-RU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Конвенции о правах инвалидов»</a:t>
            </a: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260561" y="1183155"/>
            <a:ext cx="8632614" cy="445645"/>
          </a:xfrm>
        </p:spPr>
        <p:txBody>
          <a:bodyPr>
            <a:normAutofit/>
          </a:bodyPr>
          <a:lstStyle/>
          <a:p>
            <a:r>
              <a:rPr lang="ru-RU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Нормативные правовые акты Свердловской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80081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0825" y="1340768"/>
            <a:ext cx="8642350" cy="5184577"/>
          </a:xfrm>
        </p:spPr>
        <p:txBody>
          <a:bodyPr>
            <a:noAutofit/>
          </a:bodyPr>
          <a:lstStyle/>
          <a:p>
            <a:pPr marL="0" lvl="0" indent="0" algn="just">
              <a:spcBef>
                <a:spcPts val="0"/>
              </a:spcBef>
              <a:buNone/>
              <a:tabLst>
                <a:tab pos="45021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Постановление Правительства Свердловской области от 28.01.2015 № 41-ПП «О мерах по формированию доступной для инвалидов и других маломобильных групп населения среды жизнедеятельности в Свердловской области»</a:t>
            </a:r>
          </a:p>
          <a:p>
            <a:pPr marL="0" indent="0" algn="just">
              <a:spcBef>
                <a:spcPts val="0"/>
              </a:spcBef>
              <a:buNone/>
              <a:tabLst>
                <a:tab pos="45021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Постановление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15.02.2015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№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122-ПП «О реализации отдельных полномочий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области содействия занятости населения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lvl="0" indent="0" algn="just">
              <a:spcBef>
                <a:spcPts val="0"/>
              </a:spcBef>
              <a:buNone/>
              <a:tabLst>
                <a:tab pos="45021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 Постановление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22.07.2015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№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658-ПП и Постановление Правительства Свердловской области от 17.12.2015 № 1143-ПП «О внесении изменений в государственную программу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«Содействие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занятости населения Свердловской области до 2020 года»,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утвержденную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Постановлением Правительства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21.10.2013 № 1272-ПП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lvl="0" indent="0" algn="just">
              <a:spcBef>
                <a:spcPts val="0"/>
              </a:spcBef>
              <a:buNone/>
              <a:tabLst>
                <a:tab pos="45021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Постановление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27.05.2015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№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413-ПП «О внесении изменения в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2"/>
              </a:rPr>
              <a:t>порядок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разработки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утверждения административных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регламентов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предоставления государственных услуг, утвержденный постановлением Правительства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16.11.2011 № 1576-ПП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lvl="0" indent="0" algn="just">
              <a:spcBef>
                <a:spcPts val="0"/>
              </a:spcBef>
              <a:buNone/>
              <a:tabLst>
                <a:tab pos="45021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Постановление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Правительства Свердловской области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 22.09.2015 №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844-ПП «Об утверждении Плана мероприятий («дорожной карты»)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повышению значений показателей доступности для инвалидов объектов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услуг в Свердловской области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правовые акты Свердловской области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776905"/>
              </p:ext>
            </p:extLst>
          </p:nvPr>
        </p:nvGraphicFramePr>
        <p:xfrm>
          <a:off x="250825" y="1412775"/>
          <a:ext cx="8642350" cy="5254109"/>
        </p:xfrm>
        <a:graphic>
          <a:graphicData uri="http://schemas.openxmlformats.org/drawingml/2006/table">
            <a:tbl>
              <a:tblPr firstRow="1" firstCol="1" bandRow="1"/>
              <a:tblGrid>
                <a:gridCol w="6910626"/>
                <a:gridCol w="1731724"/>
              </a:tblGrid>
              <a:tr h="4942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800" b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28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составление планов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мероприятий («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дорожных карт»)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исполнительных органов государственной власти Свердловской области в приоритетных сферах жизнедеятельности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инвалидов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68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составление планов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мероприятий («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дорожных карт»)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муниципальных образований Свердловской области</a:t>
                      </a: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98 %</a:t>
                      </a:r>
                      <a:endParaRPr lang="ru-RU" sz="1800" b="0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3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включение требований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обеспечению услуг инвалидам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административные регламенты оказания государственных услуг</a:t>
                      </a: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 </a:t>
                      </a: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847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1800" b="0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организация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исполнительными органами государственной власти Свердловской области в приоритетных сферах жизнедеятельности инвалидов обучения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сотрудников, работающих с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инвалидами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100 %</a:t>
                      </a: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84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800" b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обследований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объектов </a:t>
                      </a:r>
                      <a:r>
                        <a:rPr lang="ru-RU" sz="1800" b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социальной, инженерной и транспортной инфраструктур во всех сферах жизнедеятельности инвалидов по состоянию на 26.01.2016</a:t>
                      </a:r>
                      <a:endParaRPr lang="ru-RU" sz="1800" b="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0" kern="1200" dirty="0" smtClean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183 </a:t>
                      </a:r>
                      <a:r>
                        <a:rPr lang="ru-RU" sz="1800" b="0" kern="12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объекта</a:t>
                      </a:r>
                    </a:p>
                  </a:txBody>
                  <a:tcPr marL="66401" marR="66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работа </a:t>
            </a:r>
            <a:endParaRPr lang="ru-RU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созданию условий доступности для инвалидов </a:t>
            </a:r>
          </a:p>
        </p:txBody>
      </p:sp>
    </p:spTree>
    <p:extLst>
      <p:ext uri="{BB962C8B-B14F-4D97-AF65-F5344CB8AC3E}">
        <p14:creationId xmlns:p14="http://schemas.microsoft.com/office/powerpoint/2010/main" val="352213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9416982"/>
              </p:ext>
            </p:extLst>
          </p:nvPr>
        </p:nvGraphicFramePr>
        <p:xfrm>
          <a:off x="250824" y="1628800"/>
          <a:ext cx="8642351" cy="5040288"/>
        </p:xfrm>
        <a:graphic>
          <a:graphicData uri="http://schemas.openxmlformats.org/drawingml/2006/table">
            <a:tbl>
              <a:tblPr firstRow="1" firstCol="1" bandRow="1"/>
              <a:tblGrid>
                <a:gridCol w="1925920"/>
                <a:gridCol w="1723194"/>
                <a:gridCol w="1723194"/>
                <a:gridCol w="1541032"/>
                <a:gridCol w="1729011"/>
              </a:tblGrid>
              <a:tr h="541604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Освоение финансовых средств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1604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2014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74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абс</a:t>
                      </a: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освоено в 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абс</a:t>
                      </a: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освоено в 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83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Всего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(в тыс. руб.)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160 753,4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224 543,3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83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Федеральный бюджет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67 457,48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95 485,0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83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Областной бюджет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93 295,95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129 058,3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Комплексная программа  Свердловской области</a:t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«Доступная среда» на 2014 – 2015 годы</a:t>
            </a:r>
          </a:p>
        </p:txBody>
      </p:sp>
    </p:spTree>
    <p:extLst>
      <p:ext uri="{BB962C8B-B14F-4D97-AF65-F5344CB8AC3E}">
        <p14:creationId xmlns:p14="http://schemas.microsoft.com/office/powerpoint/2010/main" val="271109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825" y="1628800"/>
            <a:ext cx="8642350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Дооборудованы элементами физической и информационной доступности  - 32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объекта, из них 12 – объекты </a:t>
            </a:r>
            <a:r>
              <a:rPr lang="ru-RU" sz="1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соцполитики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24 778,3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тыс.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руб.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0825" y="2348884"/>
            <a:ext cx="8642350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Проведены ремонты 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спортивных сооружений в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учреждениях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с 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приобретением спортивного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инвентаря (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13 952,8 </a:t>
            </a:r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0825" y="3140968"/>
            <a:ext cx="8642350" cy="7920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Приобретены 5 автобусов, оборудованных для перевозки маломобильных групп населения на межмуниципальных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маршрутах (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45 500,0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тыс. руб.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0825" y="4023288"/>
            <a:ext cx="8642350" cy="8640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Комплектование фонда Свердловской областной специальной библиотеки для слепых литературой, изданной в специальных форматах для инвалидов по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зрению (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1 750,0 </a:t>
            </a:r>
            <a:r>
              <a:rPr lang="ru-RU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тыс. руб.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3835" y="4968875"/>
            <a:ext cx="8639340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Закуплено спортивное оборудование и спортивный инвентарь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для объектов адаптивной физической культуры (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875,7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тыс. руб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0825" y="5770446"/>
            <a:ext cx="8642350" cy="6926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Приобретение технических средств для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инвалидов-колясочников для оборудования жилых помещений (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2 696,3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тыс. руб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объектов и услуг для инвалидов, пассажирского транспорта</a:t>
            </a:r>
          </a:p>
        </p:txBody>
      </p:sp>
    </p:spTree>
    <p:extLst>
      <p:ext uri="{BB962C8B-B14F-4D97-AF65-F5344CB8AC3E}">
        <p14:creationId xmlns:p14="http://schemas.microsoft.com/office/powerpoint/2010/main" val="329633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0825" y="1269355"/>
            <a:ext cx="8642350" cy="5399733"/>
          </a:xfrm>
        </p:spPr>
        <p:txBody>
          <a:bodyPr>
            <a:normAutofit/>
          </a:bodyPr>
          <a:lstStyle/>
          <a:p>
            <a:pPr marL="273600" indent="-273600" algn="just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использование для создания физической доступности объектов всех имеющихся в распоряжении средств, </a:t>
            </a:r>
            <a:b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том числе внебюджетных</a:t>
            </a:r>
          </a:p>
          <a:p>
            <a:pPr marL="273600" indent="-273600" algn="just"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применение на практике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алгоритма оказания специалистами ситуационной помощи инвалидам при предоставлении услуг (в целях преодоления существующих барьеров)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обеспечение полной информационной доступности организаций (сайты, стенды, табло, мониторы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проведение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обучения (инструктирования) специалистов, работающих с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инвалидами (с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периодичностью, исключающей вероятность нарушения прав инвалидов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беспрепятственный доступ к оказываемым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услугам)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управлений социальной политики </a:t>
            </a:r>
            <a:endParaRPr lang="ru-RU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социального обслуживания</a:t>
            </a:r>
          </a:p>
        </p:txBody>
      </p:sp>
    </p:spTree>
    <p:extLst>
      <p:ext uri="{BB962C8B-B14F-4D97-AF65-F5344CB8AC3E}">
        <p14:creationId xmlns:p14="http://schemas.microsoft.com/office/powerpoint/2010/main" val="282353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4048" y="764704"/>
            <a:ext cx="3883651" cy="1079525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Методическое пособие 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5165394" y="2132584"/>
            <a:ext cx="3693096" cy="4536504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/>
              <a:t>размещено </a:t>
            </a:r>
            <a:endParaRPr lang="ru-RU" i="1" dirty="0" smtClean="0"/>
          </a:p>
          <a:p>
            <a:pPr marL="0" indent="0" algn="ctr">
              <a:buNone/>
            </a:pPr>
            <a:r>
              <a:rPr lang="ru-RU" i="1" dirty="0" smtClean="0"/>
              <a:t>на </a:t>
            </a:r>
            <a:r>
              <a:rPr lang="ru-RU" i="1" dirty="0"/>
              <a:t>официальном сайте Министерства </a:t>
            </a:r>
            <a:r>
              <a:rPr lang="ru-RU" i="1" dirty="0" smtClean="0"/>
              <a:t>социальной политики Свердловской области         в </a:t>
            </a:r>
            <a:r>
              <a:rPr lang="ru-RU" i="1" dirty="0"/>
              <a:t>рубрике «Деятельность» </a:t>
            </a:r>
            <a:endParaRPr lang="ru-RU" i="1" dirty="0" smtClean="0"/>
          </a:p>
          <a:p>
            <a:pPr marL="0" indent="0" algn="ctr">
              <a:buNone/>
            </a:pPr>
            <a:r>
              <a:rPr lang="ru-RU" i="1" dirty="0" smtClean="0"/>
              <a:t>в </a:t>
            </a:r>
            <a:r>
              <a:rPr lang="ru-RU" i="1" dirty="0"/>
              <a:t>подрубрике </a:t>
            </a:r>
            <a:endParaRPr lang="ru-RU" i="1" dirty="0" smtClean="0"/>
          </a:p>
          <a:p>
            <a:pPr marL="0" indent="0" algn="ctr">
              <a:buNone/>
            </a:pPr>
            <a:r>
              <a:rPr lang="ru-RU" i="1" dirty="0" smtClean="0"/>
              <a:t>«</a:t>
            </a:r>
            <a:r>
              <a:rPr lang="ru-RU" i="1" dirty="0"/>
              <a:t>Социальная поддержка </a:t>
            </a:r>
            <a:r>
              <a:rPr lang="ru-RU" i="1" dirty="0" smtClean="0"/>
              <a:t>инвалидов»</a:t>
            </a:r>
            <a:endParaRPr lang="ru-RU" dirty="0"/>
          </a:p>
        </p:txBody>
      </p:sp>
      <p:pic>
        <p:nvPicPr>
          <p:cNvPr id="7" name="Объект 6" descr="C:\Users\g.butnyakova\AppData\Local\Microsoft\Windows\INetCache\Content.Outlook\U5L69W9Y\IMG_20160203_140944.jpg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9592"/>
            <a:ext cx="4032448" cy="5472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770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0824" y="1268760"/>
            <a:ext cx="8642351" cy="540032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Информационно-методическое обеспечение: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Областные обучающие семинары: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/>
              <a:t>«Обеспечение </a:t>
            </a:r>
            <a:r>
              <a:rPr lang="ru-RU" b="1" dirty="0"/>
              <a:t>условий информационной доступности для </a:t>
            </a:r>
            <a:r>
              <a:rPr lang="ru-RU" b="1" dirty="0" smtClean="0"/>
              <a:t>инвалидов»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/>
              <a:t>«Практические </a:t>
            </a:r>
            <a:r>
              <a:rPr lang="ru-RU" b="1" dirty="0"/>
              <a:t>аспекты адаптивной физической </a:t>
            </a:r>
            <a:r>
              <a:rPr lang="ru-RU" b="1" dirty="0" smtClean="0"/>
              <a:t>культуры»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/>
              <a:t>«Формирование </a:t>
            </a:r>
            <a:r>
              <a:rPr lang="ru-RU" b="1" dirty="0"/>
              <a:t>системы оценки </a:t>
            </a:r>
            <a:r>
              <a:rPr lang="ru-RU" b="1" dirty="0" smtClean="0"/>
              <a:t>качества, результативности </a:t>
            </a:r>
            <a:r>
              <a:rPr lang="ru-RU" b="1" dirty="0"/>
              <a:t>и эффективности социальной реабилитации инвалидов </a:t>
            </a:r>
            <a:r>
              <a:rPr lang="ru-RU" b="1" dirty="0" smtClean="0"/>
              <a:t>и </a:t>
            </a:r>
            <a:r>
              <a:rPr lang="ru-RU" b="1" dirty="0"/>
              <a:t>других категорий </a:t>
            </a:r>
            <a:r>
              <a:rPr lang="ru-RU" b="1" dirty="0" smtClean="0"/>
              <a:t>граждан»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/>
              <a:t>«Особенности работы с людьми с одновременным нарушением слуха и зрения (слепоглухими)»</a:t>
            </a:r>
          </a:p>
          <a:p>
            <a:pPr algn="just">
              <a:buFont typeface="Wingdings" pitchFamily="2" charset="2"/>
              <a:buChar char="Ø"/>
            </a:pPr>
            <a:endParaRPr lang="ru-RU" b="1" dirty="0"/>
          </a:p>
          <a:p>
            <a:pPr marL="0" indent="0" algn="just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Курсы повышения квалификации: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/>
              <a:t>«Эрготерапия </a:t>
            </a:r>
            <a:r>
              <a:rPr lang="ru-RU" b="1" dirty="0"/>
              <a:t>в социальной </a:t>
            </a:r>
            <a:r>
              <a:rPr lang="ru-RU" b="1" dirty="0" smtClean="0"/>
              <a:t>реабилитации»</a:t>
            </a:r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5301" y="404664"/>
            <a:ext cx="8642350" cy="64807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интеграции инвалидов</a:t>
            </a:r>
          </a:p>
        </p:txBody>
      </p:sp>
    </p:spTree>
    <p:extLst>
      <p:ext uri="{BB962C8B-B14F-4D97-AF65-F5344CB8AC3E}">
        <p14:creationId xmlns:p14="http://schemas.microsoft.com/office/powerpoint/2010/main" val="224060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142274"/>
              </p:ext>
            </p:extLst>
          </p:nvPr>
        </p:nvGraphicFramePr>
        <p:xfrm>
          <a:off x="250825" y="1333870"/>
          <a:ext cx="8642350" cy="5335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4"/>
            <a:ext cx="8642350" cy="791493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реабилитация инвалидов в учреждениях социального обслуживания населения </a:t>
            </a:r>
          </a:p>
        </p:txBody>
      </p:sp>
    </p:spTree>
    <p:extLst>
      <p:ext uri="{BB962C8B-B14F-4D97-AF65-F5344CB8AC3E}">
        <p14:creationId xmlns:p14="http://schemas.microsoft.com/office/powerpoint/2010/main" val="14994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0824" y="1416630"/>
            <a:ext cx="4249167" cy="5252458"/>
          </a:xfrm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Получили услугу по временному обеспечению ТСР:</a:t>
            </a:r>
          </a:p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– 29 943 человека, из них: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дети-инвалиды – 385чел.     (1,3%)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нвалиды старше 18 лет –              10 096 чел. (33,7%)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 без инвалидности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846 чел. (2,8%)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раждане старше 18 лет без инвалидности – 18 653 чел. (62%)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572000" y="1416630"/>
            <a:ext cx="4321175" cy="5252458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ТСР в социальных пунктах проката:</a:t>
            </a:r>
          </a:p>
          <a:p>
            <a:pPr marL="0" indent="0">
              <a:buNone/>
            </a:pPr>
            <a:endParaRPr lang="ru-RU" sz="2000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кресла-коляски, костыли, трости, ходунки (38%)</a:t>
            </a:r>
          </a:p>
          <a:p>
            <a:pPr algn="just"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редства для самообслуживания (3%)</a:t>
            </a:r>
          </a:p>
          <a:p>
            <a:pPr marL="0" indent="0" algn="just">
              <a:buNone/>
            </a:pPr>
            <a:r>
              <a:rPr lang="ru-RU" sz="2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для ухода (7%)</a:t>
            </a:r>
          </a:p>
          <a:p>
            <a:pPr algn="just"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информации (10%)</a:t>
            </a:r>
          </a:p>
          <a:p>
            <a:pPr algn="just"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змерительные приборы и аппараты для лечения в домашних условиях (30%)</a:t>
            </a:r>
          </a:p>
          <a:p>
            <a:pPr algn="just"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пециальное тренажерное и спортивное оборудование, спортинвентарь (9%) </a:t>
            </a:r>
          </a:p>
          <a:p>
            <a:pPr algn="just">
              <a:buFontTx/>
              <a:buChar char="-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редства для туризма и отдыха (6%)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0825" y="549274"/>
            <a:ext cx="8642350" cy="791493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пункты проката технических средств ухода, реабилитации и адаптации (ТСР)</a:t>
            </a:r>
          </a:p>
        </p:txBody>
      </p:sp>
    </p:spTree>
    <p:extLst>
      <p:ext uri="{BB962C8B-B14F-4D97-AF65-F5344CB8AC3E}">
        <p14:creationId xmlns:p14="http://schemas.microsoft.com/office/powerpoint/2010/main" val="400269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7316" y="2033736"/>
            <a:ext cx="8635859" cy="4635352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3-хэтапной системы реабилитации и </a:t>
            </a:r>
            <a:r>
              <a:rPr lang="ru-RU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абилитации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инвалидов и детей-инвалидов в государственных учреждениях социального обслуживания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маршрутизации оказания социально-реабилитационных услуг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государственных учреждениях социального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обслуживания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социально-реабилитационными отделениями мероприятий социальной реабилитации или </a:t>
            </a:r>
            <a:r>
              <a:rPr lang="ru-RU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абилитации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инвалидов (детей-инвалидов), рекомендованных в ИПРА  инвалида (ребенка-инвалида)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перечня оборудования для оснащения социальных пунктов проката для проведения реабилитационных мероприятий в домашних условиях</a:t>
            </a:r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44334" y="549274"/>
            <a:ext cx="8642350" cy="1151533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системы реабилитации и </a:t>
            </a:r>
            <a:r>
              <a:rPr lang="ru-RU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абилитации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инвалидов (детей-инвалидов) в системе социальной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защиты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Свердловской области в 2016 году</a:t>
            </a:r>
          </a:p>
        </p:txBody>
      </p:sp>
    </p:spTree>
    <p:extLst>
      <p:ext uri="{BB962C8B-B14F-4D97-AF65-F5344CB8AC3E}">
        <p14:creationId xmlns:p14="http://schemas.microsoft.com/office/powerpoint/2010/main" val="114852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2476326"/>
              </p:ext>
            </p:extLst>
          </p:nvPr>
        </p:nvGraphicFramePr>
        <p:xfrm>
          <a:off x="250825" y="1773238"/>
          <a:ext cx="8642349" cy="4751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244334" y="549275"/>
            <a:ext cx="8642350" cy="86350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некоммерческих общественных объединений </a:t>
            </a:r>
            <a:endParaRPr lang="ru-RU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социально значимых проектов </a:t>
            </a:r>
          </a:p>
        </p:txBody>
      </p:sp>
    </p:spTree>
    <p:extLst>
      <p:ext uri="{BB962C8B-B14F-4D97-AF65-F5344CB8AC3E}">
        <p14:creationId xmlns:p14="http://schemas.microsoft.com/office/powerpoint/2010/main" val="394010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44334" y="1268760"/>
            <a:ext cx="8642349" cy="5400328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dirty="0"/>
              <a:t>«Десант добрых дел» - </a:t>
            </a:r>
            <a:r>
              <a:rPr lang="ru-RU" b="1" dirty="0" smtClean="0">
                <a:solidFill>
                  <a:srgbClr val="FF0000"/>
                </a:solidFill>
              </a:rPr>
              <a:t>250,0 </a:t>
            </a:r>
            <a:r>
              <a:rPr lang="ru-RU" b="1" dirty="0"/>
              <a:t>тыс.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«Путевка в жизнь» - </a:t>
            </a:r>
            <a:r>
              <a:rPr lang="ru-RU" b="1" dirty="0" smtClean="0">
                <a:solidFill>
                  <a:srgbClr val="FF0000"/>
                </a:solidFill>
              </a:rPr>
              <a:t>360,0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«Мир без границ» - </a:t>
            </a:r>
            <a:r>
              <a:rPr lang="ru-RU" b="1" dirty="0" smtClean="0">
                <a:solidFill>
                  <a:srgbClr val="FF0000"/>
                </a:solidFill>
              </a:rPr>
              <a:t>500,0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«Мы из мира тишины» - </a:t>
            </a:r>
            <a:r>
              <a:rPr lang="ru-RU" b="1" dirty="0" smtClean="0">
                <a:solidFill>
                  <a:srgbClr val="FF0000"/>
                </a:solidFill>
              </a:rPr>
              <a:t>180,0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«Славим человека труда!» - </a:t>
            </a:r>
            <a:r>
              <a:rPr lang="ru-RU" b="1" dirty="0" smtClean="0">
                <a:solidFill>
                  <a:srgbClr val="FF0000"/>
                </a:solidFill>
              </a:rPr>
              <a:t>80,0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«Окно в мир искусства» - </a:t>
            </a:r>
            <a:r>
              <a:rPr lang="ru-RU" b="1" dirty="0" smtClean="0">
                <a:solidFill>
                  <a:srgbClr val="FF0000"/>
                </a:solidFill>
              </a:rPr>
              <a:t>400,0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«Открывая новые возможности» - </a:t>
            </a:r>
            <a:r>
              <a:rPr lang="ru-RU" b="1" dirty="0" smtClean="0">
                <a:solidFill>
                  <a:srgbClr val="FF0000"/>
                </a:solidFill>
              </a:rPr>
              <a:t>300,0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«V Областная выставка-конкурс работ художественного и декоративно-прикладного творчества инвалидов» -         </a:t>
            </a:r>
            <a:r>
              <a:rPr lang="ru-RU" b="1" dirty="0" smtClean="0">
                <a:solidFill>
                  <a:srgbClr val="FF0000"/>
                </a:solidFill>
              </a:rPr>
              <a:t>350,0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«Жизнь требует движения» -   </a:t>
            </a:r>
            <a:r>
              <a:rPr lang="ru-RU" b="1" dirty="0" smtClean="0">
                <a:solidFill>
                  <a:srgbClr val="FF0000"/>
                </a:solidFill>
              </a:rPr>
              <a:t>150,0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«На культурной волне» -  </a:t>
            </a:r>
            <a:r>
              <a:rPr lang="ru-RU" b="1" dirty="0" smtClean="0">
                <a:solidFill>
                  <a:srgbClr val="FF0000"/>
                </a:solidFill>
              </a:rPr>
              <a:t>100, 0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pPr algn="just"/>
            <a:r>
              <a:rPr lang="ru-RU" b="1" dirty="0"/>
              <a:t>«Станция спортивная» -  </a:t>
            </a:r>
            <a:r>
              <a:rPr lang="ru-RU" b="1" dirty="0" smtClean="0">
                <a:solidFill>
                  <a:srgbClr val="FF0000"/>
                </a:solidFill>
              </a:rPr>
              <a:t>995,0 </a:t>
            </a:r>
            <a:r>
              <a:rPr lang="ru-RU" b="1" dirty="0"/>
              <a:t>тыс. </a:t>
            </a:r>
            <a:r>
              <a:rPr lang="ru-RU" b="1" dirty="0" smtClean="0"/>
              <a:t>рублей</a:t>
            </a:r>
            <a:endParaRPr lang="ru-RU" b="1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44334" y="549275"/>
            <a:ext cx="8642350" cy="64747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значимые проекты в 2015 году </a:t>
            </a:r>
          </a:p>
        </p:txBody>
      </p:sp>
    </p:spTree>
    <p:extLst>
      <p:ext uri="{BB962C8B-B14F-4D97-AF65-F5344CB8AC3E}">
        <p14:creationId xmlns:p14="http://schemas.microsoft.com/office/powerpoint/2010/main" val="59604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482453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социального обслуживания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611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0405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мероприятия 2015 года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313167"/>
            <a:ext cx="864235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9875"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</a:t>
            </a:r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«Лучший работник учреждения социального обслуживания»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по итогам регионального этапа в Центральную конкурсную комиссию (Минтруд России) 14 апреля 2015 г. отправлены материалы по 11 номинациям из 20 возможных;</a:t>
            </a:r>
          </a:p>
          <a:p>
            <a:pPr lvl="0"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итогам федерального этапа 3 место заняла Проценко Валентина Васильевна – старшая медицинская сестра ГБУ СО Орджоникидзевского района г. Екатеринбурга «КЦСОН «Малахит»</a:t>
            </a:r>
          </a:p>
          <a:p>
            <a:pPr indent="269875" algn="just"/>
            <a:endParaRPr lang="ru-RU" sz="2200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Ежегодные </a:t>
            </a:r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областные добровольческие  </a:t>
            </a:r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акции:</a:t>
            </a:r>
          </a:p>
          <a:p>
            <a:pPr indent="269875"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«Весенняя неделя добра»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рамках акции проведено 2909 мероприятий, привлечено 1256 организаций и более 540 тысяч добровольцев</a:t>
            </a:r>
          </a:p>
          <a:p>
            <a:pPr indent="269875"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10 000 ДОБРЫХ ДЕЛ В ОДИН ДЕНЬ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 в акции приняли участие более 34 тысяч добровольцев, силами которых совершено более 28 тысяч добрых дел</a:t>
            </a:r>
          </a:p>
          <a:p>
            <a:pPr indent="269875" algn="just"/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68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0405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мероприятия 2015 года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313167"/>
            <a:ext cx="864235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XV </a:t>
            </a:r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Добровольческий форум Свердловской области</a:t>
            </a:r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269875" algn="just"/>
            <a:endParaRPr lang="ru-RU" sz="2200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увеличения  социальной значимости мероприятия и вовлечения большего числа молодежи в добровольческую деятельность, используя принцип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мультиформатности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2015 году Форум прошел в рамках нескольких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площадок.</a:t>
            </a:r>
          </a:p>
          <a:p>
            <a:pPr indent="269875"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Церемония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награждения лучшего благотворителя года состоялась 23.12.2015 в Резиденции Губернатора Свердловской области. Благотворителем года признан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Абдулазизов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Багир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Валерьевич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ОАО «Среднеуральский медеплавильный завод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конкурса благодарственными письмами отмечены 19 проектов.</a:t>
            </a:r>
          </a:p>
          <a:p>
            <a:pPr indent="269875"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Сумма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благотворительной помощи в 2015 году составила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b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654 млн. рублей. </a:t>
            </a:r>
          </a:p>
          <a:p>
            <a:pPr indent="269875" algn="just"/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03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0405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мероприятия 2015 года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313167"/>
            <a:ext cx="864235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работа по исполнению </a:t>
            </a:r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поручения Президента Российской Федерации от 31.07.2013 Пр-1831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выданного по итогам 34-го заседания Российского организационного комитета «Победа» по проверке условий жизни инвалидов и ветеранов Великой Отечественной войны 1941–1945 годов, вдов (вдовцов) военнослужащих, погибших в период войны с Финляндией, Великой Отечественной войны 1941–1945 годов, войны с Японией, вдов (вдовцов) умерших инвалидов и ветеранов Великой Отечественной войны 1941–1945 годов, бывших несовершеннолетних узников концлагерей, гетто и других мест принудительного содержания, созданных фашистами и их союзниками в период  Второй мировой войны, и принять меры по решению вопросов их жизнеустройства, оказанию помощи в социально-бытовом обслуживании, а также по предоставлению иных социальных услуг, в первую очередь, на дому.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по месту жительства было обследовано 77 647 ветеранов.</a:t>
            </a:r>
          </a:p>
          <a:p>
            <a:pPr indent="269875" algn="just"/>
            <a:endParaRPr lang="ru-RU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13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0405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мероприятия 2015 года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313167"/>
            <a:ext cx="86423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9875"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Матери, для матерей погибших защитников </a:t>
            </a:r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Отечества» 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9875" algn="just"/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ноября 2015 года в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ДК ВИЗ приглашено более 500 матерей погибших военнослужащих. Для них был организован концерт, поздравления представителей органов государственной власти и военного управления, вручение подарков. </a:t>
            </a:r>
          </a:p>
          <a:p>
            <a:pPr lvl="0" indent="269875" algn="just"/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Министерством социальной политики Свердловской области организована в сентябре 2015 года </a:t>
            </a:r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поездка членов семей пропавших без вести военнослужащих на траурные мероприятия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проводимые на Богородском кладбище Ногинского района Московской области.</a:t>
            </a:r>
          </a:p>
          <a:p>
            <a:pPr indent="269875" algn="just"/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93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48289"/>
            <a:ext cx="8642350" cy="764487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комплексной  программы Свердловской области «Старшее  поколение» на  2014-2018 годы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8135" y="2037595"/>
            <a:ext cx="3563865" cy="185082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Отсутствие навыков освоения и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использования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современных </a:t>
            </a:r>
            <a:r>
              <a:rPr lang="ru-RU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 </a:t>
            </a:r>
            <a:r>
              <a:rPr lang="ru-RU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</a:t>
            </a:r>
            <a:r>
              <a:rPr lang="ru-RU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коммуникации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3" y="4227640"/>
            <a:ext cx="3672407" cy="194471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Ограничение возможности развития и реализации </a:t>
            </a:r>
            <a:r>
              <a:rPr lang="ru-RU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личностного потенциала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рамках доступных повседневных практик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10800000" flipH="1">
            <a:off x="4763568" y="2617762"/>
            <a:ext cx="456504" cy="503238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7" name="Стрелка вправо 61"/>
          <p:cNvSpPr>
            <a:spLocks noChangeArrowheads="1"/>
          </p:cNvSpPr>
          <p:nvPr/>
        </p:nvSpPr>
        <p:spPr bwMode="auto">
          <a:xfrm rot="8621784" flipH="1">
            <a:off x="4839678" y="3589587"/>
            <a:ext cx="397654" cy="576263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rot="10800000"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8" name="Стрелка вправо 61"/>
          <p:cNvSpPr>
            <a:spLocks noChangeArrowheads="1"/>
          </p:cNvSpPr>
          <p:nvPr/>
        </p:nvSpPr>
        <p:spPr bwMode="auto">
          <a:xfrm rot="5400000" flipH="1">
            <a:off x="5809199" y="3582252"/>
            <a:ext cx="435903" cy="503237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pic>
        <p:nvPicPr>
          <p:cNvPr id="9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5692" y="1539404"/>
            <a:ext cx="2010012" cy="2165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6203" y="2279478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одержимое 1"/>
          <p:cNvSpPr>
            <a:spLocks/>
          </p:cNvSpPr>
          <p:nvPr/>
        </p:nvSpPr>
        <p:spPr bwMode="auto">
          <a:xfrm>
            <a:off x="5159051" y="4051822"/>
            <a:ext cx="3887787" cy="96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5725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ru-RU" sz="600" b="1" dirty="0">
              <a:latin typeface="Lucida Sans Unicode" pitchFamily="34" charset="0"/>
            </a:endParaRPr>
          </a:p>
          <a:p>
            <a:pPr marL="85725">
              <a:defRPr/>
            </a:pPr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1 025 364 </a:t>
            </a:r>
            <a:r>
              <a:rPr lang="ru-RU" sz="2000" b="1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человек</a:t>
            </a:r>
            <a:r>
              <a:rPr lang="ru-RU" sz="20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, </a:t>
            </a:r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23,4 </a:t>
            </a:r>
            <a:r>
              <a:rPr lang="ru-R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%</a:t>
            </a:r>
            <a:r>
              <a:rPr lang="ru-RU" sz="20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от населения региона</a:t>
            </a:r>
            <a:r>
              <a:rPr lang="ru-RU" sz="2700" dirty="0">
                <a:latin typeface="Lucida Sans Unicode" pitchFamily="34" charset="0"/>
              </a:rPr>
              <a:t> 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5220072" y="4996125"/>
            <a:ext cx="3309298" cy="14150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Ограничения основных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повседневных практик, вызванные </a:t>
            </a:r>
            <a:r>
              <a:rPr lang="ru-RU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состоянием здоровья</a:t>
            </a:r>
          </a:p>
        </p:txBody>
      </p:sp>
    </p:spTree>
    <p:extLst>
      <p:ext uri="{BB962C8B-B14F-4D97-AF65-F5344CB8AC3E}">
        <p14:creationId xmlns:p14="http://schemas.microsoft.com/office/powerpoint/2010/main" val="67431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412776"/>
            <a:ext cx="7408333" cy="5112569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ероприятия по укреплению МТБ  (ремонт и оборудование спортивных сооружений в 15 учреждениях, ремонт помещений в 7 учреждениях, приобретение 7 автомобилей)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Клубное движение (738 клубов)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программы «Школа пожилого возраста» (обучено- 61979 человек,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«Компьютерная грамотность – 4618 человек)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Слета туристических клубов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этап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всероссийского чемпионата по компьютерному многоборью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 программы «Социокультурная реабилитация граждан пожилого возраста», «Финансовая грамотность»</a:t>
            </a:r>
          </a:p>
          <a:p>
            <a:endParaRPr lang="ru-RU" sz="2000" dirty="0" smtClean="0"/>
          </a:p>
          <a:p>
            <a:endParaRPr lang="ru-RU" sz="1600" dirty="0" smtClean="0"/>
          </a:p>
          <a:p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576064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комплексной  программы Свердловской области «Старшее  поколение» на  2014-2018 годы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392555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20688"/>
            <a:ext cx="8642350" cy="86409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в сфере проведения </a:t>
            </a:r>
            <a:b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значимых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 и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комплексной  программы Свердловской области «Старшее  поколение»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8939" y="1484784"/>
            <a:ext cx="864235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8900" indent="-342900" algn="just">
              <a:buAutoNum type="arabicPeriod"/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Обеспечить своевременное и качественное проведение мероприятий согласно сводному плану, утверждаемому Министерством на 2016 год;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8900" indent="-342900" algn="just">
              <a:buAutoNum type="arabicPeriod"/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Организовать максимальное привлечение к проводимым мероприятиям негосударственных социально ориентированных НКО</a:t>
            </a:r>
          </a:p>
          <a:p>
            <a:pPr marL="378900" indent="-342900" algn="just">
              <a:buAutoNum type="arabicPeriod"/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Обеспечить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своевременное и качественное проведение мероприятий комплексной  программы Свердловской области «Старшее  поколение» согласно плану мероприятий, утверждаемому приказом МСП СО на 2016 год</a:t>
            </a:r>
          </a:p>
          <a:p>
            <a:pPr marL="36000" algn="just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9" name="Рисунок 78" descr="E:\фото\компьютерное многоборье 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367741"/>
            <a:ext cx="3456384" cy="2161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0" name="Рисунок 79" descr="E:\фото\компьютерное многоборье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93377"/>
            <a:ext cx="3304158" cy="27361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890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1008112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 межведомственной системы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реабилитации лиц,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отбывших уголовное наказание в виде лишения свободы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772816"/>
            <a:ext cx="86423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9875" algn="just"/>
            <a:r>
              <a:rPr lang="ru-RU" sz="2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межведомственной комиссии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и проведены под председательством Первого Заместителя Председателя Правительства Свердловской области В.А. Власова два заседания (в том числе одно выездное) межведомственной комиссии по вопросам социальной реабилитации лиц, освободившихся из мест лишения свободы</a:t>
            </a:r>
          </a:p>
          <a:p>
            <a:pPr lvl="0" indent="269875"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технологии «Социальный лифт» 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9875"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реализации Концепции социального сопровождения отдельных категорий граждан (семей), попавших в трудную жизненную ситуацию, и внедрения модельной программы социального сопровождения отдельных категорий граждан (семей), попавших в трудную жизненную ситуацию Министерством социальной политики Свердловской области проведен ряд семинаров и круглых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столов; 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73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ru-RU" altLang="ru-RU" sz="2000" b="1">
              <a:solidFill>
                <a:srgbClr val="0C3F86"/>
              </a:solidFill>
              <a:latin typeface="Lucida Sans Unicode" pitchFamily="34" charset="0"/>
            </a:endParaRPr>
          </a:p>
        </p:txBody>
      </p:sp>
      <p:sp>
        <p:nvSpPr>
          <p:cNvPr id="11267" name="Содержимое 1"/>
          <p:cNvSpPr>
            <a:spLocks noGrp="1"/>
          </p:cNvSpPr>
          <p:nvPr>
            <p:ph idx="4294967295"/>
          </p:nvPr>
        </p:nvSpPr>
        <p:spPr>
          <a:xfrm>
            <a:off x="323850" y="1916113"/>
            <a:ext cx="8643938" cy="4519612"/>
          </a:xfrm>
        </p:spPr>
        <p:txBody>
          <a:bodyPr/>
          <a:lstStyle/>
          <a:p>
            <a:pPr marL="85725" indent="0" eaLnBrk="1" hangingPunct="1">
              <a:buFont typeface="Wingdings 3" pitchFamily="18" charset="2"/>
              <a:buNone/>
            </a:pPr>
            <a:endParaRPr lang="ru-RU" altLang="ru-RU" sz="600" b="1" smtClean="0"/>
          </a:p>
          <a:p>
            <a:pPr marL="85725" indent="0" eaLnBrk="1" hangingPunct="1">
              <a:buFont typeface="Wingdings 3" pitchFamily="18" charset="2"/>
              <a:buNone/>
            </a:pPr>
            <a:r>
              <a:rPr lang="ru-RU" altLang="ru-RU" sz="2400" b="1" smtClean="0"/>
              <a:t>Технология «Социальный лифт» </a:t>
            </a:r>
          </a:p>
          <a:p>
            <a:pPr marL="85725" indent="0" eaLnBrk="1" hangingPunct="1">
              <a:buFont typeface="Wingdings 3" pitchFamily="18" charset="2"/>
              <a:buNone/>
            </a:pPr>
            <a:r>
              <a:rPr lang="ru-RU" altLang="ru-RU" sz="2400" b="1" smtClean="0"/>
              <a:t>для граждан, освобождающихся </a:t>
            </a:r>
          </a:p>
          <a:p>
            <a:pPr marL="85725" indent="0" eaLnBrk="1" hangingPunct="1">
              <a:buFont typeface="Wingdings 3" pitchFamily="18" charset="2"/>
              <a:buNone/>
            </a:pPr>
            <a:r>
              <a:rPr lang="ru-RU" altLang="ru-RU" sz="2400" b="1" smtClean="0"/>
              <a:t>из мест лишения свободы</a:t>
            </a:r>
          </a:p>
          <a:p>
            <a:pPr marL="85725" indent="0" eaLnBrk="1" hangingPunct="1">
              <a:buFont typeface="Wingdings 3" pitchFamily="18" charset="2"/>
              <a:buNone/>
            </a:pPr>
            <a:endParaRPr lang="ru-RU" altLang="ru-RU" sz="2400" smtClean="0">
              <a:solidFill>
                <a:srgbClr val="35385A"/>
              </a:solidFill>
            </a:endParaRPr>
          </a:p>
          <a:p>
            <a:pPr marL="85725" indent="0" eaLnBrk="1" hangingPunct="1">
              <a:buFont typeface="Wingdings 3" pitchFamily="18" charset="2"/>
              <a:buNone/>
            </a:pPr>
            <a:endParaRPr lang="ru-RU" altLang="ru-RU" sz="2400" smtClean="0">
              <a:solidFill>
                <a:srgbClr val="35385A"/>
              </a:solidFill>
            </a:endParaRPr>
          </a:p>
        </p:txBody>
      </p:sp>
      <p:sp>
        <p:nvSpPr>
          <p:cNvPr id="4" name="Скругленный прямоугольник 10"/>
          <p:cNvSpPr/>
          <p:nvPr/>
        </p:nvSpPr>
        <p:spPr>
          <a:xfrm>
            <a:off x="6210091" y="1784766"/>
            <a:ext cx="2696800" cy="11780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</a:rPr>
              <a:t>IV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</a:rPr>
              <a:t> этап</a:t>
            </a:r>
            <a:r>
              <a:rPr lang="ru-RU" b="1" dirty="0">
                <a:solidFill>
                  <a:schemeClr val="bg1"/>
                </a:solidFill>
                <a:latin typeface="Arial" charset="0"/>
              </a:rPr>
              <a:t> 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</a:rPr>
              <a:t>«Социализация»</a:t>
            </a:r>
          </a:p>
        </p:txBody>
      </p:sp>
      <p:sp>
        <p:nvSpPr>
          <p:cNvPr id="5" name="Скругленный прямоугольник 10"/>
          <p:cNvSpPr/>
          <p:nvPr/>
        </p:nvSpPr>
        <p:spPr>
          <a:xfrm>
            <a:off x="6200946" y="3513553"/>
            <a:ext cx="2730995" cy="117804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</a:rPr>
              <a:t>III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</a:rPr>
              <a:t> этап</a:t>
            </a:r>
            <a:r>
              <a:rPr lang="ru-RU" b="1" dirty="0">
                <a:solidFill>
                  <a:schemeClr val="bg1"/>
                </a:solidFill>
                <a:latin typeface="Arial" charset="0"/>
              </a:rPr>
              <a:t> 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</a:rPr>
              <a:t>«Адаптация»</a:t>
            </a:r>
          </a:p>
        </p:txBody>
      </p:sp>
      <p:sp>
        <p:nvSpPr>
          <p:cNvPr id="12298" name="Скругленный прямоугольник 5"/>
          <p:cNvSpPr>
            <a:spLocks noChangeArrowheads="1"/>
          </p:cNvSpPr>
          <p:nvPr/>
        </p:nvSpPr>
        <p:spPr bwMode="auto">
          <a:xfrm>
            <a:off x="3152775" y="4056063"/>
            <a:ext cx="2490788" cy="1546225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+mn-cs"/>
              </a:rPr>
              <a:t>II</a:t>
            </a:r>
            <a:r>
              <a:rPr lang="ru-RU" sz="2400" b="1">
                <a:solidFill>
                  <a:srgbClr val="000000"/>
                </a:solidFill>
                <a:latin typeface="Times New Roman" pitchFamily="18" charset="0"/>
                <a:cs typeface="+mn-cs"/>
              </a:rPr>
              <a:t> этап</a:t>
            </a:r>
            <a:r>
              <a:rPr lang="ru-RU" b="1">
                <a:solidFill>
                  <a:srgbClr val="000000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+mn-cs"/>
              </a:rPr>
              <a:t>«Освобождение»</a:t>
            </a:r>
          </a:p>
        </p:txBody>
      </p:sp>
      <p:sp>
        <p:nvSpPr>
          <p:cNvPr id="7" name="Стрелка вправо 6"/>
          <p:cNvSpPr>
            <a:spLocks noChangeArrowheads="1"/>
          </p:cNvSpPr>
          <p:nvPr/>
        </p:nvSpPr>
        <p:spPr bwMode="auto">
          <a:xfrm>
            <a:off x="2640013" y="4905375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8" name="Стрелка вправо 61"/>
          <p:cNvSpPr>
            <a:spLocks noChangeArrowheads="1"/>
          </p:cNvSpPr>
          <p:nvPr/>
        </p:nvSpPr>
        <p:spPr bwMode="auto">
          <a:xfrm rot="16200000">
            <a:off x="7400131" y="2994819"/>
            <a:ext cx="446088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265113" y="4795838"/>
            <a:ext cx="2305050" cy="172878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Times New Roman" pitchFamily="18" charset="0"/>
              </a:rPr>
              <a:t>I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</a:rPr>
              <a:t> этап 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</a:rPr>
              <a:t>«Работа в исправительном учреждении»</a:t>
            </a:r>
          </a:p>
        </p:txBody>
      </p:sp>
      <p:pic>
        <p:nvPicPr>
          <p:cNvPr id="11278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76700"/>
            <a:ext cx="936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трелка вправо 61"/>
          <p:cNvSpPr>
            <a:spLocks noChangeArrowheads="1"/>
          </p:cNvSpPr>
          <p:nvPr/>
        </p:nvSpPr>
        <p:spPr bwMode="auto">
          <a:xfrm>
            <a:off x="5695950" y="4219575"/>
            <a:ext cx="446088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  <a:cs typeface="+mn-cs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214313" y="1143000"/>
            <a:ext cx="8643937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82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765175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730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836712"/>
            <a:ext cx="8642350" cy="837962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 fontScale="90000"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по отработке технологий социальной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реабилитации лиц, отбывших уголовное наказание в виде лишения свободы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4" y="1556792"/>
            <a:ext cx="87136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Подготовка приказа</a:t>
            </a:r>
          </a:p>
          <a:p>
            <a:pPr marL="342900" indent="-342900" algn="just">
              <a:buAutoNum type="arabicPeriod"/>
            </a:pPr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Обеспечить функционирование системы межведомственного информационного обмена в сфере социальной реабилитации лиц, отбывших уголовное наказание в виде лишения свободы на базе ИС СОН</a:t>
            </a:r>
          </a:p>
          <a:p>
            <a:pPr marL="342900" indent="-342900" algn="just">
              <a:buAutoNum type="arabicPeriod"/>
            </a:pP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874" y="2850028"/>
            <a:ext cx="4904779" cy="2589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370308"/>
            <a:ext cx="3693636" cy="129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406" y="4866253"/>
            <a:ext cx="2795090" cy="1803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4940"/>
            <a:ext cx="3684330" cy="194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623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0825" y="1313167"/>
            <a:ext cx="864235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Ведомственный перечень:</a:t>
            </a:r>
          </a:p>
          <a:p>
            <a:pPr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МСП СО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18.02.2015 № 55 «Об утверждении ведомственного перечня государственных услуг (работ), оказываемых (выполняемых) организациями социального обслуживания, находящимися в ведении Свердловской области, в качестве основных видов деятельности»;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приказ МСП СО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30.04.2015 № 244 «О внесении изменений в приказ Министерства социальной политики Свердловской области от 18.02.2015 № 55 «Об утверждении ведомственного перечня услуг (работ), оказываемых (выполняемых) организациями социального обслуживания, находящимися в ведении Свердловской области, в качестве основных видов деятельности»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431453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предоставления социальных услуг в 2015 году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9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1"/>
            <a:ext cx="8642350" cy="504061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предоставления социальных услуг в 2015 году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328600"/>
            <a:ext cx="86423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Объемы государственного задания:</a:t>
            </a:r>
          </a:p>
          <a:p>
            <a:pPr algn="just"/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МСП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от 12.05.2015 № 287 «Об утверждении объемов государственных услуг (работ) в количественных показателях на выполнение государственного задания организациям социального обслуживания, находящимся в ведении Свердловской области, на 2015 год и плановый период 2016 и 2017 годов»;</a:t>
            </a:r>
          </a:p>
          <a:p>
            <a:pPr algn="just"/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МСП СО от 18.12.2015 № 730 «Об утверждении государственного задания государственным бюджетным и автономным учреждениям социального обслуживания населения Свердловской области на 2015 год и на плановый период 2016 и 2017 годов в новой редакции»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98"/>
              </p:ext>
            </p:extLst>
          </p:nvPr>
        </p:nvGraphicFramePr>
        <p:xfrm>
          <a:off x="250825" y="5430766"/>
          <a:ext cx="8642351" cy="1238322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593613"/>
                <a:gridCol w="6608346"/>
                <a:gridCol w="1440392"/>
              </a:tblGrid>
              <a:tr h="6191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Плановые значения натуральных показателей объема услуг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(ед. услуг)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58 517 900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6191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Фактические значения натуральных показателей объема услуг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(ед. услуг)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58 522 059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554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720080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нормативного регулирования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обслуживания в 2015 году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412776"/>
            <a:ext cx="864235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Приняты:</a:t>
            </a: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приказ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МСП СО от 28.05.2015 г. № 345 «Об утверждении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подушевых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нормативов финансирования социальных услуг»;</a:t>
            </a: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приказ МСП СО от 11.08.2015 № 482 «Об утверждении стандартов социальных услуг в новой редакции»;</a:t>
            </a: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постановление РЭК СО от 18.11.2015 № 162-ПК «Об утверждении предельных тарифов на социальные услуги на основании </a:t>
            </a:r>
            <a:r>
              <a:rPr lang="ru-RU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подушевых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нормативов финансирования социальных услуг в Свердловской области, предоставляемые организациями социального обслуживания, находящимися в ведении Свердловской области»</a:t>
            </a:r>
          </a:p>
          <a:p>
            <a:pPr algn="just"/>
            <a:endParaRPr lang="ru-RU" sz="1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Внесены изменения:</a:t>
            </a: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приказ МСП СО от 29.12.2014 № 778 «Об утверждении Перечня документов, подтверждающих нуждаемость гражданина в социальном обслуживании»</a:t>
            </a:r>
          </a:p>
        </p:txBody>
      </p:sp>
    </p:spTree>
    <p:extLst>
      <p:ext uri="{BB962C8B-B14F-4D97-AF65-F5344CB8AC3E}">
        <p14:creationId xmlns:p14="http://schemas.microsoft.com/office/powerpoint/2010/main" val="5217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476672"/>
            <a:ext cx="8642350" cy="86409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информационной системы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«Социальное обслуживание населения»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577"/>
            <a:ext cx="871378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21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76064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в сфере внедрения ИС СОН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4" y="1412776"/>
            <a:ext cx="864235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Организационные мероприятия:</a:t>
            </a:r>
          </a:p>
          <a:p>
            <a:pPr algn="just"/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Увеличение серверных мощностей МСП в целях решения проблем с быстродействием;</a:t>
            </a:r>
          </a:p>
          <a:p>
            <a:pPr marL="342900" indent="-342900" algn="just">
              <a:buAutoNum type="arabicPeriod"/>
            </a:pP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Обеспечение полного внедрения комплексного решения для автоматизации процессов организации оказания государственных социальных услуг в региональной системе социального обслуживания граждан (на базе ИС СОН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во всех учреждениях системы социального обслуживания;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3.Организация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методического сопровождения автоматизированных технологий и стандартов предоставления социальных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услуг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72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внобедренный треугольник 4"/>
          <p:cNvSpPr/>
          <p:nvPr/>
        </p:nvSpPr>
        <p:spPr>
          <a:xfrm rot="5400000">
            <a:off x="1433745" y="874586"/>
            <a:ext cx="2244061" cy="3888432"/>
          </a:xfrm>
          <a:prstGeom prst="triangle">
            <a:avLst/>
          </a:prstGeom>
          <a:solidFill>
            <a:srgbClr val="BCCFE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389583"/>
            <a:ext cx="8642350" cy="128588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методического сопровождения автоматизированных технологий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стандартов предоставления социальных услуг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275226" y="1850902"/>
            <a:ext cx="3523066" cy="1007053"/>
            <a:chOff x="2358851" y="1934689"/>
            <a:chExt cx="4580966" cy="1003015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2358851" y="1934689"/>
              <a:ext cx="4580966" cy="1003015"/>
            </a:xfrm>
            <a:prstGeom prst="roundRect">
              <a:avLst/>
            </a:prstGeom>
            <a:solidFill>
              <a:srgbClr val="FBF3F3">
                <a:alpha val="90000"/>
              </a:srgb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Скругленный прямоугольник 7"/>
            <p:cNvSpPr/>
            <p:nvPr/>
          </p:nvSpPr>
          <p:spPr>
            <a:xfrm>
              <a:off x="2407814" y="1983651"/>
              <a:ext cx="4483039" cy="7502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Учреждения</a:t>
              </a:r>
              <a:r>
                <a:rPr lang="ru-RU" sz="20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социального обслуживания </a:t>
              </a:r>
              <a:br>
                <a:rPr lang="ru-RU" sz="20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ru-RU" sz="20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6961573" y="3212976"/>
            <a:ext cx="1931601" cy="1199710"/>
            <a:chOff x="1758431" y="3202239"/>
            <a:chExt cx="5781806" cy="1033213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758431" y="3202239"/>
              <a:ext cx="5781806" cy="1033213"/>
            </a:xfrm>
            <a:prstGeom prst="roundRect">
              <a:avLst/>
            </a:prstGeom>
            <a:solidFill>
              <a:srgbClr val="FBF3F3">
                <a:alpha val="90000"/>
              </a:srgb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Скругленный прямоугольник 9"/>
            <p:cNvSpPr/>
            <p:nvPr/>
          </p:nvSpPr>
          <p:spPr>
            <a:xfrm>
              <a:off x="1808868" y="3252675"/>
              <a:ext cx="5680932" cy="9323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914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Экспертная оценка предложений по доработке куратором</a:t>
              </a:r>
            </a:p>
            <a:p>
              <a:pPr marL="0" lvl="0" indent="0" algn="ctr" defTabSz="914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МСП</a:t>
              </a:r>
              <a:endParaRPr lang="ru-RU" sz="20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932038" y="1777488"/>
            <a:ext cx="3961137" cy="1119575"/>
            <a:chOff x="4867327" y="226318"/>
            <a:chExt cx="1512940" cy="670552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4867327" y="226318"/>
              <a:ext cx="1512940" cy="6705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486732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Методические группы</a:t>
              </a:r>
              <a:r>
                <a:rPr lang="ru-RU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закрепленные за модулями ИС СОН и стандартами услуг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030" name="Picture 6" descr="http://aerodromtaxi.com/wp-content/uploads/2014/12/envelope-icon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47302" y="1777488"/>
            <a:ext cx="768711" cy="61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Группа 20"/>
          <p:cNvGrpSpPr/>
          <p:nvPr/>
        </p:nvGrpSpPr>
        <p:grpSpPr>
          <a:xfrm>
            <a:off x="4132285" y="2400047"/>
            <a:ext cx="486235" cy="376678"/>
            <a:chOff x="4179258" y="261496"/>
            <a:chExt cx="486235" cy="376678"/>
          </a:xfrm>
        </p:grpSpPr>
        <p:sp>
          <p:nvSpPr>
            <p:cNvPr id="22" name="Стрелка вправо 21"/>
            <p:cNvSpPr/>
            <p:nvPr/>
          </p:nvSpPr>
          <p:spPr>
            <a:xfrm>
              <a:off x="4179258" y="261496"/>
              <a:ext cx="486235" cy="37667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Стрелка вправо 4"/>
            <p:cNvSpPr/>
            <p:nvPr/>
          </p:nvSpPr>
          <p:spPr>
            <a:xfrm>
              <a:off x="4179258" y="336832"/>
              <a:ext cx="373232" cy="2260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b="1" kern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4940746" y="4760615"/>
            <a:ext cx="3952428" cy="1224136"/>
            <a:chOff x="6597" y="226318"/>
            <a:chExt cx="1512940" cy="122413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6597" y="226318"/>
              <a:ext cx="1512940" cy="122413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Скругленный прямоугольник 4"/>
            <p:cNvSpPr/>
            <p:nvPr/>
          </p:nvSpPr>
          <p:spPr>
            <a:xfrm>
              <a:off x="659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Web </a:t>
              </a: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сервис </a:t>
              </a:r>
              <a:r>
                <a:rPr lang="ru-RU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регистрации задач на доработку с куратором от службы технического сопровождения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 rot="5400000">
            <a:off x="7773816" y="2879690"/>
            <a:ext cx="254384" cy="376678"/>
            <a:chOff x="4179258" y="261496"/>
            <a:chExt cx="486235" cy="376678"/>
          </a:xfrm>
        </p:grpSpPr>
        <p:sp>
          <p:nvSpPr>
            <p:cNvPr id="28" name="Стрелка вправо 27"/>
            <p:cNvSpPr/>
            <p:nvPr/>
          </p:nvSpPr>
          <p:spPr>
            <a:xfrm>
              <a:off x="4179258" y="261496"/>
              <a:ext cx="486235" cy="37667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трелка вправо 4"/>
            <p:cNvSpPr/>
            <p:nvPr/>
          </p:nvSpPr>
          <p:spPr>
            <a:xfrm>
              <a:off x="4179258" y="336832"/>
              <a:ext cx="373232" cy="2260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b="1" kern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 rot="5400000">
            <a:off x="7753835" y="4399773"/>
            <a:ext cx="308248" cy="376678"/>
            <a:chOff x="4179258" y="261496"/>
            <a:chExt cx="486235" cy="376678"/>
          </a:xfrm>
        </p:grpSpPr>
        <p:sp>
          <p:nvSpPr>
            <p:cNvPr id="31" name="Стрелка вправо 30"/>
            <p:cNvSpPr/>
            <p:nvPr/>
          </p:nvSpPr>
          <p:spPr>
            <a:xfrm>
              <a:off x="4179258" y="261496"/>
              <a:ext cx="486235" cy="37667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Стрелка вправо 4"/>
            <p:cNvSpPr/>
            <p:nvPr/>
          </p:nvSpPr>
          <p:spPr>
            <a:xfrm>
              <a:off x="4179258" y="336832"/>
              <a:ext cx="373232" cy="2260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b="1" kern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4932040" y="6054098"/>
            <a:ext cx="3961137" cy="327230"/>
            <a:chOff x="1758431" y="3202238"/>
            <a:chExt cx="5781806" cy="1033213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1758431" y="3202238"/>
              <a:ext cx="5781806" cy="1033213"/>
            </a:xfrm>
            <a:prstGeom prst="roundRect">
              <a:avLst/>
            </a:prstGeom>
            <a:solidFill>
              <a:srgbClr val="FBF3F3">
                <a:alpha val="90000"/>
              </a:srgb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Скругленный прямоугольник 9"/>
            <p:cNvSpPr/>
            <p:nvPr/>
          </p:nvSpPr>
          <p:spPr>
            <a:xfrm>
              <a:off x="1808868" y="3252675"/>
              <a:ext cx="5680932" cy="9323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914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ru-RU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План доработок, реализация</a:t>
              </a:r>
              <a:endParaRPr lang="ru-RU" sz="20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251520" y="4005063"/>
            <a:ext cx="1512940" cy="670552"/>
            <a:chOff x="4867327" y="226318"/>
            <a:chExt cx="1512940" cy="670552"/>
          </a:xfrm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4867327" y="226318"/>
              <a:ext cx="1512940" cy="6705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Скругленный прямоугольник 4"/>
            <p:cNvSpPr/>
            <p:nvPr/>
          </p:nvSpPr>
          <p:spPr>
            <a:xfrm>
              <a:off x="486732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ОМЦ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395536" y="4452098"/>
            <a:ext cx="1800200" cy="2073246"/>
            <a:chOff x="5093989" y="673353"/>
            <a:chExt cx="1596157" cy="1206562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5177206" y="673353"/>
              <a:ext cx="1512940" cy="120656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hueOff val="8171956"/>
                <a:satOff val="5577"/>
                <a:lumOff val="-1568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Скругленный прямоугольник 6"/>
            <p:cNvSpPr/>
            <p:nvPr/>
          </p:nvSpPr>
          <p:spPr>
            <a:xfrm>
              <a:off x="5093989" y="708692"/>
              <a:ext cx="1560819" cy="1135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99568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Общая координация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Организация технического сопровождения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Ведение библиотеки методических материалов</a:t>
              </a:r>
              <a:endParaRPr lang="ru-RU" sz="1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4674326" y="2708921"/>
            <a:ext cx="2129921" cy="1824153"/>
            <a:chOff x="5177206" y="673353"/>
            <a:chExt cx="1512940" cy="1206562"/>
          </a:xfrm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5177206" y="673353"/>
              <a:ext cx="1512940" cy="120656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hueOff val="8171956"/>
                <a:satOff val="5577"/>
                <a:lumOff val="-1568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Скругленный прямоугольник 6"/>
            <p:cNvSpPr/>
            <p:nvPr/>
          </p:nvSpPr>
          <p:spPr>
            <a:xfrm>
              <a:off x="5212545" y="708692"/>
              <a:ext cx="1442262" cy="1135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99568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Разработка методических материалов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Консультирование учреждений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Предложения по корректировке стандартов услуг</a:t>
              </a:r>
              <a:endParaRPr lang="ru-RU" sz="1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2298288" y="3569315"/>
            <a:ext cx="1664414" cy="1011813"/>
            <a:chOff x="4867327" y="226318"/>
            <a:chExt cx="1512940" cy="670552"/>
          </a:xfrm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4867327" y="226318"/>
              <a:ext cx="1512940" cy="6705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Скругленный прямоугольник 4"/>
            <p:cNvSpPr/>
            <p:nvPr/>
          </p:nvSpPr>
          <p:spPr>
            <a:xfrm>
              <a:off x="486732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КЦСОН «Малахит»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2442304" y="4419289"/>
            <a:ext cx="2035650" cy="2106055"/>
            <a:chOff x="5093989" y="673353"/>
            <a:chExt cx="1596157" cy="1206562"/>
          </a:xfrm>
        </p:grpSpPr>
        <p:sp>
          <p:nvSpPr>
            <p:cNvPr id="49" name="Скругленный прямоугольник 48"/>
            <p:cNvSpPr/>
            <p:nvPr/>
          </p:nvSpPr>
          <p:spPr>
            <a:xfrm>
              <a:off x="5177206" y="673353"/>
              <a:ext cx="1512940" cy="120656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hueOff val="8171956"/>
                <a:satOff val="5577"/>
                <a:lumOff val="-1568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0" name="Скругленный прямоугольник 6"/>
            <p:cNvSpPr/>
            <p:nvPr/>
          </p:nvSpPr>
          <p:spPr>
            <a:xfrm>
              <a:off x="5093989" y="708692"/>
              <a:ext cx="1560819" cy="1135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99568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Модельное развертывание ИС СОН и стандартов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Консультирование учреждений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Ведение библиотеки видео уроков по модулям ИС СОН</a:t>
              </a:r>
              <a:endParaRPr lang="ru-RU" sz="1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843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0825" y="471978"/>
            <a:ext cx="8642350" cy="64747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СМК и СМСО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10"/>
          <p:cNvSpPr/>
          <p:nvPr/>
        </p:nvSpPr>
        <p:spPr>
          <a:xfrm>
            <a:off x="405708" y="1281325"/>
            <a:ext cx="4022276" cy="294466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Модуль «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Система менеджмента качества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сфере социального обслуживания (в соответствии со стандартом 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ISO 9001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)»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84775" y="3029218"/>
            <a:ext cx="3638550" cy="1735137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Типовой пакет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документации СМК учреждения (на 10 автоматизированных процессов)</a:t>
            </a:r>
          </a:p>
        </p:txBody>
      </p:sp>
      <p:sp>
        <p:nvSpPr>
          <p:cNvPr id="7" name="Скругленный прямоугольник 4"/>
          <p:cNvSpPr/>
          <p:nvPr/>
        </p:nvSpPr>
        <p:spPr>
          <a:xfrm>
            <a:off x="5218113" y="1170255"/>
            <a:ext cx="3571875" cy="175895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10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автоматизированных процессов создания продукции (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оказания социальных услуг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) 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181600" y="4865955"/>
            <a:ext cx="3638550" cy="1376363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Автоматизированная процедура «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Текущий процесс СМК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»</a:t>
            </a:r>
          </a:p>
        </p:txBody>
      </p:sp>
      <p:sp>
        <p:nvSpPr>
          <p:cNvPr id="9" name="Левая фигурная скобка 8"/>
          <p:cNvSpPr/>
          <p:nvPr/>
        </p:nvSpPr>
        <p:spPr>
          <a:xfrm>
            <a:off x="4572000" y="1417905"/>
            <a:ext cx="647700" cy="42481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331493" y="4327280"/>
            <a:ext cx="4240507" cy="79208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Планирование и учет результатов внутренних аудитов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331492" y="5191376"/>
            <a:ext cx="4240507" cy="61757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Ведение библиотек документов СМКСО</a:t>
            </a: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331493" y="5882178"/>
            <a:ext cx="4240507" cy="648072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Формирование и консолидация отчетности</a:t>
            </a:r>
            <a:endParaRPr lang="ru-RU" sz="2000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9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413693" y="397114"/>
            <a:ext cx="7409632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модель </a:t>
            </a:r>
            <a:r>
              <a:rPr lang="ru-RU" sz="2400" b="1" dirty="0" smtClean="0">
                <a:solidFill>
                  <a:srgbClr val="F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региональной системы управления качеством </a:t>
            </a:r>
            <a:endParaRPr lang="ru-RU" sz="2400" b="1" dirty="0">
              <a:solidFill>
                <a:srgbClr val="FF3F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/>
          <p:cNvSpPr>
            <a:spLocks noChangeArrowheads="1"/>
          </p:cNvSpPr>
          <p:nvPr/>
        </p:nvSpPr>
        <p:spPr bwMode="auto">
          <a:xfrm rot="5400000">
            <a:off x="2796381" y="2536044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1" name="Скругленный прямоугольник 10"/>
          <p:cNvSpPr/>
          <p:nvPr/>
        </p:nvSpPr>
        <p:spPr>
          <a:xfrm>
            <a:off x="314325" y="3050479"/>
            <a:ext cx="5410200" cy="81057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Обработка данных по унифицированным алгоритмам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Скругленный прямоугольник 10"/>
          <p:cNvSpPr/>
          <p:nvPr/>
        </p:nvSpPr>
        <p:spPr>
          <a:xfrm>
            <a:off x="6228184" y="1340768"/>
            <a:ext cx="2736303" cy="170971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Технологическое сопровождение</a:t>
            </a:r>
            <a:r>
              <a:rPr lang="ru-RU" sz="1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(формирование справочников, анкет и т.д.)</a:t>
            </a:r>
          </a:p>
        </p:txBody>
      </p:sp>
      <p:sp>
        <p:nvSpPr>
          <p:cNvPr id="25" name="Скругленный прямоугольник 24"/>
          <p:cNvSpPr>
            <a:spLocks noChangeArrowheads="1"/>
          </p:cNvSpPr>
          <p:nvPr/>
        </p:nvSpPr>
        <p:spPr bwMode="auto">
          <a:xfrm>
            <a:off x="314325" y="1340768"/>
            <a:ext cx="5410200" cy="1070669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Сервисы взаимодействия с получателями услуг и независимыми экспертами – сервисы «сбора исходных данных»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Стрелка вправо 27"/>
          <p:cNvSpPr>
            <a:spLocks noChangeArrowheads="1"/>
          </p:cNvSpPr>
          <p:nvPr/>
        </p:nvSpPr>
        <p:spPr bwMode="auto">
          <a:xfrm rot="5400000">
            <a:off x="1004566" y="4628846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9" name="Скругленный прямоугольник 10"/>
          <p:cNvSpPr/>
          <p:nvPr/>
        </p:nvSpPr>
        <p:spPr>
          <a:xfrm>
            <a:off x="331494" y="5157192"/>
            <a:ext cx="5393032" cy="117412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Достижение непрерывного улучшения качества, выполнение нормативных требований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65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253" y="5887867"/>
            <a:ext cx="925509" cy="92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Картинка 17 из 120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251520" y="188864"/>
            <a:ext cx="1368152" cy="70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2" name="Блок-схема: альтернативный процесс 21"/>
          <p:cNvSpPr/>
          <p:nvPr/>
        </p:nvSpPr>
        <p:spPr>
          <a:xfrm>
            <a:off x="331493" y="3918755"/>
            <a:ext cx="1792235" cy="619886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СМКСО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2339752" y="3918755"/>
            <a:ext cx="1573788" cy="61757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НСО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4139952" y="3910611"/>
            <a:ext cx="1584573" cy="648072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KPI</a:t>
            </a: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1" name="Стрелка вправо 30"/>
          <p:cNvSpPr>
            <a:spLocks noChangeArrowheads="1"/>
          </p:cNvSpPr>
          <p:nvPr/>
        </p:nvSpPr>
        <p:spPr bwMode="auto">
          <a:xfrm rot="5400000">
            <a:off x="2908673" y="4660280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3" name="Стрелка вправо 32"/>
          <p:cNvSpPr>
            <a:spLocks noChangeArrowheads="1"/>
          </p:cNvSpPr>
          <p:nvPr/>
        </p:nvSpPr>
        <p:spPr bwMode="auto">
          <a:xfrm rot="5400000">
            <a:off x="4709120" y="4588272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4" name="Скругленный прямоугольник 10"/>
          <p:cNvSpPr/>
          <p:nvPr/>
        </p:nvSpPr>
        <p:spPr>
          <a:xfrm>
            <a:off x="6228184" y="3212976"/>
            <a:ext cx="2736303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Библиотеки</a:t>
            </a:r>
          </a:p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м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атериалов по СМК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35" name="Скругленный прямоугольник 10"/>
          <p:cNvSpPr/>
          <p:nvPr/>
        </p:nvSpPr>
        <p:spPr>
          <a:xfrm>
            <a:off x="6228184" y="4869159"/>
            <a:ext cx="2736303" cy="16061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Автоматизированные процессы 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организации предоставления услуг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22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76064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в сфере внедрения СМК СМ СО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4" y="1412776"/>
            <a:ext cx="8713663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Организационные мероприятия:</a:t>
            </a:r>
          </a:p>
          <a:p>
            <a:pPr algn="just"/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Обеспечить эффективное функционирование в учреждениях социального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обслуживания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системы менеджмента качества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системы менеджмента социальной ответственности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соответствии с требованиями международных стандартов 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ISO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9001:2008 и  </a:t>
            </a:r>
            <a:r>
              <a:rPr lang="en-US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IQNet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SR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10;</a:t>
            </a:r>
          </a:p>
          <a:p>
            <a:pPr marL="342900" indent="-342900" algn="just">
              <a:buAutoNum type="arabicPeriod"/>
            </a:pP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Организовать устранение несоответствий, выявленных по результатам сертификационного аудита СМК и СМСО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5"/>
          <p:cNvSpPr>
            <a:spLocks noChangeArrowheads="1"/>
          </p:cNvSpPr>
          <p:nvPr/>
        </p:nvSpPr>
        <p:spPr bwMode="auto">
          <a:xfrm>
            <a:off x="6035908" y="489845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5" name="AutoShape 26"/>
          <p:cNvSpPr>
            <a:spLocks noChangeArrowheads="1"/>
          </p:cNvSpPr>
          <p:nvPr/>
        </p:nvSpPr>
        <p:spPr bwMode="auto">
          <a:xfrm>
            <a:off x="6713771" y="5830318"/>
            <a:ext cx="255587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6" name="AutoShape 27"/>
          <p:cNvSpPr>
            <a:spLocks noChangeArrowheads="1"/>
          </p:cNvSpPr>
          <p:nvPr/>
        </p:nvSpPr>
        <p:spPr bwMode="auto">
          <a:xfrm>
            <a:off x="7393221" y="6030343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7" name="AutoShape 28"/>
          <p:cNvSpPr>
            <a:spLocks noChangeArrowheads="1"/>
          </p:cNvSpPr>
          <p:nvPr/>
        </p:nvSpPr>
        <p:spPr bwMode="auto">
          <a:xfrm>
            <a:off x="5951771" y="5365180"/>
            <a:ext cx="254000" cy="131763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8" name="AutoShape 29"/>
          <p:cNvSpPr>
            <a:spLocks noChangeArrowheads="1"/>
          </p:cNvSpPr>
          <p:nvPr/>
        </p:nvSpPr>
        <p:spPr bwMode="auto">
          <a:xfrm>
            <a:off x="6459771" y="449840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" name="AutoShape 30"/>
          <p:cNvSpPr>
            <a:spLocks noChangeArrowheads="1"/>
          </p:cNvSpPr>
          <p:nvPr/>
        </p:nvSpPr>
        <p:spPr bwMode="auto">
          <a:xfrm>
            <a:off x="5697771" y="483178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0" name="AutoShape 31"/>
          <p:cNvSpPr>
            <a:spLocks noChangeArrowheads="1"/>
          </p:cNvSpPr>
          <p:nvPr/>
        </p:nvSpPr>
        <p:spPr bwMode="auto">
          <a:xfrm>
            <a:off x="5697771" y="456508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1" name="AutoShape 32"/>
          <p:cNvSpPr>
            <a:spLocks noChangeArrowheads="1"/>
          </p:cNvSpPr>
          <p:nvPr/>
        </p:nvSpPr>
        <p:spPr bwMode="auto">
          <a:xfrm>
            <a:off x="5866046" y="5896993"/>
            <a:ext cx="255587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2" name="AutoShape 33"/>
          <p:cNvSpPr>
            <a:spLocks noChangeArrowheads="1"/>
          </p:cNvSpPr>
          <p:nvPr/>
        </p:nvSpPr>
        <p:spPr bwMode="auto">
          <a:xfrm>
            <a:off x="5612046" y="5630293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3" name="AutoShape 34"/>
          <p:cNvSpPr>
            <a:spLocks noChangeArrowheads="1"/>
          </p:cNvSpPr>
          <p:nvPr/>
        </p:nvSpPr>
        <p:spPr bwMode="auto">
          <a:xfrm>
            <a:off x="5443771" y="516515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4" name="Line 35"/>
          <p:cNvSpPr>
            <a:spLocks noChangeShapeType="1"/>
          </p:cNvSpPr>
          <p:nvPr/>
        </p:nvSpPr>
        <p:spPr bwMode="auto">
          <a:xfrm flipV="1">
            <a:off x="5781908" y="4698430"/>
            <a:ext cx="84138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" name="Line 36"/>
          <p:cNvSpPr>
            <a:spLocks noChangeShapeType="1"/>
          </p:cNvSpPr>
          <p:nvPr/>
        </p:nvSpPr>
        <p:spPr bwMode="auto">
          <a:xfrm flipV="1">
            <a:off x="5951771" y="4765105"/>
            <a:ext cx="338137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6" name="Line 37"/>
          <p:cNvSpPr>
            <a:spLocks noChangeShapeType="1"/>
          </p:cNvSpPr>
          <p:nvPr/>
        </p:nvSpPr>
        <p:spPr bwMode="auto">
          <a:xfrm flipH="1">
            <a:off x="5527908" y="4965130"/>
            <a:ext cx="254000" cy="2000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7" name="Line 38"/>
          <p:cNvSpPr>
            <a:spLocks noChangeShapeType="1"/>
          </p:cNvSpPr>
          <p:nvPr/>
        </p:nvSpPr>
        <p:spPr bwMode="auto">
          <a:xfrm>
            <a:off x="5527908" y="5298505"/>
            <a:ext cx="423863" cy="1984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8" name="Line 39"/>
          <p:cNvSpPr>
            <a:spLocks noChangeShapeType="1"/>
          </p:cNvSpPr>
          <p:nvPr/>
        </p:nvSpPr>
        <p:spPr bwMode="auto">
          <a:xfrm>
            <a:off x="5527908" y="5298505"/>
            <a:ext cx="169863" cy="3317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9" name="Line 40"/>
          <p:cNvSpPr>
            <a:spLocks noChangeShapeType="1"/>
          </p:cNvSpPr>
          <p:nvPr/>
        </p:nvSpPr>
        <p:spPr bwMode="auto">
          <a:xfrm>
            <a:off x="5781908" y="5763643"/>
            <a:ext cx="254000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20" name="Line 41"/>
          <p:cNvSpPr>
            <a:spLocks noChangeShapeType="1"/>
          </p:cNvSpPr>
          <p:nvPr/>
        </p:nvSpPr>
        <p:spPr bwMode="auto">
          <a:xfrm flipV="1">
            <a:off x="5866046" y="5630293"/>
            <a:ext cx="593725" cy="6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21" name="AutoShape 42"/>
          <p:cNvSpPr>
            <a:spLocks noChangeArrowheads="1"/>
          </p:cNvSpPr>
          <p:nvPr/>
        </p:nvSpPr>
        <p:spPr bwMode="auto">
          <a:xfrm>
            <a:off x="6205771" y="463175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2" name="AutoShape 43"/>
          <p:cNvSpPr>
            <a:spLocks noChangeArrowheads="1"/>
          </p:cNvSpPr>
          <p:nvPr/>
        </p:nvSpPr>
        <p:spPr bwMode="auto">
          <a:xfrm>
            <a:off x="6629633" y="469843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3" name="AutoShape 44"/>
          <p:cNvSpPr>
            <a:spLocks noChangeArrowheads="1"/>
          </p:cNvSpPr>
          <p:nvPr/>
        </p:nvSpPr>
        <p:spPr bwMode="auto">
          <a:xfrm>
            <a:off x="7223358" y="469843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4" name="AutoShape 45"/>
          <p:cNvSpPr>
            <a:spLocks noChangeArrowheads="1"/>
          </p:cNvSpPr>
          <p:nvPr/>
        </p:nvSpPr>
        <p:spPr bwMode="auto">
          <a:xfrm>
            <a:off x="6459771" y="516515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5" name="AutoShape 46"/>
          <p:cNvSpPr>
            <a:spLocks noChangeArrowheads="1"/>
          </p:cNvSpPr>
          <p:nvPr/>
        </p:nvSpPr>
        <p:spPr bwMode="auto">
          <a:xfrm>
            <a:off x="7223358" y="5431855"/>
            <a:ext cx="254000" cy="131763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6" name="AutoShape 47"/>
          <p:cNvSpPr>
            <a:spLocks noChangeArrowheads="1"/>
          </p:cNvSpPr>
          <p:nvPr/>
        </p:nvSpPr>
        <p:spPr bwMode="auto">
          <a:xfrm>
            <a:off x="7647221" y="5431855"/>
            <a:ext cx="254000" cy="131763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7" name="AutoShape 48"/>
          <p:cNvSpPr>
            <a:spLocks noChangeArrowheads="1"/>
          </p:cNvSpPr>
          <p:nvPr/>
        </p:nvSpPr>
        <p:spPr bwMode="auto">
          <a:xfrm>
            <a:off x="6459771" y="5563618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8" name="AutoShape 49"/>
          <p:cNvSpPr>
            <a:spLocks noChangeArrowheads="1"/>
          </p:cNvSpPr>
          <p:nvPr/>
        </p:nvSpPr>
        <p:spPr bwMode="auto">
          <a:xfrm>
            <a:off x="7561496" y="509848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9" name="AutoShape 50"/>
          <p:cNvSpPr>
            <a:spLocks noChangeArrowheads="1"/>
          </p:cNvSpPr>
          <p:nvPr/>
        </p:nvSpPr>
        <p:spPr bwMode="auto">
          <a:xfrm>
            <a:off x="7223358" y="496513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0" name="AutoShape 51"/>
          <p:cNvSpPr>
            <a:spLocks noChangeArrowheads="1"/>
          </p:cNvSpPr>
          <p:nvPr/>
        </p:nvSpPr>
        <p:spPr bwMode="auto">
          <a:xfrm>
            <a:off x="7561496" y="5696968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1" name="AutoShape 52"/>
          <p:cNvSpPr>
            <a:spLocks noChangeArrowheads="1"/>
          </p:cNvSpPr>
          <p:nvPr/>
        </p:nvSpPr>
        <p:spPr bwMode="auto">
          <a:xfrm>
            <a:off x="6883633" y="5563618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2" name="AutoShape 53"/>
          <p:cNvSpPr>
            <a:spLocks noChangeArrowheads="1"/>
          </p:cNvSpPr>
          <p:nvPr/>
        </p:nvSpPr>
        <p:spPr bwMode="auto">
          <a:xfrm>
            <a:off x="6545496" y="489845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3" name="AutoShape 54"/>
          <p:cNvSpPr>
            <a:spLocks noChangeArrowheads="1"/>
          </p:cNvSpPr>
          <p:nvPr/>
        </p:nvSpPr>
        <p:spPr bwMode="auto">
          <a:xfrm>
            <a:off x="6883633" y="516515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cxnSp>
        <p:nvCxnSpPr>
          <p:cNvPr id="34" name="AutoShape 55"/>
          <p:cNvCxnSpPr>
            <a:cxnSpLocks noChangeShapeType="1"/>
            <a:stCxn id="21" idx="3"/>
            <a:endCxn id="32" idx="1"/>
          </p:cNvCxnSpPr>
          <p:nvPr/>
        </p:nvCxnSpPr>
        <p:spPr bwMode="auto">
          <a:xfrm>
            <a:off x="6459771" y="4698430"/>
            <a:ext cx="85725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5" name="AutoShape 56"/>
          <p:cNvCxnSpPr>
            <a:cxnSpLocks noChangeShapeType="1"/>
            <a:stCxn id="32" idx="3"/>
            <a:endCxn id="33" idx="1"/>
          </p:cNvCxnSpPr>
          <p:nvPr/>
        </p:nvCxnSpPr>
        <p:spPr bwMode="auto">
          <a:xfrm>
            <a:off x="6799496" y="4965130"/>
            <a:ext cx="84137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6" name="AutoShape 57"/>
          <p:cNvCxnSpPr>
            <a:cxnSpLocks noChangeShapeType="1"/>
            <a:stCxn id="33" idx="3"/>
            <a:endCxn id="25" idx="1"/>
          </p:cNvCxnSpPr>
          <p:nvPr/>
        </p:nvCxnSpPr>
        <p:spPr bwMode="auto">
          <a:xfrm>
            <a:off x="7137633" y="5231830"/>
            <a:ext cx="85725" cy="265113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7" name="AutoShape 58"/>
          <p:cNvCxnSpPr>
            <a:cxnSpLocks noChangeShapeType="1"/>
            <a:stCxn id="25" idx="3"/>
            <a:endCxn id="30" idx="1"/>
          </p:cNvCxnSpPr>
          <p:nvPr/>
        </p:nvCxnSpPr>
        <p:spPr bwMode="auto">
          <a:xfrm>
            <a:off x="7477358" y="5496943"/>
            <a:ext cx="84138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8" name="Line 59"/>
          <p:cNvSpPr>
            <a:spLocks noChangeShapeType="1"/>
          </p:cNvSpPr>
          <p:nvPr/>
        </p:nvSpPr>
        <p:spPr bwMode="auto">
          <a:xfrm>
            <a:off x="5866046" y="4965130"/>
            <a:ext cx="169862" cy="4000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cxnSp>
        <p:nvCxnSpPr>
          <p:cNvPr id="39" name="AutoShape 60"/>
          <p:cNvCxnSpPr>
            <a:cxnSpLocks noChangeShapeType="1"/>
            <a:stCxn id="4" idx="3"/>
          </p:cNvCxnSpPr>
          <p:nvPr/>
        </p:nvCxnSpPr>
        <p:spPr bwMode="auto">
          <a:xfrm>
            <a:off x="6289908" y="4965130"/>
            <a:ext cx="169863" cy="26670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0" name="AutoShape 61"/>
          <p:cNvCxnSpPr>
            <a:cxnSpLocks noChangeShapeType="1"/>
            <a:stCxn id="7" idx="3"/>
            <a:endCxn id="27" idx="1"/>
          </p:cNvCxnSpPr>
          <p:nvPr/>
        </p:nvCxnSpPr>
        <p:spPr bwMode="auto">
          <a:xfrm>
            <a:off x="6205771" y="5431855"/>
            <a:ext cx="254000" cy="198438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1" name="AutoShape 62"/>
          <p:cNvCxnSpPr>
            <a:cxnSpLocks noChangeShapeType="1"/>
            <a:stCxn id="24" idx="2"/>
            <a:endCxn id="27" idx="0"/>
          </p:cNvCxnSpPr>
          <p:nvPr/>
        </p:nvCxnSpPr>
        <p:spPr bwMode="auto">
          <a:xfrm>
            <a:off x="6586771" y="5298505"/>
            <a:ext cx="0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2" name="AutoShape 63"/>
          <p:cNvCxnSpPr>
            <a:cxnSpLocks noChangeShapeType="1"/>
            <a:stCxn id="11" idx="3"/>
            <a:endCxn id="5" idx="1"/>
          </p:cNvCxnSpPr>
          <p:nvPr/>
        </p:nvCxnSpPr>
        <p:spPr bwMode="auto">
          <a:xfrm flipV="1">
            <a:off x="6121633" y="5896993"/>
            <a:ext cx="592138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3" name="AutoShape 64"/>
          <p:cNvCxnSpPr>
            <a:cxnSpLocks noChangeShapeType="1"/>
            <a:stCxn id="20" idx="0"/>
            <a:endCxn id="5" idx="1"/>
          </p:cNvCxnSpPr>
          <p:nvPr/>
        </p:nvCxnSpPr>
        <p:spPr bwMode="auto">
          <a:xfrm>
            <a:off x="5866046" y="5696968"/>
            <a:ext cx="847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4" name="AutoShape 65"/>
          <p:cNvCxnSpPr>
            <a:cxnSpLocks noChangeShapeType="1"/>
            <a:stCxn id="27" idx="2"/>
            <a:endCxn id="5" idx="0"/>
          </p:cNvCxnSpPr>
          <p:nvPr/>
        </p:nvCxnSpPr>
        <p:spPr bwMode="auto">
          <a:xfrm>
            <a:off x="6586771" y="5696968"/>
            <a:ext cx="254000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5" name="AutoShape 66"/>
          <p:cNvCxnSpPr>
            <a:cxnSpLocks noChangeShapeType="1"/>
            <a:stCxn id="7" idx="2"/>
            <a:endCxn id="12" idx="0"/>
          </p:cNvCxnSpPr>
          <p:nvPr/>
        </p:nvCxnSpPr>
        <p:spPr bwMode="auto">
          <a:xfrm flipH="1">
            <a:off x="5739046" y="5496943"/>
            <a:ext cx="339725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6" name="AutoShape 67"/>
          <p:cNvCxnSpPr>
            <a:cxnSpLocks noChangeShapeType="1"/>
            <a:stCxn id="11" idx="0"/>
            <a:endCxn id="7" idx="2"/>
          </p:cNvCxnSpPr>
          <p:nvPr/>
        </p:nvCxnSpPr>
        <p:spPr bwMode="auto">
          <a:xfrm flipV="1">
            <a:off x="5994633" y="5496943"/>
            <a:ext cx="84138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7" name="AutoShape 68"/>
          <p:cNvCxnSpPr>
            <a:cxnSpLocks noChangeShapeType="1"/>
            <a:stCxn id="24" idx="3"/>
            <a:endCxn id="31" idx="1"/>
          </p:cNvCxnSpPr>
          <p:nvPr/>
        </p:nvCxnSpPr>
        <p:spPr bwMode="auto">
          <a:xfrm>
            <a:off x="6713771" y="5231830"/>
            <a:ext cx="169862" cy="39846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8" name="AutoShape 69"/>
          <p:cNvCxnSpPr>
            <a:cxnSpLocks noChangeShapeType="1"/>
            <a:stCxn id="24" idx="1"/>
            <a:endCxn id="4" idx="2"/>
          </p:cNvCxnSpPr>
          <p:nvPr/>
        </p:nvCxnSpPr>
        <p:spPr bwMode="auto">
          <a:xfrm flipH="1" flipV="1">
            <a:off x="6162908" y="5031805"/>
            <a:ext cx="296863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9" name="AutoShape 70"/>
          <p:cNvCxnSpPr>
            <a:cxnSpLocks noChangeShapeType="1"/>
            <a:stCxn id="13" idx="3"/>
            <a:endCxn id="4" idx="1"/>
          </p:cNvCxnSpPr>
          <p:nvPr/>
        </p:nvCxnSpPr>
        <p:spPr bwMode="auto">
          <a:xfrm flipV="1">
            <a:off x="5697771" y="4965130"/>
            <a:ext cx="338137" cy="26670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0" name="AutoShape 71"/>
          <p:cNvCxnSpPr>
            <a:cxnSpLocks noChangeShapeType="1"/>
            <a:stCxn id="4" idx="0"/>
            <a:endCxn id="21" idx="2"/>
          </p:cNvCxnSpPr>
          <p:nvPr/>
        </p:nvCxnSpPr>
        <p:spPr bwMode="auto">
          <a:xfrm flipV="1">
            <a:off x="6162908" y="4765105"/>
            <a:ext cx="169863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1" name="AutoShape 72"/>
          <p:cNvCxnSpPr>
            <a:cxnSpLocks noChangeShapeType="1"/>
            <a:stCxn id="4" idx="2"/>
            <a:endCxn id="7" idx="3"/>
          </p:cNvCxnSpPr>
          <p:nvPr/>
        </p:nvCxnSpPr>
        <p:spPr bwMode="auto">
          <a:xfrm>
            <a:off x="6162908" y="5031805"/>
            <a:ext cx="42863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2" name="AutoShape 73"/>
          <p:cNvCxnSpPr>
            <a:cxnSpLocks noChangeShapeType="1"/>
            <a:stCxn id="27" idx="0"/>
            <a:endCxn id="33" idx="2"/>
          </p:cNvCxnSpPr>
          <p:nvPr/>
        </p:nvCxnSpPr>
        <p:spPr bwMode="auto">
          <a:xfrm flipV="1">
            <a:off x="6586771" y="5298505"/>
            <a:ext cx="423862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3" name="AutoShape 74"/>
          <p:cNvCxnSpPr>
            <a:cxnSpLocks noChangeShapeType="1"/>
            <a:stCxn id="33" idx="2"/>
            <a:endCxn id="31" idx="0"/>
          </p:cNvCxnSpPr>
          <p:nvPr/>
        </p:nvCxnSpPr>
        <p:spPr bwMode="auto">
          <a:xfrm>
            <a:off x="7010633" y="5298505"/>
            <a:ext cx="0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4" name="AutoShape 75"/>
          <p:cNvCxnSpPr>
            <a:cxnSpLocks noChangeShapeType="1"/>
            <a:stCxn id="29" idx="2"/>
            <a:endCxn id="25" idx="0"/>
          </p:cNvCxnSpPr>
          <p:nvPr/>
        </p:nvCxnSpPr>
        <p:spPr bwMode="auto">
          <a:xfrm>
            <a:off x="7350358" y="5098480"/>
            <a:ext cx="0" cy="3333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5" name="AutoShape 76"/>
          <p:cNvCxnSpPr>
            <a:cxnSpLocks noChangeShapeType="1"/>
            <a:stCxn id="22" idx="2"/>
            <a:endCxn id="32" idx="0"/>
          </p:cNvCxnSpPr>
          <p:nvPr/>
        </p:nvCxnSpPr>
        <p:spPr bwMode="auto">
          <a:xfrm flipH="1">
            <a:off x="6672496" y="4831780"/>
            <a:ext cx="84137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6" name="AutoShape 77"/>
          <p:cNvCxnSpPr>
            <a:cxnSpLocks noChangeShapeType="1"/>
            <a:stCxn id="21" idx="2"/>
            <a:endCxn id="24" idx="0"/>
          </p:cNvCxnSpPr>
          <p:nvPr/>
        </p:nvCxnSpPr>
        <p:spPr bwMode="auto">
          <a:xfrm>
            <a:off x="6332771" y="4765105"/>
            <a:ext cx="254000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7" name="AutoShape 78"/>
          <p:cNvCxnSpPr>
            <a:cxnSpLocks noChangeShapeType="1"/>
            <a:endCxn id="8" idx="1"/>
          </p:cNvCxnSpPr>
          <p:nvPr/>
        </p:nvCxnSpPr>
        <p:spPr bwMode="auto">
          <a:xfrm flipV="1">
            <a:off x="5951771" y="4565080"/>
            <a:ext cx="508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8" name="AutoShape 79"/>
          <p:cNvCxnSpPr>
            <a:cxnSpLocks noChangeShapeType="1"/>
            <a:stCxn id="23" idx="1"/>
            <a:endCxn id="22" idx="3"/>
          </p:cNvCxnSpPr>
          <p:nvPr/>
        </p:nvCxnSpPr>
        <p:spPr bwMode="auto">
          <a:xfrm flipH="1">
            <a:off x="6883633" y="4765105"/>
            <a:ext cx="339725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9" name="AutoShape 80"/>
          <p:cNvCxnSpPr>
            <a:cxnSpLocks noChangeShapeType="1"/>
            <a:stCxn id="28" idx="1"/>
            <a:endCxn id="33" idx="3"/>
          </p:cNvCxnSpPr>
          <p:nvPr/>
        </p:nvCxnSpPr>
        <p:spPr bwMode="auto">
          <a:xfrm flipH="1">
            <a:off x="7137633" y="5165155"/>
            <a:ext cx="423863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0" name="AutoShape 81"/>
          <p:cNvCxnSpPr>
            <a:cxnSpLocks noChangeShapeType="1"/>
            <a:stCxn id="29" idx="1"/>
            <a:endCxn id="32" idx="3"/>
          </p:cNvCxnSpPr>
          <p:nvPr/>
        </p:nvCxnSpPr>
        <p:spPr bwMode="auto">
          <a:xfrm flipH="1" flipV="1">
            <a:off x="6799496" y="4965130"/>
            <a:ext cx="423862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1" name="AutoShape 82"/>
          <p:cNvCxnSpPr>
            <a:cxnSpLocks noChangeShapeType="1"/>
            <a:stCxn id="28" idx="2"/>
            <a:endCxn id="26" idx="0"/>
          </p:cNvCxnSpPr>
          <p:nvPr/>
        </p:nvCxnSpPr>
        <p:spPr bwMode="auto">
          <a:xfrm>
            <a:off x="7688496" y="5231830"/>
            <a:ext cx="85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2" name="AutoShape 83"/>
          <p:cNvCxnSpPr>
            <a:cxnSpLocks noChangeShapeType="1"/>
            <a:stCxn id="30" idx="0"/>
            <a:endCxn id="26" idx="2"/>
          </p:cNvCxnSpPr>
          <p:nvPr/>
        </p:nvCxnSpPr>
        <p:spPr bwMode="auto">
          <a:xfrm flipV="1">
            <a:off x="7688496" y="5563618"/>
            <a:ext cx="85725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3" name="AutoShape 84"/>
          <p:cNvCxnSpPr>
            <a:cxnSpLocks noChangeShapeType="1"/>
            <a:stCxn id="6" idx="0"/>
            <a:endCxn id="31" idx="2"/>
          </p:cNvCxnSpPr>
          <p:nvPr/>
        </p:nvCxnSpPr>
        <p:spPr bwMode="auto">
          <a:xfrm flipH="1" flipV="1">
            <a:off x="7010633" y="5696968"/>
            <a:ext cx="509588" cy="3333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4" name="AutoShape 85"/>
          <p:cNvCxnSpPr>
            <a:cxnSpLocks noChangeShapeType="1"/>
            <a:stCxn id="30" idx="2"/>
            <a:endCxn id="6" idx="0"/>
          </p:cNvCxnSpPr>
          <p:nvPr/>
        </p:nvCxnSpPr>
        <p:spPr bwMode="auto">
          <a:xfrm flipH="1">
            <a:off x="7520221" y="5830318"/>
            <a:ext cx="16827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5" name="AutoShape 86"/>
          <p:cNvCxnSpPr>
            <a:cxnSpLocks noChangeShapeType="1"/>
            <a:stCxn id="31" idx="0"/>
            <a:endCxn id="25" idx="1"/>
          </p:cNvCxnSpPr>
          <p:nvPr/>
        </p:nvCxnSpPr>
        <p:spPr bwMode="auto">
          <a:xfrm flipV="1">
            <a:off x="7010633" y="5496943"/>
            <a:ext cx="212725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6" name="AutoShape 87"/>
          <p:cNvCxnSpPr>
            <a:cxnSpLocks noChangeShapeType="1"/>
            <a:stCxn id="22" idx="1"/>
            <a:endCxn id="4" idx="3"/>
          </p:cNvCxnSpPr>
          <p:nvPr/>
        </p:nvCxnSpPr>
        <p:spPr bwMode="auto">
          <a:xfrm flipH="1">
            <a:off x="6289908" y="4765105"/>
            <a:ext cx="339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7" name="AutoShape 88"/>
          <p:cNvCxnSpPr>
            <a:cxnSpLocks noChangeShapeType="1"/>
            <a:stCxn id="8" idx="3"/>
            <a:endCxn id="23" idx="0"/>
          </p:cNvCxnSpPr>
          <p:nvPr/>
        </p:nvCxnSpPr>
        <p:spPr bwMode="auto">
          <a:xfrm>
            <a:off x="6713771" y="4565080"/>
            <a:ext cx="636587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8" name="AutoShape 89"/>
          <p:cNvCxnSpPr>
            <a:cxnSpLocks noChangeShapeType="1"/>
            <a:stCxn id="6" idx="1"/>
            <a:endCxn id="5" idx="3"/>
          </p:cNvCxnSpPr>
          <p:nvPr/>
        </p:nvCxnSpPr>
        <p:spPr bwMode="auto">
          <a:xfrm flipH="1" flipV="1">
            <a:off x="6969358" y="5896993"/>
            <a:ext cx="423863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9" name="AutoShape 90"/>
          <p:cNvCxnSpPr>
            <a:cxnSpLocks noChangeShapeType="1"/>
            <a:stCxn id="25" idx="2"/>
            <a:endCxn id="6" idx="0"/>
          </p:cNvCxnSpPr>
          <p:nvPr/>
        </p:nvCxnSpPr>
        <p:spPr bwMode="auto">
          <a:xfrm>
            <a:off x="7350358" y="5563618"/>
            <a:ext cx="169863" cy="4667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0" name="AutoShape 91"/>
          <p:cNvCxnSpPr>
            <a:cxnSpLocks noChangeShapeType="1"/>
            <a:stCxn id="5" idx="3"/>
            <a:endCxn id="30" idx="1"/>
          </p:cNvCxnSpPr>
          <p:nvPr/>
        </p:nvCxnSpPr>
        <p:spPr bwMode="auto">
          <a:xfrm flipV="1">
            <a:off x="6969358" y="5763643"/>
            <a:ext cx="592138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1" name="AutoShape 92"/>
          <p:cNvCxnSpPr>
            <a:cxnSpLocks noChangeShapeType="1"/>
            <a:stCxn id="7" idx="3"/>
            <a:endCxn id="24" idx="1"/>
          </p:cNvCxnSpPr>
          <p:nvPr/>
        </p:nvCxnSpPr>
        <p:spPr bwMode="auto">
          <a:xfrm flipV="1">
            <a:off x="6205771" y="5231830"/>
            <a:ext cx="254000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2" name="AutoShape 93"/>
          <p:cNvCxnSpPr>
            <a:cxnSpLocks noChangeShapeType="1"/>
            <a:stCxn id="13" idx="3"/>
            <a:endCxn id="24" idx="1"/>
          </p:cNvCxnSpPr>
          <p:nvPr/>
        </p:nvCxnSpPr>
        <p:spPr bwMode="auto">
          <a:xfrm>
            <a:off x="5697771" y="5231830"/>
            <a:ext cx="762000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3" name="AutoShape 94"/>
          <p:cNvCxnSpPr>
            <a:cxnSpLocks noChangeShapeType="1"/>
            <a:endCxn id="21" idx="1"/>
          </p:cNvCxnSpPr>
          <p:nvPr/>
        </p:nvCxnSpPr>
        <p:spPr bwMode="auto">
          <a:xfrm>
            <a:off x="5951771" y="4631755"/>
            <a:ext cx="254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4" name="AutoShape 95"/>
          <p:cNvCxnSpPr>
            <a:cxnSpLocks noChangeShapeType="1"/>
            <a:stCxn id="8" idx="1"/>
            <a:endCxn id="21" idx="0"/>
          </p:cNvCxnSpPr>
          <p:nvPr/>
        </p:nvCxnSpPr>
        <p:spPr bwMode="auto">
          <a:xfrm flipH="1">
            <a:off x="6332771" y="4565080"/>
            <a:ext cx="127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22533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720080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в сфере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социального обслуживания на 2016 год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412776"/>
            <a:ext cx="86423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нормативно-правового регулирования:</a:t>
            </a:r>
          </a:p>
          <a:p>
            <a:pPr algn="just"/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Доработка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порядка оказания социальных услуг, поставщиками социальных услуг в Свердловской области, утвержденного постановлением Правительства Свердловской области от 18.12.2014 № 1149-ПП, с целью оптимизации порядка предоставления гражданам срочных социальных услуг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Оптимизация Перечня документов, подтверждающих нуждаемость гражданина в социальном обслуживании, утвержденного приказом Министерства социальной политики Свердловской области от 29.12.2014 № 778 – в части возможности предоставления дифференцированного пакета документов в зависимости от обстоятельств ухудшающих или способных ухудшить условия жизнедеятельности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129815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720080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в сфере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социального обслуживания на 2016 год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4" y="1412776"/>
            <a:ext cx="8713663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0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Организационные мероприятия:</a:t>
            </a:r>
          </a:p>
          <a:p>
            <a:pPr algn="just"/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Обеспечение учета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социальных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услуг в соответствии с новым базовым перечнем (в «человеках»);</a:t>
            </a:r>
          </a:p>
          <a:p>
            <a:pPr algn="just"/>
            <a:endParaRPr lang="ru-RU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Обеспечение полного внедрения комплексного решения для автоматизации процессов организации оказания государственных социальных услуг в региональной системе социального обслуживания граждан (на базе ИС СОН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). Учет ВСЕХ услуг должен осуществляться только в системе;</a:t>
            </a:r>
          </a:p>
          <a:p>
            <a:pPr algn="just"/>
            <a:endParaRPr lang="ru-RU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Организация эффективной работы системы методического сопровождения деятельности учреждений, включающей: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областной и окружные советы директоров;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областные и окружные методические советы по прикладным направлениям;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методические группы сопровождения автоматизированных технологий и стандартов социальных услуг</a:t>
            </a:r>
          </a:p>
        </p:txBody>
      </p:sp>
    </p:spTree>
    <p:extLst>
      <p:ext uri="{BB962C8B-B14F-4D97-AF65-F5344CB8AC3E}">
        <p14:creationId xmlns:p14="http://schemas.microsoft.com/office/powerpoint/2010/main" val="362567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Скругленный прямоугольник 53"/>
          <p:cNvSpPr/>
          <p:nvPr/>
        </p:nvSpPr>
        <p:spPr>
          <a:xfrm>
            <a:off x="2073291" y="4323988"/>
            <a:ext cx="4997415" cy="21288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455876" y="1340877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03500" y="1622198"/>
            <a:ext cx="273699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Областной совет</a:t>
            </a:r>
          </a:p>
          <a:p>
            <a:pPr indent="269875"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6434" y="1343717"/>
            <a:ext cx="1917333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Горнозаводской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34401" y="2924820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Южный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5956" y="2944090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Северный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77364" y="1412776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Восточный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713754" y="2944090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Центральный</a:t>
            </a:r>
            <a:endParaRPr lang="ru-RU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93374" y="2924820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Западный</a:t>
            </a:r>
            <a:endParaRPr lang="ru-RU" b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 flipV="1">
            <a:off x="2545232" y="1666434"/>
            <a:ext cx="824519" cy="106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220072" y="2446636"/>
            <a:ext cx="216025" cy="4724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1950849" y="2219926"/>
            <a:ext cx="1583653" cy="677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3635896" y="2446636"/>
            <a:ext cx="261763" cy="4511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5774249" y="1645822"/>
            <a:ext cx="885983" cy="1861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625946" y="2203637"/>
            <a:ext cx="1485684" cy="643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Заголовок 1"/>
          <p:cNvSpPr txBox="1">
            <a:spLocks/>
          </p:cNvSpPr>
          <p:nvPr/>
        </p:nvSpPr>
        <p:spPr>
          <a:xfrm>
            <a:off x="250825" y="560836"/>
            <a:ext cx="8642350" cy="62047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директоров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оловина рамки 44"/>
          <p:cNvSpPr/>
          <p:nvPr/>
        </p:nvSpPr>
        <p:spPr>
          <a:xfrm>
            <a:off x="2322053" y="5630689"/>
            <a:ext cx="2232248" cy="432048"/>
          </a:xfrm>
          <a:prstGeom prst="half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Половина рамки 45"/>
          <p:cNvSpPr/>
          <p:nvPr/>
        </p:nvSpPr>
        <p:spPr>
          <a:xfrm>
            <a:off x="2322053" y="4445906"/>
            <a:ext cx="2232248" cy="432048"/>
          </a:xfrm>
          <a:prstGeom prst="half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Половина рамки 46"/>
          <p:cNvSpPr/>
          <p:nvPr/>
        </p:nvSpPr>
        <p:spPr>
          <a:xfrm>
            <a:off x="4603332" y="4414611"/>
            <a:ext cx="2232248" cy="432048"/>
          </a:xfrm>
          <a:prstGeom prst="half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Половина рамки 47"/>
          <p:cNvSpPr/>
          <p:nvPr/>
        </p:nvSpPr>
        <p:spPr>
          <a:xfrm>
            <a:off x="4603332" y="5616370"/>
            <a:ext cx="2232248" cy="432048"/>
          </a:xfrm>
          <a:prstGeom prst="half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371084" y="4624798"/>
            <a:ext cx="16648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ЦСПСИД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РЦДПОВ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СРЦН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603681" y="4624712"/>
            <a:ext cx="16648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ПНИ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419271" y="5819353"/>
            <a:ext cx="1664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КЦСОН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650119" y="5816404"/>
            <a:ext cx="1664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ДД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Прямая со стрелкой 55"/>
          <p:cNvCxnSpPr/>
          <p:nvPr/>
        </p:nvCxnSpPr>
        <p:spPr>
          <a:xfrm flipH="1">
            <a:off x="6536742" y="3703069"/>
            <a:ext cx="627546" cy="563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H="1">
            <a:off x="5318544" y="3721151"/>
            <a:ext cx="229193" cy="5823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>
            <a:off x="3428569" y="3693643"/>
            <a:ext cx="232276" cy="5827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900723" y="3693171"/>
            <a:ext cx="469013" cy="569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250825" y="3495489"/>
            <a:ext cx="1762230" cy="1892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H="1">
            <a:off x="7090514" y="3495489"/>
            <a:ext cx="1802661" cy="19151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flipV="1">
            <a:off x="250825" y="2061600"/>
            <a:ext cx="528893" cy="142335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flipH="1" flipV="1">
            <a:off x="8242241" y="2132856"/>
            <a:ext cx="650934" cy="135210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410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56" y="5065160"/>
            <a:ext cx="2405892" cy="16039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0825" y="1313167"/>
            <a:ext cx="864235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/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0825" y="560836"/>
            <a:ext cx="8642350" cy="62047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совета директоров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825" y="1412776"/>
            <a:ext cx="86423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показателей качества, эффективности и результативности деятельности учреждений социального обслуживания</a:t>
            </a: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Формирование общих требований к внедрению платных услуг</a:t>
            </a:r>
            <a:b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учреждениях социального обслуживания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Анализ возможности практического применения натуральных нормативов питания и предложения по их корректировке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Анализ возможностей использования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детских домах стандартов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услуг и существующей системы оплаты труда</a:t>
            </a:r>
          </a:p>
          <a:p>
            <a:pPr algn="just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Нормирование труда медицинских работников в социальных учреждениях</a:t>
            </a:r>
          </a:p>
          <a:p>
            <a:pPr algn="just"/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03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Овал 42"/>
          <p:cNvSpPr/>
          <p:nvPr/>
        </p:nvSpPr>
        <p:spPr>
          <a:xfrm>
            <a:off x="4432498" y="1353603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…………………..</a:t>
            </a:r>
            <a:endParaRPr lang="ru-RU" dirty="0"/>
          </a:p>
        </p:txBody>
      </p:sp>
      <p:sp>
        <p:nvSpPr>
          <p:cNvPr id="50" name="Овал 49"/>
          <p:cNvSpPr/>
          <p:nvPr/>
        </p:nvSpPr>
        <p:spPr>
          <a:xfrm>
            <a:off x="2780612" y="1406596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………………</a:t>
            </a:r>
            <a:endParaRPr lang="ru-RU" dirty="0"/>
          </a:p>
        </p:txBody>
      </p:sp>
      <p:sp>
        <p:nvSpPr>
          <p:cNvPr id="42" name="Овал 41"/>
          <p:cNvSpPr/>
          <p:nvPr/>
        </p:nvSpPr>
        <p:spPr>
          <a:xfrm>
            <a:off x="3424260" y="1471998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4104574" y="1705892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.</a:t>
            </a:r>
            <a:r>
              <a:rPr lang="ru-RU" dirty="0" err="1" smtClean="0"/>
              <a:t>юю</a:t>
            </a:r>
            <a:r>
              <a:rPr lang="ru-RU" dirty="0" smtClean="0"/>
              <a:t>…………</a:t>
            </a:r>
            <a:endParaRPr lang="ru-RU" dirty="0"/>
          </a:p>
        </p:txBody>
      </p:sp>
      <p:sp>
        <p:nvSpPr>
          <p:cNvPr id="41" name="Овал 40"/>
          <p:cNvSpPr/>
          <p:nvPr/>
        </p:nvSpPr>
        <p:spPr>
          <a:xfrm>
            <a:off x="3058888" y="1820240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…………..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566218" y="2078362"/>
            <a:ext cx="2232248" cy="10801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03500" y="2291374"/>
            <a:ext cx="273699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ctr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Областной совет</a:t>
            </a:r>
          </a:p>
          <a:p>
            <a:pPr indent="269875" algn="ctr"/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психологов</a:t>
            </a:r>
          </a:p>
          <a:p>
            <a:pPr indent="269875" algn="ctr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91142" y="2650635"/>
            <a:ext cx="1917333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Горнозаводской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69651" y="5276056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Южный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2782" y="3937819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Северный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065607" y="2672198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Восточный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03000" y="5301208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Центральный</a:t>
            </a:r>
            <a:endParaRPr lang="ru-RU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020272" y="4077072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Западный</a:t>
            </a:r>
            <a:endParaRPr lang="ru-RU" b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508478" y="2918934"/>
            <a:ext cx="1250512" cy="917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942842" y="3134254"/>
            <a:ext cx="458246" cy="2022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384112" y="3000164"/>
            <a:ext cx="1483016" cy="1388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3840514" y="3101139"/>
            <a:ext cx="356673" cy="20560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753725" y="2754665"/>
            <a:ext cx="1240903" cy="178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472067" y="3019205"/>
            <a:ext cx="1451582" cy="12786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Заголовок 1"/>
          <p:cNvSpPr txBox="1">
            <a:spLocks/>
          </p:cNvSpPr>
          <p:nvPr/>
        </p:nvSpPr>
        <p:spPr>
          <a:xfrm>
            <a:off x="250825" y="560836"/>
            <a:ext cx="8642350" cy="62047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советы по направлениям</a:t>
            </a:r>
          </a:p>
        </p:txBody>
      </p:sp>
    </p:spTree>
    <p:extLst>
      <p:ext uri="{BB962C8B-B14F-4D97-AF65-F5344CB8AC3E}">
        <p14:creationId xmlns:p14="http://schemas.microsoft.com/office/powerpoint/2010/main" val="283619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внобедренный треугольник 4"/>
          <p:cNvSpPr/>
          <p:nvPr/>
        </p:nvSpPr>
        <p:spPr>
          <a:xfrm rot="5400000">
            <a:off x="1433745" y="874586"/>
            <a:ext cx="2244061" cy="3888432"/>
          </a:xfrm>
          <a:prstGeom prst="triangle">
            <a:avLst/>
          </a:prstGeom>
          <a:solidFill>
            <a:srgbClr val="BCCFE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389583"/>
            <a:ext cx="8642350" cy="1285886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методического сопровождения автоматизированных технологий </a:t>
            </a:r>
            <a:b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стандартов предоставления социальных услуг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275226" y="1850902"/>
            <a:ext cx="3523066" cy="1007053"/>
            <a:chOff x="2358851" y="1934689"/>
            <a:chExt cx="4580966" cy="1003015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2358851" y="1934689"/>
              <a:ext cx="4580966" cy="1003015"/>
            </a:xfrm>
            <a:prstGeom prst="roundRect">
              <a:avLst/>
            </a:prstGeom>
            <a:solidFill>
              <a:srgbClr val="FBF3F3">
                <a:alpha val="90000"/>
              </a:srgb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Скругленный прямоугольник 7"/>
            <p:cNvSpPr/>
            <p:nvPr/>
          </p:nvSpPr>
          <p:spPr>
            <a:xfrm>
              <a:off x="2407814" y="1983651"/>
              <a:ext cx="4483039" cy="7502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Учреждения</a:t>
              </a:r>
              <a:r>
                <a:rPr lang="ru-RU" sz="20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социального обслуживания </a:t>
              </a:r>
              <a:br>
                <a:rPr lang="ru-RU" sz="20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ru-RU" sz="20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6961573" y="3212976"/>
            <a:ext cx="1931601" cy="1199710"/>
            <a:chOff x="1758431" y="3202239"/>
            <a:chExt cx="5781806" cy="1033213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758431" y="3202239"/>
              <a:ext cx="5781806" cy="1033213"/>
            </a:xfrm>
            <a:prstGeom prst="roundRect">
              <a:avLst/>
            </a:prstGeom>
            <a:solidFill>
              <a:srgbClr val="FBF3F3">
                <a:alpha val="90000"/>
              </a:srgb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Скругленный прямоугольник 9"/>
            <p:cNvSpPr/>
            <p:nvPr/>
          </p:nvSpPr>
          <p:spPr>
            <a:xfrm>
              <a:off x="1808868" y="3252675"/>
              <a:ext cx="5680932" cy="9323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914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Экспертная оценка предложений по доработке куратором</a:t>
              </a:r>
            </a:p>
            <a:p>
              <a:pPr marL="0" lvl="0" indent="0" algn="ctr" defTabSz="914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МСП</a:t>
              </a:r>
              <a:endParaRPr lang="ru-RU" sz="20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932038" y="1777488"/>
            <a:ext cx="3961137" cy="1119575"/>
            <a:chOff x="4867327" y="226318"/>
            <a:chExt cx="1512940" cy="670552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4867327" y="226318"/>
              <a:ext cx="1512940" cy="6705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486732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Методические группы</a:t>
              </a:r>
              <a:r>
                <a:rPr lang="ru-RU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закрепленные за модулями ИС СОН и стандартами услуг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030" name="Picture 6" descr="http://aerodromtaxi.com/wp-content/uploads/2014/12/envelope-ico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47302" y="1777488"/>
            <a:ext cx="768711" cy="61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Группа 20"/>
          <p:cNvGrpSpPr/>
          <p:nvPr/>
        </p:nvGrpSpPr>
        <p:grpSpPr>
          <a:xfrm>
            <a:off x="4132285" y="2400047"/>
            <a:ext cx="486235" cy="376678"/>
            <a:chOff x="4179258" y="261496"/>
            <a:chExt cx="486235" cy="376678"/>
          </a:xfrm>
        </p:grpSpPr>
        <p:sp>
          <p:nvSpPr>
            <p:cNvPr id="22" name="Стрелка вправо 21"/>
            <p:cNvSpPr/>
            <p:nvPr/>
          </p:nvSpPr>
          <p:spPr>
            <a:xfrm>
              <a:off x="4179258" y="261496"/>
              <a:ext cx="486235" cy="37667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Стрелка вправо 4"/>
            <p:cNvSpPr/>
            <p:nvPr/>
          </p:nvSpPr>
          <p:spPr>
            <a:xfrm>
              <a:off x="4179258" y="336832"/>
              <a:ext cx="373232" cy="2260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b="1" kern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4940746" y="4760615"/>
            <a:ext cx="3952428" cy="1224136"/>
            <a:chOff x="6597" y="226318"/>
            <a:chExt cx="1512940" cy="122413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6597" y="226318"/>
              <a:ext cx="1512940" cy="122413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Скругленный прямоугольник 4"/>
            <p:cNvSpPr/>
            <p:nvPr/>
          </p:nvSpPr>
          <p:spPr>
            <a:xfrm>
              <a:off x="659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Web </a:t>
              </a: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сервис </a:t>
              </a:r>
              <a:r>
                <a:rPr lang="ru-RU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регистрации задач на доработку с куратором от службы технического сопровождения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 rot="5400000">
            <a:off x="7773816" y="2879690"/>
            <a:ext cx="254384" cy="376678"/>
            <a:chOff x="4179258" y="261496"/>
            <a:chExt cx="486235" cy="376678"/>
          </a:xfrm>
        </p:grpSpPr>
        <p:sp>
          <p:nvSpPr>
            <p:cNvPr id="28" name="Стрелка вправо 27"/>
            <p:cNvSpPr/>
            <p:nvPr/>
          </p:nvSpPr>
          <p:spPr>
            <a:xfrm>
              <a:off x="4179258" y="261496"/>
              <a:ext cx="486235" cy="37667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трелка вправо 4"/>
            <p:cNvSpPr/>
            <p:nvPr/>
          </p:nvSpPr>
          <p:spPr>
            <a:xfrm>
              <a:off x="4179258" y="336832"/>
              <a:ext cx="373232" cy="2260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b="1" kern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 rot="5400000">
            <a:off x="7753835" y="4399773"/>
            <a:ext cx="308248" cy="376678"/>
            <a:chOff x="4179258" y="261496"/>
            <a:chExt cx="486235" cy="376678"/>
          </a:xfrm>
        </p:grpSpPr>
        <p:sp>
          <p:nvSpPr>
            <p:cNvPr id="31" name="Стрелка вправо 30"/>
            <p:cNvSpPr/>
            <p:nvPr/>
          </p:nvSpPr>
          <p:spPr>
            <a:xfrm>
              <a:off x="4179258" y="261496"/>
              <a:ext cx="486235" cy="37667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Стрелка вправо 4"/>
            <p:cNvSpPr/>
            <p:nvPr/>
          </p:nvSpPr>
          <p:spPr>
            <a:xfrm>
              <a:off x="4179258" y="336832"/>
              <a:ext cx="373232" cy="2260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b="1" kern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4932040" y="6054098"/>
            <a:ext cx="3961137" cy="327230"/>
            <a:chOff x="1758431" y="3202238"/>
            <a:chExt cx="5781806" cy="1033213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1758431" y="3202238"/>
              <a:ext cx="5781806" cy="1033213"/>
            </a:xfrm>
            <a:prstGeom prst="roundRect">
              <a:avLst/>
            </a:prstGeom>
            <a:solidFill>
              <a:srgbClr val="FBF3F3">
                <a:alpha val="90000"/>
              </a:srgb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Скругленный прямоугольник 9"/>
            <p:cNvSpPr/>
            <p:nvPr/>
          </p:nvSpPr>
          <p:spPr>
            <a:xfrm>
              <a:off x="1808868" y="3252675"/>
              <a:ext cx="5680932" cy="9323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9144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ru-RU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План доработок, реализация</a:t>
              </a:r>
              <a:endParaRPr lang="ru-RU" sz="20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251520" y="4005063"/>
            <a:ext cx="1512940" cy="670552"/>
            <a:chOff x="4867327" y="226318"/>
            <a:chExt cx="1512940" cy="670552"/>
          </a:xfrm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4867327" y="226318"/>
              <a:ext cx="1512940" cy="6705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Скругленный прямоугольник 4"/>
            <p:cNvSpPr/>
            <p:nvPr/>
          </p:nvSpPr>
          <p:spPr>
            <a:xfrm>
              <a:off x="486732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ОМЦ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395536" y="4452098"/>
            <a:ext cx="1800200" cy="2073246"/>
            <a:chOff x="5093989" y="673353"/>
            <a:chExt cx="1596157" cy="1206562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5177206" y="673353"/>
              <a:ext cx="1512940" cy="120656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hueOff val="8171956"/>
                <a:satOff val="5577"/>
                <a:lumOff val="-1568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Скругленный прямоугольник 6"/>
            <p:cNvSpPr/>
            <p:nvPr/>
          </p:nvSpPr>
          <p:spPr>
            <a:xfrm>
              <a:off x="5093989" y="708692"/>
              <a:ext cx="1560819" cy="1135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99568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Общая координация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Организация технического сопровождения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Ведение библиотеки методических материалов</a:t>
              </a:r>
              <a:endParaRPr lang="ru-RU" sz="1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4674326" y="2708921"/>
            <a:ext cx="2129921" cy="1824153"/>
            <a:chOff x="5177206" y="673353"/>
            <a:chExt cx="1512940" cy="1206562"/>
          </a:xfrm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5177206" y="673353"/>
              <a:ext cx="1512940" cy="120656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hueOff val="8171956"/>
                <a:satOff val="5577"/>
                <a:lumOff val="-1568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Скругленный прямоугольник 6"/>
            <p:cNvSpPr/>
            <p:nvPr/>
          </p:nvSpPr>
          <p:spPr>
            <a:xfrm>
              <a:off x="5212545" y="708692"/>
              <a:ext cx="1442262" cy="1135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99568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Разработка методических материалов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Консультирование учреждений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Предложения по корректировке стандартов услуг</a:t>
              </a:r>
              <a:endParaRPr lang="ru-RU" sz="1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2298288" y="3569315"/>
            <a:ext cx="1664414" cy="1011813"/>
            <a:chOff x="4867327" y="226318"/>
            <a:chExt cx="1512940" cy="670552"/>
          </a:xfrm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4867327" y="226318"/>
              <a:ext cx="1512940" cy="6705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8171956"/>
                <a:satOff val="5577"/>
                <a:lumOff val="-15685"/>
                <a:alphaOff val="0"/>
              </a:schemeClr>
            </a:fillRef>
            <a:effectRef idx="0">
              <a:schemeClr val="accent5">
                <a:hueOff val="8171956"/>
                <a:satOff val="5577"/>
                <a:lumOff val="-156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Скругленный прямоугольник 4"/>
            <p:cNvSpPr/>
            <p:nvPr/>
          </p:nvSpPr>
          <p:spPr>
            <a:xfrm>
              <a:off x="4867327" y="226318"/>
              <a:ext cx="1512940" cy="447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68580" numCol="1" spcCol="1270" anchor="t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КЦСОН «Малахит»</a:t>
              </a:r>
              <a:endParaRPr lang="ru-RU" sz="18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2442304" y="4419289"/>
            <a:ext cx="2035650" cy="2106055"/>
            <a:chOff x="5093989" y="673353"/>
            <a:chExt cx="1596157" cy="1206562"/>
          </a:xfrm>
        </p:grpSpPr>
        <p:sp>
          <p:nvSpPr>
            <p:cNvPr id="49" name="Скругленный прямоугольник 48"/>
            <p:cNvSpPr/>
            <p:nvPr/>
          </p:nvSpPr>
          <p:spPr>
            <a:xfrm>
              <a:off x="5177206" y="673353"/>
              <a:ext cx="1512940" cy="120656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hueOff val="8171956"/>
                <a:satOff val="5577"/>
                <a:lumOff val="-1568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0" name="Скругленный прямоугольник 6"/>
            <p:cNvSpPr/>
            <p:nvPr/>
          </p:nvSpPr>
          <p:spPr>
            <a:xfrm>
              <a:off x="5093989" y="708692"/>
              <a:ext cx="1560819" cy="11358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99568" numCol="1" spcCol="1270" anchor="t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Модельное развертывание ИС СОН и стандартов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Консультирование учреждений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Ведение библиотеки видео уроков по модулям ИС СОН</a:t>
              </a:r>
              <a:endParaRPr lang="ru-RU" sz="1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380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764704"/>
            <a:ext cx="8642350" cy="792088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в сфере </a:t>
            </a:r>
            <a:b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социального обслуживания на 2016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4" y="1412776"/>
            <a:ext cx="8713663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территориальной структуры организаций социального обслуживания, в том числе привлечение негосударственных НКО к оказанию социальных услуг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гражданам</a:t>
            </a:r>
          </a:p>
          <a:p>
            <a:pPr marL="514350" indent="-514350" algn="just">
              <a:buFontTx/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 труда работников сферы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обслуживания</a:t>
            </a:r>
          </a:p>
          <a:p>
            <a:pPr marL="514350" indent="-514350" algn="just">
              <a:buFontTx/>
              <a:buAutoNum type="arabicPeriod"/>
            </a:pPr>
            <a:r>
              <a:rPr lang="ru-RU" sz="2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Алгоритмирование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процессов оказания социальных услуг для целевых групп населения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Tx/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Нормативное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и постановка системной практики государственного контроля (надзора) в сфере социального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обслуживания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28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0825" y="2924944"/>
            <a:ext cx="8642349" cy="1252728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за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внимание !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52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43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2243</TotalTime>
  <Words>3847</Words>
  <Application>Microsoft Office PowerPoint</Application>
  <PresentationFormat>Экран (4:3)</PresentationFormat>
  <Paragraphs>449</Paragraphs>
  <Slides>52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3" baseType="lpstr">
      <vt:lpstr>Шаблон презентации на 14082013(2)</vt:lpstr>
      <vt:lpstr>«Об итогах деятельности  учреждений социального обслуживания и управлений социальной политики  в 2015 году и задачах на 2016 год»</vt:lpstr>
      <vt:lpstr>Курируемые направления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Создание единой базы данных получателей</vt:lpstr>
      <vt:lpstr>Презентация PowerPoint</vt:lpstr>
      <vt:lpstr>Презентация PowerPoint</vt:lpstr>
      <vt:lpstr>Презентация PowerPoint</vt:lpstr>
      <vt:lpstr>Нормативные правовые акты Свердловской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Методическое пособие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Технологии социального обслуживания  </vt:lpstr>
      <vt:lpstr>Основные мероприятия 2015 года</vt:lpstr>
      <vt:lpstr>Основные мероприятия 2015 года</vt:lpstr>
      <vt:lpstr>Основные мероприятия 2015 года</vt:lpstr>
      <vt:lpstr>Основные мероприятия 2015 года</vt:lpstr>
      <vt:lpstr>Реализация комплексной  программы Свердловской области «Старшее  поколение» на  2014-2018 годы</vt:lpstr>
      <vt:lpstr>Реализация комплексной  программы Свердловской области «Старшее  поколение» на  2014-2018 годы</vt:lpstr>
      <vt:lpstr>Основные задачи в сфере проведения  социально значимых мероприятий и реализации комплексной  программы Свердловской области «Старшее  поколение»</vt:lpstr>
      <vt:lpstr>Функционирование межведомственной системы  социальной реабилитации лиц,  отбывших уголовное наказание в виде лишения свободы</vt:lpstr>
      <vt:lpstr>Презентация PowerPoint</vt:lpstr>
      <vt:lpstr>Основные задачи по отработке технологий социальной реабилитации лиц, отбывших уголовное наказание в виде лишения свободы</vt:lpstr>
      <vt:lpstr>Презентация PowerPoint</vt:lpstr>
      <vt:lpstr>Организация предоставления социальных услуг в 2015 году</vt:lpstr>
      <vt:lpstr>Совершенствование нормативного регулирования  социального обслуживания в 2015 году</vt:lpstr>
      <vt:lpstr>Внедрение информационной системы  «Социальное обслуживание населения»</vt:lpstr>
      <vt:lpstr>Основные задачи в сфере внедрения ИС СОН</vt:lpstr>
      <vt:lpstr>Организация методического сопровождения автоматизированных технологий  и стандартов предоставления социальных услуг</vt:lpstr>
      <vt:lpstr>Презентация PowerPoint</vt:lpstr>
      <vt:lpstr>Презентация PowerPoint</vt:lpstr>
      <vt:lpstr>Основные задачи в сфере внедрения СМК СМ СО</vt:lpstr>
      <vt:lpstr>Основные задачи в сфере  организации социального обслуживания на 2016 год</vt:lpstr>
      <vt:lpstr>Основные задачи в сфере  организации социального обслуживания на 2016 год</vt:lpstr>
      <vt:lpstr>Презентация PowerPoint</vt:lpstr>
      <vt:lpstr>Презентация PowerPoint</vt:lpstr>
      <vt:lpstr>Презентация PowerPoint</vt:lpstr>
      <vt:lpstr>Организация методического сопровождения автоматизированных технологий  и стандартов предоставления социальных услуг</vt:lpstr>
      <vt:lpstr>Основные задачи в сфере  организации социального обслуживания на 2016 год</vt:lpstr>
      <vt:lpstr>Благодарю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Власова Кристина Игоревна</cp:lastModifiedBy>
  <cp:revision>207</cp:revision>
  <dcterms:created xsi:type="dcterms:W3CDTF">2013-09-24T14:29:11Z</dcterms:created>
  <dcterms:modified xsi:type="dcterms:W3CDTF">2016-02-05T04:39:19Z</dcterms:modified>
</cp:coreProperties>
</file>