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82" r:id="rId4"/>
    <p:sldId id="258" r:id="rId5"/>
    <p:sldId id="274" r:id="rId6"/>
    <p:sldId id="265" r:id="rId7"/>
    <p:sldId id="277" r:id="rId8"/>
    <p:sldId id="278" r:id="rId9"/>
    <p:sldId id="283" r:id="rId10"/>
    <p:sldId id="279" r:id="rId11"/>
    <p:sldId id="271" r:id="rId12"/>
    <p:sldId id="281" r:id="rId13"/>
    <p:sldId id="259" r:id="rId14"/>
    <p:sldId id="28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5CDFFE"/>
    <a:srgbClr val="F05C3E"/>
    <a:srgbClr val="E44AC7"/>
    <a:srgbClr val="63D15D"/>
    <a:srgbClr val="FF5050"/>
    <a:srgbClr val="DE505E"/>
    <a:srgbClr val="7774BA"/>
    <a:srgbClr val="E6F8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84" autoAdjust="0"/>
  </p:normalViewPr>
  <p:slideViewPr>
    <p:cSldViewPr>
      <p:cViewPr>
        <p:scale>
          <a:sx n="73" d="100"/>
          <a:sy n="73" d="100"/>
        </p:scale>
        <p:origin x="-2724" y="-9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47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1"/>
            <c:bubble3D val="0"/>
            <c:spPr>
              <a:solidFill>
                <a:srgbClr val="FF5050"/>
              </a:solidFill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4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2000" b="1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ru-RU" sz="20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8%</a:t>
                    </a:r>
                    <a:endParaRPr lang="en-US" sz="2800" b="1" dirty="0">
                      <a:solidFill>
                        <a:schemeClr val="tx2">
                          <a:lumMod val="75000"/>
                        </a:schemeClr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2000" b="1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ru-RU" sz="18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39%</a:t>
                    </a:r>
                    <a:endParaRPr lang="en-US" sz="1800" b="1" dirty="0">
                      <a:solidFill>
                        <a:schemeClr val="tx2">
                          <a:lumMod val="75000"/>
                        </a:schemeClr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2000" b="1" i="0" baseline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sz="2000" b="1" i="0" baseline="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  <a:r>
                      <a:rPr lang="ru-RU" sz="2000" b="1" i="0" baseline="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8%</a:t>
                    </a:r>
                    <a:endParaRPr lang="en-US" sz="2800" b="1" i="0" baseline="0" dirty="0">
                      <a:solidFill>
                        <a:schemeClr val="tx2">
                          <a:lumMod val="75000"/>
                        </a:schemeClr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2000" b="1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sz="20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  <a:r>
                      <a:rPr lang="ru-RU" sz="20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7%</a:t>
                    </a:r>
                    <a:endParaRPr lang="en-US" sz="2800" b="1" dirty="0">
                      <a:solidFill>
                        <a:schemeClr val="tx2">
                          <a:lumMod val="75000"/>
                        </a:schemeClr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2000" b="1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sz="20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</a:t>
                    </a:r>
                    <a:r>
                      <a:rPr lang="ru-RU" sz="20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9%</a:t>
                    </a:r>
                    <a:endParaRPr lang="en-US" sz="2800" b="1" dirty="0">
                      <a:solidFill>
                        <a:schemeClr val="tx2">
                          <a:lumMod val="75000"/>
                        </a:schemeClr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tx>
                <c:rich>
                  <a:bodyPr/>
                  <a:lstStyle/>
                  <a:p>
                    <a:pPr>
                      <a:defRPr sz="2000" b="1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sz="20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13</a:t>
                    </a:r>
                    <a:r>
                      <a:rPr lang="ru-RU" sz="20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  <a:endParaRPr lang="en-US" sz="2800" b="1" dirty="0">
                      <a:solidFill>
                        <a:schemeClr val="tx2">
                          <a:lumMod val="75000"/>
                        </a:schemeClr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Лист1!$A$2:$A$6</c:f>
              <c:strCache>
                <c:ptCount val="5"/>
                <c:pt idx="0">
                  <c:v>1549 - Западный округ</c:v>
                </c:pt>
                <c:pt idx="1">
                  <c:v>7876 - Восточный округ </c:v>
                </c:pt>
                <c:pt idx="2">
                  <c:v>3568 - Южный округ </c:v>
                </c:pt>
                <c:pt idx="3">
                  <c:v>3422 - Горнозаводской округ  </c:v>
                </c:pt>
                <c:pt idx="4">
                  <c:v>3946 - Северный округ 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1549</c:v>
                </c:pt>
                <c:pt idx="1">
                  <c:v>7876</c:v>
                </c:pt>
                <c:pt idx="2">
                  <c:v>3568</c:v>
                </c:pt>
                <c:pt idx="3">
                  <c:v>3422</c:v>
                </c:pt>
                <c:pt idx="4">
                  <c:v>3946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6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6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6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0007559354598183"/>
          <c:y val="0.11017352238640152"/>
          <c:w val="0.39010137063577471"/>
          <c:h val="0.77965295522719702"/>
        </c:manualLayout>
      </c:layout>
      <c:overlay val="0"/>
    </c:legend>
    <c:plotVisOnly val="1"/>
    <c:dispBlanksAs val="gap"/>
    <c:showDLblsOverMax val="0"/>
  </c:chart>
  <c:spPr>
    <a:solidFill>
      <a:schemeClr val="accent5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2135372133421534E-3"/>
          <c:y val="8.6787933728403724E-2"/>
          <c:w val="0.72461035943737906"/>
          <c:h val="0.55437989159596912"/>
        </c:manualLayout>
      </c:layout>
      <c:pie3DChart>
        <c:varyColors val="1"/>
        <c:ser>
          <c:idx val="0"/>
          <c:order val="0"/>
          <c:tx>
            <c:strRef>
              <c:f>получатели!$C$55</c:f>
              <c:strCache>
                <c:ptCount val="1"/>
                <c:pt idx="0">
                  <c:v>на 01/01/2016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6938724117248827E-2"/>
                  <c:y val="-4.946968067377856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5.3656733296497134E-3"/>
                  <c:y val="-5.73019094262701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2068065011357544E-3"/>
                  <c:y val="-4.108161737514769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400" b="1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получатели!$B$56:$B$58</c:f>
              <c:strCache>
                <c:ptCount val="3"/>
                <c:pt idx="0">
                  <c:v>кредитные организации</c:v>
                </c:pt>
                <c:pt idx="1">
                  <c:v>федеральная почтовая связь</c:v>
                </c:pt>
                <c:pt idx="2">
                  <c:v>иные организации, осуществляющие доставку</c:v>
                </c:pt>
              </c:strCache>
            </c:strRef>
          </c:cat>
          <c:val>
            <c:numRef>
              <c:f>получатели!$C$56:$C$58</c:f>
              <c:numCache>
                <c:formatCode>General</c:formatCode>
                <c:ptCount val="3"/>
                <c:pt idx="0">
                  <c:v>642513</c:v>
                </c:pt>
                <c:pt idx="1">
                  <c:v>173266</c:v>
                </c:pt>
                <c:pt idx="2">
                  <c:v>225092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2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20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6639498807606978"/>
          <c:y val="6.7545686413093581E-2"/>
          <c:w val="0.33277644666816764"/>
          <c:h val="0.84996466113694225"/>
        </c:manualLayout>
      </c:layout>
      <c:overlay val="0"/>
      <c:txPr>
        <a:bodyPr/>
        <a:lstStyle/>
        <a:p>
          <a:pPr>
            <a:defRPr sz="2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Создана база данных "Госслужба Свердловская область",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общей численностью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2722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6827677461822982"/>
          <c:y val="1.5571428513043013E-2"/>
        </c:manualLayout>
      </c:layout>
      <c:overlay val="0"/>
      <c:spPr>
        <a:noFill/>
        <a:ln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8.8669807297397069E-2"/>
          <c:y val="0.16410855206558472"/>
          <c:w val="0.4626116915156856"/>
          <c:h val="0.82032001942137212"/>
        </c:manualLayout>
      </c:layout>
      <c:pieChart>
        <c:varyColors val="1"/>
        <c:ser>
          <c:idx val="2"/>
          <c:order val="0"/>
          <c:tx>
            <c:strRef>
              <c:f>Лист1!$D$1</c:f>
              <c:strCache>
                <c:ptCount val="1"/>
                <c:pt idx="0">
                  <c:v>Создана база данных "Госслужба Свердловская область", с общей численностью  2722 чел.</c:v>
                </c:pt>
              </c:strCache>
            </c:strRef>
          </c:tx>
          <c:explosion val="25"/>
          <c:dPt>
            <c:idx val="0"/>
            <c:bubble3D val="0"/>
            <c:explosion val="18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-7.7898938648393909E-2"/>
                  <c:y val="0.11892069672585047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0,94%</a:t>
                    </a:r>
                    <a:endParaRPr lang="en-US" sz="24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1021557640548903E-2"/>
                  <c:y val="0.11771488287170789"/>
                </c:manualLayout>
              </c:layout>
              <c:tx>
                <c:rich>
                  <a:bodyPr/>
                  <a:lstStyle/>
                  <a:p>
                    <a:r>
                      <a:rPr lang="en-US" sz="24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0,1%</a:t>
                    </a:r>
                    <a:endParaRPr lang="en-US" sz="24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24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98,96%</a:t>
                    </a:r>
                    <a:endParaRPr lang="en-US" sz="2400" b="1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0%" sourceLinked="0"/>
            <c:txPr>
              <a:bodyPr/>
              <a:lstStyle/>
              <a:p>
                <a:pPr>
                  <a:defRPr>
                    <a:solidFill>
                      <a:schemeClr val="tx2">
                        <a:lumMod val="7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28 - федеральная почтовая связь</c:v>
                </c:pt>
                <c:pt idx="1">
                  <c:v>3 - иные организации, осуществляющие доставку</c:v>
                </c:pt>
                <c:pt idx="2">
                  <c:v>2938 - кредитные организации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28</c:v>
                </c:pt>
                <c:pt idx="1">
                  <c:v>3</c:v>
                </c:pt>
                <c:pt idx="2">
                  <c:v>2938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8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8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800" b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6842096407801723"/>
          <c:y val="0.20607886499408001"/>
          <c:w val="0.36470875388592439"/>
          <c:h val="0.67593895509584201"/>
        </c:manualLayout>
      </c:layout>
      <c:overlay val="0"/>
      <c:txPr>
        <a:bodyPr/>
        <a:lstStyle/>
        <a:p>
          <a:pPr>
            <a:defRPr sz="28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C9CE74-43C5-4164-A950-0B7D87A8FEA8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8A37C1-C66E-434B-AB53-5C9A2E75E7F4}">
      <dgm:prSet phldrT="[Текст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82 </a:t>
          </a:r>
        </a:p>
        <a:p>
          <a:r>
            <a:rPr lang="ru-RU" sz="2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путевки</a:t>
          </a:r>
          <a:endParaRPr lang="ru-RU" sz="2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919E2B-FDFF-4A1E-815E-DB2CB0D31CD3}" type="parTrans" cxnId="{D57FCC4E-16B1-4BF4-8932-5A58172ED2E8}">
      <dgm:prSet/>
      <dgm:spPr/>
      <dgm:t>
        <a:bodyPr/>
        <a:lstStyle/>
        <a:p>
          <a:endParaRPr lang="ru-RU"/>
        </a:p>
      </dgm:t>
    </dgm:pt>
    <dgm:pt modelId="{4AA6FB56-F363-40B4-BCA8-E1D0BAAA23A5}" type="sibTrans" cxnId="{D57FCC4E-16B1-4BF4-8932-5A58172ED2E8}">
      <dgm:prSet/>
      <dgm:spPr/>
      <dgm:t>
        <a:bodyPr/>
        <a:lstStyle/>
        <a:p>
          <a:endParaRPr lang="ru-RU"/>
        </a:p>
      </dgm:t>
    </dgm:pt>
    <dgm:pt modelId="{B029223B-7FD7-4F05-8DB0-2F5A55C76373}">
      <dgm:prSet phldrT="[Текст]" custT="1"/>
      <dgm:spPr>
        <a:solidFill>
          <a:schemeClr val="accent5">
            <a:lumMod val="60000"/>
            <a:lumOff val="40000"/>
            <a:alpha val="9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Оздоровительная поездка на теплоходе «Урал» для ветеранов ВОВ                         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(приобретено на общую сумму  </a:t>
          </a:r>
          <a:r>
            <a: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2 992 508 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руб.)</a:t>
          </a:r>
          <a:endParaRPr lang="ru-RU" sz="2400" b="1" dirty="0">
            <a:solidFill>
              <a:schemeClr val="tx2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EED979-F6EE-410D-915D-26D8AAFF9C56}" type="parTrans" cxnId="{072F8CE6-D8E4-4749-A6EE-73BA60AE9A22}">
      <dgm:prSet/>
      <dgm:spPr/>
      <dgm:t>
        <a:bodyPr/>
        <a:lstStyle/>
        <a:p>
          <a:endParaRPr lang="ru-RU"/>
        </a:p>
      </dgm:t>
    </dgm:pt>
    <dgm:pt modelId="{64FCD585-65B5-4E9A-90A4-C0E5EFBEE2F2}" type="sibTrans" cxnId="{072F8CE6-D8E4-4749-A6EE-73BA60AE9A22}">
      <dgm:prSet/>
      <dgm:spPr/>
      <dgm:t>
        <a:bodyPr/>
        <a:lstStyle/>
        <a:p>
          <a:endParaRPr lang="ru-RU"/>
        </a:p>
      </dgm:t>
    </dgm:pt>
    <dgm:pt modelId="{6DD6D7E6-0087-4A85-BE06-147DEF7A87C1}">
      <dgm:prSet phldrT="[Текст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624</a:t>
          </a:r>
        </a:p>
        <a:p>
          <a:r>
            <a:rPr lang="ru-RU" sz="2200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путевки</a:t>
          </a:r>
          <a:endParaRPr lang="ru-RU" sz="2200" b="1" dirty="0">
            <a:solidFill>
              <a:srgbClr val="FF0066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11AA34-18F1-474F-8504-D439D423086C}" type="parTrans" cxnId="{877397E6-5E62-496A-965F-2A15769563CA}">
      <dgm:prSet/>
      <dgm:spPr/>
      <dgm:t>
        <a:bodyPr/>
        <a:lstStyle/>
        <a:p>
          <a:endParaRPr lang="ru-RU"/>
        </a:p>
      </dgm:t>
    </dgm:pt>
    <dgm:pt modelId="{79D9A2AE-C865-4C11-A616-431A2CE8104D}" type="sibTrans" cxnId="{877397E6-5E62-496A-965F-2A15769563CA}">
      <dgm:prSet/>
      <dgm:spPr/>
      <dgm:t>
        <a:bodyPr/>
        <a:lstStyle/>
        <a:p>
          <a:endParaRPr lang="ru-RU"/>
        </a:p>
      </dgm:t>
    </dgm:pt>
    <dgm:pt modelId="{470CA5D8-A650-4528-B31A-A1BEF9F99824}">
      <dgm:prSet phldrT="[Текст]" custT="1"/>
      <dgm:spPr>
        <a:solidFill>
          <a:schemeClr val="accent1">
            <a:lumMod val="60000"/>
            <a:lumOff val="40000"/>
            <a:alpha val="90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ru-RU" sz="2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Санаторно-курортное лечение тружеников тыла                                  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(приобретено на общую сумму</a:t>
          </a:r>
          <a:r>
            <a: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11 184 505,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26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руб.)</a:t>
          </a:r>
          <a:endParaRPr lang="ru-RU" sz="2400" b="1" dirty="0">
            <a:solidFill>
              <a:schemeClr val="tx2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EE5394-17EF-49E5-9D9F-BAAC90CAE4BE}" type="parTrans" cxnId="{C305BF16-14EF-427F-8E74-E554D7C1A41E}">
      <dgm:prSet/>
      <dgm:spPr/>
      <dgm:t>
        <a:bodyPr/>
        <a:lstStyle/>
        <a:p>
          <a:endParaRPr lang="ru-RU"/>
        </a:p>
      </dgm:t>
    </dgm:pt>
    <dgm:pt modelId="{2EB5C6F8-55D0-4CBC-9488-4B86870B660F}" type="sibTrans" cxnId="{C305BF16-14EF-427F-8E74-E554D7C1A41E}">
      <dgm:prSet/>
      <dgm:spPr/>
      <dgm:t>
        <a:bodyPr/>
        <a:lstStyle/>
        <a:p>
          <a:endParaRPr lang="ru-RU"/>
        </a:p>
      </dgm:t>
    </dgm:pt>
    <dgm:pt modelId="{D1303AEE-F521-4F36-8253-289E66EB29B0}" type="pres">
      <dgm:prSet presAssocID="{4DC9CE74-43C5-4164-A950-0B7D87A8FEA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F65857-95E8-46A0-9B36-5B8292FA141E}" type="pres">
      <dgm:prSet presAssocID="{BA8A37C1-C66E-434B-AB53-5C9A2E75E7F4}" presName="composite" presStyleCnt="0"/>
      <dgm:spPr/>
    </dgm:pt>
    <dgm:pt modelId="{D76F9BB3-6241-4AEF-93D0-E8444C6160E9}" type="pres">
      <dgm:prSet presAssocID="{BA8A37C1-C66E-434B-AB53-5C9A2E75E7F4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88915-B136-4748-9F04-43C08C96DBE0}" type="pres">
      <dgm:prSet presAssocID="{BA8A37C1-C66E-434B-AB53-5C9A2E75E7F4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38EBD-8CD0-4A24-8BE6-B46D8659DDD8}" type="pres">
      <dgm:prSet presAssocID="{4AA6FB56-F363-40B4-BCA8-E1D0BAAA23A5}" presName="sp" presStyleCnt="0"/>
      <dgm:spPr/>
    </dgm:pt>
    <dgm:pt modelId="{E1E7A201-C380-47B2-9C58-750D0B2B3566}" type="pres">
      <dgm:prSet presAssocID="{6DD6D7E6-0087-4A85-BE06-147DEF7A87C1}" presName="composite" presStyleCnt="0"/>
      <dgm:spPr/>
    </dgm:pt>
    <dgm:pt modelId="{2AFBF4A7-1BD3-44EE-B71F-92623534BD8A}" type="pres">
      <dgm:prSet presAssocID="{6DD6D7E6-0087-4A85-BE06-147DEF7A87C1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2C9803-FF8B-47E1-86E6-0B347AAA6A22}" type="pres">
      <dgm:prSet presAssocID="{6DD6D7E6-0087-4A85-BE06-147DEF7A87C1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2C6799-2E36-4DA3-97FB-4D19FC4F005A}" type="presOf" srcId="{B029223B-7FD7-4F05-8DB0-2F5A55C76373}" destId="{B2A88915-B136-4748-9F04-43C08C96DBE0}" srcOrd="0" destOrd="0" presId="urn:microsoft.com/office/officeart/2005/8/layout/chevron2"/>
    <dgm:cxn modelId="{D57FCC4E-16B1-4BF4-8932-5A58172ED2E8}" srcId="{4DC9CE74-43C5-4164-A950-0B7D87A8FEA8}" destId="{BA8A37C1-C66E-434B-AB53-5C9A2E75E7F4}" srcOrd="0" destOrd="0" parTransId="{AD919E2B-FDFF-4A1E-815E-DB2CB0D31CD3}" sibTransId="{4AA6FB56-F363-40B4-BCA8-E1D0BAAA23A5}"/>
    <dgm:cxn modelId="{BC5A2933-211E-4F95-A336-19A2CDACC54A}" type="presOf" srcId="{470CA5D8-A650-4528-B31A-A1BEF9F99824}" destId="{902C9803-FF8B-47E1-86E6-0B347AAA6A22}" srcOrd="0" destOrd="0" presId="urn:microsoft.com/office/officeart/2005/8/layout/chevron2"/>
    <dgm:cxn modelId="{31F358E6-954D-4A0D-97C5-D77D799418EB}" type="presOf" srcId="{4DC9CE74-43C5-4164-A950-0B7D87A8FEA8}" destId="{D1303AEE-F521-4F36-8253-289E66EB29B0}" srcOrd="0" destOrd="0" presId="urn:microsoft.com/office/officeart/2005/8/layout/chevron2"/>
    <dgm:cxn modelId="{98201A36-5779-4B80-9306-AFCA3365B5A8}" type="presOf" srcId="{6DD6D7E6-0087-4A85-BE06-147DEF7A87C1}" destId="{2AFBF4A7-1BD3-44EE-B71F-92623534BD8A}" srcOrd="0" destOrd="0" presId="urn:microsoft.com/office/officeart/2005/8/layout/chevron2"/>
    <dgm:cxn modelId="{0C35733F-C0B8-4A13-AA71-C3718ADA07A4}" type="presOf" srcId="{BA8A37C1-C66E-434B-AB53-5C9A2E75E7F4}" destId="{D76F9BB3-6241-4AEF-93D0-E8444C6160E9}" srcOrd="0" destOrd="0" presId="urn:microsoft.com/office/officeart/2005/8/layout/chevron2"/>
    <dgm:cxn modelId="{C305BF16-14EF-427F-8E74-E554D7C1A41E}" srcId="{6DD6D7E6-0087-4A85-BE06-147DEF7A87C1}" destId="{470CA5D8-A650-4528-B31A-A1BEF9F99824}" srcOrd="0" destOrd="0" parTransId="{A6EE5394-17EF-49E5-9D9F-BAAC90CAE4BE}" sibTransId="{2EB5C6F8-55D0-4CBC-9488-4B86870B660F}"/>
    <dgm:cxn modelId="{877397E6-5E62-496A-965F-2A15769563CA}" srcId="{4DC9CE74-43C5-4164-A950-0B7D87A8FEA8}" destId="{6DD6D7E6-0087-4A85-BE06-147DEF7A87C1}" srcOrd="1" destOrd="0" parTransId="{0011AA34-18F1-474F-8504-D439D423086C}" sibTransId="{79D9A2AE-C865-4C11-A616-431A2CE8104D}"/>
    <dgm:cxn modelId="{072F8CE6-D8E4-4749-A6EE-73BA60AE9A22}" srcId="{BA8A37C1-C66E-434B-AB53-5C9A2E75E7F4}" destId="{B029223B-7FD7-4F05-8DB0-2F5A55C76373}" srcOrd="0" destOrd="0" parTransId="{16EED979-F6EE-410D-915D-26D8AAFF9C56}" sibTransId="{64FCD585-65B5-4E9A-90A4-C0E5EFBEE2F2}"/>
    <dgm:cxn modelId="{2FDB9F5E-109E-41D7-85F5-4162A8819F1E}" type="presParOf" srcId="{D1303AEE-F521-4F36-8253-289E66EB29B0}" destId="{51F65857-95E8-46A0-9B36-5B8292FA141E}" srcOrd="0" destOrd="0" presId="urn:microsoft.com/office/officeart/2005/8/layout/chevron2"/>
    <dgm:cxn modelId="{6CE58064-C7A4-4196-A0E6-7B4DF224287A}" type="presParOf" srcId="{51F65857-95E8-46A0-9B36-5B8292FA141E}" destId="{D76F9BB3-6241-4AEF-93D0-E8444C6160E9}" srcOrd="0" destOrd="0" presId="urn:microsoft.com/office/officeart/2005/8/layout/chevron2"/>
    <dgm:cxn modelId="{4250158E-AC9A-4B49-B15A-E45AF7DBED85}" type="presParOf" srcId="{51F65857-95E8-46A0-9B36-5B8292FA141E}" destId="{B2A88915-B136-4748-9F04-43C08C96DBE0}" srcOrd="1" destOrd="0" presId="urn:microsoft.com/office/officeart/2005/8/layout/chevron2"/>
    <dgm:cxn modelId="{F07F0A66-7B73-4070-950B-6E461B1034E3}" type="presParOf" srcId="{D1303AEE-F521-4F36-8253-289E66EB29B0}" destId="{3EE38EBD-8CD0-4A24-8BE6-B46D8659DDD8}" srcOrd="1" destOrd="0" presId="urn:microsoft.com/office/officeart/2005/8/layout/chevron2"/>
    <dgm:cxn modelId="{E0B2390D-A27E-4974-B801-C443FBED1397}" type="presParOf" srcId="{D1303AEE-F521-4F36-8253-289E66EB29B0}" destId="{E1E7A201-C380-47B2-9C58-750D0B2B3566}" srcOrd="2" destOrd="0" presId="urn:microsoft.com/office/officeart/2005/8/layout/chevron2"/>
    <dgm:cxn modelId="{F302C765-999C-406B-885F-B1FC7CB54EC3}" type="presParOf" srcId="{E1E7A201-C380-47B2-9C58-750D0B2B3566}" destId="{2AFBF4A7-1BD3-44EE-B71F-92623534BD8A}" srcOrd="0" destOrd="0" presId="urn:microsoft.com/office/officeart/2005/8/layout/chevron2"/>
    <dgm:cxn modelId="{170F3743-4C27-450F-8F6B-B314253BFC82}" type="presParOf" srcId="{E1E7A201-C380-47B2-9C58-750D0B2B3566}" destId="{902C9803-FF8B-47E1-86E6-0B347AAA6A2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3841181-83DA-4026-8DEF-728E41B6136C}" type="datetimeFigureOut">
              <a:rPr lang="ru-RU" smtClean="0"/>
              <a:t>10.02.2016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A6EFED7-034D-479F-A3D6-763D9D8EB85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213285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772816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Централизация отдельных функций по предоставлению социальных выплат и мер социальной поддержки отдельным категориям граждан государственным казенным учреждением Свердловской области «Областной информационно-расчетный центр» в 2015 году и планы на 2016 год</a:t>
            </a:r>
          </a:p>
          <a:p>
            <a:pPr algn="ctr"/>
            <a:endParaRPr lang="ru-RU" sz="2000" b="1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Директор  </a:t>
            </a:r>
            <a:r>
              <a:rPr lang="ru-RU" sz="20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ГКУ СО «ОИРЦ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</a:p>
          <a:p>
            <a:pPr algn="ctr"/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Запьянская Нина Александровна</a:t>
            </a:r>
          </a:p>
          <a:p>
            <a:pPr algn="ctr"/>
            <a:endParaRPr lang="ru-RU" sz="20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февраля 201</a:t>
            </a:r>
            <a:r>
              <a:rPr lang="en-US" sz="2000" b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000" b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4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213285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394379"/>
              </p:ext>
            </p:extLst>
          </p:nvPr>
        </p:nvGraphicFramePr>
        <p:xfrm>
          <a:off x="179512" y="1844824"/>
          <a:ext cx="8784976" cy="481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84976"/>
              </a:tblGrid>
              <a:tr h="91081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Приоритетные направления</a:t>
                      </a:r>
                      <a:r>
                        <a:rPr lang="ru-RU" sz="28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деятельности </a:t>
                      </a:r>
                    </a:p>
                    <a:p>
                      <a:pPr algn="ctr"/>
                      <a:r>
                        <a:rPr lang="ru-RU" sz="2800" b="1" baseline="0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2015 году</a:t>
                      </a:r>
                      <a:endParaRPr lang="ru-RU" sz="28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7324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Организация выплаты в централизованном порядке: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централизованное  финансирование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денежных средств на обеспечение социальных выплат отдельным категориям граждан</a:t>
                      </a:r>
                      <a:endParaRPr lang="ru-RU" sz="20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централизованное формирование выплатных документов  и передача их в доставочные организации 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применением технологии электронного документооборота</a:t>
                      </a:r>
                      <a:endParaRPr lang="ru-RU" sz="20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341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Обеспечение предоставления управлениями социальной политики мер социальной поддержки отдельным категориям граждан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32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2132856"/>
            <a:ext cx="8640960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 реализацию законов социальной направленности в 2015 году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1916832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344587" y="3150604"/>
            <a:ext cx="3312368" cy="1276741"/>
          </a:xfrm>
          <a:prstGeom prst="rightArrow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федерального бюджета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44587" y="4990999"/>
            <a:ext cx="3312368" cy="1276741"/>
          </a:xfrm>
          <a:prstGeom prst="rightArrow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областного бюджета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19688" y="4990999"/>
            <a:ext cx="4977827" cy="1678361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Выделено бюджетных ассигнований  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12 738 665 495,73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Кассовые расходы составили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12 438 134 772,48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рублей, что составляет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97,6%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56955" y="3096255"/>
            <a:ext cx="5040560" cy="1700897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Выделено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бюджетных ассигнований </a:t>
            </a:r>
          </a:p>
          <a:p>
            <a:pPr lvl="0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2 413 701 613,56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pPr lvl="0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Кассовые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составили </a:t>
            </a:r>
          </a:p>
          <a:p>
            <a:pPr lvl="0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2 389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797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375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рублей, что составляет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99,01 %</a:t>
            </a:r>
          </a:p>
        </p:txBody>
      </p:sp>
    </p:spTree>
    <p:extLst>
      <p:ext uri="{BB962C8B-B14F-4D97-AF65-F5344CB8AC3E}">
        <p14:creationId xmlns:p14="http://schemas.microsoft.com/office/powerpoint/2010/main" val="426265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2132856"/>
            <a:ext cx="85689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ЦЕНТРАЛИЗАЦИИ</a:t>
            </a:r>
          </a:p>
          <a:p>
            <a:pPr algn="ctr"/>
            <a:endParaRPr lang="ru-RU" sz="14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937248"/>
              </p:ext>
            </p:extLst>
          </p:nvPr>
        </p:nvGraphicFramePr>
        <p:xfrm>
          <a:off x="340182" y="2636912"/>
          <a:ext cx="8640960" cy="373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7757"/>
                <a:gridCol w="7043203"/>
              </a:tblGrid>
              <a:tr h="1116712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01.01.2015</a:t>
                      </a:r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Централизованное формирование выплатных документов</a:t>
                      </a:r>
                      <a:r>
                        <a:rPr lang="ru-RU" sz="17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городу Екатеринбургу и передача их в электронном виде  по защищенным каналам связи в кредитные организации  и другие доставочные организации</a:t>
                      </a:r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01.07.2015 до 01.09.2015</a:t>
                      </a:r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Размещение районных баз данных Свердловской области  на сервере ГКУ СО «ОИРЦ» (приказ</a:t>
                      </a:r>
                      <a:r>
                        <a:rPr lang="ru-RU" sz="17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МСП СО от 10.06.2015 № 375)</a:t>
                      </a:r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01.08.2015 до 01.11.2015</a:t>
                      </a:r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Объединение районных баз данных, размещенных на сервере ГКУ СО «ОИРЦ», в разрезе</a:t>
                      </a:r>
                      <a:r>
                        <a:rPr lang="ru-RU" sz="17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управленческих округов</a:t>
                      </a:r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01.09.2015</a:t>
                      </a:r>
                    </a:p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поэтапно</a:t>
                      </a:r>
                    </a:p>
                    <a:p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выплатных документов  в объединенных базах данных Свердловской области </a:t>
                      </a:r>
                      <a:r>
                        <a:rPr lang="ru-RU" sz="17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передача их  электронном виде  по защищенным каналам связи в кредитные организации  и другие доставочные организации</a:t>
                      </a:r>
                      <a:endParaRPr lang="ru-RU" sz="17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7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</a:t>
                      </a:r>
                      <a:r>
                        <a:rPr lang="ru-RU" sz="1700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МСП СО от 24.07.2015 № 459)</a:t>
                      </a:r>
                      <a:endParaRPr lang="ru-RU" sz="17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 prst="coolSlant"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024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1" y="1599619"/>
            <a:ext cx="8640958" cy="1440160"/>
          </a:xfrm>
          <a:prstGeom prst="rect">
            <a:avLst/>
          </a:prstGeom>
          <a:noFill/>
          <a:ln w="38100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8311" y="1887651"/>
            <a:ext cx="936104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521945" y="1887651"/>
            <a:ext cx="936104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051720" y="1804358"/>
            <a:ext cx="5112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 баз данных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управлений социальной политики </a:t>
            </a:r>
          </a:p>
          <a:p>
            <a:pPr algn="ctr"/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МСП Свердловской области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1520" y="5589240"/>
            <a:ext cx="8640959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единой региональной базы Свердловской области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2 337 573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67544" y="3284984"/>
            <a:ext cx="1800201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Южный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359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858</a:t>
            </a: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843807" y="3284984"/>
            <a:ext cx="1800201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Западный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380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999</a:t>
            </a: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343062" y="3284984"/>
            <a:ext cx="1977290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Горнозаводской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357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854</a:t>
            </a: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83394" y="4365104"/>
            <a:ext cx="1800201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561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847</a:t>
            </a: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067944" y="4365104"/>
            <a:ext cx="1800201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Восточный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370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948</a:t>
            </a: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619672" y="4365104"/>
            <a:ext cx="1800201" cy="86409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Северный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306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067</a:t>
            </a: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чел.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1289612" y="3070647"/>
            <a:ext cx="156064" cy="230615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1289612" y="4149080"/>
            <a:ext cx="156064" cy="1440160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2441740" y="3039778"/>
            <a:ext cx="156064" cy="1325325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2441739" y="5229200"/>
            <a:ext cx="155489" cy="360040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3665875" y="3077768"/>
            <a:ext cx="156064" cy="230615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3665875" y="4156945"/>
            <a:ext cx="156064" cy="1440160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>
            <a:off x="4890012" y="3054369"/>
            <a:ext cx="156064" cy="1325325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4890012" y="5259351"/>
            <a:ext cx="155489" cy="337754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6253675" y="3054369"/>
            <a:ext cx="156064" cy="230615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168610" y="4149080"/>
            <a:ext cx="156064" cy="1440160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>
            <a:off x="7480230" y="3061386"/>
            <a:ext cx="156064" cy="1325325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7324741" y="5237065"/>
            <a:ext cx="155489" cy="360040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83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060848"/>
            <a:ext cx="864096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Специалистами Центра проведено  слияние задвоенных карточек, образовавшихся в результате объединения районных баз данных.  </a:t>
            </a:r>
          </a:p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Слито -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21500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карточек.</a:t>
            </a:r>
          </a:p>
          <a:p>
            <a:pPr algn="ctr"/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438903851"/>
              </p:ext>
            </p:extLst>
          </p:nvPr>
        </p:nvGraphicFramePr>
        <p:xfrm>
          <a:off x="467544" y="2996952"/>
          <a:ext cx="82809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1915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185168"/>
              </p:ext>
            </p:extLst>
          </p:nvPr>
        </p:nvGraphicFramePr>
        <p:xfrm>
          <a:off x="340182" y="2636912"/>
          <a:ext cx="8640960" cy="3757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7757"/>
                <a:gridCol w="7043203"/>
              </a:tblGrid>
              <a:tr h="648072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01.01.2015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социальной политики, входящие в состав 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 «город</a:t>
                      </a:r>
                      <a:r>
                        <a:rPr lang="ru-RU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Екатеринбург»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599904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01.09.2015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социальной политики, входящие в состав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Южного управленческого округа</a:t>
                      </a: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599904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01.10.2015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социальной политики, входящие в состав Горнозаводского  управленческого округа</a:t>
                      </a: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857006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01.11.2015</a:t>
                      </a:r>
                    </a:p>
                    <a:p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социальной политики, входящие в состав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Западного  управленческого округа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857006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01.12.2015</a:t>
                      </a: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социальной политики, входящие в состав  Северного и Восточного  управленческих округов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1988840"/>
            <a:ext cx="87129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НАЧАЛА ФОРМИРОВАНИЯ  ГКУ СО «ОИРЦ» ВЫПЛАТНЫХ ДОКУМЕНТОВ  В ЦЕНТРАЛИЗОВАННОМ ПОРЯДКЕ</a:t>
            </a:r>
          </a:p>
        </p:txBody>
      </p:sp>
    </p:spTree>
    <p:extLst>
      <p:ext uri="{BB962C8B-B14F-4D97-AF65-F5344CB8AC3E}">
        <p14:creationId xmlns:p14="http://schemas.microsoft.com/office/powerpoint/2010/main" val="136340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2745116"/>
              </p:ext>
            </p:extLst>
          </p:nvPr>
        </p:nvGraphicFramePr>
        <p:xfrm>
          <a:off x="755576" y="3129620"/>
          <a:ext cx="8136904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51520" y="2060848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социальных выплат через кредитные организации, федеральную почтовую связь и иные организации, осуществляющие доставку социальных выплат</a:t>
            </a:r>
          </a:p>
        </p:txBody>
      </p:sp>
    </p:spTree>
    <p:extLst>
      <p:ext uri="{BB962C8B-B14F-4D97-AF65-F5344CB8AC3E}">
        <p14:creationId xmlns:p14="http://schemas.microsoft.com/office/powerpoint/2010/main" val="50693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3481513221"/>
              </p:ext>
            </p:extLst>
          </p:nvPr>
        </p:nvGraphicFramePr>
        <p:xfrm>
          <a:off x="215008" y="1775782"/>
          <a:ext cx="8677472" cy="4893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587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лок-схема: процесс 5"/>
          <p:cNvSpPr/>
          <p:nvPr/>
        </p:nvSpPr>
        <p:spPr>
          <a:xfrm>
            <a:off x="251521" y="4581128"/>
            <a:ext cx="8640960" cy="2160240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 массовых операций: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массовые перерасчеты социальных выплат;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ежемесячное начисление социальных выплат;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предварительной и уточненной потребности об объемах финансирования; формирование выплатных документов и передача их доставочным организациям;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ввод неоплаты социальных выплат и поступлении денежных средств в счет погашения переплаты;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реестров (списков) получателей, предоставляемых в федеральные органы государственной власти;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отчетных  данных и предоставление их в Министерство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251520" y="4077945"/>
            <a:ext cx="8622628" cy="418274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единых шаблонов печатаемых форм АС «АСП»  (147 шаблонов)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251519" y="3356992"/>
            <a:ext cx="8622629" cy="661848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автоматизированной загрузки в </a:t>
            </a:r>
            <a:r>
              <a:rPr lang="ru-RU" sz="17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 «АСП»</a:t>
            </a:r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сведений о государственной регистрации смерти и закрытие карточек ПКУ независимо от места регистрации смерти</a:t>
            </a:r>
            <a:endParaRPr lang="ru-RU" sz="17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51519" y="2753340"/>
            <a:ext cx="8640961" cy="504057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Централизованное обновление версий программного обеспечения АС «АСП» </a:t>
            </a:r>
          </a:p>
          <a:p>
            <a:pPr algn="ctr"/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(37 версий) </a:t>
            </a:r>
            <a:endParaRPr lang="ru-RU" sz="17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251519" y="2275648"/>
            <a:ext cx="8648753" cy="388070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Централизованное администрирование баз данных АС «АСП»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700808"/>
            <a:ext cx="872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  РЕГИОНАЛЬНЫХ  БАЗ ДАННЫХ ПОЛУЧАТЕЛЕЙ СОЦИАЛЬНЫХ ВЫПЛАТ ПОЗВОЛИЛО:</a:t>
            </a:r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66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0125" y="2204864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Загрузки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АС «АСП»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региональном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уровне: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62880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38456" y="4941168"/>
            <a:ext cx="8622629" cy="1440160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омпенсации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</a:t>
            </a:r>
            <a:endParaRPr lang="ru-RU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225395" y="4010945"/>
            <a:ext cx="8640961" cy="714199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омпенсации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 на оплату жилого помещения и коммунальных 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услуг</a:t>
            </a:r>
            <a:endParaRPr lang="ru-RU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225395" y="3299846"/>
            <a:ext cx="8648753" cy="388070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енежного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эквивалента по оплате проезда</a:t>
            </a:r>
          </a:p>
        </p:txBody>
      </p:sp>
    </p:spTree>
    <p:extLst>
      <p:ext uri="{BB962C8B-B14F-4D97-AF65-F5344CB8AC3E}">
        <p14:creationId xmlns:p14="http://schemas.microsoft.com/office/powerpoint/2010/main" val="274737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060848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260649308"/>
              </p:ext>
            </p:extLst>
          </p:nvPr>
        </p:nvGraphicFramePr>
        <p:xfrm>
          <a:off x="251520" y="2819837"/>
          <a:ext cx="8784976" cy="3597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1520" y="184482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C6E7FC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2015 году приобретено </a:t>
            </a:r>
            <a:r>
              <a:rPr lang="ru-RU" sz="2400" b="1" dirty="0">
                <a:solidFill>
                  <a:srgbClr val="C6E7FC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 smtClean="0">
                <a:solidFill>
                  <a:srgbClr val="C6E7FC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выдано </a:t>
            </a:r>
            <a:r>
              <a:rPr lang="ru-RU" sz="2400" b="1" dirty="0">
                <a:solidFill>
                  <a:srgbClr val="C6E7FC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путевок</a:t>
            </a:r>
          </a:p>
        </p:txBody>
      </p:sp>
    </p:spTree>
    <p:extLst>
      <p:ext uri="{BB962C8B-B14F-4D97-AF65-F5344CB8AC3E}">
        <p14:creationId xmlns:p14="http://schemas.microsoft.com/office/powerpoint/2010/main" val="248042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лок-схема: процесс 5"/>
          <p:cNvSpPr/>
          <p:nvPr/>
        </p:nvSpPr>
        <p:spPr>
          <a:xfrm>
            <a:off x="283860" y="5157192"/>
            <a:ext cx="8677907" cy="1378878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Осуществление  массовых операций по вновь возлагаемым на Центр полномочий: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централизованное формирование списков  лиц, претендующих на присвоение звания «Ветеран труда» либо «Ветеран Свердловской области», в АС «АСП»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централизованная обработка </a:t>
            </a:r>
            <a:r>
              <a:rPr lang="ru-RU" sz="17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АС «</a:t>
            </a:r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АСП» запросов ПФР о предоставленных  мерах   социальной поддержки с целью установления ФСД</a:t>
            </a:r>
          </a:p>
          <a:p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endParaRPr lang="ru-RU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280217" y="3986768"/>
            <a:ext cx="8681550" cy="1008112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путевок на оздоровительную поездку на теплоходе, путевок на санаторно-курортное лечение , путевок в организации отдыха и оздоровления детей, находящихся в трудной жизненной ситуации, протезно-ортопедических изделий для тружеников тыла</a:t>
            </a:r>
            <a:endParaRPr lang="ru-RU" sz="17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280217" y="3212976"/>
            <a:ext cx="8640960" cy="504056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единой базы данных граждан, состоящих на учете в органах социальной защиты населения Свердловской области</a:t>
            </a:r>
            <a:endParaRPr lang="ru-RU" sz="17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283860" y="2492896"/>
            <a:ext cx="8633674" cy="544642"/>
          </a:xfrm>
          <a:prstGeom prst="flowChartProces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технологии электронного документооборота  с УФПС СО – филиалом ФГУП «Почта России»</a:t>
            </a:r>
            <a:endParaRPr lang="ru-RU" sz="17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0217" y="1700808"/>
            <a:ext cx="8637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ГКУ СО «ОИРЦ» НА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29344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11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СВЕРДЛОВСКОЙ ОБЛАСТИ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КАЗЕННОЕ УЧРЕЖДЕНИЕ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 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«ОБЛАСТНОЙ ИНФОРМАЦИОННО-РАСЧЕТНЫЙ ЦЕНТР»</a:t>
            </a:r>
            <a:b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(ГКУ СО «ОИРЦ»)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.apraksin\Pictures\карты схемы\s_gerb_sverdlovskoy_oblastii1-600x10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8" y="410169"/>
            <a:ext cx="525215" cy="92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.apraksin\Pictures\logo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46" y="635327"/>
            <a:ext cx="1031303" cy="47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8457" y="1712045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215" y="1942877"/>
            <a:ext cx="856895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7" name="Рисунок 6" descr="C:\Users\n.apraksin\Pictures\Karta_dorog_sverdlovskoj_oblasty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543042"/>
            <a:ext cx="4212193" cy="4054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161860"/>
            <a:ext cx="1616075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756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944</TotalTime>
  <Words>843</Words>
  <Application>Microsoft Office PowerPoint</Application>
  <PresentationFormat>Экран (4:3)</PresentationFormat>
  <Paragraphs>135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  <vt:lpstr> 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СОЦИАЛЬНОЙ ПОЛИТИКИ СВЕРДЛОВСКОЙ ОБЛАСТИ ГОСУДАРСТВЕННОЕ КАЗЕННОЕ УЧРЕЖДЕНИЕ  СВЕРДЛОВСКОЙ ОБЛАСТИ  «ОБЛАСТНОЙ ИНФОРМАЦИОННО-РАСЧЕТНЫЙ ЦЕНТР» (ГКУ СО «ОИРЦ»)</dc:title>
  <dc:creator>Апраксин Николай Васильевич</dc:creator>
  <cp:lastModifiedBy>Власова Кристина Игоревна</cp:lastModifiedBy>
  <cp:revision>82</cp:revision>
  <dcterms:created xsi:type="dcterms:W3CDTF">2016-02-02T05:52:46Z</dcterms:created>
  <dcterms:modified xsi:type="dcterms:W3CDTF">2016-02-10T06:29:30Z</dcterms:modified>
</cp:coreProperties>
</file>