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4.xml" ContentType="application/vnd.openxmlformats-officedocument.theme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  <p:sldMasterId id="2147483681" r:id="rId2"/>
    <p:sldMasterId id="2147483693" r:id="rId3"/>
    <p:sldMasterId id="2147483705" r:id="rId4"/>
    <p:sldMasterId id="2147483717" r:id="rId5"/>
  </p:sldMasterIdLst>
  <p:notesMasterIdLst>
    <p:notesMasterId r:id="rId21"/>
  </p:notesMasterIdLst>
  <p:sldIdLst>
    <p:sldId id="429" r:id="rId6"/>
    <p:sldId id="431" r:id="rId7"/>
    <p:sldId id="472" r:id="rId8"/>
    <p:sldId id="432" r:id="rId9"/>
    <p:sldId id="437" r:id="rId10"/>
    <p:sldId id="438" r:id="rId11"/>
    <p:sldId id="474" r:id="rId12"/>
    <p:sldId id="479" r:id="rId13"/>
    <p:sldId id="461" r:id="rId14"/>
    <p:sldId id="483" r:id="rId15"/>
    <p:sldId id="462" r:id="rId16"/>
    <p:sldId id="473" r:id="rId17"/>
    <p:sldId id="475" r:id="rId18"/>
    <p:sldId id="463" r:id="rId19"/>
    <p:sldId id="484" r:id="rId20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E6F10"/>
    <a:srgbClr val="C3690F"/>
    <a:srgbClr val="E47B12"/>
    <a:srgbClr val="ED861F"/>
    <a:srgbClr val="EE8E00"/>
    <a:srgbClr val="F5FCAE"/>
    <a:srgbClr val="D2FAE2"/>
    <a:srgbClr val="C3C3F5"/>
    <a:srgbClr val="DCC5FF"/>
    <a:srgbClr val="D1D0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0159" autoAdjust="0"/>
    <p:restoredTop sz="94660"/>
  </p:normalViewPr>
  <p:slideViewPr>
    <p:cSldViewPr>
      <p:cViewPr varScale="1">
        <p:scale>
          <a:sx n="113" d="100"/>
          <a:sy n="113" d="100"/>
        </p:scale>
        <p:origin x="1890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4.3016895704350864E-3"/>
          <c:y val="4.3440470535365906E-2"/>
          <c:w val="0.98851008554265363"/>
          <c:h val="0.515710243091161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социально ориентированных НКО, получивших субсидию, ед.</c:v>
                </c:pt>
              </c:strCache>
            </c:strRef>
          </c:tx>
          <c:spPr>
            <a:gradFill>
              <a:gsLst>
                <a:gs pos="0">
                  <a:srgbClr val="00B050"/>
                </a:gs>
                <a:gs pos="91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ln>
              <a:prstDash val="lgDash"/>
            </a:ln>
          </c:spPr>
          <c:invertIfNegative val="0"/>
          <c:dPt>
            <c:idx val="3"/>
            <c:invertIfNegative val="0"/>
            <c:bubble3D val="0"/>
            <c:spPr>
              <a:noFill/>
              <a:ln>
                <a:solidFill>
                  <a:schemeClr val="tx1"/>
                </a:solidFill>
                <a:prstDash val="lgDash"/>
              </a:ln>
            </c:spPr>
            <c:extLst>
              <c:ext xmlns:c16="http://schemas.microsoft.com/office/drawing/2014/chart" uri="{C3380CC4-5D6E-409C-BE32-E72D297353CC}">
                <c16:uniqueId val="{00000001-3076-4DC3-BABF-97F670616321}"/>
              </c:ext>
            </c:extLst>
          </c:dPt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2016 год</c:v>
                </c:pt>
                <c:pt idx="1">
                  <c:v>2017 год</c:v>
                </c:pt>
                <c:pt idx="2">
                  <c:v>2018 год (план)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27</c:v>
                </c:pt>
                <c:pt idx="1">
                  <c:v>28</c:v>
                </c:pt>
                <c:pt idx="2">
                  <c:v>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076-4DC3-BABF-97F670616321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Количество реализованых социально значимых проектов и мероприятий, ед.</c:v>
                </c:pt>
              </c:strCache>
            </c:strRef>
          </c:tx>
          <c:spPr>
            <a:gradFill>
              <a:gsLst>
                <a:gs pos="0">
                  <a:srgbClr val="FF0066"/>
                </a:gs>
                <a:gs pos="89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ln>
              <a:noFill/>
            </a:ln>
          </c:spPr>
          <c:invertIfNegative val="0"/>
          <c:dPt>
            <c:idx val="3"/>
            <c:invertIfNegative val="0"/>
            <c:bubble3D val="0"/>
            <c:spPr>
              <a:noFill/>
              <a:ln>
                <a:solidFill>
                  <a:schemeClr val="tx1"/>
                </a:solidFill>
                <a:prstDash val="lgDash"/>
              </a:ln>
            </c:spPr>
            <c:extLst>
              <c:ext xmlns:c16="http://schemas.microsoft.com/office/drawing/2014/chart" uri="{C3380CC4-5D6E-409C-BE32-E72D297353CC}">
                <c16:uniqueId val="{00000004-3076-4DC3-BABF-97F670616321}"/>
              </c:ext>
            </c:extLst>
          </c:dPt>
          <c:dLbls>
            <c:dLbl>
              <c:idx val="2"/>
              <c:tx>
                <c:rich>
                  <a:bodyPr/>
                  <a:lstStyle/>
                  <a:p>
                    <a:r>
                      <a:rPr lang="en-US" dirty="0" smtClean="0"/>
                      <a:t>58</a:t>
                    </a:r>
                  </a:p>
                  <a:p>
                    <a:endParaRPr lang="en-US" dirty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3076-4DC3-BABF-97F670616321}"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2016 год</c:v>
                </c:pt>
                <c:pt idx="1">
                  <c:v>2017 год</c:v>
                </c:pt>
                <c:pt idx="2">
                  <c:v>2018 год (план)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50</c:v>
                </c:pt>
                <c:pt idx="1">
                  <c:v>58</c:v>
                </c:pt>
                <c:pt idx="2">
                  <c:v>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3076-4DC3-BABF-97F67061632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0"/>
        <c:overlap val="-56"/>
        <c:axId val="605650672"/>
        <c:axId val="605645184"/>
      </c:barChart>
      <c:lineChart>
        <c:grouping val="standard"/>
        <c:varyColors val="0"/>
        <c:ser>
          <c:idx val="2"/>
          <c:order val="2"/>
          <c:tx>
            <c:strRef>
              <c:f>Лист1!$D$1</c:f>
              <c:strCache>
                <c:ptCount val="1"/>
                <c:pt idx="0">
                  <c:v>Объем выделеных субсидий, млн.рублей</c:v>
                </c:pt>
              </c:strCache>
            </c:strRef>
          </c:tx>
          <c:spPr>
            <a:ln>
              <a:solidFill>
                <a:srgbClr val="344BF6"/>
              </a:solidFill>
            </a:ln>
          </c:spPr>
          <c:marker>
            <c:symbol val="none"/>
          </c:marker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2016 год</c:v>
                </c:pt>
                <c:pt idx="1">
                  <c:v>2017 год</c:v>
                </c:pt>
                <c:pt idx="2">
                  <c:v>2018 год (план)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48.5</c:v>
                </c:pt>
                <c:pt idx="1">
                  <c:v>53.2</c:v>
                </c:pt>
                <c:pt idx="2">
                  <c:v>55.4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7-3076-4DC3-BABF-97F67061632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05650672"/>
        <c:axId val="605645184"/>
      </c:lineChart>
      <c:catAx>
        <c:axId val="60565067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605645184"/>
        <c:crosses val="autoZero"/>
        <c:auto val="1"/>
        <c:lblAlgn val="ctr"/>
        <c:lblOffset val="100"/>
        <c:noMultiLvlLbl val="0"/>
      </c:catAx>
      <c:valAx>
        <c:axId val="605645184"/>
        <c:scaling>
          <c:logBase val="10"/>
          <c:orientation val="minMax"/>
        </c:scaling>
        <c:delete val="1"/>
        <c:axPos val="l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extTo"/>
        <c:crossAx val="60565067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2.7506538624599685E-2"/>
          <c:y val="0.68300420813460805"/>
          <c:w val="0.89389831867164726"/>
          <c:h val="0.28739387011795547"/>
        </c:manualLayout>
      </c:layout>
      <c:overlay val="0"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600"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2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1C2ADC5-E515-4520-BD26-543C0348C522}" type="doc">
      <dgm:prSet loTypeId="urn:microsoft.com/office/officeart/2008/layout/VerticalCurvedList" loCatId="list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FE9ABB7A-A463-49E8-AC27-50503EEB3460}">
      <dgm:prSet custT="1"/>
      <dgm:spPr>
        <a:gradFill rotWithShape="0">
          <a:gsLst>
            <a:gs pos="0">
              <a:schemeClr val="accent5">
                <a:lumMod val="20000"/>
                <a:lumOff val="8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Предоставление некоммерческим организациям субсидии на реализацию социально значимых проектов</a:t>
          </a:r>
          <a:br>
            <a:rPr lang="ru-RU" sz="16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6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в соответствии с Федеральным законом от 12 января 1996 года № 7-ФЗ  «О некоммерческих организациях» </a:t>
          </a:r>
          <a:endParaRPr lang="ru-RU" sz="16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1859188-6D55-4E1A-9403-C44C91BCC57E}" type="parTrans" cxnId="{C9301016-4C12-4BE8-BBB5-B0E942D52F0D}">
      <dgm:prSet/>
      <dgm:spPr/>
      <dgm:t>
        <a:bodyPr/>
        <a:lstStyle/>
        <a:p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FEC424A-5C59-4EF6-B215-1170B47E88F3}" type="sibTrans" cxnId="{C9301016-4C12-4BE8-BBB5-B0E942D52F0D}">
      <dgm:prSet/>
      <dgm:spPr/>
      <dgm:t>
        <a:bodyPr/>
        <a:lstStyle/>
        <a:p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E37A694-4D0E-4BBC-A408-310C6C004413}">
      <dgm:prSet custT="1"/>
      <dgm:spPr>
        <a:gradFill rotWithShape="0">
          <a:gsLst>
            <a:gs pos="0">
              <a:schemeClr val="accent3">
                <a:lumMod val="20000"/>
                <a:lumOff val="8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Предоставление компенсации поставщикам социальных услуг за оказание социальных услуг населению в соответствии с Федеральным законом </a:t>
          </a:r>
          <a:r>
            <a:rPr lang="ru-RU" sz="1600" b="1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от 28 февраля 2013 </a:t>
          </a:r>
          <a:r>
            <a:rPr lang="ru-RU" sz="16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года № </a:t>
          </a:r>
          <a:r>
            <a:rPr lang="ru-RU" sz="1600" b="1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442-ФЗ «Об основах социального обслуживания граждан </a:t>
          </a:r>
          <a:r>
            <a:rPr lang="ru-RU" sz="16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в </a:t>
          </a:r>
          <a:r>
            <a:rPr lang="ru-RU" sz="1600" b="1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Российской Федерации»</a:t>
          </a:r>
        </a:p>
      </dgm:t>
    </dgm:pt>
    <dgm:pt modelId="{A57584DD-E27F-45FB-87CC-F38F3628D4E2}" type="parTrans" cxnId="{2644B4E8-EFC8-4943-B204-C4C8EF6CE2F6}">
      <dgm:prSet/>
      <dgm:spPr/>
      <dgm:t>
        <a:bodyPr/>
        <a:lstStyle/>
        <a:p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8623368-3CC4-45EC-A594-15A92FBCB79D}" type="sibTrans" cxnId="{2644B4E8-EFC8-4943-B204-C4C8EF6CE2F6}">
      <dgm:prSet/>
      <dgm:spPr/>
      <dgm:t>
        <a:bodyPr/>
        <a:lstStyle/>
        <a:p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6508B51-3409-40A8-9B65-25F166ADB575}">
      <dgm:prSet custT="1"/>
      <dgm:spPr>
        <a:gradFill rotWithShape="0">
          <a:gsLst>
            <a:gs pos="0">
              <a:schemeClr val="accent6">
                <a:lumMod val="20000"/>
                <a:lumOff val="8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</a:gradFill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Предоставление субсидии некоммерческим организациям на  финансовое обеспечение затрат, связанных с предоставлением социальных услуг в форме социального обслуживания на дому, срочных услуг в соответствии с Федеральным законом от </a:t>
          </a:r>
          <a:r>
            <a:rPr lang="ru-RU" sz="1600" b="1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28 февраля 2013 </a:t>
          </a:r>
          <a:r>
            <a:rPr lang="ru-RU" sz="16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года  № </a:t>
          </a:r>
          <a:r>
            <a:rPr lang="ru-RU" sz="1600" b="1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442-ФЗ «Об основах социального обслуживания граждан </a:t>
          </a:r>
          <a:r>
            <a:rPr lang="ru-RU" sz="16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в </a:t>
          </a:r>
          <a:r>
            <a:rPr lang="ru-RU" sz="1600" b="1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Российской Федерации»</a:t>
          </a:r>
        </a:p>
      </dgm:t>
    </dgm:pt>
    <dgm:pt modelId="{670CC6B3-E60A-4E83-82DB-851BA7EEC510}" type="parTrans" cxnId="{92960870-A8CC-4FEE-AD7C-F5FD931D3567}">
      <dgm:prSet/>
      <dgm:spPr/>
      <dgm:t>
        <a:bodyPr/>
        <a:lstStyle/>
        <a:p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48D3EDB-250B-443B-BDA2-C524C296269E}" type="sibTrans" cxnId="{92960870-A8CC-4FEE-AD7C-F5FD931D3567}">
      <dgm:prSet/>
      <dgm:spPr/>
      <dgm:t>
        <a:bodyPr/>
        <a:lstStyle/>
        <a:p>
          <a:endParaRPr lang="ru-RU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EDF04D-0D1A-4C83-A1B4-0B712A641EBF}" type="pres">
      <dgm:prSet presAssocID="{A1C2ADC5-E515-4520-BD26-543C0348C522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0E8C8021-E773-432B-BC7B-FD300D811927}" type="pres">
      <dgm:prSet presAssocID="{A1C2ADC5-E515-4520-BD26-543C0348C522}" presName="Name1" presStyleCnt="0"/>
      <dgm:spPr/>
    </dgm:pt>
    <dgm:pt modelId="{226ED0EC-64EB-4897-9253-6F3C10AC3D8D}" type="pres">
      <dgm:prSet presAssocID="{A1C2ADC5-E515-4520-BD26-543C0348C522}" presName="cycle" presStyleCnt="0"/>
      <dgm:spPr/>
    </dgm:pt>
    <dgm:pt modelId="{A6021711-310E-4B39-BF84-B5A773F44919}" type="pres">
      <dgm:prSet presAssocID="{A1C2ADC5-E515-4520-BD26-543C0348C522}" presName="srcNode" presStyleLbl="node1" presStyleIdx="0" presStyleCnt="3"/>
      <dgm:spPr/>
    </dgm:pt>
    <dgm:pt modelId="{864FFDC1-6D47-4B06-877F-53E4D88322DD}" type="pres">
      <dgm:prSet presAssocID="{A1C2ADC5-E515-4520-BD26-543C0348C522}" presName="conn" presStyleLbl="parChTrans1D2" presStyleIdx="0" presStyleCnt="1"/>
      <dgm:spPr/>
      <dgm:t>
        <a:bodyPr/>
        <a:lstStyle/>
        <a:p>
          <a:endParaRPr lang="ru-RU"/>
        </a:p>
      </dgm:t>
    </dgm:pt>
    <dgm:pt modelId="{22E87E83-6FDE-47A4-B18D-6581B295A9D5}" type="pres">
      <dgm:prSet presAssocID="{A1C2ADC5-E515-4520-BD26-543C0348C522}" presName="extraNode" presStyleLbl="node1" presStyleIdx="0" presStyleCnt="3"/>
      <dgm:spPr/>
    </dgm:pt>
    <dgm:pt modelId="{0FF3AB91-F9A4-42E4-9DB6-8814D029101B}" type="pres">
      <dgm:prSet presAssocID="{A1C2ADC5-E515-4520-BD26-543C0348C522}" presName="dstNode" presStyleLbl="node1" presStyleIdx="0" presStyleCnt="3"/>
      <dgm:spPr/>
    </dgm:pt>
    <dgm:pt modelId="{E49F08EC-DB02-4695-9B57-682BB5CC1594}" type="pres">
      <dgm:prSet presAssocID="{FE9ABB7A-A463-49E8-AC27-50503EEB3460}" presName="text_1" presStyleLbl="node1" presStyleIdx="0" presStyleCnt="3" custScaleY="128733" custLinFactNeighborX="-787" custLinFactNeighborY="-55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634D46-9960-4912-9978-84C22E9D33AC}" type="pres">
      <dgm:prSet presAssocID="{FE9ABB7A-A463-49E8-AC27-50503EEB3460}" presName="accent_1" presStyleCnt="0"/>
      <dgm:spPr/>
    </dgm:pt>
    <dgm:pt modelId="{76C17477-F802-4A19-95D2-A72A177E411E}" type="pres">
      <dgm:prSet presAssocID="{FE9ABB7A-A463-49E8-AC27-50503EEB3460}" presName="accentRepeatNode" presStyleLbl="solidFgAcc1" presStyleIdx="0" presStyleCnt="3"/>
      <dgm:spPr/>
    </dgm:pt>
    <dgm:pt modelId="{B0FA39DE-4555-48BC-8D67-0819CE53B78E}" type="pres">
      <dgm:prSet presAssocID="{DE37A694-4D0E-4BBC-A408-310C6C004413}" presName="text_2" presStyleLbl="node1" presStyleIdx="1" presStyleCnt="3" custScaleY="1241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B9D244-359D-4C78-A7D0-3829BF915DC8}" type="pres">
      <dgm:prSet presAssocID="{DE37A694-4D0E-4BBC-A408-310C6C004413}" presName="accent_2" presStyleCnt="0"/>
      <dgm:spPr/>
    </dgm:pt>
    <dgm:pt modelId="{AA2D4680-ECDE-41CB-A551-80A670C7A485}" type="pres">
      <dgm:prSet presAssocID="{DE37A694-4D0E-4BBC-A408-310C6C004413}" presName="accentRepeatNode" presStyleLbl="solidFgAcc1" presStyleIdx="1" presStyleCnt="3"/>
      <dgm:spPr/>
    </dgm:pt>
    <dgm:pt modelId="{18EDB587-B906-4AEB-8683-70180A2505F9}" type="pres">
      <dgm:prSet presAssocID="{96508B51-3409-40A8-9B65-25F166ADB575}" presName="text_3" presStyleLbl="node1" presStyleIdx="2" presStyleCnt="3" custScaleY="150312" custLinFactNeighborX="1143" custLinFactNeighborY="-1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1D9E79-2AD5-4584-864F-57A15679026A}" type="pres">
      <dgm:prSet presAssocID="{96508B51-3409-40A8-9B65-25F166ADB575}" presName="accent_3" presStyleCnt="0"/>
      <dgm:spPr/>
    </dgm:pt>
    <dgm:pt modelId="{A37172BD-25EB-4B9D-BD81-99DC48719F54}" type="pres">
      <dgm:prSet presAssocID="{96508B51-3409-40A8-9B65-25F166ADB575}" presName="accentRepeatNode" presStyleLbl="solidFgAcc1" presStyleIdx="2" presStyleCnt="3"/>
      <dgm:spPr/>
    </dgm:pt>
  </dgm:ptLst>
  <dgm:cxnLst>
    <dgm:cxn modelId="{92960870-A8CC-4FEE-AD7C-F5FD931D3567}" srcId="{A1C2ADC5-E515-4520-BD26-543C0348C522}" destId="{96508B51-3409-40A8-9B65-25F166ADB575}" srcOrd="2" destOrd="0" parTransId="{670CC6B3-E60A-4E83-82DB-851BA7EEC510}" sibTransId="{B48D3EDB-250B-443B-BDA2-C524C296269E}"/>
    <dgm:cxn modelId="{9B56EF2E-9829-4972-A4DB-6FF97831118F}" type="presOf" srcId="{A1C2ADC5-E515-4520-BD26-543C0348C522}" destId="{C3EDF04D-0D1A-4C83-A1B4-0B712A641EBF}" srcOrd="0" destOrd="0" presId="urn:microsoft.com/office/officeart/2008/layout/VerticalCurvedList"/>
    <dgm:cxn modelId="{2644B4E8-EFC8-4943-B204-C4C8EF6CE2F6}" srcId="{A1C2ADC5-E515-4520-BD26-543C0348C522}" destId="{DE37A694-4D0E-4BBC-A408-310C6C004413}" srcOrd="1" destOrd="0" parTransId="{A57584DD-E27F-45FB-87CC-F38F3628D4E2}" sibTransId="{18623368-3CC4-45EC-A594-15A92FBCB79D}"/>
    <dgm:cxn modelId="{2571E918-3600-40DB-B94B-07107378C954}" type="presOf" srcId="{3FEC424A-5C59-4EF6-B215-1170B47E88F3}" destId="{864FFDC1-6D47-4B06-877F-53E4D88322DD}" srcOrd="0" destOrd="0" presId="urn:microsoft.com/office/officeart/2008/layout/VerticalCurvedList"/>
    <dgm:cxn modelId="{428ADEDD-19B7-4AA6-989C-FBEC208BA639}" type="presOf" srcId="{DE37A694-4D0E-4BBC-A408-310C6C004413}" destId="{B0FA39DE-4555-48BC-8D67-0819CE53B78E}" srcOrd="0" destOrd="0" presId="urn:microsoft.com/office/officeart/2008/layout/VerticalCurvedList"/>
    <dgm:cxn modelId="{89359805-0192-4126-BB5E-367C05917DB7}" type="presOf" srcId="{96508B51-3409-40A8-9B65-25F166ADB575}" destId="{18EDB587-B906-4AEB-8683-70180A2505F9}" srcOrd="0" destOrd="0" presId="urn:microsoft.com/office/officeart/2008/layout/VerticalCurvedList"/>
    <dgm:cxn modelId="{8438B2DE-A567-4E83-8A27-417A88D7BF91}" type="presOf" srcId="{FE9ABB7A-A463-49E8-AC27-50503EEB3460}" destId="{E49F08EC-DB02-4695-9B57-682BB5CC1594}" srcOrd="0" destOrd="0" presId="urn:microsoft.com/office/officeart/2008/layout/VerticalCurvedList"/>
    <dgm:cxn modelId="{C9301016-4C12-4BE8-BBB5-B0E942D52F0D}" srcId="{A1C2ADC5-E515-4520-BD26-543C0348C522}" destId="{FE9ABB7A-A463-49E8-AC27-50503EEB3460}" srcOrd="0" destOrd="0" parTransId="{D1859188-6D55-4E1A-9403-C44C91BCC57E}" sibTransId="{3FEC424A-5C59-4EF6-B215-1170B47E88F3}"/>
    <dgm:cxn modelId="{3CFDC49F-786F-4C50-9750-6A6D2410480B}" type="presParOf" srcId="{C3EDF04D-0D1A-4C83-A1B4-0B712A641EBF}" destId="{0E8C8021-E773-432B-BC7B-FD300D811927}" srcOrd="0" destOrd="0" presId="urn:microsoft.com/office/officeart/2008/layout/VerticalCurvedList"/>
    <dgm:cxn modelId="{52C67B3B-0FB9-48B8-B829-3EE65AFF1BED}" type="presParOf" srcId="{0E8C8021-E773-432B-BC7B-FD300D811927}" destId="{226ED0EC-64EB-4897-9253-6F3C10AC3D8D}" srcOrd="0" destOrd="0" presId="urn:microsoft.com/office/officeart/2008/layout/VerticalCurvedList"/>
    <dgm:cxn modelId="{C5EB4EA9-5302-4C9F-9CEF-3A7624DD79B2}" type="presParOf" srcId="{226ED0EC-64EB-4897-9253-6F3C10AC3D8D}" destId="{A6021711-310E-4B39-BF84-B5A773F44919}" srcOrd="0" destOrd="0" presId="urn:microsoft.com/office/officeart/2008/layout/VerticalCurvedList"/>
    <dgm:cxn modelId="{6B1B4ED8-9E72-4AA8-B325-EA141308E2B1}" type="presParOf" srcId="{226ED0EC-64EB-4897-9253-6F3C10AC3D8D}" destId="{864FFDC1-6D47-4B06-877F-53E4D88322DD}" srcOrd="1" destOrd="0" presId="urn:microsoft.com/office/officeart/2008/layout/VerticalCurvedList"/>
    <dgm:cxn modelId="{95C6FCCE-2FA2-4A52-BAB5-860E662BE24D}" type="presParOf" srcId="{226ED0EC-64EB-4897-9253-6F3C10AC3D8D}" destId="{22E87E83-6FDE-47A4-B18D-6581B295A9D5}" srcOrd="2" destOrd="0" presId="urn:microsoft.com/office/officeart/2008/layout/VerticalCurvedList"/>
    <dgm:cxn modelId="{6FF93719-85DD-4C81-99DE-DA4C3A41EECA}" type="presParOf" srcId="{226ED0EC-64EB-4897-9253-6F3C10AC3D8D}" destId="{0FF3AB91-F9A4-42E4-9DB6-8814D029101B}" srcOrd="3" destOrd="0" presId="urn:microsoft.com/office/officeart/2008/layout/VerticalCurvedList"/>
    <dgm:cxn modelId="{8C273F9D-B03B-44E9-80A0-6233C2928749}" type="presParOf" srcId="{0E8C8021-E773-432B-BC7B-FD300D811927}" destId="{E49F08EC-DB02-4695-9B57-682BB5CC1594}" srcOrd="1" destOrd="0" presId="urn:microsoft.com/office/officeart/2008/layout/VerticalCurvedList"/>
    <dgm:cxn modelId="{00E34F9E-7737-4E9E-A47B-1384163FEF74}" type="presParOf" srcId="{0E8C8021-E773-432B-BC7B-FD300D811927}" destId="{3B634D46-9960-4912-9978-84C22E9D33AC}" srcOrd="2" destOrd="0" presId="urn:microsoft.com/office/officeart/2008/layout/VerticalCurvedList"/>
    <dgm:cxn modelId="{35610AB3-7F1A-41F5-9EBA-7E2D8AA34473}" type="presParOf" srcId="{3B634D46-9960-4912-9978-84C22E9D33AC}" destId="{76C17477-F802-4A19-95D2-A72A177E411E}" srcOrd="0" destOrd="0" presId="urn:microsoft.com/office/officeart/2008/layout/VerticalCurvedList"/>
    <dgm:cxn modelId="{1C4FD4FD-0CA7-437D-B188-AE9C6A440077}" type="presParOf" srcId="{0E8C8021-E773-432B-BC7B-FD300D811927}" destId="{B0FA39DE-4555-48BC-8D67-0819CE53B78E}" srcOrd="3" destOrd="0" presId="urn:microsoft.com/office/officeart/2008/layout/VerticalCurvedList"/>
    <dgm:cxn modelId="{97BC1AB1-B61B-4E67-9F86-2BB954C0288D}" type="presParOf" srcId="{0E8C8021-E773-432B-BC7B-FD300D811927}" destId="{73B9D244-359D-4C78-A7D0-3829BF915DC8}" srcOrd="4" destOrd="0" presId="urn:microsoft.com/office/officeart/2008/layout/VerticalCurvedList"/>
    <dgm:cxn modelId="{572312C2-3204-4775-B1FF-FFBAF24F2E00}" type="presParOf" srcId="{73B9D244-359D-4C78-A7D0-3829BF915DC8}" destId="{AA2D4680-ECDE-41CB-A551-80A670C7A485}" srcOrd="0" destOrd="0" presId="urn:microsoft.com/office/officeart/2008/layout/VerticalCurvedList"/>
    <dgm:cxn modelId="{ABF0FA36-6C25-4117-8B25-CEB05678A87D}" type="presParOf" srcId="{0E8C8021-E773-432B-BC7B-FD300D811927}" destId="{18EDB587-B906-4AEB-8683-70180A2505F9}" srcOrd="5" destOrd="0" presId="urn:microsoft.com/office/officeart/2008/layout/VerticalCurvedList"/>
    <dgm:cxn modelId="{0BF48A0E-4D05-4DCD-BA68-120D72F8BBDF}" type="presParOf" srcId="{0E8C8021-E773-432B-BC7B-FD300D811927}" destId="{C01D9E79-2AD5-4584-864F-57A15679026A}" srcOrd="6" destOrd="0" presId="urn:microsoft.com/office/officeart/2008/layout/VerticalCurvedList"/>
    <dgm:cxn modelId="{E5755240-EC02-4261-A5FA-0F38D02BFA49}" type="presParOf" srcId="{C01D9E79-2AD5-4584-864F-57A15679026A}" destId="{A37172BD-25EB-4B9D-BD81-99DC48719F54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A461617-70A1-44B4-9CCF-B3FAD0ACA63F}" type="doc">
      <dgm:prSet loTypeId="urn:microsoft.com/office/officeart/2005/8/layout/process4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ECF17D83-F076-4846-B702-9930211A691B}">
      <dgm:prSet phldrT="[Текст]" custT="1"/>
      <dgm:spPr>
        <a:scene3d>
          <a:camera prst="orthographicFront"/>
          <a:lightRig rig="flat" dir="t"/>
        </a:scene3d>
        <a:sp3d prstMaterial="dkEdge">
          <a:bevelT w="8200" h="38100" prst="angle"/>
        </a:sp3d>
      </dgm:spPr>
      <dgm:t>
        <a:bodyPr/>
        <a:lstStyle/>
        <a:p>
          <a:r>
            <a:rPr lang="ru-RU" sz="1600" b="1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Закон Свердловской области от 27.01.2012 № 4-ОЗ </a:t>
          </a:r>
          <a:br>
            <a:rPr lang="ru-RU" sz="1600" b="1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600" b="1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«О государственной поддержке некоммерческих организаций в Свердловской области»</a:t>
          </a:r>
        </a:p>
      </dgm:t>
    </dgm:pt>
    <dgm:pt modelId="{2C50E1A1-F81A-47B4-AB88-CFCDC658AF6A}" type="parTrans" cxnId="{0D17AB15-5851-43FF-9B18-F052522681E9}">
      <dgm:prSet/>
      <dgm:spPr/>
      <dgm:t>
        <a:bodyPr/>
        <a:lstStyle/>
        <a:p>
          <a:endParaRPr lang="ru-RU" sz="1600" b="1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96AA718-7725-4545-B8FB-00D1096DEC2E}" type="sibTrans" cxnId="{0D17AB15-5851-43FF-9B18-F052522681E9}">
      <dgm:prSet/>
      <dgm:spPr/>
      <dgm:t>
        <a:bodyPr/>
        <a:lstStyle/>
        <a:p>
          <a:endParaRPr lang="ru-RU" sz="1600" b="1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528BA73-DBFB-4D84-B7E9-F120262B9D3E}">
      <dgm:prSet custT="1"/>
      <dgm:spPr>
        <a:scene3d>
          <a:camera prst="orthographicFront"/>
          <a:lightRig rig="flat" dir="t"/>
        </a:scene3d>
        <a:sp3d prstMaterial="dkEdge">
          <a:bevelT w="8200" h="38100" prst="angle"/>
        </a:sp3d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600" b="1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Постановление Правительства Свердловской области от 12.01.2015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600" b="1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№ 5-ПП «Об утверждении Порядка предоставления из областного бюджета субсидии социально ориентированным некоммерческим организациям» </a:t>
          </a:r>
          <a:endParaRPr lang="ru-RU" sz="1600" b="1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03491DA-F2CC-46E5-9659-837D76B49B47}" type="parTrans" cxnId="{ED986532-DDBF-4BE4-8BEC-920E6CA84AFB}">
      <dgm:prSet/>
      <dgm:spPr/>
      <dgm:t>
        <a:bodyPr/>
        <a:lstStyle/>
        <a:p>
          <a:endParaRPr lang="ru-RU" sz="1600" b="1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6BD7640-D0CC-4A01-B1E5-349C06AEC156}" type="sibTrans" cxnId="{ED986532-DDBF-4BE4-8BEC-920E6CA84AFB}">
      <dgm:prSet/>
      <dgm:spPr/>
      <dgm:t>
        <a:bodyPr/>
        <a:lstStyle/>
        <a:p>
          <a:endParaRPr lang="ru-RU" sz="1600" b="1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D0304C5-8276-404B-B89B-C2BDE5F955CD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600" b="1" dirty="0">
              <a:effectLst/>
              <a:latin typeface="Arial" panose="020B0604020202020204" pitchFamily="34" charset="0"/>
              <a:cs typeface="Arial" panose="020B0604020202020204" pitchFamily="34" charset="0"/>
            </a:rPr>
            <a:t>Закон Свердловской области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600" b="1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об </a:t>
          </a:r>
          <a:r>
            <a:rPr lang="ru-RU" sz="1600" b="1" dirty="0">
              <a:effectLst/>
              <a:latin typeface="Arial" panose="020B0604020202020204" pitchFamily="34" charset="0"/>
              <a:cs typeface="Arial" panose="020B0604020202020204" pitchFamily="34" charset="0"/>
            </a:rPr>
            <a:t>областном бюджете на </a:t>
          </a:r>
          <a:r>
            <a:rPr lang="ru-RU" sz="1600" b="1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соответствующий финансовый год </a:t>
          </a:r>
          <a:r>
            <a:rPr lang="ru-RU" sz="1600" b="1" dirty="0">
              <a:effectLst/>
              <a:latin typeface="Arial" panose="020B0604020202020204" pitchFamily="34" charset="0"/>
              <a:cs typeface="Arial" panose="020B0604020202020204" pitchFamily="34" charset="0"/>
            </a:rPr>
            <a:t>и плановый </a:t>
          </a:r>
          <a:r>
            <a:rPr lang="ru-RU" sz="1600" b="1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период</a:t>
          </a:r>
          <a:endParaRPr lang="ru-RU" sz="1600" b="1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75103E-1A28-48E9-8A8E-EAD1FDFB84C2}" type="parTrans" cxnId="{BE35896E-5298-43F2-9231-5EDF76B03325}">
      <dgm:prSet/>
      <dgm:spPr/>
      <dgm:t>
        <a:bodyPr/>
        <a:lstStyle/>
        <a:p>
          <a:endParaRPr lang="ru-RU" sz="1600">
            <a:effectLst/>
          </a:endParaRPr>
        </a:p>
      </dgm:t>
    </dgm:pt>
    <dgm:pt modelId="{5BDCF1A7-6DCF-4E3F-908A-DB68808C8207}" type="sibTrans" cxnId="{BE35896E-5298-43F2-9231-5EDF76B03325}">
      <dgm:prSet/>
      <dgm:spPr/>
      <dgm:t>
        <a:bodyPr/>
        <a:lstStyle/>
        <a:p>
          <a:endParaRPr lang="ru-RU" sz="1600">
            <a:effectLst/>
          </a:endParaRPr>
        </a:p>
      </dgm:t>
    </dgm:pt>
    <dgm:pt modelId="{EA38DF88-490F-4FDD-A0F4-D2563FE80482}">
      <dgm:prSet custT="1"/>
      <dgm:spPr>
        <a:scene3d>
          <a:camera prst="orthographicFront"/>
          <a:lightRig rig="flat" dir="t"/>
        </a:scene3d>
        <a:sp3d prstMaterial="dkEdge">
          <a:bevelT w="8200" h="38100" prst="angle"/>
        </a:sp3d>
      </dgm:spPr>
      <dgm:t>
        <a:bodyPr/>
        <a:lstStyle/>
        <a:p>
          <a:r>
            <a:rPr lang="ru-RU" sz="1600" b="1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Приказ Министерства социальной политики Свердловской области </a:t>
          </a:r>
          <a:br>
            <a:rPr lang="ru-RU" sz="1600" b="1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600" b="1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от 21.01.2015 № 6 «О реализации постановления Правительства Свердловской области от 12.01.2015 № 5-ПП «Об утверждении Порядка предоставления из областного бюджета субсидий социально ориентированным некоммерческим организациям»</a:t>
          </a:r>
        </a:p>
      </dgm:t>
    </dgm:pt>
    <dgm:pt modelId="{E1BB6F19-3245-4EC3-9D92-B01DBA5DA1FE}" type="sibTrans" cxnId="{1B5D5750-22F5-4BEA-A082-2966DDC0B954}">
      <dgm:prSet/>
      <dgm:spPr/>
      <dgm:t>
        <a:bodyPr/>
        <a:lstStyle/>
        <a:p>
          <a:endParaRPr lang="ru-RU" sz="1600" b="1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D00947-D7FE-4D90-94D8-E5D6C80B30AC}" type="parTrans" cxnId="{1B5D5750-22F5-4BEA-A082-2966DDC0B954}">
      <dgm:prSet/>
      <dgm:spPr/>
      <dgm:t>
        <a:bodyPr/>
        <a:lstStyle/>
        <a:p>
          <a:endParaRPr lang="ru-RU" sz="1600" b="1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8AE3B95-7969-47AB-A8EF-5720FD0D9433}" type="pres">
      <dgm:prSet presAssocID="{2A461617-70A1-44B4-9CCF-B3FAD0ACA63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99205BC-1843-424B-9F2F-B129CC2ECBCB}" type="pres">
      <dgm:prSet presAssocID="{EA38DF88-490F-4FDD-A0F4-D2563FE80482}" presName="boxAndChildren" presStyleCnt="0"/>
      <dgm:spPr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endParaRPr lang="ru-RU"/>
        </a:p>
      </dgm:t>
    </dgm:pt>
    <dgm:pt modelId="{967A440F-A536-4FF1-A679-23BE6FF829AE}" type="pres">
      <dgm:prSet presAssocID="{EA38DF88-490F-4FDD-A0F4-D2563FE80482}" presName="parentTextBox" presStyleLbl="node1" presStyleIdx="0" presStyleCnt="4"/>
      <dgm:spPr/>
      <dgm:t>
        <a:bodyPr/>
        <a:lstStyle/>
        <a:p>
          <a:endParaRPr lang="ru-RU"/>
        </a:p>
      </dgm:t>
    </dgm:pt>
    <dgm:pt modelId="{100F2778-D7AF-487C-8DE3-40824F278A51}" type="pres">
      <dgm:prSet presAssocID="{06BD7640-D0CC-4A01-B1E5-349C06AEC156}" presName="sp" presStyleCnt="0"/>
      <dgm:spPr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endParaRPr lang="ru-RU"/>
        </a:p>
      </dgm:t>
    </dgm:pt>
    <dgm:pt modelId="{4951BF8C-B64C-499A-A874-1E38A50A4979}" type="pres">
      <dgm:prSet presAssocID="{D528BA73-DBFB-4D84-B7E9-F120262B9D3E}" presName="arrowAndChildren" presStyleCnt="0"/>
      <dgm:spPr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endParaRPr lang="ru-RU"/>
        </a:p>
      </dgm:t>
    </dgm:pt>
    <dgm:pt modelId="{287B90D4-A867-43EA-8E9B-958EC4C15CA2}" type="pres">
      <dgm:prSet presAssocID="{D528BA73-DBFB-4D84-B7E9-F120262B9D3E}" presName="parentTextArrow" presStyleLbl="node1" presStyleIdx="1" presStyleCnt="4" custScaleY="75918" custLinFactNeighborX="408" custLinFactNeighborY="1936"/>
      <dgm:spPr/>
      <dgm:t>
        <a:bodyPr/>
        <a:lstStyle/>
        <a:p>
          <a:endParaRPr lang="ru-RU"/>
        </a:p>
      </dgm:t>
    </dgm:pt>
    <dgm:pt modelId="{A78F97EC-AAF1-434D-9648-0057D2B5DC6F}" type="pres">
      <dgm:prSet presAssocID="{5BDCF1A7-6DCF-4E3F-908A-DB68808C8207}" presName="sp" presStyleCnt="0"/>
      <dgm:spPr/>
    </dgm:pt>
    <dgm:pt modelId="{C7CCECC6-84E1-4523-9E07-D3988F093560}" type="pres">
      <dgm:prSet presAssocID="{8D0304C5-8276-404B-B89B-C2BDE5F955CD}" presName="arrowAndChildren" presStyleCnt="0"/>
      <dgm:spPr/>
    </dgm:pt>
    <dgm:pt modelId="{3241F7F0-FC31-4A9B-857D-05DBD39A2C27}" type="pres">
      <dgm:prSet presAssocID="{8D0304C5-8276-404B-B89B-C2BDE5F955CD}" presName="parentTextArrow" presStyleLbl="node1" presStyleIdx="2" presStyleCnt="4" custScaleY="72844"/>
      <dgm:spPr/>
      <dgm:t>
        <a:bodyPr/>
        <a:lstStyle/>
        <a:p>
          <a:endParaRPr lang="ru-RU"/>
        </a:p>
      </dgm:t>
    </dgm:pt>
    <dgm:pt modelId="{DBD8D635-894D-42BE-98A3-02ADF0728841}" type="pres">
      <dgm:prSet presAssocID="{E96AA718-7725-4545-B8FB-00D1096DEC2E}" presName="sp" presStyleCnt="0"/>
      <dgm:spPr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endParaRPr lang="ru-RU"/>
        </a:p>
      </dgm:t>
    </dgm:pt>
    <dgm:pt modelId="{1E7D36E4-E38B-433C-828F-960D66BFC72C}" type="pres">
      <dgm:prSet presAssocID="{ECF17D83-F076-4846-B702-9930211A691B}" presName="arrowAndChildren" presStyleCnt="0"/>
      <dgm:spPr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endParaRPr lang="ru-RU"/>
        </a:p>
      </dgm:t>
    </dgm:pt>
    <dgm:pt modelId="{A3A0A1C5-0DBD-4CD9-BE6D-4B79184846BB}" type="pres">
      <dgm:prSet presAssocID="{ECF17D83-F076-4846-B702-9930211A691B}" presName="parentTextArrow" presStyleLbl="node1" presStyleIdx="3" presStyleCnt="4" custScaleY="81572" custLinFactNeighborX="-1780" custLinFactNeighborY="-6051"/>
      <dgm:spPr/>
      <dgm:t>
        <a:bodyPr/>
        <a:lstStyle/>
        <a:p>
          <a:endParaRPr lang="ru-RU"/>
        </a:p>
      </dgm:t>
    </dgm:pt>
  </dgm:ptLst>
  <dgm:cxnLst>
    <dgm:cxn modelId="{E49C045D-88A0-47C4-A7A5-E3CB1984DD9E}" type="presOf" srcId="{D528BA73-DBFB-4D84-B7E9-F120262B9D3E}" destId="{287B90D4-A867-43EA-8E9B-958EC4C15CA2}" srcOrd="0" destOrd="0" presId="urn:microsoft.com/office/officeart/2005/8/layout/process4"/>
    <dgm:cxn modelId="{10DB0B61-77E8-4414-B12A-1687DAA3D2F5}" type="presOf" srcId="{ECF17D83-F076-4846-B702-9930211A691B}" destId="{A3A0A1C5-0DBD-4CD9-BE6D-4B79184846BB}" srcOrd="0" destOrd="0" presId="urn:microsoft.com/office/officeart/2005/8/layout/process4"/>
    <dgm:cxn modelId="{0D17AB15-5851-43FF-9B18-F052522681E9}" srcId="{2A461617-70A1-44B4-9CCF-B3FAD0ACA63F}" destId="{ECF17D83-F076-4846-B702-9930211A691B}" srcOrd="0" destOrd="0" parTransId="{2C50E1A1-F81A-47B4-AB88-CFCDC658AF6A}" sibTransId="{E96AA718-7725-4545-B8FB-00D1096DEC2E}"/>
    <dgm:cxn modelId="{1B5D5750-22F5-4BEA-A082-2966DDC0B954}" srcId="{2A461617-70A1-44B4-9CCF-B3FAD0ACA63F}" destId="{EA38DF88-490F-4FDD-A0F4-D2563FE80482}" srcOrd="3" destOrd="0" parTransId="{C8D00947-D7FE-4D90-94D8-E5D6C80B30AC}" sibTransId="{E1BB6F19-3245-4EC3-9D92-B01DBA5DA1FE}"/>
    <dgm:cxn modelId="{ED986532-DDBF-4BE4-8BEC-920E6CA84AFB}" srcId="{2A461617-70A1-44B4-9CCF-B3FAD0ACA63F}" destId="{D528BA73-DBFB-4D84-B7E9-F120262B9D3E}" srcOrd="2" destOrd="0" parTransId="{303491DA-F2CC-46E5-9659-837D76B49B47}" sibTransId="{06BD7640-D0CC-4A01-B1E5-349C06AEC156}"/>
    <dgm:cxn modelId="{1D66C9A2-6C76-48D7-9CED-5F99DBBAFF8A}" type="presOf" srcId="{8D0304C5-8276-404B-B89B-C2BDE5F955CD}" destId="{3241F7F0-FC31-4A9B-857D-05DBD39A2C27}" srcOrd="0" destOrd="0" presId="urn:microsoft.com/office/officeart/2005/8/layout/process4"/>
    <dgm:cxn modelId="{E1D4CBDD-F52F-49BB-9FCA-628D4FB834A1}" type="presOf" srcId="{EA38DF88-490F-4FDD-A0F4-D2563FE80482}" destId="{967A440F-A536-4FF1-A679-23BE6FF829AE}" srcOrd="0" destOrd="0" presId="urn:microsoft.com/office/officeart/2005/8/layout/process4"/>
    <dgm:cxn modelId="{BE35896E-5298-43F2-9231-5EDF76B03325}" srcId="{2A461617-70A1-44B4-9CCF-B3FAD0ACA63F}" destId="{8D0304C5-8276-404B-B89B-C2BDE5F955CD}" srcOrd="1" destOrd="0" parTransId="{EA75103E-1A28-48E9-8A8E-EAD1FDFB84C2}" sibTransId="{5BDCF1A7-6DCF-4E3F-908A-DB68808C8207}"/>
    <dgm:cxn modelId="{A1FA73A7-DE1A-41BD-93EE-8F5BB6D9E469}" type="presOf" srcId="{2A461617-70A1-44B4-9CCF-B3FAD0ACA63F}" destId="{08AE3B95-7969-47AB-A8EF-5720FD0D9433}" srcOrd="0" destOrd="0" presId="urn:microsoft.com/office/officeart/2005/8/layout/process4"/>
    <dgm:cxn modelId="{05852847-E5BB-4949-AAC1-438854DD5527}" type="presParOf" srcId="{08AE3B95-7969-47AB-A8EF-5720FD0D9433}" destId="{699205BC-1843-424B-9F2F-B129CC2ECBCB}" srcOrd="0" destOrd="0" presId="urn:microsoft.com/office/officeart/2005/8/layout/process4"/>
    <dgm:cxn modelId="{01921F21-342A-4695-B503-475F550AFF14}" type="presParOf" srcId="{699205BC-1843-424B-9F2F-B129CC2ECBCB}" destId="{967A440F-A536-4FF1-A679-23BE6FF829AE}" srcOrd="0" destOrd="0" presId="urn:microsoft.com/office/officeart/2005/8/layout/process4"/>
    <dgm:cxn modelId="{45F44DF1-20E9-49AF-A01D-29E2C11BF222}" type="presParOf" srcId="{08AE3B95-7969-47AB-A8EF-5720FD0D9433}" destId="{100F2778-D7AF-487C-8DE3-40824F278A51}" srcOrd="1" destOrd="0" presId="urn:microsoft.com/office/officeart/2005/8/layout/process4"/>
    <dgm:cxn modelId="{3E0956D4-49BB-4990-B13E-253C4BBFAF78}" type="presParOf" srcId="{08AE3B95-7969-47AB-A8EF-5720FD0D9433}" destId="{4951BF8C-B64C-499A-A874-1E38A50A4979}" srcOrd="2" destOrd="0" presId="urn:microsoft.com/office/officeart/2005/8/layout/process4"/>
    <dgm:cxn modelId="{2314A9D7-A710-41F9-B6AF-BA2CF322337C}" type="presParOf" srcId="{4951BF8C-B64C-499A-A874-1E38A50A4979}" destId="{287B90D4-A867-43EA-8E9B-958EC4C15CA2}" srcOrd="0" destOrd="0" presId="urn:microsoft.com/office/officeart/2005/8/layout/process4"/>
    <dgm:cxn modelId="{DE37A8B7-A61F-461E-8E68-F10AE77E1883}" type="presParOf" srcId="{08AE3B95-7969-47AB-A8EF-5720FD0D9433}" destId="{A78F97EC-AAF1-434D-9648-0057D2B5DC6F}" srcOrd="3" destOrd="0" presId="urn:microsoft.com/office/officeart/2005/8/layout/process4"/>
    <dgm:cxn modelId="{2DB4A629-C9C9-4A05-8DC9-1A3E61CC18EC}" type="presParOf" srcId="{08AE3B95-7969-47AB-A8EF-5720FD0D9433}" destId="{C7CCECC6-84E1-4523-9E07-D3988F093560}" srcOrd="4" destOrd="0" presId="urn:microsoft.com/office/officeart/2005/8/layout/process4"/>
    <dgm:cxn modelId="{FBBE83E0-B9AB-49E2-90B9-36D3459E2E00}" type="presParOf" srcId="{C7CCECC6-84E1-4523-9E07-D3988F093560}" destId="{3241F7F0-FC31-4A9B-857D-05DBD39A2C27}" srcOrd="0" destOrd="0" presId="urn:microsoft.com/office/officeart/2005/8/layout/process4"/>
    <dgm:cxn modelId="{DE3EA819-93F2-4856-9DE8-D9C5E1F2B265}" type="presParOf" srcId="{08AE3B95-7969-47AB-A8EF-5720FD0D9433}" destId="{DBD8D635-894D-42BE-98A3-02ADF0728841}" srcOrd="5" destOrd="0" presId="urn:microsoft.com/office/officeart/2005/8/layout/process4"/>
    <dgm:cxn modelId="{140041D6-F00A-4357-A2C2-B329C3CA3039}" type="presParOf" srcId="{08AE3B95-7969-47AB-A8EF-5720FD0D9433}" destId="{1E7D36E4-E38B-433C-828F-960D66BFC72C}" srcOrd="6" destOrd="0" presId="urn:microsoft.com/office/officeart/2005/8/layout/process4"/>
    <dgm:cxn modelId="{187CB640-3649-49F9-AC85-A39E443FA534}" type="presParOf" srcId="{1E7D36E4-E38B-433C-828F-960D66BFC72C}" destId="{A3A0A1C5-0DBD-4CD9-BE6D-4B79184846BB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F97E504-B26D-4029-A122-EA07C38BCC34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C802104-425B-42CD-951B-E196FDE95308}">
      <dgm:prSet phldrT="[Текст]" custT="1"/>
      <dgm:spPr>
        <a:xfrm>
          <a:off x="0" y="2630"/>
          <a:ext cx="3110674" cy="1265289"/>
        </a:xfrm>
        <a:prstGeom prst="roundRect">
          <a:avLst/>
        </a:prstGeom>
        <a:solidFill>
          <a:srgbClr val="31B6FD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u-RU" sz="1400" b="1" dirty="0" smtClean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повышение качества жизни людей пожилого возраста</a:t>
          </a:r>
          <a:endParaRPr lang="ru-RU" sz="1400" b="1" dirty="0">
            <a:solidFill>
              <a:sysClr val="windowText" lastClr="0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D8A1C6D2-F80B-41A5-A11F-B0DA08BF138D}" type="parTrans" cxnId="{E139BDC8-53A6-47E4-B4D0-9C6A5443EDCB}">
      <dgm:prSet/>
      <dgm:spPr/>
      <dgm:t>
        <a:bodyPr/>
        <a:lstStyle/>
        <a:p>
          <a:endParaRPr lang="ru-RU"/>
        </a:p>
      </dgm:t>
    </dgm:pt>
    <dgm:pt modelId="{90B2F652-8CB5-4F2D-BE33-DFEFA9E7861E}" type="sibTrans" cxnId="{E139BDC8-53A6-47E4-B4D0-9C6A5443EDCB}">
      <dgm:prSet/>
      <dgm:spPr/>
      <dgm:t>
        <a:bodyPr/>
        <a:lstStyle/>
        <a:p>
          <a:endParaRPr lang="ru-RU"/>
        </a:p>
      </dgm:t>
    </dgm:pt>
    <dgm:pt modelId="{126680BC-181B-42D0-8CFB-7A69BD6ADF04}">
      <dgm:prSet phldrT="[Текст]" custT="1"/>
      <dgm:spPr>
        <a:xfrm rot="5400000">
          <a:off x="5369602" y="-2129768"/>
          <a:ext cx="1012231" cy="5530087"/>
        </a:xfrm>
        <a:prstGeom prst="round2SameRect">
          <a:avLst/>
        </a:prstGeom>
        <a:solidFill>
          <a:srgbClr val="31B6FD">
            <a:alpha val="90000"/>
            <a:tint val="40000"/>
            <a:hueOff val="0"/>
            <a:satOff val="0"/>
            <a:lumOff val="0"/>
            <a:alphaOff val="0"/>
          </a:srgbClr>
        </a:solidFill>
        <a:ln w="15875" cap="flat" cmpd="sng" algn="ctr">
          <a:solidFill>
            <a:srgbClr val="31B6F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u-RU" sz="1400" b="1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2016 год: 26 095 829,00 рубля, 9 СОНКО , 23 проекта</a:t>
          </a:r>
          <a:endParaRPr lang="ru-RU" sz="1400" b="1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84AF2E28-FB5C-4FF1-ACE9-00F740AB784B}" type="parTrans" cxnId="{7E79DEDB-0823-4A2F-85FD-A4C2B48ACE2D}">
      <dgm:prSet/>
      <dgm:spPr/>
      <dgm:t>
        <a:bodyPr/>
        <a:lstStyle/>
        <a:p>
          <a:endParaRPr lang="ru-RU"/>
        </a:p>
      </dgm:t>
    </dgm:pt>
    <dgm:pt modelId="{BD135D42-13F2-4E34-B390-A6A7D97234F3}" type="sibTrans" cxnId="{7E79DEDB-0823-4A2F-85FD-A4C2B48ACE2D}">
      <dgm:prSet/>
      <dgm:spPr/>
      <dgm:t>
        <a:bodyPr/>
        <a:lstStyle/>
        <a:p>
          <a:endParaRPr lang="ru-RU"/>
        </a:p>
      </dgm:t>
    </dgm:pt>
    <dgm:pt modelId="{786492BB-3662-4DD2-B903-DFF4D4054646}">
      <dgm:prSet phldrT="[Текст]" custT="1"/>
      <dgm:spPr>
        <a:xfrm>
          <a:off x="0" y="2659738"/>
          <a:ext cx="3110674" cy="1265289"/>
        </a:xfrm>
        <a:prstGeom prst="roundRect">
          <a:avLst/>
        </a:prstGeom>
        <a:solidFill>
          <a:srgbClr val="31B6FD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u-RU" sz="1400" b="1" dirty="0" smtClean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+mn-ea"/>
              <a:cs typeface="Arial" panose="020B0604020202020204" pitchFamily="34" charset="0"/>
            </a:rPr>
            <a:t>социальная адаптация инвалидов и их семей</a:t>
          </a:r>
          <a:endParaRPr lang="ru-RU" sz="1400" b="1" dirty="0">
            <a:solidFill>
              <a:sysClr val="windowText" lastClr="0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/>
            <a:ea typeface="+mn-ea"/>
            <a:cs typeface="+mn-cs"/>
          </a:endParaRPr>
        </a:p>
      </dgm:t>
    </dgm:pt>
    <dgm:pt modelId="{4C1B06E0-FB1A-4A70-AC5B-08F3FAE4CA1A}" type="parTrans" cxnId="{CE16A81A-47DB-474F-A675-EDABCE5022D3}">
      <dgm:prSet/>
      <dgm:spPr/>
      <dgm:t>
        <a:bodyPr/>
        <a:lstStyle/>
        <a:p>
          <a:endParaRPr lang="ru-RU"/>
        </a:p>
      </dgm:t>
    </dgm:pt>
    <dgm:pt modelId="{1298A8E4-F7AA-40C9-B5B1-FF462BB5E6BD}" type="sibTrans" cxnId="{CE16A81A-47DB-474F-A675-EDABCE5022D3}">
      <dgm:prSet/>
      <dgm:spPr/>
      <dgm:t>
        <a:bodyPr/>
        <a:lstStyle/>
        <a:p>
          <a:endParaRPr lang="ru-RU"/>
        </a:p>
      </dgm:t>
    </dgm:pt>
    <dgm:pt modelId="{D9002D5D-4457-44FD-A7C2-2C6388C26777}">
      <dgm:prSet phldrT="[Текст]" custT="1"/>
      <dgm:spPr>
        <a:xfrm rot="5400000">
          <a:off x="5369602" y="527339"/>
          <a:ext cx="1012231" cy="5530087"/>
        </a:xfrm>
        <a:prstGeom prst="round2SameRect">
          <a:avLst/>
        </a:prstGeom>
        <a:solidFill>
          <a:srgbClr val="31B6FD">
            <a:alpha val="90000"/>
            <a:tint val="40000"/>
            <a:hueOff val="0"/>
            <a:satOff val="0"/>
            <a:lumOff val="0"/>
            <a:alphaOff val="0"/>
          </a:srgbClr>
        </a:solidFill>
        <a:ln w="15875" cap="flat" cmpd="sng" algn="ctr">
          <a:solidFill>
            <a:srgbClr val="31B6F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u-RU" sz="1400" b="1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2016 год: 12 658 154,48 рубля, 10 СО НКО, 18 проектов</a:t>
          </a:r>
          <a:endParaRPr lang="ru-RU" sz="1400" b="1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0BD82C14-33AF-4612-B7C2-E3C9590D9941}" type="parTrans" cxnId="{6C4FDEB5-BE01-4EEC-AF71-D0FD8B2E9C54}">
      <dgm:prSet/>
      <dgm:spPr/>
      <dgm:t>
        <a:bodyPr/>
        <a:lstStyle/>
        <a:p>
          <a:endParaRPr lang="ru-RU"/>
        </a:p>
      </dgm:t>
    </dgm:pt>
    <dgm:pt modelId="{9807A167-C432-4ABB-9D6F-FC4924C1544E}" type="sibTrans" cxnId="{6C4FDEB5-BE01-4EEC-AF71-D0FD8B2E9C54}">
      <dgm:prSet/>
      <dgm:spPr/>
      <dgm:t>
        <a:bodyPr/>
        <a:lstStyle/>
        <a:p>
          <a:endParaRPr lang="ru-RU"/>
        </a:p>
      </dgm:t>
    </dgm:pt>
    <dgm:pt modelId="{BFD7530D-DF8E-4D3A-A052-A17F44CEF3EB}">
      <dgm:prSet phldrT="[Текст]" custT="1"/>
      <dgm:spPr>
        <a:xfrm rot="5400000">
          <a:off x="5369602" y="527339"/>
          <a:ext cx="1012231" cy="5530087"/>
        </a:xfrm>
        <a:prstGeom prst="round2SameRect">
          <a:avLst/>
        </a:prstGeom>
        <a:solidFill>
          <a:srgbClr val="31B6FD">
            <a:alpha val="90000"/>
            <a:tint val="40000"/>
            <a:hueOff val="0"/>
            <a:satOff val="0"/>
            <a:lumOff val="0"/>
            <a:alphaOff val="0"/>
          </a:srgbClr>
        </a:solidFill>
        <a:ln w="15875" cap="flat" cmpd="sng" algn="ctr">
          <a:solidFill>
            <a:srgbClr val="31B6F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u-RU" sz="1400" b="1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2017 год: 12 090 500,00 рубля, 10 СОНКО, 16 проектов</a:t>
          </a:r>
          <a:endParaRPr lang="ru-RU" sz="1400" b="1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E3BA94C8-2F1E-4D6D-8FAC-B07D54A25B2D}" type="parTrans" cxnId="{B2A25F82-3AB5-4BF4-8495-D87AACF1CBD6}">
      <dgm:prSet/>
      <dgm:spPr/>
      <dgm:t>
        <a:bodyPr/>
        <a:lstStyle/>
        <a:p>
          <a:endParaRPr lang="ru-RU"/>
        </a:p>
      </dgm:t>
    </dgm:pt>
    <dgm:pt modelId="{85D0B157-62D4-4CE2-B268-67EDB695BA21}" type="sibTrans" cxnId="{B2A25F82-3AB5-4BF4-8495-D87AACF1CBD6}">
      <dgm:prSet/>
      <dgm:spPr/>
      <dgm:t>
        <a:bodyPr/>
        <a:lstStyle/>
        <a:p>
          <a:endParaRPr lang="ru-RU"/>
        </a:p>
      </dgm:t>
    </dgm:pt>
    <dgm:pt modelId="{DCE6B2B2-A80C-41A0-B3B2-E6D6612BD3B2}">
      <dgm:prSet phldrT="[Текст]" custT="1"/>
      <dgm:spPr>
        <a:xfrm>
          <a:off x="0" y="3988292"/>
          <a:ext cx="3110674" cy="1265289"/>
        </a:xfrm>
        <a:prstGeom prst="roundRect">
          <a:avLst/>
        </a:prstGeom>
        <a:solidFill>
          <a:srgbClr val="31B6FD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u-RU" sz="1400" b="1" dirty="0" smtClean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поддержка ветеранов, инвалидов боевых действий, граждан, находящихся в трудной жизненной ситуации</a:t>
          </a:r>
          <a:endParaRPr lang="ru-RU" sz="1400" b="1" dirty="0">
            <a:solidFill>
              <a:sysClr val="windowText" lastClr="0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/>
            <a:ea typeface="+mn-ea"/>
            <a:cs typeface="+mn-cs"/>
          </a:endParaRPr>
        </a:p>
      </dgm:t>
    </dgm:pt>
    <dgm:pt modelId="{879724FD-6B43-4FB4-98CB-07B4C088D1C7}" type="parTrans" cxnId="{A693F7EA-F1EA-4F4B-9ECD-2C380ECDEFEE}">
      <dgm:prSet/>
      <dgm:spPr/>
      <dgm:t>
        <a:bodyPr/>
        <a:lstStyle/>
        <a:p>
          <a:endParaRPr lang="ru-RU"/>
        </a:p>
      </dgm:t>
    </dgm:pt>
    <dgm:pt modelId="{F94A05BA-BDFD-4EF0-B58E-946802378A5C}" type="sibTrans" cxnId="{A693F7EA-F1EA-4F4B-9ECD-2C380ECDEFEE}">
      <dgm:prSet/>
      <dgm:spPr/>
      <dgm:t>
        <a:bodyPr/>
        <a:lstStyle/>
        <a:p>
          <a:endParaRPr lang="ru-RU"/>
        </a:p>
      </dgm:t>
    </dgm:pt>
    <dgm:pt modelId="{32CF4583-6A0F-4A53-B0DC-53C443982670}">
      <dgm:prSet phldrT="[Текст]" custT="1"/>
      <dgm:spPr>
        <a:xfrm rot="5400000">
          <a:off x="5369602" y="1855892"/>
          <a:ext cx="1012231" cy="5530087"/>
        </a:xfrm>
        <a:prstGeom prst="round2SameRect">
          <a:avLst/>
        </a:prstGeom>
        <a:solidFill>
          <a:srgbClr val="31B6FD">
            <a:alpha val="90000"/>
            <a:tint val="40000"/>
            <a:hueOff val="0"/>
            <a:satOff val="0"/>
            <a:lumOff val="0"/>
            <a:alphaOff val="0"/>
          </a:srgbClr>
        </a:solidFill>
        <a:ln w="15875" cap="flat" cmpd="sng" algn="ctr">
          <a:solidFill>
            <a:srgbClr val="31B6F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u-RU" sz="1400" b="1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2016 год: 4 811 871,00 рубля, 6 СОНКО, 4 проекта </a:t>
          </a:r>
          <a:endParaRPr lang="ru-RU" sz="1400" b="1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5AFAC480-27D8-4824-BFF2-AD03803E6161}" type="parTrans" cxnId="{E4014346-1235-4B35-B09E-742B96780293}">
      <dgm:prSet/>
      <dgm:spPr/>
      <dgm:t>
        <a:bodyPr/>
        <a:lstStyle/>
        <a:p>
          <a:endParaRPr lang="ru-RU"/>
        </a:p>
      </dgm:t>
    </dgm:pt>
    <dgm:pt modelId="{92D007C2-C239-46E2-9561-27973B4FC740}" type="sibTrans" cxnId="{E4014346-1235-4B35-B09E-742B96780293}">
      <dgm:prSet/>
      <dgm:spPr/>
      <dgm:t>
        <a:bodyPr/>
        <a:lstStyle/>
        <a:p>
          <a:endParaRPr lang="ru-RU"/>
        </a:p>
      </dgm:t>
    </dgm:pt>
    <dgm:pt modelId="{EE60B9A7-A66B-48C8-A297-9AB47499C8CB}">
      <dgm:prSet phldrT="[Текст]" custT="1"/>
      <dgm:spPr>
        <a:xfrm rot="5400000">
          <a:off x="5369602" y="1855892"/>
          <a:ext cx="1012231" cy="5530087"/>
        </a:xfrm>
        <a:prstGeom prst="round2SameRect">
          <a:avLst/>
        </a:prstGeom>
        <a:solidFill>
          <a:srgbClr val="31B6FD">
            <a:alpha val="90000"/>
            <a:tint val="40000"/>
            <a:hueOff val="0"/>
            <a:satOff val="0"/>
            <a:lumOff val="0"/>
            <a:alphaOff val="0"/>
          </a:srgbClr>
        </a:solidFill>
        <a:ln w="15875" cap="flat" cmpd="sng" algn="ctr">
          <a:solidFill>
            <a:srgbClr val="31B6F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u-RU" sz="1400" b="1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2017 год: 6 818 317,00 рубля, 7 СОНКО, 11 проектов</a:t>
          </a:r>
          <a:endParaRPr lang="ru-RU" sz="1400" b="1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60EB64AE-CDC1-4850-8476-359AEFAD0FF9}" type="parTrans" cxnId="{13A9E170-6F36-4392-A4B0-16785190FF9B}">
      <dgm:prSet/>
      <dgm:spPr/>
      <dgm:t>
        <a:bodyPr/>
        <a:lstStyle/>
        <a:p>
          <a:endParaRPr lang="ru-RU"/>
        </a:p>
      </dgm:t>
    </dgm:pt>
    <dgm:pt modelId="{3DC2180F-F3EA-49F7-A927-9CA79C37E71F}" type="sibTrans" cxnId="{13A9E170-6F36-4392-A4B0-16785190FF9B}">
      <dgm:prSet/>
      <dgm:spPr/>
      <dgm:t>
        <a:bodyPr/>
        <a:lstStyle/>
        <a:p>
          <a:endParaRPr lang="ru-RU"/>
        </a:p>
      </dgm:t>
    </dgm:pt>
    <dgm:pt modelId="{5DBE7042-A402-4707-AB5E-6D2009453EE2}">
      <dgm:prSet phldrT="[Текст]" custT="1"/>
      <dgm:spPr>
        <a:xfrm rot="5400000">
          <a:off x="5369602" y="-2129768"/>
          <a:ext cx="1012231" cy="5530087"/>
        </a:xfrm>
        <a:prstGeom prst="round2SameRect">
          <a:avLst/>
        </a:prstGeom>
        <a:solidFill>
          <a:srgbClr val="31B6FD">
            <a:alpha val="90000"/>
            <a:tint val="40000"/>
            <a:hueOff val="0"/>
            <a:satOff val="0"/>
            <a:lumOff val="0"/>
            <a:alphaOff val="0"/>
          </a:srgbClr>
        </a:solidFill>
        <a:ln w="15875" cap="flat" cmpd="sng" algn="ctr">
          <a:solidFill>
            <a:srgbClr val="31B6F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 sz="15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ndara"/>
            <a:ea typeface="+mn-ea"/>
            <a:cs typeface="+mn-cs"/>
          </a:endParaRPr>
        </a:p>
      </dgm:t>
    </dgm:pt>
    <dgm:pt modelId="{BC20A14A-AA2B-4AE9-9DEE-A535EC4A136E}" type="parTrans" cxnId="{E6F1CDDB-C00D-4D58-891A-2D2B2D863742}">
      <dgm:prSet/>
      <dgm:spPr/>
      <dgm:t>
        <a:bodyPr/>
        <a:lstStyle/>
        <a:p>
          <a:endParaRPr lang="ru-RU"/>
        </a:p>
      </dgm:t>
    </dgm:pt>
    <dgm:pt modelId="{8C48DCBB-7D04-4491-AE32-2E671FF93D73}" type="sibTrans" cxnId="{E6F1CDDB-C00D-4D58-891A-2D2B2D863742}">
      <dgm:prSet/>
      <dgm:spPr/>
      <dgm:t>
        <a:bodyPr/>
        <a:lstStyle/>
        <a:p>
          <a:endParaRPr lang="ru-RU"/>
        </a:p>
      </dgm:t>
    </dgm:pt>
    <dgm:pt modelId="{51C9725D-CCEF-4369-BAAB-E63B525B1B2C}">
      <dgm:prSet phldrT="[Текст]" custT="1"/>
      <dgm:spPr>
        <a:xfrm rot="5400000">
          <a:off x="5369602" y="-2129768"/>
          <a:ext cx="1012231" cy="5530087"/>
        </a:xfrm>
        <a:prstGeom prst="round2SameRect">
          <a:avLst/>
        </a:prstGeom>
        <a:solidFill>
          <a:srgbClr val="31B6FD">
            <a:alpha val="90000"/>
            <a:tint val="40000"/>
            <a:hueOff val="0"/>
            <a:satOff val="0"/>
            <a:lumOff val="0"/>
            <a:alphaOff val="0"/>
          </a:srgbClr>
        </a:solidFill>
        <a:ln w="15875" cap="flat" cmpd="sng" algn="ctr">
          <a:solidFill>
            <a:srgbClr val="31B6F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u-RU" sz="1400" b="1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2017 год: 27 456 050,00 рубля, 8 СО НКО, 22 проекта</a:t>
          </a:r>
          <a:endParaRPr lang="ru-RU" sz="1400" b="1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90B5B11F-9B48-41CA-868C-EC0688CF70A6}" type="parTrans" cxnId="{FF141A4C-5170-4C3D-AFDC-29B1ADDDA6E4}">
      <dgm:prSet/>
      <dgm:spPr/>
      <dgm:t>
        <a:bodyPr/>
        <a:lstStyle/>
        <a:p>
          <a:endParaRPr lang="ru-RU"/>
        </a:p>
      </dgm:t>
    </dgm:pt>
    <dgm:pt modelId="{E2AFC6D2-06C0-408B-8D1F-4633195718F9}" type="sibTrans" cxnId="{FF141A4C-5170-4C3D-AFDC-29B1ADDDA6E4}">
      <dgm:prSet/>
      <dgm:spPr/>
      <dgm:t>
        <a:bodyPr/>
        <a:lstStyle/>
        <a:p>
          <a:endParaRPr lang="ru-RU"/>
        </a:p>
      </dgm:t>
    </dgm:pt>
    <dgm:pt modelId="{3C25B4C6-AC59-475E-BE27-DB966773615E}">
      <dgm:prSet custT="1"/>
      <dgm:spPr>
        <a:xfrm>
          <a:off x="0" y="1331184"/>
          <a:ext cx="3110674" cy="1265289"/>
        </a:xfrm>
        <a:prstGeom prst="roundRect">
          <a:avLst/>
        </a:prstGeom>
        <a:solidFill>
          <a:srgbClr val="31B6FD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b="1" dirty="0" smtClean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профилактика социального сиротства, поддержка материнства и детства</a:t>
          </a:r>
          <a:endParaRPr lang="ru-RU" dirty="0">
            <a:solidFill>
              <a:sysClr val="window" lastClr="FFFFFF"/>
            </a:solidFill>
            <a:latin typeface="Candara"/>
            <a:ea typeface="+mn-ea"/>
            <a:cs typeface="+mn-cs"/>
          </a:endParaRPr>
        </a:p>
      </dgm:t>
    </dgm:pt>
    <dgm:pt modelId="{85384F7F-16BC-455E-A2AF-AE50C910C780}" type="parTrans" cxnId="{034093A0-DB83-4D26-B271-4E2DCBE1DC5C}">
      <dgm:prSet/>
      <dgm:spPr/>
      <dgm:t>
        <a:bodyPr/>
        <a:lstStyle/>
        <a:p>
          <a:endParaRPr lang="ru-RU"/>
        </a:p>
      </dgm:t>
    </dgm:pt>
    <dgm:pt modelId="{3867C515-4239-4F4F-95EA-BC85063D016E}" type="sibTrans" cxnId="{034093A0-DB83-4D26-B271-4E2DCBE1DC5C}">
      <dgm:prSet/>
      <dgm:spPr/>
      <dgm:t>
        <a:bodyPr/>
        <a:lstStyle/>
        <a:p>
          <a:endParaRPr lang="ru-RU"/>
        </a:p>
      </dgm:t>
    </dgm:pt>
    <dgm:pt modelId="{1D19B03A-EB2F-42D5-80B7-AE4A63FC19A6}">
      <dgm:prSet custT="1"/>
      <dgm:spPr>
        <a:xfrm rot="5400000">
          <a:off x="5369602" y="-801214"/>
          <a:ext cx="1012231" cy="5530087"/>
        </a:xfrm>
        <a:prstGeom prst="round2SameRect">
          <a:avLst/>
        </a:prstGeom>
        <a:solidFill>
          <a:srgbClr val="31B6FD">
            <a:alpha val="90000"/>
            <a:tint val="40000"/>
            <a:hueOff val="0"/>
            <a:satOff val="0"/>
            <a:lumOff val="0"/>
            <a:alphaOff val="0"/>
          </a:srgbClr>
        </a:solidFill>
        <a:ln w="15875" cap="flat" cmpd="sng" algn="ctr">
          <a:solidFill>
            <a:srgbClr val="31B6F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b="1" dirty="0" smtClean="0">
              <a:solidFill>
                <a:sysClr val="windowText" lastClr="000000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2017 год: 6 870 333,00 рубля, 6 СОНКО, 9 проектов</a:t>
          </a:r>
        </a:p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ndara"/>
            <a:ea typeface="+mn-ea"/>
            <a:cs typeface="+mn-cs"/>
          </a:endParaRPr>
        </a:p>
      </dgm:t>
    </dgm:pt>
    <dgm:pt modelId="{936E7782-8B9C-4A4D-B987-313C54896FE0}" type="parTrans" cxnId="{FB71A9E9-E416-482C-81AC-1F82C46ABDD8}">
      <dgm:prSet/>
      <dgm:spPr/>
      <dgm:t>
        <a:bodyPr/>
        <a:lstStyle/>
        <a:p>
          <a:endParaRPr lang="ru-RU"/>
        </a:p>
      </dgm:t>
    </dgm:pt>
    <dgm:pt modelId="{FE9752A7-BBD7-4090-A034-3DE0BFD8D3F6}" type="sibTrans" cxnId="{FB71A9E9-E416-482C-81AC-1F82C46ABDD8}">
      <dgm:prSet/>
      <dgm:spPr/>
      <dgm:t>
        <a:bodyPr/>
        <a:lstStyle/>
        <a:p>
          <a:endParaRPr lang="ru-RU"/>
        </a:p>
      </dgm:t>
    </dgm:pt>
    <dgm:pt modelId="{D7FF8D63-ACCB-4FF1-B315-EFFF40704697}">
      <dgm:prSet custT="1"/>
      <dgm:spPr>
        <a:xfrm rot="5400000">
          <a:off x="5369602" y="-801214"/>
          <a:ext cx="1012231" cy="5530087"/>
        </a:xfrm>
        <a:prstGeom prst="round2SameRect">
          <a:avLst/>
        </a:prstGeom>
        <a:solidFill>
          <a:srgbClr val="31B6FD">
            <a:alpha val="90000"/>
            <a:tint val="40000"/>
            <a:hueOff val="0"/>
            <a:satOff val="0"/>
            <a:lumOff val="0"/>
            <a:alphaOff val="0"/>
          </a:srgbClr>
        </a:solidFill>
        <a:ln w="15875" cap="flat" cmpd="sng" algn="ctr">
          <a:solidFill>
            <a:srgbClr val="31B6F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lvl="0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2016 год: 4 969 345,52 рубля, 6 СОНКО, 8 проектов</a:t>
          </a:r>
          <a:endParaRPr lang="ru-RU" sz="1400" b="1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82407BCD-4323-4BB7-AAB0-D32EE1EAD82E}" type="parTrans" cxnId="{BBFE3BB7-59A1-4F90-A5BC-8D5533AF3E39}">
      <dgm:prSet/>
      <dgm:spPr/>
      <dgm:t>
        <a:bodyPr/>
        <a:lstStyle/>
        <a:p>
          <a:endParaRPr lang="ru-RU"/>
        </a:p>
      </dgm:t>
    </dgm:pt>
    <dgm:pt modelId="{2E6845C1-9DC3-4820-B49B-BEA169932CFE}" type="sibTrans" cxnId="{BBFE3BB7-59A1-4F90-A5BC-8D5533AF3E39}">
      <dgm:prSet/>
      <dgm:spPr/>
      <dgm:t>
        <a:bodyPr/>
        <a:lstStyle/>
        <a:p>
          <a:endParaRPr lang="ru-RU"/>
        </a:p>
      </dgm:t>
    </dgm:pt>
    <dgm:pt modelId="{F98C9EA8-9FF1-4D5C-A443-C15A25C0E090}">
      <dgm:prSet phldrT="[Текст]" custT="1"/>
      <dgm:spPr>
        <a:xfrm rot="5400000">
          <a:off x="5369602" y="-2129768"/>
          <a:ext cx="1012231" cy="5530087"/>
        </a:xfrm>
        <a:solidFill>
          <a:srgbClr val="31B6FD">
            <a:alpha val="90000"/>
            <a:tint val="40000"/>
            <a:hueOff val="0"/>
            <a:satOff val="0"/>
            <a:lumOff val="0"/>
            <a:alphaOff val="0"/>
          </a:srgbClr>
        </a:solidFill>
        <a:ln w="15875" cap="flat" cmpd="sng" algn="ctr">
          <a:solidFill>
            <a:srgbClr val="31B6F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 sz="1400" b="1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B5EAB091-33E9-4046-A20F-0936FCB4D06E}" type="parTrans" cxnId="{635AA2F0-09AA-453D-B470-D2DB78610E86}">
      <dgm:prSet/>
      <dgm:spPr/>
      <dgm:t>
        <a:bodyPr/>
        <a:lstStyle/>
        <a:p>
          <a:endParaRPr lang="ru-RU"/>
        </a:p>
      </dgm:t>
    </dgm:pt>
    <dgm:pt modelId="{9A910478-37B7-44E2-A619-5EFE8C164287}" type="sibTrans" cxnId="{635AA2F0-09AA-453D-B470-D2DB78610E86}">
      <dgm:prSet/>
      <dgm:spPr/>
      <dgm:t>
        <a:bodyPr/>
        <a:lstStyle/>
        <a:p>
          <a:endParaRPr lang="ru-RU"/>
        </a:p>
      </dgm:t>
    </dgm:pt>
    <dgm:pt modelId="{CA86A836-B828-4BB9-BCDA-F111E53D635C}">
      <dgm:prSet custT="1"/>
      <dgm:spPr>
        <a:xfrm rot="5400000">
          <a:off x="5369602" y="-801214"/>
          <a:ext cx="1012231" cy="5530087"/>
        </a:xfrm>
        <a:solidFill>
          <a:srgbClr val="31B6FD">
            <a:alpha val="90000"/>
            <a:tint val="40000"/>
            <a:hueOff val="0"/>
            <a:satOff val="0"/>
            <a:lumOff val="0"/>
            <a:alphaOff val="0"/>
          </a:srgbClr>
        </a:solidFill>
        <a:ln w="15875" cap="flat" cmpd="sng" algn="ctr">
          <a:solidFill>
            <a:srgbClr val="31B6F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lvl="0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1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4C840D81-0A98-453E-B3C1-44C9F3EA879B}" type="parTrans" cxnId="{E3BE34B4-28D3-4131-91B9-C350B2D29068}">
      <dgm:prSet/>
      <dgm:spPr/>
      <dgm:t>
        <a:bodyPr/>
        <a:lstStyle/>
        <a:p>
          <a:endParaRPr lang="ru-RU"/>
        </a:p>
      </dgm:t>
    </dgm:pt>
    <dgm:pt modelId="{7EC8B771-91EE-44C8-82E2-991E47C6501F}" type="sibTrans" cxnId="{E3BE34B4-28D3-4131-91B9-C350B2D29068}">
      <dgm:prSet/>
      <dgm:spPr/>
      <dgm:t>
        <a:bodyPr/>
        <a:lstStyle/>
        <a:p>
          <a:endParaRPr lang="ru-RU"/>
        </a:p>
      </dgm:t>
    </dgm:pt>
    <dgm:pt modelId="{8E20E3CF-C750-48BD-B392-682464D23DF9}" type="pres">
      <dgm:prSet presAssocID="{DF97E504-B26D-4029-A122-EA07C38BCC3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3E50A19-28C7-4219-8CAD-2901AE9B7C48}" type="pres">
      <dgm:prSet presAssocID="{5C802104-425B-42CD-951B-E196FDE95308}" presName="linNode" presStyleCnt="0"/>
      <dgm:spPr/>
    </dgm:pt>
    <dgm:pt modelId="{A8E8AF82-851C-4A23-88FE-7200FE1151B6}" type="pres">
      <dgm:prSet presAssocID="{5C802104-425B-42CD-951B-E196FDE95308}" presName="parentText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A3A767-F106-4924-A8A0-648EBC4FB929}" type="pres">
      <dgm:prSet presAssocID="{5C802104-425B-42CD-951B-E196FDE95308}" presName="descendantText" presStyleLbl="alignAccFollowNode1" presStyleIdx="0" presStyleCnt="4">
        <dgm:presLayoutVars>
          <dgm:bulletEnabled val="1"/>
        </dgm:presLayoutVars>
      </dgm:prSet>
      <dgm:spPr>
        <a:prstGeom prst="round2SameRect">
          <a:avLst/>
        </a:prstGeom>
      </dgm:spPr>
      <dgm:t>
        <a:bodyPr/>
        <a:lstStyle/>
        <a:p>
          <a:endParaRPr lang="ru-RU"/>
        </a:p>
      </dgm:t>
    </dgm:pt>
    <dgm:pt modelId="{C7862682-CDF3-45A3-8546-AA3E309A1C8D}" type="pres">
      <dgm:prSet presAssocID="{90B2F652-8CB5-4F2D-BE33-DFEFA9E7861E}" presName="sp" presStyleCnt="0"/>
      <dgm:spPr/>
    </dgm:pt>
    <dgm:pt modelId="{BE0498D9-3BDF-4B25-8407-AA8763D9BAAE}" type="pres">
      <dgm:prSet presAssocID="{3C25B4C6-AC59-475E-BE27-DB966773615E}" presName="linNode" presStyleCnt="0"/>
      <dgm:spPr/>
    </dgm:pt>
    <dgm:pt modelId="{341B2F13-B1C1-40BC-84A7-5BC439BF7654}" type="pres">
      <dgm:prSet presAssocID="{3C25B4C6-AC59-475E-BE27-DB966773615E}" presName="parentText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B046E0-71C9-46D4-BB1E-CB15394AA1D0}" type="pres">
      <dgm:prSet presAssocID="{3C25B4C6-AC59-475E-BE27-DB966773615E}" presName="descendantText" presStyleLbl="alignAccFollowNode1" presStyleIdx="1" presStyleCnt="4">
        <dgm:presLayoutVars>
          <dgm:bulletEnabled val="1"/>
        </dgm:presLayoutVars>
      </dgm:prSet>
      <dgm:spPr>
        <a:prstGeom prst="round2SameRect">
          <a:avLst/>
        </a:prstGeom>
      </dgm:spPr>
      <dgm:t>
        <a:bodyPr/>
        <a:lstStyle/>
        <a:p>
          <a:endParaRPr lang="ru-RU"/>
        </a:p>
      </dgm:t>
    </dgm:pt>
    <dgm:pt modelId="{3C834FDB-8A08-411D-8654-489384DEE94D}" type="pres">
      <dgm:prSet presAssocID="{3867C515-4239-4F4F-95EA-BC85063D016E}" presName="sp" presStyleCnt="0"/>
      <dgm:spPr/>
    </dgm:pt>
    <dgm:pt modelId="{3A87128E-673F-42CB-B2DB-B86AA6112EDA}" type="pres">
      <dgm:prSet presAssocID="{786492BB-3662-4DD2-B903-DFF4D4054646}" presName="linNode" presStyleCnt="0"/>
      <dgm:spPr/>
    </dgm:pt>
    <dgm:pt modelId="{7A0FA433-ED03-48D8-823E-1270710039D7}" type="pres">
      <dgm:prSet presAssocID="{786492BB-3662-4DD2-B903-DFF4D4054646}" presName="parentText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8F1D50-F9B0-4C01-8C06-5002C508A3DC}" type="pres">
      <dgm:prSet presAssocID="{786492BB-3662-4DD2-B903-DFF4D4054646}" presName="descendantText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EDF820-D8D9-4673-BAC8-2C3939EE1635}" type="pres">
      <dgm:prSet presAssocID="{1298A8E4-F7AA-40C9-B5B1-FF462BB5E6BD}" presName="sp" presStyleCnt="0"/>
      <dgm:spPr/>
    </dgm:pt>
    <dgm:pt modelId="{ACBB6AF6-7A2F-4AF1-B6D3-80A9336A30FA}" type="pres">
      <dgm:prSet presAssocID="{DCE6B2B2-A80C-41A0-B3B2-E6D6612BD3B2}" presName="linNode" presStyleCnt="0"/>
      <dgm:spPr/>
    </dgm:pt>
    <dgm:pt modelId="{4150C825-E2AE-49A8-AB21-274DE128707E}" type="pres">
      <dgm:prSet presAssocID="{DCE6B2B2-A80C-41A0-B3B2-E6D6612BD3B2}" presName="parentText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139527-59F0-4DC4-B07F-1C7F5B8C9F8E}" type="pres">
      <dgm:prSet presAssocID="{DCE6B2B2-A80C-41A0-B3B2-E6D6612BD3B2}" presName="descendantText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AFC34C4-76FE-4E39-8950-497D2214CA66}" type="presOf" srcId="{DF97E504-B26D-4029-A122-EA07C38BCC34}" destId="{8E20E3CF-C750-48BD-B392-682464D23DF9}" srcOrd="0" destOrd="0" presId="urn:microsoft.com/office/officeart/2005/8/layout/vList5"/>
    <dgm:cxn modelId="{635AA2F0-09AA-453D-B470-D2DB78610E86}" srcId="{5C802104-425B-42CD-951B-E196FDE95308}" destId="{F98C9EA8-9FF1-4D5C-A443-C15A25C0E090}" srcOrd="0" destOrd="0" parTransId="{B5EAB091-33E9-4046-A20F-0936FCB4D06E}" sibTransId="{9A910478-37B7-44E2-A619-5EFE8C164287}"/>
    <dgm:cxn modelId="{6FEC64D6-6FA5-4599-9501-481D14310AA1}" type="presOf" srcId="{5DBE7042-A402-4707-AB5E-6D2009453EE2}" destId="{A2A3A767-F106-4924-A8A0-648EBC4FB929}" srcOrd="0" destOrd="3" presId="urn:microsoft.com/office/officeart/2005/8/layout/vList5"/>
    <dgm:cxn modelId="{23474278-5B82-4D2D-AF88-4B09FE3973BB}" type="presOf" srcId="{1D19B03A-EB2F-42D5-80B7-AE4A63FC19A6}" destId="{99B046E0-71C9-46D4-BB1E-CB15394AA1D0}" srcOrd="0" destOrd="2" presId="urn:microsoft.com/office/officeart/2005/8/layout/vList5"/>
    <dgm:cxn modelId="{6F220E2F-6431-42E9-A8A3-9785343D2E50}" type="presOf" srcId="{32CF4583-6A0F-4A53-B0DC-53C443982670}" destId="{24139527-59F0-4DC4-B07F-1C7F5B8C9F8E}" srcOrd="0" destOrd="0" presId="urn:microsoft.com/office/officeart/2005/8/layout/vList5"/>
    <dgm:cxn modelId="{F7DB9310-BA3A-4A29-AEAA-1047790C0E5F}" type="presOf" srcId="{D9002D5D-4457-44FD-A7C2-2C6388C26777}" destId="{268F1D50-F9B0-4C01-8C06-5002C508A3DC}" srcOrd="0" destOrd="0" presId="urn:microsoft.com/office/officeart/2005/8/layout/vList5"/>
    <dgm:cxn modelId="{0FDCDC6B-98EE-47DC-8E84-5396648530E8}" type="presOf" srcId="{F98C9EA8-9FF1-4D5C-A443-C15A25C0E090}" destId="{A2A3A767-F106-4924-A8A0-648EBC4FB929}" srcOrd="0" destOrd="0" presId="urn:microsoft.com/office/officeart/2005/8/layout/vList5"/>
    <dgm:cxn modelId="{E6F1CDDB-C00D-4D58-891A-2D2B2D863742}" srcId="{5C802104-425B-42CD-951B-E196FDE95308}" destId="{5DBE7042-A402-4707-AB5E-6D2009453EE2}" srcOrd="3" destOrd="0" parTransId="{BC20A14A-AA2B-4AE9-9DEE-A535EC4A136E}" sibTransId="{8C48DCBB-7D04-4491-AE32-2E671FF93D73}"/>
    <dgm:cxn modelId="{B3D3BB42-7880-49C4-B186-77ABC3B3A35C}" type="presOf" srcId="{786492BB-3662-4DD2-B903-DFF4D4054646}" destId="{7A0FA433-ED03-48D8-823E-1270710039D7}" srcOrd="0" destOrd="0" presId="urn:microsoft.com/office/officeart/2005/8/layout/vList5"/>
    <dgm:cxn modelId="{CE16A81A-47DB-474F-A675-EDABCE5022D3}" srcId="{DF97E504-B26D-4029-A122-EA07C38BCC34}" destId="{786492BB-3662-4DD2-B903-DFF4D4054646}" srcOrd="2" destOrd="0" parTransId="{4C1B06E0-FB1A-4A70-AC5B-08F3FAE4CA1A}" sibTransId="{1298A8E4-F7AA-40C9-B5B1-FF462BB5E6BD}"/>
    <dgm:cxn modelId="{034093A0-DB83-4D26-B271-4E2DCBE1DC5C}" srcId="{DF97E504-B26D-4029-A122-EA07C38BCC34}" destId="{3C25B4C6-AC59-475E-BE27-DB966773615E}" srcOrd="1" destOrd="0" parTransId="{85384F7F-16BC-455E-A2AF-AE50C910C780}" sibTransId="{3867C515-4239-4F4F-95EA-BC85063D016E}"/>
    <dgm:cxn modelId="{FB71A9E9-E416-482C-81AC-1F82C46ABDD8}" srcId="{3C25B4C6-AC59-475E-BE27-DB966773615E}" destId="{1D19B03A-EB2F-42D5-80B7-AE4A63FC19A6}" srcOrd="2" destOrd="0" parTransId="{936E7782-8B9C-4A4D-B987-313C54896FE0}" sibTransId="{FE9752A7-BBD7-4090-A034-3DE0BFD8D3F6}"/>
    <dgm:cxn modelId="{E3BE34B4-28D3-4131-91B9-C350B2D29068}" srcId="{3C25B4C6-AC59-475E-BE27-DB966773615E}" destId="{CA86A836-B828-4BB9-BCDA-F111E53D635C}" srcOrd="0" destOrd="0" parTransId="{4C840D81-0A98-453E-B3C1-44C9F3EA879B}" sibTransId="{7EC8B771-91EE-44C8-82E2-991E47C6501F}"/>
    <dgm:cxn modelId="{688062C5-2B3A-4EEB-BBB8-1A269577EE08}" type="presOf" srcId="{126680BC-181B-42D0-8CFB-7A69BD6ADF04}" destId="{A2A3A767-F106-4924-A8A0-648EBC4FB929}" srcOrd="0" destOrd="1" presId="urn:microsoft.com/office/officeart/2005/8/layout/vList5"/>
    <dgm:cxn modelId="{E139BDC8-53A6-47E4-B4D0-9C6A5443EDCB}" srcId="{DF97E504-B26D-4029-A122-EA07C38BCC34}" destId="{5C802104-425B-42CD-951B-E196FDE95308}" srcOrd="0" destOrd="0" parTransId="{D8A1C6D2-F80B-41A5-A11F-B0DA08BF138D}" sibTransId="{90B2F652-8CB5-4F2D-BE33-DFEFA9E7861E}"/>
    <dgm:cxn modelId="{13A9E170-6F36-4392-A4B0-16785190FF9B}" srcId="{DCE6B2B2-A80C-41A0-B3B2-E6D6612BD3B2}" destId="{EE60B9A7-A66B-48C8-A297-9AB47499C8CB}" srcOrd="1" destOrd="0" parTransId="{60EB64AE-CDC1-4850-8476-359AEFAD0FF9}" sibTransId="{3DC2180F-F3EA-49F7-A927-9CA79C37E71F}"/>
    <dgm:cxn modelId="{624E5FBB-0DE4-45CD-839F-C9BE6E91329E}" type="presOf" srcId="{51C9725D-CCEF-4369-BAAB-E63B525B1B2C}" destId="{A2A3A767-F106-4924-A8A0-648EBC4FB929}" srcOrd="0" destOrd="2" presId="urn:microsoft.com/office/officeart/2005/8/layout/vList5"/>
    <dgm:cxn modelId="{6C4FDEB5-BE01-4EEC-AF71-D0FD8B2E9C54}" srcId="{786492BB-3662-4DD2-B903-DFF4D4054646}" destId="{D9002D5D-4457-44FD-A7C2-2C6388C26777}" srcOrd="0" destOrd="0" parTransId="{0BD82C14-33AF-4612-B7C2-E3C9590D9941}" sibTransId="{9807A167-C432-4ABB-9D6F-FC4924C1544E}"/>
    <dgm:cxn modelId="{C56D5145-5F44-45AE-8588-6A070C6EA4F0}" type="presOf" srcId="{BFD7530D-DF8E-4D3A-A052-A17F44CEF3EB}" destId="{268F1D50-F9B0-4C01-8C06-5002C508A3DC}" srcOrd="0" destOrd="1" presId="urn:microsoft.com/office/officeart/2005/8/layout/vList5"/>
    <dgm:cxn modelId="{7E79DEDB-0823-4A2F-85FD-A4C2B48ACE2D}" srcId="{5C802104-425B-42CD-951B-E196FDE95308}" destId="{126680BC-181B-42D0-8CFB-7A69BD6ADF04}" srcOrd="1" destOrd="0" parTransId="{84AF2E28-FB5C-4FF1-ACE9-00F740AB784B}" sibTransId="{BD135D42-13F2-4E34-B390-A6A7D97234F3}"/>
    <dgm:cxn modelId="{F8817EE6-4BE6-49DA-AE43-22144C5D88BA}" type="presOf" srcId="{EE60B9A7-A66B-48C8-A297-9AB47499C8CB}" destId="{24139527-59F0-4DC4-B07F-1C7F5B8C9F8E}" srcOrd="0" destOrd="1" presId="urn:microsoft.com/office/officeart/2005/8/layout/vList5"/>
    <dgm:cxn modelId="{B2A25F82-3AB5-4BF4-8495-D87AACF1CBD6}" srcId="{786492BB-3662-4DD2-B903-DFF4D4054646}" destId="{BFD7530D-DF8E-4D3A-A052-A17F44CEF3EB}" srcOrd="1" destOrd="0" parTransId="{E3BA94C8-2F1E-4D6D-8FAC-B07D54A25B2D}" sibTransId="{85D0B157-62D4-4CE2-B268-67EDB695BA21}"/>
    <dgm:cxn modelId="{113803B8-4F51-476A-A1CF-79042336520D}" type="presOf" srcId="{DCE6B2B2-A80C-41A0-B3B2-E6D6612BD3B2}" destId="{4150C825-E2AE-49A8-AB21-274DE128707E}" srcOrd="0" destOrd="0" presId="urn:microsoft.com/office/officeart/2005/8/layout/vList5"/>
    <dgm:cxn modelId="{A693F7EA-F1EA-4F4B-9ECD-2C380ECDEFEE}" srcId="{DF97E504-B26D-4029-A122-EA07C38BCC34}" destId="{DCE6B2B2-A80C-41A0-B3B2-E6D6612BD3B2}" srcOrd="3" destOrd="0" parTransId="{879724FD-6B43-4FB4-98CB-07B4C088D1C7}" sibTransId="{F94A05BA-BDFD-4EF0-B58E-946802378A5C}"/>
    <dgm:cxn modelId="{686F323B-78ED-47E4-BAEE-6507E23A7039}" type="presOf" srcId="{3C25B4C6-AC59-475E-BE27-DB966773615E}" destId="{341B2F13-B1C1-40BC-84A7-5BC439BF7654}" srcOrd="0" destOrd="0" presId="urn:microsoft.com/office/officeart/2005/8/layout/vList5"/>
    <dgm:cxn modelId="{BBFE3BB7-59A1-4F90-A5BC-8D5533AF3E39}" srcId="{3C25B4C6-AC59-475E-BE27-DB966773615E}" destId="{D7FF8D63-ACCB-4FF1-B315-EFFF40704697}" srcOrd="1" destOrd="0" parTransId="{82407BCD-4323-4BB7-AAB0-D32EE1EAD82E}" sibTransId="{2E6845C1-9DC3-4820-B49B-BEA169932CFE}"/>
    <dgm:cxn modelId="{73AC1423-7DDC-4CD2-B4EF-23FCCB9924FD}" type="presOf" srcId="{D7FF8D63-ACCB-4FF1-B315-EFFF40704697}" destId="{99B046E0-71C9-46D4-BB1E-CB15394AA1D0}" srcOrd="0" destOrd="1" presId="urn:microsoft.com/office/officeart/2005/8/layout/vList5"/>
    <dgm:cxn modelId="{E4014346-1235-4B35-B09E-742B96780293}" srcId="{DCE6B2B2-A80C-41A0-B3B2-E6D6612BD3B2}" destId="{32CF4583-6A0F-4A53-B0DC-53C443982670}" srcOrd="0" destOrd="0" parTransId="{5AFAC480-27D8-4824-BFF2-AD03803E6161}" sibTransId="{92D007C2-C239-46E2-9561-27973B4FC740}"/>
    <dgm:cxn modelId="{5A1F42DC-76BF-4F4C-8C10-599C55078F5D}" type="presOf" srcId="{CA86A836-B828-4BB9-BCDA-F111E53D635C}" destId="{99B046E0-71C9-46D4-BB1E-CB15394AA1D0}" srcOrd="0" destOrd="0" presId="urn:microsoft.com/office/officeart/2005/8/layout/vList5"/>
    <dgm:cxn modelId="{1576461F-295E-4BED-B79E-44A25B039EF6}" type="presOf" srcId="{5C802104-425B-42CD-951B-E196FDE95308}" destId="{A8E8AF82-851C-4A23-88FE-7200FE1151B6}" srcOrd="0" destOrd="0" presId="urn:microsoft.com/office/officeart/2005/8/layout/vList5"/>
    <dgm:cxn modelId="{FF141A4C-5170-4C3D-AFDC-29B1ADDDA6E4}" srcId="{5C802104-425B-42CD-951B-E196FDE95308}" destId="{51C9725D-CCEF-4369-BAAB-E63B525B1B2C}" srcOrd="2" destOrd="0" parTransId="{90B5B11F-9B48-41CA-868C-EC0688CF70A6}" sibTransId="{E2AFC6D2-06C0-408B-8D1F-4633195718F9}"/>
    <dgm:cxn modelId="{B5A4B266-CF55-43ED-B77D-C07A95A3068D}" type="presParOf" srcId="{8E20E3CF-C750-48BD-B392-682464D23DF9}" destId="{23E50A19-28C7-4219-8CAD-2901AE9B7C48}" srcOrd="0" destOrd="0" presId="urn:microsoft.com/office/officeart/2005/8/layout/vList5"/>
    <dgm:cxn modelId="{001E0A8A-6D08-4F34-8870-C84200D0BA0A}" type="presParOf" srcId="{23E50A19-28C7-4219-8CAD-2901AE9B7C48}" destId="{A8E8AF82-851C-4A23-88FE-7200FE1151B6}" srcOrd="0" destOrd="0" presId="urn:microsoft.com/office/officeart/2005/8/layout/vList5"/>
    <dgm:cxn modelId="{F965D988-FF83-4BE3-B506-3F632DB15F55}" type="presParOf" srcId="{23E50A19-28C7-4219-8CAD-2901AE9B7C48}" destId="{A2A3A767-F106-4924-A8A0-648EBC4FB929}" srcOrd="1" destOrd="0" presId="urn:microsoft.com/office/officeart/2005/8/layout/vList5"/>
    <dgm:cxn modelId="{87FA1349-50C5-4372-A964-75F987E0B5A0}" type="presParOf" srcId="{8E20E3CF-C750-48BD-B392-682464D23DF9}" destId="{C7862682-CDF3-45A3-8546-AA3E309A1C8D}" srcOrd="1" destOrd="0" presId="urn:microsoft.com/office/officeart/2005/8/layout/vList5"/>
    <dgm:cxn modelId="{38DA7E92-B905-4F88-9448-D16A8C5BA3E3}" type="presParOf" srcId="{8E20E3CF-C750-48BD-B392-682464D23DF9}" destId="{BE0498D9-3BDF-4B25-8407-AA8763D9BAAE}" srcOrd="2" destOrd="0" presId="urn:microsoft.com/office/officeart/2005/8/layout/vList5"/>
    <dgm:cxn modelId="{2A4E1086-A4EA-4C19-AEC6-F587BF7D2D7D}" type="presParOf" srcId="{BE0498D9-3BDF-4B25-8407-AA8763D9BAAE}" destId="{341B2F13-B1C1-40BC-84A7-5BC439BF7654}" srcOrd="0" destOrd="0" presId="urn:microsoft.com/office/officeart/2005/8/layout/vList5"/>
    <dgm:cxn modelId="{88A79653-A67F-4729-BC52-9F5713D06291}" type="presParOf" srcId="{BE0498D9-3BDF-4B25-8407-AA8763D9BAAE}" destId="{99B046E0-71C9-46D4-BB1E-CB15394AA1D0}" srcOrd="1" destOrd="0" presId="urn:microsoft.com/office/officeart/2005/8/layout/vList5"/>
    <dgm:cxn modelId="{22848092-FA76-4143-9E7F-D0932FE801C5}" type="presParOf" srcId="{8E20E3CF-C750-48BD-B392-682464D23DF9}" destId="{3C834FDB-8A08-411D-8654-489384DEE94D}" srcOrd="3" destOrd="0" presId="urn:microsoft.com/office/officeart/2005/8/layout/vList5"/>
    <dgm:cxn modelId="{8545D12D-BA7E-46A4-A07B-C3C4A5918D19}" type="presParOf" srcId="{8E20E3CF-C750-48BD-B392-682464D23DF9}" destId="{3A87128E-673F-42CB-B2DB-B86AA6112EDA}" srcOrd="4" destOrd="0" presId="urn:microsoft.com/office/officeart/2005/8/layout/vList5"/>
    <dgm:cxn modelId="{A3BBF684-6067-4656-B173-3577E14ADC8D}" type="presParOf" srcId="{3A87128E-673F-42CB-B2DB-B86AA6112EDA}" destId="{7A0FA433-ED03-48D8-823E-1270710039D7}" srcOrd="0" destOrd="0" presId="urn:microsoft.com/office/officeart/2005/8/layout/vList5"/>
    <dgm:cxn modelId="{870C1445-F104-441B-AB66-D56BBC29DE3C}" type="presParOf" srcId="{3A87128E-673F-42CB-B2DB-B86AA6112EDA}" destId="{268F1D50-F9B0-4C01-8C06-5002C508A3DC}" srcOrd="1" destOrd="0" presId="urn:microsoft.com/office/officeart/2005/8/layout/vList5"/>
    <dgm:cxn modelId="{986E605A-BF93-4ECE-98C8-EA9C98A49CAE}" type="presParOf" srcId="{8E20E3CF-C750-48BD-B392-682464D23DF9}" destId="{29EDF820-D8D9-4673-BAC8-2C3939EE1635}" srcOrd="5" destOrd="0" presId="urn:microsoft.com/office/officeart/2005/8/layout/vList5"/>
    <dgm:cxn modelId="{CD12BE29-BF5A-4F19-A0DF-B892D1DD4206}" type="presParOf" srcId="{8E20E3CF-C750-48BD-B392-682464D23DF9}" destId="{ACBB6AF6-7A2F-4AF1-B6D3-80A9336A30FA}" srcOrd="6" destOrd="0" presId="urn:microsoft.com/office/officeart/2005/8/layout/vList5"/>
    <dgm:cxn modelId="{152D4EE1-A8D3-4785-A60E-C17271126730}" type="presParOf" srcId="{ACBB6AF6-7A2F-4AF1-B6D3-80A9336A30FA}" destId="{4150C825-E2AE-49A8-AB21-274DE128707E}" srcOrd="0" destOrd="0" presId="urn:microsoft.com/office/officeart/2005/8/layout/vList5"/>
    <dgm:cxn modelId="{B2C86736-AB2F-43A0-BC57-62DCC50D6B7F}" type="presParOf" srcId="{ACBB6AF6-7A2F-4AF1-B6D3-80A9336A30FA}" destId="{24139527-59F0-4DC4-B07F-1C7F5B8C9F8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A461617-70A1-44B4-9CCF-B3FAD0ACA63F}" type="doc">
      <dgm:prSet loTypeId="urn:microsoft.com/office/officeart/2005/8/layout/process4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8D0304C5-8276-404B-B89B-C2BDE5F955CD}">
      <dgm:prSet custT="1"/>
      <dgm:spPr/>
      <dgm:t>
        <a:bodyPr/>
        <a:lstStyle/>
        <a:p>
          <a:r>
            <a:rPr lang="ru-RU" sz="1600" b="1" dirty="0">
              <a:effectLst/>
              <a:latin typeface="Arial" panose="020B0604020202020204" pitchFamily="34" charset="0"/>
              <a:cs typeface="Arial" panose="020B0604020202020204" pitchFamily="34" charset="0"/>
            </a:rPr>
            <a:t>Закон Свердловской </a:t>
          </a:r>
          <a:r>
            <a:rPr lang="ru-RU" sz="1600" b="1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области об областном </a:t>
          </a:r>
          <a:r>
            <a:rPr lang="ru-RU" sz="1600" b="1" dirty="0">
              <a:effectLst/>
              <a:latin typeface="Arial" panose="020B0604020202020204" pitchFamily="34" charset="0"/>
              <a:cs typeface="Arial" panose="020B0604020202020204" pitchFamily="34" charset="0"/>
            </a:rPr>
            <a:t>бюджете на </a:t>
          </a:r>
          <a:r>
            <a:rPr lang="ru-RU" sz="1600" b="1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соответствующий финансовый год и </a:t>
          </a:r>
          <a:r>
            <a:rPr lang="ru-RU" sz="1600" b="1" dirty="0">
              <a:effectLst/>
              <a:latin typeface="Arial" panose="020B0604020202020204" pitchFamily="34" charset="0"/>
              <a:cs typeface="Arial" panose="020B0604020202020204" pitchFamily="34" charset="0"/>
            </a:rPr>
            <a:t>плановый </a:t>
          </a:r>
          <a:r>
            <a:rPr lang="ru-RU" sz="1600" b="1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период</a:t>
          </a:r>
          <a:endParaRPr lang="ru-RU" sz="1600" b="1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75103E-1A28-48E9-8A8E-EAD1FDFB84C2}" type="parTrans" cxnId="{BE35896E-5298-43F2-9231-5EDF76B03325}">
      <dgm:prSet/>
      <dgm:spPr/>
      <dgm:t>
        <a:bodyPr/>
        <a:lstStyle/>
        <a:p>
          <a:endParaRPr lang="ru-RU" sz="160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DCF1A7-6DCF-4E3F-908A-DB68808C8207}" type="sibTrans" cxnId="{BE35896E-5298-43F2-9231-5EDF76B03325}">
      <dgm:prSet/>
      <dgm:spPr/>
      <dgm:t>
        <a:bodyPr/>
        <a:lstStyle/>
        <a:p>
          <a:endParaRPr lang="ru-RU" sz="160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8D81701-DDA6-4FF6-8F10-C1F6CEEB1766}">
      <dgm:prSet custT="1"/>
      <dgm:spPr/>
      <dgm:t>
        <a:bodyPr/>
        <a:lstStyle/>
        <a:p>
          <a:r>
            <a:rPr lang="ru-RU" sz="1600" b="1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Закон Свердловской области от 3 декабря 2014 года № 108-ОЗ «О социальном обслуживании граждан в Свердловской области» </a:t>
          </a:r>
          <a:endParaRPr lang="ru-RU" sz="1600" b="1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026FDE-671E-4EDD-917D-B299203C37A7}" type="parTrans" cxnId="{8910351F-2825-4D93-B27E-5DD951EBEF03}">
      <dgm:prSet/>
      <dgm:spPr/>
      <dgm:t>
        <a:bodyPr/>
        <a:lstStyle/>
        <a:p>
          <a:endParaRPr lang="ru-RU" sz="160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251CECE-FD42-4F43-98E1-8B7F268DEFB5}" type="sibTrans" cxnId="{8910351F-2825-4D93-B27E-5DD951EBEF03}">
      <dgm:prSet/>
      <dgm:spPr/>
      <dgm:t>
        <a:bodyPr/>
        <a:lstStyle/>
        <a:p>
          <a:endParaRPr lang="ru-RU" sz="160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3C98848-424C-408F-8855-9029C1DBAA25}">
      <dgm:prSet custT="1"/>
      <dgm:spPr/>
      <dgm:t>
        <a:bodyPr/>
        <a:lstStyle/>
        <a:p>
          <a:r>
            <a:rPr lang="ru-RU" sz="1600" b="1" dirty="0">
              <a:effectLst/>
              <a:latin typeface="Arial" panose="020B0604020202020204" pitchFamily="34" charset="0"/>
              <a:cs typeface="Arial" panose="020B0604020202020204" pitchFamily="34" charset="0"/>
            </a:rPr>
            <a:t>Постановление Правительства Свердловской области от 18.12.2014 </a:t>
          </a:r>
          <a:r>
            <a:rPr lang="ru-RU" sz="1600" b="1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/>
          </a:r>
          <a:br>
            <a:rPr lang="ru-RU" sz="1600" b="1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600" b="1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N </a:t>
          </a:r>
          <a:r>
            <a:rPr lang="ru-RU" sz="1600" b="1" dirty="0">
              <a:effectLst/>
              <a:latin typeface="Arial" panose="020B0604020202020204" pitchFamily="34" charset="0"/>
              <a:cs typeface="Arial" panose="020B0604020202020204" pitchFamily="34" charset="0"/>
            </a:rPr>
            <a:t>1162-ПП "Об утверждении Порядка выплаты и размера компенсации поставщику или поставщикам социальных услуг, которые включены в реестр поставщиков социальных услуг Свердловской области, </a:t>
          </a:r>
          <a:r>
            <a:rPr lang="ru-RU" sz="1600" b="1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/>
          </a:r>
          <a:br>
            <a:rPr lang="ru-RU" sz="1600" b="1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600" b="1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но </a:t>
          </a:r>
          <a:r>
            <a:rPr lang="ru-RU" sz="1600" b="1" dirty="0">
              <a:effectLst/>
              <a:latin typeface="Arial" panose="020B0604020202020204" pitchFamily="34" charset="0"/>
              <a:cs typeface="Arial" panose="020B0604020202020204" pitchFamily="34" charset="0"/>
            </a:rPr>
            <a:t>не участвуют в выполнении государственного задания"</a:t>
          </a:r>
        </a:p>
      </dgm:t>
    </dgm:pt>
    <dgm:pt modelId="{9259680B-9628-4868-9AD4-4865DA97C217}" type="parTrans" cxnId="{96E0AFFB-28C8-483D-844E-2CE6666E4CDB}">
      <dgm:prSet/>
      <dgm:spPr/>
      <dgm:t>
        <a:bodyPr/>
        <a:lstStyle/>
        <a:p>
          <a:endParaRPr lang="ru-RU" sz="160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8AACA62-70E0-464B-8C8E-E5E7AE856BC0}" type="sibTrans" cxnId="{96E0AFFB-28C8-483D-844E-2CE6666E4CDB}">
      <dgm:prSet/>
      <dgm:spPr/>
      <dgm:t>
        <a:bodyPr/>
        <a:lstStyle/>
        <a:p>
          <a:endParaRPr lang="ru-RU" sz="160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A3B4CE9-494E-4B03-911E-D203E62B0C99}">
      <dgm:prSet custT="1"/>
      <dgm:spPr/>
      <dgm:t>
        <a:bodyPr/>
        <a:lstStyle/>
        <a:p>
          <a:r>
            <a:rPr lang="ru-RU" sz="1600" b="1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Приказ Министерства социальной политики Свердловской области от 05.05.2016 № 183 «О реализации постановления Правительства Свердловской области  от 18.12.2014 № 1162-ПП «Об утверждении Порядка выплаты и размера компенсации поставщику или поставщикам социальных услуг, которые включены в реестр поставщиков социальных услуг Свердловской области, но не участвуют в выполнении государственного задания»</a:t>
          </a:r>
          <a:endParaRPr lang="ru-RU" sz="160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003401-AF9C-470C-BB0D-DB081D8E0A26}" type="parTrans" cxnId="{3F684C47-2396-445B-B84D-CAE7863E95F8}">
      <dgm:prSet/>
      <dgm:spPr/>
      <dgm:t>
        <a:bodyPr/>
        <a:lstStyle/>
        <a:p>
          <a:endParaRPr lang="ru-RU" sz="160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DA4A947-D21A-4C41-A252-F6583D0019EC}" type="sibTrans" cxnId="{3F684C47-2396-445B-B84D-CAE7863E95F8}">
      <dgm:prSet/>
      <dgm:spPr/>
      <dgm:t>
        <a:bodyPr/>
        <a:lstStyle/>
        <a:p>
          <a:endParaRPr lang="ru-RU" sz="160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8AE3B95-7969-47AB-A8EF-5720FD0D9433}" type="pres">
      <dgm:prSet presAssocID="{2A461617-70A1-44B4-9CCF-B3FAD0ACA63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AAF48F1-1C5F-4E69-B689-A082EA854511}" type="pres">
      <dgm:prSet presAssocID="{7A3B4CE9-494E-4B03-911E-D203E62B0C99}" presName="boxAndChildren" presStyleCnt="0"/>
      <dgm:spPr/>
    </dgm:pt>
    <dgm:pt modelId="{9DE81490-04C2-48A3-AE20-05CA9D19CF26}" type="pres">
      <dgm:prSet presAssocID="{7A3B4CE9-494E-4B03-911E-D203E62B0C99}" presName="parentTextBox" presStyleLbl="node1" presStyleIdx="0" presStyleCnt="4"/>
      <dgm:spPr/>
      <dgm:t>
        <a:bodyPr/>
        <a:lstStyle/>
        <a:p>
          <a:endParaRPr lang="ru-RU"/>
        </a:p>
      </dgm:t>
    </dgm:pt>
    <dgm:pt modelId="{C1E2D093-36E1-42B5-B235-5EEEF1AD7481}" type="pres">
      <dgm:prSet presAssocID="{28AACA62-70E0-464B-8C8E-E5E7AE856BC0}" presName="sp" presStyleCnt="0"/>
      <dgm:spPr/>
    </dgm:pt>
    <dgm:pt modelId="{A7073B73-C12B-4A45-B792-945B25520876}" type="pres">
      <dgm:prSet presAssocID="{43C98848-424C-408F-8855-9029C1DBAA25}" presName="arrowAndChildren" presStyleCnt="0"/>
      <dgm:spPr/>
    </dgm:pt>
    <dgm:pt modelId="{EE4ACC3F-AF9C-4538-93B0-B1257F83350E}" type="pres">
      <dgm:prSet presAssocID="{43C98848-424C-408F-8855-9029C1DBAA25}" presName="parentTextArrow" presStyleLbl="node1" presStyleIdx="1" presStyleCnt="4" custScaleY="66880"/>
      <dgm:spPr/>
      <dgm:t>
        <a:bodyPr/>
        <a:lstStyle/>
        <a:p>
          <a:endParaRPr lang="ru-RU"/>
        </a:p>
      </dgm:t>
    </dgm:pt>
    <dgm:pt modelId="{A78F97EC-AAF1-434D-9648-0057D2B5DC6F}" type="pres">
      <dgm:prSet presAssocID="{5BDCF1A7-6DCF-4E3F-908A-DB68808C8207}" presName="sp" presStyleCnt="0"/>
      <dgm:spPr/>
    </dgm:pt>
    <dgm:pt modelId="{C7CCECC6-84E1-4523-9E07-D3988F093560}" type="pres">
      <dgm:prSet presAssocID="{8D0304C5-8276-404B-B89B-C2BDE5F955CD}" presName="arrowAndChildren" presStyleCnt="0"/>
      <dgm:spPr/>
    </dgm:pt>
    <dgm:pt modelId="{3241F7F0-FC31-4A9B-857D-05DBD39A2C27}" type="pres">
      <dgm:prSet presAssocID="{8D0304C5-8276-404B-B89B-C2BDE5F955CD}" presName="parentTextArrow" presStyleLbl="node1" presStyleIdx="2" presStyleCnt="4" custScaleY="39672" custLinFactNeighborX="103" custLinFactNeighborY="-38"/>
      <dgm:spPr/>
      <dgm:t>
        <a:bodyPr/>
        <a:lstStyle/>
        <a:p>
          <a:endParaRPr lang="ru-RU"/>
        </a:p>
      </dgm:t>
    </dgm:pt>
    <dgm:pt modelId="{6B25B6FE-1C2A-448C-9ED9-D48FEEC78EC9}" type="pres">
      <dgm:prSet presAssocID="{B251CECE-FD42-4F43-98E1-8B7F268DEFB5}" presName="sp" presStyleCnt="0"/>
      <dgm:spPr/>
    </dgm:pt>
    <dgm:pt modelId="{0CA2E940-6D57-43AB-8E86-F4C3541EDD73}" type="pres">
      <dgm:prSet presAssocID="{B8D81701-DDA6-4FF6-8F10-C1F6CEEB1766}" presName="arrowAndChildren" presStyleCnt="0"/>
      <dgm:spPr/>
    </dgm:pt>
    <dgm:pt modelId="{E7FEB0D4-4938-45F8-8AA5-950B4AD86B20}" type="pres">
      <dgm:prSet presAssocID="{B8D81701-DDA6-4FF6-8F10-C1F6CEEB1766}" presName="parentTextArrow" presStyleLbl="node1" presStyleIdx="3" presStyleCnt="4" custScaleY="43613" custLinFactNeighborX="-3174" custLinFactNeighborY="2087"/>
      <dgm:spPr/>
      <dgm:t>
        <a:bodyPr/>
        <a:lstStyle/>
        <a:p>
          <a:endParaRPr lang="ru-RU"/>
        </a:p>
      </dgm:t>
    </dgm:pt>
  </dgm:ptLst>
  <dgm:cxnLst>
    <dgm:cxn modelId="{3F684C47-2396-445B-B84D-CAE7863E95F8}" srcId="{2A461617-70A1-44B4-9CCF-B3FAD0ACA63F}" destId="{7A3B4CE9-494E-4B03-911E-D203E62B0C99}" srcOrd="3" destOrd="0" parTransId="{17003401-AF9C-470C-BB0D-DB081D8E0A26}" sibTransId="{5DA4A947-D21A-4C41-A252-F6583D0019EC}"/>
    <dgm:cxn modelId="{8910351F-2825-4D93-B27E-5DD951EBEF03}" srcId="{2A461617-70A1-44B4-9CCF-B3FAD0ACA63F}" destId="{B8D81701-DDA6-4FF6-8F10-C1F6CEEB1766}" srcOrd="0" destOrd="0" parTransId="{EA026FDE-671E-4EDD-917D-B299203C37A7}" sibTransId="{B251CECE-FD42-4F43-98E1-8B7F268DEFB5}"/>
    <dgm:cxn modelId="{61D2E43C-9FEE-4393-B67E-2BB7ECAF1561}" type="presOf" srcId="{B8D81701-DDA6-4FF6-8F10-C1F6CEEB1766}" destId="{E7FEB0D4-4938-45F8-8AA5-950B4AD86B20}" srcOrd="0" destOrd="0" presId="urn:microsoft.com/office/officeart/2005/8/layout/process4"/>
    <dgm:cxn modelId="{E7BE811F-A046-46D2-B66F-9C037C60B473}" type="presOf" srcId="{43C98848-424C-408F-8855-9029C1DBAA25}" destId="{EE4ACC3F-AF9C-4538-93B0-B1257F83350E}" srcOrd="0" destOrd="0" presId="urn:microsoft.com/office/officeart/2005/8/layout/process4"/>
    <dgm:cxn modelId="{1D66C9A2-6C76-48D7-9CED-5F99DBBAFF8A}" type="presOf" srcId="{8D0304C5-8276-404B-B89B-C2BDE5F955CD}" destId="{3241F7F0-FC31-4A9B-857D-05DBD39A2C27}" srcOrd="0" destOrd="0" presId="urn:microsoft.com/office/officeart/2005/8/layout/process4"/>
    <dgm:cxn modelId="{96E0AFFB-28C8-483D-844E-2CE6666E4CDB}" srcId="{2A461617-70A1-44B4-9CCF-B3FAD0ACA63F}" destId="{43C98848-424C-408F-8855-9029C1DBAA25}" srcOrd="2" destOrd="0" parTransId="{9259680B-9628-4868-9AD4-4865DA97C217}" sibTransId="{28AACA62-70E0-464B-8C8E-E5E7AE856BC0}"/>
    <dgm:cxn modelId="{BE35896E-5298-43F2-9231-5EDF76B03325}" srcId="{2A461617-70A1-44B4-9CCF-B3FAD0ACA63F}" destId="{8D0304C5-8276-404B-B89B-C2BDE5F955CD}" srcOrd="1" destOrd="0" parTransId="{EA75103E-1A28-48E9-8A8E-EAD1FDFB84C2}" sibTransId="{5BDCF1A7-6DCF-4E3F-908A-DB68808C8207}"/>
    <dgm:cxn modelId="{DC446256-02D3-4CE8-A641-E30A38A8EABE}" type="presOf" srcId="{7A3B4CE9-494E-4B03-911E-D203E62B0C99}" destId="{9DE81490-04C2-48A3-AE20-05CA9D19CF26}" srcOrd="0" destOrd="0" presId="urn:microsoft.com/office/officeart/2005/8/layout/process4"/>
    <dgm:cxn modelId="{A1FA73A7-DE1A-41BD-93EE-8F5BB6D9E469}" type="presOf" srcId="{2A461617-70A1-44B4-9CCF-B3FAD0ACA63F}" destId="{08AE3B95-7969-47AB-A8EF-5720FD0D9433}" srcOrd="0" destOrd="0" presId="urn:microsoft.com/office/officeart/2005/8/layout/process4"/>
    <dgm:cxn modelId="{5DFC6F90-9AED-42DC-86D3-DEAFC2E2B37A}" type="presParOf" srcId="{08AE3B95-7969-47AB-A8EF-5720FD0D9433}" destId="{1AAF48F1-1C5F-4E69-B689-A082EA854511}" srcOrd="0" destOrd="0" presId="urn:microsoft.com/office/officeart/2005/8/layout/process4"/>
    <dgm:cxn modelId="{93C74919-E0A0-4009-8CD7-8465AE127E00}" type="presParOf" srcId="{1AAF48F1-1C5F-4E69-B689-A082EA854511}" destId="{9DE81490-04C2-48A3-AE20-05CA9D19CF26}" srcOrd="0" destOrd="0" presId="urn:microsoft.com/office/officeart/2005/8/layout/process4"/>
    <dgm:cxn modelId="{56BA47FE-C3FD-400B-B806-7A9D53105F6A}" type="presParOf" srcId="{08AE3B95-7969-47AB-A8EF-5720FD0D9433}" destId="{C1E2D093-36E1-42B5-B235-5EEEF1AD7481}" srcOrd="1" destOrd="0" presId="urn:microsoft.com/office/officeart/2005/8/layout/process4"/>
    <dgm:cxn modelId="{7C386A91-6C55-4026-BB74-0DC7D9E8C461}" type="presParOf" srcId="{08AE3B95-7969-47AB-A8EF-5720FD0D9433}" destId="{A7073B73-C12B-4A45-B792-945B25520876}" srcOrd="2" destOrd="0" presId="urn:microsoft.com/office/officeart/2005/8/layout/process4"/>
    <dgm:cxn modelId="{2A79EFFD-08F6-4B6C-A60E-62143C5C959A}" type="presParOf" srcId="{A7073B73-C12B-4A45-B792-945B25520876}" destId="{EE4ACC3F-AF9C-4538-93B0-B1257F83350E}" srcOrd="0" destOrd="0" presId="urn:microsoft.com/office/officeart/2005/8/layout/process4"/>
    <dgm:cxn modelId="{DE37A8B7-A61F-461E-8E68-F10AE77E1883}" type="presParOf" srcId="{08AE3B95-7969-47AB-A8EF-5720FD0D9433}" destId="{A78F97EC-AAF1-434D-9648-0057D2B5DC6F}" srcOrd="3" destOrd="0" presId="urn:microsoft.com/office/officeart/2005/8/layout/process4"/>
    <dgm:cxn modelId="{2DB4A629-C9C9-4A05-8DC9-1A3E61CC18EC}" type="presParOf" srcId="{08AE3B95-7969-47AB-A8EF-5720FD0D9433}" destId="{C7CCECC6-84E1-4523-9E07-D3988F093560}" srcOrd="4" destOrd="0" presId="urn:microsoft.com/office/officeart/2005/8/layout/process4"/>
    <dgm:cxn modelId="{FBBE83E0-B9AB-49E2-90B9-36D3459E2E00}" type="presParOf" srcId="{C7CCECC6-84E1-4523-9E07-D3988F093560}" destId="{3241F7F0-FC31-4A9B-857D-05DBD39A2C27}" srcOrd="0" destOrd="0" presId="urn:microsoft.com/office/officeart/2005/8/layout/process4"/>
    <dgm:cxn modelId="{6F9F91DB-7D80-42B3-88D4-98F3BB55AAE4}" type="presParOf" srcId="{08AE3B95-7969-47AB-A8EF-5720FD0D9433}" destId="{6B25B6FE-1C2A-448C-9ED9-D48FEEC78EC9}" srcOrd="5" destOrd="0" presId="urn:microsoft.com/office/officeart/2005/8/layout/process4"/>
    <dgm:cxn modelId="{5D0EEA8B-CFCE-4A7F-94D3-2D730F9FF4F9}" type="presParOf" srcId="{08AE3B95-7969-47AB-A8EF-5720FD0D9433}" destId="{0CA2E940-6D57-43AB-8E86-F4C3541EDD73}" srcOrd="6" destOrd="0" presId="urn:microsoft.com/office/officeart/2005/8/layout/process4"/>
    <dgm:cxn modelId="{6BCDF9D3-884B-4F6D-9380-C01368F89285}" type="presParOf" srcId="{0CA2E940-6D57-43AB-8E86-F4C3541EDD73}" destId="{E7FEB0D4-4938-45F8-8AA5-950B4AD86B20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A461617-70A1-44B4-9CCF-B3FAD0ACA63F}" type="doc">
      <dgm:prSet loTypeId="urn:microsoft.com/office/officeart/2005/8/layout/process4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D18204B3-8759-4932-A673-6A8728F018E7}">
      <dgm:prSet custT="1"/>
      <dgm:spPr/>
      <dgm:t>
        <a:bodyPr/>
        <a:lstStyle/>
        <a:p>
          <a:r>
            <a:rPr lang="ru-RU" sz="1600" b="1" dirty="0" smtClean="0">
              <a:solidFill>
                <a:srgbClr val="0070C0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Включение в Реестр поставщиков социальных услуг</a:t>
          </a:r>
        </a:p>
        <a:p>
          <a:r>
            <a:rPr lang="ru-RU" sz="1600" b="1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 Приказ Министерства социальной политики Свердловской области </a:t>
          </a:r>
          <a:br>
            <a:rPr lang="ru-RU" sz="1600" b="1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600" b="1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от 21.11.2014 № 706 «О </a:t>
          </a:r>
          <a:r>
            <a:rPr lang="ru-RU" sz="1600" b="1" dirty="0">
              <a:effectLst/>
              <a:latin typeface="Arial" panose="020B0604020202020204" pitchFamily="34" charset="0"/>
              <a:cs typeface="Arial" panose="020B0604020202020204" pitchFamily="34" charset="0"/>
            </a:rPr>
            <a:t>формировании и ведения реестра поставщиков социальных услуг и регистра получателей социальных услуг в Свердловской </a:t>
          </a:r>
          <a:r>
            <a:rPr lang="ru-RU" sz="1600" b="1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области»</a:t>
          </a:r>
          <a:endParaRPr lang="ru-RU" sz="1600" b="1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562138B-8F55-4C98-ACEC-2A1FDF59CA74}" type="parTrans" cxnId="{42629F13-D457-4F45-A700-CAB45CC16374}">
      <dgm:prSet/>
      <dgm:spPr/>
      <dgm:t>
        <a:bodyPr/>
        <a:lstStyle/>
        <a:p>
          <a:endParaRPr lang="ru-RU" sz="1600">
            <a:effectLst/>
          </a:endParaRPr>
        </a:p>
      </dgm:t>
    </dgm:pt>
    <dgm:pt modelId="{AC541CFB-26D3-48E5-8BE0-729AF588DFB5}" type="sibTrans" cxnId="{42629F13-D457-4F45-A700-CAB45CC16374}">
      <dgm:prSet/>
      <dgm:spPr/>
      <dgm:t>
        <a:bodyPr/>
        <a:lstStyle/>
        <a:p>
          <a:endParaRPr lang="ru-RU" sz="1600">
            <a:effectLst/>
          </a:endParaRPr>
        </a:p>
      </dgm:t>
    </dgm:pt>
    <dgm:pt modelId="{DB532274-933B-40D8-B069-38501B9FC500}">
      <dgm:prSet custT="1"/>
      <dgm:spPr/>
      <dgm:t>
        <a:bodyPr/>
        <a:lstStyle/>
        <a:p>
          <a:r>
            <a:rPr lang="ru-RU" sz="1600" b="1" dirty="0" smtClean="0">
              <a:solidFill>
                <a:srgbClr val="C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ПРЕДЕЛЬНАЯ величина тарифов на социальные услуги</a:t>
          </a:r>
        </a:p>
        <a:p>
          <a:endParaRPr lang="ru-RU" sz="1600" b="1" dirty="0" smtClean="0">
            <a:effectLst/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ru-RU" sz="1600" b="1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Постановление </a:t>
          </a:r>
          <a:r>
            <a:rPr lang="ru-RU" sz="1600" b="1" dirty="0">
              <a:effectLst/>
              <a:latin typeface="Arial" panose="020B0604020202020204" pitchFamily="34" charset="0"/>
              <a:cs typeface="Arial" panose="020B0604020202020204" pitchFamily="34" charset="0"/>
            </a:rPr>
            <a:t>РЭК Свердловской области от 18.11.2015 N 162-ПК "Об утверждении предельных тарифов на социальные услуги на основании подушевых нормативов финансирования социальных услуг в Свердловской области, предоставляемые организациями социального обслуживания, находящимися в ведении Свердловской области"</a:t>
          </a:r>
        </a:p>
      </dgm:t>
    </dgm:pt>
    <dgm:pt modelId="{1393D23F-2F8B-49D4-80B9-6533B5D8D1B1}" type="parTrans" cxnId="{E9399D57-638D-40E2-AD69-575F8377A992}">
      <dgm:prSet/>
      <dgm:spPr/>
      <dgm:t>
        <a:bodyPr/>
        <a:lstStyle/>
        <a:p>
          <a:endParaRPr lang="ru-RU" sz="1600">
            <a:effectLst/>
          </a:endParaRPr>
        </a:p>
      </dgm:t>
    </dgm:pt>
    <dgm:pt modelId="{9E6A4439-2E01-4A1C-82D5-BC2ABF50072A}" type="sibTrans" cxnId="{E9399D57-638D-40E2-AD69-575F8377A992}">
      <dgm:prSet/>
      <dgm:spPr/>
      <dgm:t>
        <a:bodyPr/>
        <a:lstStyle/>
        <a:p>
          <a:endParaRPr lang="ru-RU" sz="1600">
            <a:effectLst/>
          </a:endParaRPr>
        </a:p>
      </dgm:t>
    </dgm:pt>
    <dgm:pt modelId="{08AE3B95-7969-47AB-A8EF-5720FD0D9433}" type="pres">
      <dgm:prSet presAssocID="{2A461617-70A1-44B4-9CCF-B3FAD0ACA63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BEAD6E-9CBC-46F0-A767-97AF6406EBA1}" type="pres">
      <dgm:prSet presAssocID="{DB532274-933B-40D8-B069-38501B9FC500}" presName="boxAndChildren" presStyleCnt="0"/>
      <dgm:spPr/>
    </dgm:pt>
    <dgm:pt modelId="{D00FB879-50D2-40AF-BEB6-82F6E901864F}" type="pres">
      <dgm:prSet presAssocID="{DB532274-933B-40D8-B069-38501B9FC500}" presName="parentTextBox" presStyleLbl="node1" presStyleIdx="0" presStyleCnt="2" custLinFactNeighborX="649" custLinFactNeighborY="-2383"/>
      <dgm:spPr/>
      <dgm:t>
        <a:bodyPr/>
        <a:lstStyle/>
        <a:p>
          <a:endParaRPr lang="ru-RU"/>
        </a:p>
      </dgm:t>
    </dgm:pt>
    <dgm:pt modelId="{B0F93492-3798-4FB1-B978-3F1A2916ADED}" type="pres">
      <dgm:prSet presAssocID="{AC541CFB-26D3-48E5-8BE0-729AF588DFB5}" presName="sp" presStyleCnt="0"/>
      <dgm:spPr/>
    </dgm:pt>
    <dgm:pt modelId="{6A7BE8F4-9616-4378-8476-6C58833E1BFA}" type="pres">
      <dgm:prSet presAssocID="{D18204B3-8759-4932-A673-6A8728F018E7}" presName="arrowAndChildren" presStyleCnt="0"/>
      <dgm:spPr/>
    </dgm:pt>
    <dgm:pt modelId="{C9279EC7-664E-4915-8498-4A3AD10B6FF7}" type="pres">
      <dgm:prSet presAssocID="{D18204B3-8759-4932-A673-6A8728F018E7}" presName="parentTextArrow" presStyleLbl="node1" presStyleIdx="1" presStyleCnt="2" custLinFactNeighborX="649" custLinFactNeighborY="-74"/>
      <dgm:spPr/>
      <dgm:t>
        <a:bodyPr/>
        <a:lstStyle/>
        <a:p>
          <a:endParaRPr lang="ru-RU"/>
        </a:p>
      </dgm:t>
    </dgm:pt>
  </dgm:ptLst>
  <dgm:cxnLst>
    <dgm:cxn modelId="{A1FA73A7-DE1A-41BD-93EE-8F5BB6D9E469}" type="presOf" srcId="{2A461617-70A1-44B4-9CCF-B3FAD0ACA63F}" destId="{08AE3B95-7969-47AB-A8EF-5720FD0D9433}" srcOrd="0" destOrd="0" presId="urn:microsoft.com/office/officeart/2005/8/layout/process4"/>
    <dgm:cxn modelId="{42629F13-D457-4F45-A700-CAB45CC16374}" srcId="{2A461617-70A1-44B4-9CCF-B3FAD0ACA63F}" destId="{D18204B3-8759-4932-A673-6A8728F018E7}" srcOrd="0" destOrd="0" parTransId="{B562138B-8F55-4C98-ACEC-2A1FDF59CA74}" sibTransId="{AC541CFB-26D3-48E5-8BE0-729AF588DFB5}"/>
    <dgm:cxn modelId="{5CC32C93-5ED1-4D53-B97C-AC6CAEBA67D3}" type="presOf" srcId="{D18204B3-8759-4932-A673-6A8728F018E7}" destId="{C9279EC7-664E-4915-8498-4A3AD10B6FF7}" srcOrd="0" destOrd="0" presId="urn:microsoft.com/office/officeart/2005/8/layout/process4"/>
    <dgm:cxn modelId="{657C05BA-808A-4941-895C-61EDF937ACFF}" type="presOf" srcId="{DB532274-933B-40D8-B069-38501B9FC500}" destId="{D00FB879-50D2-40AF-BEB6-82F6E901864F}" srcOrd="0" destOrd="0" presId="urn:microsoft.com/office/officeart/2005/8/layout/process4"/>
    <dgm:cxn modelId="{E9399D57-638D-40E2-AD69-575F8377A992}" srcId="{2A461617-70A1-44B4-9CCF-B3FAD0ACA63F}" destId="{DB532274-933B-40D8-B069-38501B9FC500}" srcOrd="1" destOrd="0" parTransId="{1393D23F-2F8B-49D4-80B9-6533B5D8D1B1}" sibTransId="{9E6A4439-2E01-4A1C-82D5-BC2ABF50072A}"/>
    <dgm:cxn modelId="{3C242734-5420-4EEF-BF49-AC647259B138}" type="presParOf" srcId="{08AE3B95-7969-47AB-A8EF-5720FD0D9433}" destId="{50BEAD6E-9CBC-46F0-A767-97AF6406EBA1}" srcOrd="0" destOrd="0" presId="urn:microsoft.com/office/officeart/2005/8/layout/process4"/>
    <dgm:cxn modelId="{91F69927-64F6-4AFD-A4BF-7766C9F0C73B}" type="presParOf" srcId="{50BEAD6E-9CBC-46F0-A767-97AF6406EBA1}" destId="{D00FB879-50D2-40AF-BEB6-82F6E901864F}" srcOrd="0" destOrd="0" presId="urn:microsoft.com/office/officeart/2005/8/layout/process4"/>
    <dgm:cxn modelId="{AA8AD128-A2ED-4F7E-83FE-3F9FF4003EDE}" type="presParOf" srcId="{08AE3B95-7969-47AB-A8EF-5720FD0D9433}" destId="{B0F93492-3798-4FB1-B978-3F1A2916ADED}" srcOrd="1" destOrd="0" presId="urn:microsoft.com/office/officeart/2005/8/layout/process4"/>
    <dgm:cxn modelId="{872EDE83-DD23-404A-8B87-CBB1E828032D}" type="presParOf" srcId="{08AE3B95-7969-47AB-A8EF-5720FD0D9433}" destId="{6A7BE8F4-9616-4378-8476-6C58833E1BFA}" srcOrd="2" destOrd="0" presId="urn:microsoft.com/office/officeart/2005/8/layout/process4"/>
    <dgm:cxn modelId="{CC4CE904-4BEE-4760-86DD-F448746F9153}" type="presParOf" srcId="{6A7BE8F4-9616-4378-8476-6C58833E1BFA}" destId="{C9279EC7-664E-4915-8498-4A3AD10B6FF7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14C93C9-4133-49C9-987F-AA8020261924}" type="doc">
      <dgm:prSet loTypeId="urn:microsoft.com/office/officeart/2005/8/layout/vList2" loCatId="list" qsTypeId="urn:microsoft.com/office/officeart/2005/8/quickstyle/3d9" qsCatId="3D" csTypeId="urn:microsoft.com/office/officeart/2005/8/colors/accent1_5" csCatId="accent1" phldr="1"/>
      <dgm:spPr/>
      <dgm:t>
        <a:bodyPr/>
        <a:lstStyle/>
        <a:p>
          <a:endParaRPr lang="ru-RU"/>
        </a:p>
      </dgm:t>
    </dgm:pt>
    <dgm:pt modelId="{1CA2B436-6C30-4F38-AFDE-3574C4CD00D3}">
      <dgm:prSet custT="1"/>
      <dgm:spPr>
        <a:solidFill>
          <a:srgbClr val="FFFFCC">
            <a:alpha val="89804"/>
          </a:srgbClr>
        </a:solidFill>
      </dgm:spPr>
      <dgm:t>
        <a:bodyPr anchor="b"/>
        <a:lstStyle/>
        <a:p>
          <a:pPr algn="ctr" rtl="0"/>
          <a:r>
            <a:rPr lang="ru-RU" sz="3200" b="1" i="0" baseline="0" dirty="0" smtClean="0">
              <a:solidFill>
                <a:schemeClr val="accent4">
                  <a:lumMod val="75000"/>
                </a:schemeClr>
              </a:solidFill>
              <a:latin typeface="Georgia" panose="02040502050405020303" pitchFamily="18" charset="0"/>
              <a:cs typeface="Arabic Typesetting" panose="03020402040406030203" pitchFamily="66" charset="-78"/>
            </a:rPr>
            <a:t>Определение размера компенсации поставщику социальных услуг</a:t>
          </a:r>
        </a:p>
        <a:p>
          <a:pPr algn="ctr" rtl="0"/>
          <a:endParaRPr lang="ru-RU" sz="3200" b="1" i="0" baseline="0" dirty="0">
            <a:solidFill>
              <a:schemeClr val="accent4">
                <a:lumMod val="75000"/>
              </a:schemeClr>
            </a:solidFill>
            <a:latin typeface="Georgia" panose="02040502050405020303" pitchFamily="18" charset="0"/>
            <a:cs typeface="Arabic Typesetting" panose="03020402040406030203" pitchFamily="66" charset="-78"/>
          </a:endParaRPr>
        </a:p>
      </dgm:t>
    </dgm:pt>
    <dgm:pt modelId="{AED51048-94D1-492C-8F0A-57F4E0204E06}" type="parTrans" cxnId="{AA95615C-B8AC-46BB-A565-9EB8053B25AD}">
      <dgm:prSet/>
      <dgm:spPr/>
      <dgm:t>
        <a:bodyPr/>
        <a:lstStyle/>
        <a:p>
          <a:endParaRPr lang="ru-RU"/>
        </a:p>
      </dgm:t>
    </dgm:pt>
    <dgm:pt modelId="{9C7D6D88-BF22-490D-A485-2B6AACC59E19}" type="sibTrans" cxnId="{AA95615C-B8AC-46BB-A565-9EB8053B25AD}">
      <dgm:prSet/>
      <dgm:spPr/>
      <dgm:t>
        <a:bodyPr/>
        <a:lstStyle/>
        <a:p>
          <a:endParaRPr lang="ru-RU"/>
        </a:p>
      </dgm:t>
    </dgm:pt>
    <dgm:pt modelId="{FD4A075E-CA5E-4D41-BBC0-F020DF570430}" type="pres">
      <dgm:prSet presAssocID="{E14C93C9-4133-49C9-987F-AA802026192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FC530BA-AD3C-43D6-B8D2-9C9AFE658F1E}" type="pres">
      <dgm:prSet presAssocID="{1CA2B436-6C30-4F38-AFDE-3574C4CD00D3}" presName="parentText" presStyleLbl="node1" presStyleIdx="0" presStyleCnt="1" custLinFactNeighborX="-27586" custLinFactNeighborY="987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2361043-1A0F-45E9-AC2F-D43EBBE19418}" type="presOf" srcId="{E14C93C9-4133-49C9-987F-AA8020261924}" destId="{FD4A075E-CA5E-4D41-BBC0-F020DF570430}" srcOrd="0" destOrd="0" presId="urn:microsoft.com/office/officeart/2005/8/layout/vList2"/>
    <dgm:cxn modelId="{AA95615C-B8AC-46BB-A565-9EB8053B25AD}" srcId="{E14C93C9-4133-49C9-987F-AA8020261924}" destId="{1CA2B436-6C30-4F38-AFDE-3574C4CD00D3}" srcOrd="0" destOrd="0" parTransId="{AED51048-94D1-492C-8F0A-57F4E0204E06}" sibTransId="{9C7D6D88-BF22-490D-A485-2B6AACC59E19}"/>
    <dgm:cxn modelId="{3AC7186D-E434-4CED-A0F5-2DACD172F6DF}" type="presOf" srcId="{1CA2B436-6C30-4F38-AFDE-3574C4CD00D3}" destId="{1FC530BA-AD3C-43D6-B8D2-9C9AFE658F1E}" srcOrd="0" destOrd="0" presId="urn:microsoft.com/office/officeart/2005/8/layout/vList2"/>
    <dgm:cxn modelId="{6B94963C-47E4-44AB-954E-9AB2E494FEB3}" type="presParOf" srcId="{FD4A075E-CA5E-4D41-BBC0-F020DF570430}" destId="{1FC530BA-AD3C-43D6-B8D2-9C9AFE658F1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50EE3E8-F09B-4504-B1B5-47C41A5AAA9F}" type="doc">
      <dgm:prSet loTypeId="urn:microsoft.com/office/officeart/2005/8/layout/vList2" loCatId="list" qsTypeId="urn:microsoft.com/office/officeart/2005/8/quickstyle/3d9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D6595BF-AD57-4234-8B3D-1560EF27EFA5}">
      <dgm:prSet custT="1"/>
      <dgm:spPr>
        <a:solidFill>
          <a:srgbClr val="CCFFFF"/>
        </a:solidFill>
      </dgm:spPr>
      <dgm:t>
        <a:bodyPr/>
        <a:lstStyle/>
        <a:p>
          <a:pPr algn="ctr" rtl="0"/>
          <a:r>
            <a:rPr lang="ru-RU" sz="2300" i="0" dirty="0" smtClean="0">
              <a:solidFill>
                <a:schemeClr val="accent1"/>
              </a:solidFill>
              <a:latin typeface="Georgia" panose="02040502050405020303" pitchFamily="18" charset="0"/>
            </a:rPr>
            <a:t>Определение размера ежемесячной платы за социальные услуги с  получателя социальных услуг, </a:t>
          </a:r>
          <a:r>
            <a:rPr lang="ru-RU" sz="2800" i="0" dirty="0" smtClean="0">
              <a:solidFill>
                <a:schemeClr val="accent1"/>
              </a:solidFill>
              <a:latin typeface="Georgia" panose="02040502050405020303" pitchFamily="18" charset="0"/>
            </a:rPr>
            <a:t>при</a:t>
          </a:r>
          <a:r>
            <a:rPr lang="ru-RU" sz="2300" i="0" dirty="0" smtClean="0">
              <a:solidFill>
                <a:schemeClr val="accent1"/>
              </a:solidFill>
              <a:latin typeface="Georgia" panose="02040502050405020303" pitchFamily="18" charset="0"/>
            </a:rPr>
            <a:t> предоставлении социальных услуг на условиях полной  или частичной оплаты</a:t>
          </a:r>
          <a:endParaRPr lang="ru-RU" sz="2300" i="0" dirty="0">
            <a:solidFill>
              <a:schemeClr val="accent1"/>
            </a:solidFill>
            <a:latin typeface="Georgia" panose="02040502050405020303" pitchFamily="18" charset="0"/>
          </a:endParaRPr>
        </a:p>
      </dgm:t>
    </dgm:pt>
    <dgm:pt modelId="{863DF1FA-CB3B-42B4-819A-8DCB55CF8648}" type="parTrans" cxnId="{E5A2CC5E-0B5A-4D86-B46D-86BB94A9EE50}">
      <dgm:prSet/>
      <dgm:spPr/>
      <dgm:t>
        <a:bodyPr/>
        <a:lstStyle/>
        <a:p>
          <a:endParaRPr lang="ru-RU"/>
        </a:p>
      </dgm:t>
    </dgm:pt>
    <dgm:pt modelId="{C1DEA217-2563-456D-BE8B-8C50A255B001}" type="sibTrans" cxnId="{E5A2CC5E-0B5A-4D86-B46D-86BB94A9EE50}">
      <dgm:prSet/>
      <dgm:spPr/>
      <dgm:t>
        <a:bodyPr/>
        <a:lstStyle/>
        <a:p>
          <a:endParaRPr lang="ru-RU"/>
        </a:p>
      </dgm:t>
    </dgm:pt>
    <dgm:pt modelId="{8F7934BF-78C1-4DD9-B3EE-BC7A772BA485}" type="pres">
      <dgm:prSet presAssocID="{F50EE3E8-F09B-4504-B1B5-47C41A5AAA9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FBC0224-7DB4-4739-9E0B-E0FA0138AE83}" type="pres">
      <dgm:prSet presAssocID="{AD6595BF-AD57-4234-8B3D-1560EF27EFA5}" presName="parentText" presStyleLbl="node1" presStyleIdx="0" presStyleCnt="1" custAng="1740000" custScaleX="90909" custLinFactNeighborX="3026" custLinFactNeighborY="29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5A2CC5E-0B5A-4D86-B46D-86BB94A9EE50}" srcId="{F50EE3E8-F09B-4504-B1B5-47C41A5AAA9F}" destId="{AD6595BF-AD57-4234-8B3D-1560EF27EFA5}" srcOrd="0" destOrd="0" parTransId="{863DF1FA-CB3B-42B4-819A-8DCB55CF8648}" sibTransId="{C1DEA217-2563-456D-BE8B-8C50A255B001}"/>
    <dgm:cxn modelId="{45A8C34B-02B6-4FC0-90B2-6911B3613AC7}" type="presOf" srcId="{AD6595BF-AD57-4234-8B3D-1560EF27EFA5}" destId="{EFBC0224-7DB4-4739-9E0B-E0FA0138AE83}" srcOrd="0" destOrd="0" presId="urn:microsoft.com/office/officeart/2005/8/layout/vList2"/>
    <dgm:cxn modelId="{615AAF60-51C7-4E73-94C9-6C7CD393D984}" type="presOf" srcId="{F50EE3E8-F09B-4504-B1B5-47C41A5AAA9F}" destId="{8F7934BF-78C1-4DD9-B3EE-BC7A772BA485}" srcOrd="0" destOrd="0" presId="urn:microsoft.com/office/officeart/2005/8/layout/vList2"/>
    <dgm:cxn modelId="{D385B088-403E-4C1E-9636-D9411298C75B}" type="presParOf" srcId="{8F7934BF-78C1-4DD9-B3EE-BC7A772BA485}" destId="{EFBC0224-7DB4-4739-9E0B-E0FA0138AE8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A461617-70A1-44B4-9CCF-B3FAD0ACA63F}" type="doc">
      <dgm:prSet loTypeId="urn:microsoft.com/office/officeart/2005/8/layout/process4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8D0304C5-8276-404B-B89B-C2BDE5F955CD}">
      <dgm:prSet custT="1"/>
      <dgm:spPr/>
      <dgm:t>
        <a:bodyPr/>
        <a:lstStyle/>
        <a:p>
          <a:r>
            <a:rPr lang="ru-RU" sz="1500" b="1" dirty="0">
              <a:latin typeface="Arial" panose="020B0604020202020204" pitchFamily="34" charset="0"/>
              <a:cs typeface="Arial" panose="020B0604020202020204" pitchFamily="34" charset="0"/>
            </a:rPr>
            <a:t>Закон Свердловской </a:t>
          </a:r>
          <a:r>
            <a:rPr lang="ru-RU" sz="1500" b="1" dirty="0" smtClean="0">
              <a:latin typeface="Arial" panose="020B0604020202020204" pitchFamily="34" charset="0"/>
              <a:cs typeface="Arial" panose="020B0604020202020204" pitchFamily="34" charset="0"/>
            </a:rPr>
            <a:t>области от 07 </a:t>
          </a:r>
          <a:r>
            <a:rPr lang="ru-RU" sz="1500" b="1" dirty="0">
              <a:latin typeface="Arial" panose="020B0604020202020204" pitchFamily="34" charset="0"/>
              <a:cs typeface="Arial" panose="020B0604020202020204" pitchFamily="34" charset="0"/>
            </a:rPr>
            <a:t>декабря </a:t>
          </a:r>
          <a:r>
            <a:rPr lang="ru-RU" sz="1500" b="1" dirty="0" smtClean="0">
              <a:latin typeface="Arial" panose="020B0604020202020204" pitchFamily="34" charset="0"/>
              <a:cs typeface="Arial" panose="020B0604020202020204" pitchFamily="34" charset="0"/>
            </a:rPr>
            <a:t>2017 </a:t>
          </a:r>
          <a:r>
            <a:rPr lang="ru-RU" sz="1500" b="1" dirty="0">
              <a:latin typeface="Arial" panose="020B0604020202020204" pitchFamily="34" charset="0"/>
              <a:cs typeface="Arial" panose="020B0604020202020204" pitchFamily="34" charset="0"/>
            </a:rPr>
            <a:t>года № </a:t>
          </a:r>
          <a:r>
            <a:rPr lang="ru-RU" sz="1500" b="1" dirty="0" smtClean="0">
              <a:latin typeface="Arial" panose="020B0604020202020204" pitchFamily="34" charset="0"/>
              <a:cs typeface="Arial" panose="020B0604020202020204" pitchFamily="34" charset="0"/>
            </a:rPr>
            <a:t>121-ОЗ </a:t>
          </a:r>
          <a:r>
            <a:rPr lang="ru-RU" sz="1500" b="1" dirty="0">
              <a:latin typeface="Arial" panose="020B0604020202020204" pitchFamily="34" charset="0"/>
              <a:cs typeface="Arial" panose="020B0604020202020204" pitchFamily="34" charset="0"/>
            </a:rPr>
            <a:t>«Об областном бюджете на </a:t>
          </a:r>
          <a:r>
            <a:rPr lang="ru-RU" sz="1500" b="1" dirty="0" smtClean="0">
              <a:latin typeface="Arial" panose="020B0604020202020204" pitchFamily="34" charset="0"/>
              <a:cs typeface="Arial" panose="020B0604020202020204" pitchFamily="34" charset="0"/>
            </a:rPr>
            <a:t>2018 </a:t>
          </a:r>
          <a:r>
            <a:rPr lang="ru-RU" sz="1500" b="1" dirty="0">
              <a:latin typeface="Arial" panose="020B0604020202020204" pitchFamily="34" charset="0"/>
              <a:cs typeface="Arial" panose="020B0604020202020204" pitchFamily="34" charset="0"/>
            </a:rPr>
            <a:t>год и плановый период </a:t>
          </a:r>
          <a:r>
            <a:rPr lang="ru-RU" sz="1500" b="1" dirty="0" smtClean="0">
              <a:latin typeface="Arial" panose="020B0604020202020204" pitchFamily="34" charset="0"/>
              <a:cs typeface="Arial" panose="020B0604020202020204" pitchFamily="34" charset="0"/>
            </a:rPr>
            <a:t>2019 </a:t>
          </a:r>
          <a:r>
            <a:rPr lang="ru-RU" sz="1500" b="1" dirty="0">
              <a:latin typeface="Arial" panose="020B0604020202020204" pitchFamily="34" charset="0"/>
              <a:cs typeface="Arial" panose="020B0604020202020204" pitchFamily="34" charset="0"/>
            </a:rPr>
            <a:t>и </a:t>
          </a:r>
          <a:r>
            <a:rPr lang="ru-RU" sz="1500" b="1" dirty="0" smtClean="0">
              <a:latin typeface="Arial" panose="020B0604020202020204" pitchFamily="34" charset="0"/>
              <a:cs typeface="Arial" panose="020B0604020202020204" pitchFamily="34" charset="0"/>
            </a:rPr>
            <a:t>2020 </a:t>
          </a:r>
          <a:r>
            <a:rPr lang="ru-RU" sz="1500" b="1" dirty="0">
              <a:latin typeface="Arial" panose="020B0604020202020204" pitchFamily="34" charset="0"/>
              <a:cs typeface="Arial" panose="020B0604020202020204" pitchFamily="34" charset="0"/>
            </a:rPr>
            <a:t>годов».</a:t>
          </a:r>
        </a:p>
      </dgm:t>
    </dgm:pt>
    <dgm:pt modelId="{EA75103E-1A28-48E9-8A8E-EAD1FDFB84C2}" type="parTrans" cxnId="{BE35896E-5298-43F2-9231-5EDF76B03325}">
      <dgm:prSet/>
      <dgm:spPr/>
      <dgm:t>
        <a:bodyPr/>
        <a:lstStyle/>
        <a:p>
          <a:endParaRPr lang="ru-RU"/>
        </a:p>
      </dgm:t>
    </dgm:pt>
    <dgm:pt modelId="{5BDCF1A7-6DCF-4E3F-908A-DB68808C8207}" type="sibTrans" cxnId="{BE35896E-5298-43F2-9231-5EDF76B03325}">
      <dgm:prSet/>
      <dgm:spPr/>
      <dgm:t>
        <a:bodyPr/>
        <a:lstStyle/>
        <a:p>
          <a:endParaRPr lang="ru-RU"/>
        </a:p>
      </dgm:t>
    </dgm:pt>
    <dgm:pt modelId="{B8D81701-DDA6-4FF6-8F10-C1F6CEEB1766}">
      <dgm:prSet custT="1"/>
      <dgm:spPr/>
      <dgm:t>
        <a:bodyPr/>
        <a:lstStyle/>
        <a:p>
          <a:r>
            <a:rPr lang="ru-RU" sz="1500" b="1" dirty="0" smtClean="0">
              <a:latin typeface="Arial" panose="020B0604020202020204" pitchFamily="34" charset="0"/>
              <a:cs typeface="Arial" panose="020B0604020202020204" pitchFamily="34" charset="0"/>
            </a:rPr>
            <a:t>Закон Свердловской области от 3 декабря 2014 года № 108-ОЗ «О социальном обслуживании граждан в Свердловской области» </a:t>
          </a:r>
          <a:endParaRPr lang="ru-RU" sz="15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026FDE-671E-4EDD-917D-B299203C37A7}" type="parTrans" cxnId="{8910351F-2825-4D93-B27E-5DD951EBEF03}">
      <dgm:prSet/>
      <dgm:spPr/>
      <dgm:t>
        <a:bodyPr/>
        <a:lstStyle/>
        <a:p>
          <a:endParaRPr lang="ru-RU"/>
        </a:p>
      </dgm:t>
    </dgm:pt>
    <dgm:pt modelId="{B251CECE-FD42-4F43-98E1-8B7F268DEFB5}" type="sibTrans" cxnId="{8910351F-2825-4D93-B27E-5DD951EBEF03}">
      <dgm:prSet/>
      <dgm:spPr/>
      <dgm:t>
        <a:bodyPr/>
        <a:lstStyle/>
        <a:p>
          <a:endParaRPr lang="ru-RU"/>
        </a:p>
      </dgm:t>
    </dgm:pt>
    <dgm:pt modelId="{7A3B4CE9-494E-4B03-911E-D203E62B0C99}">
      <dgm:prSet custT="1"/>
      <dgm:spPr/>
      <dgm:t>
        <a:bodyPr/>
        <a:lstStyle/>
        <a:p>
          <a:r>
            <a:rPr lang="ru-RU" sz="1500" b="1" dirty="0" smtClean="0"/>
            <a:t>Подготовлены проекты приказов </a:t>
          </a:r>
          <a:endParaRPr lang="ru-RU" sz="1500" dirty="0"/>
        </a:p>
      </dgm:t>
    </dgm:pt>
    <dgm:pt modelId="{17003401-AF9C-470C-BB0D-DB081D8E0A26}" type="parTrans" cxnId="{3F684C47-2396-445B-B84D-CAE7863E95F8}">
      <dgm:prSet/>
      <dgm:spPr/>
      <dgm:t>
        <a:bodyPr/>
        <a:lstStyle/>
        <a:p>
          <a:endParaRPr lang="ru-RU"/>
        </a:p>
      </dgm:t>
    </dgm:pt>
    <dgm:pt modelId="{5DA4A947-D21A-4C41-A252-F6583D0019EC}" type="sibTrans" cxnId="{3F684C47-2396-445B-B84D-CAE7863E95F8}">
      <dgm:prSet/>
      <dgm:spPr/>
      <dgm:t>
        <a:bodyPr/>
        <a:lstStyle/>
        <a:p>
          <a:endParaRPr lang="ru-RU"/>
        </a:p>
      </dgm:t>
    </dgm:pt>
    <dgm:pt modelId="{3CFDDA25-2E76-49AD-90A9-CC425D993964}">
      <dgm:prSet custT="1"/>
      <dgm:spPr/>
      <dgm:t>
        <a:bodyPr/>
        <a:lstStyle/>
        <a:p>
          <a:r>
            <a:rPr lang="ru-RU" sz="1500" b="1" dirty="0">
              <a:latin typeface="Arial" panose="020B0604020202020204" pitchFamily="34" charset="0"/>
              <a:cs typeface="Arial" panose="020B0604020202020204" pitchFamily="34" charset="0"/>
            </a:rPr>
            <a:t>Постановление Правительства Свердловской области от 01.02.2018 N 50-ПП "Об утверждении Порядка предоставления из областного бюджета субсидий некоммерческим организациям, не являющимся государственными (муниципальными) учреждениями, на финансовое обеспечение затрат, связанных с предоставлением социальных услуг в форме социального обслуживания на дому, срочных социальных услуг"</a:t>
          </a:r>
        </a:p>
      </dgm:t>
    </dgm:pt>
    <dgm:pt modelId="{176C8638-2EEA-4A6E-ABC8-F970BF92C472}" type="parTrans" cxnId="{F130B958-2754-415F-B118-27E9135CD7A7}">
      <dgm:prSet/>
      <dgm:spPr/>
      <dgm:t>
        <a:bodyPr/>
        <a:lstStyle/>
        <a:p>
          <a:endParaRPr lang="ru-RU"/>
        </a:p>
      </dgm:t>
    </dgm:pt>
    <dgm:pt modelId="{F40B2D5E-A7F8-45E6-98CB-9BC3F4FADBD2}" type="sibTrans" cxnId="{F130B958-2754-415F-B118-27E9135CD7A7}">
      <dgm:prSet/>
      <dgm:spPr/>
      <dgm:t>
        <a:bodyPr/>
        <a:lstStyle/>
        <a:p>
          <a:endParaRPr lang="ru-RU"/>
        </a:p>
      </dgm:t>
    </dgm:pt>
    <dgm:pt modelId="{08AE3B95-7969-47AB-A8EF-5720FD0D9433}" type="pres">
      <dgm:prSet presAssocID="{2A461617-70A1-44B4-9CCF-B3FAD0ACA63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AAF48F1-1C5F-4E69-B689-A082EA854511}" type="pres">
      <dgm:prSet presAssocID="{7A3B4CE9-494E-4B03-911E-D203E62B0C99}" presName="boxAndChildren" presStyleCnt="0"/>
      <dgm:spPr/>
    </dgm:pt>
    <dgm:pt modelId="{9DE81490-04C2-48A3-AE20-05CA9D19CF26}" type="pres">
      <dgm:prSet presAssocID="{7A3B4CE9-494E-4B03-911E-D203E62B0C99}" presName="parentTextBox" presStyleLbl="node1" presStyleIdx="0" presStyleCnt="4" custScaleY="24597" custLinFactNeighborX="1503" custLinFactNeighborY="5173"/>
      <dgm:spPr/>
      <dgm:t>
        <a:bodyPr/>
        <a:lstStyle/>
        <a:p>
          <a:endParaRPr lang="ru-RU"/>
        </a:p>
      </dgm:t>
    </dgm:pt>
    <dgm:pt modelId="{C83229E5-37A1-4D41-9C09-73B4B2D1CAA4}" type="pres">
      <dgm:prSet presAssocID="{F40B2D5E-A7F8-45E6-98CB-9BC3F4FADBD2}" presName="sp" presStyleCnt="0"/>
      <dgm:spPr/>
    </dgm:pt>
    <dgm:pt modelId="{8475765E-4240-40E5-A94A-6122D09CD800}" type="pres">
      <dgm:prSet presAssocID="{3CFDDA25-2E76-49AD-90A9-CC425D993964}" presName="arrowAndChildren" presStyleCnt="0"/>
      <dgm:spPr/>
    </dgm:pt>
    <dgm:pt modelId="{3865CA7A-C2B8-41E3-B512-EEFB597A8342}" type="pres">
      <dgm:prSet presAssocID="{3CFDDA25-2E76-49AD-90A9-CC425D993964}" presName="parentTextArrow" presStyleLbl="node1" presStyleIdx="1" presStyleCnt="4"/>
      <dgm:spPr/>
      <dgm:t>
        <a:bodyPr/>
        <a:lstStyle/>
        <a:p>
          <a:endParaRPr lang="ru-RU"/>
        </a:p>
      </dgm:t>
    </dgm:pt>
    <dgm:pt modelId="{A78F97EC-AAF1-434D-9648-0057D2B5DC6F}" type="pres">
      <dgm:prSet presAssocID="{5BDCF1A7-6DCF-4E3F-908A-DB68808C8207}" presName="sp" presStyleCnt="0"/>
      <dgm:spPr/>
    </dgm:pt>
    <dgm:pt modelId="{C7CCECC6-84E1-4523-9E07-D3988F093560}" type="pres">
      <dgm:prSet presAssocID="{8D0304C5-8276-404B-B89B-C2BDE5F955CD}" presName="arrowAndChildren" presStyleCnt="0"/>
      <dgm:spPr/>
    </dgm:pt>
    <dgm:pt modelId="{3241F7F0-FC31-4A9B-857D-05DBD39A2C27}" type="pres">
      <dgm:prSet presAssocID="{8D0304C5-8276-404B-B89B-C2BDE5F955CD}" presName="parentTextArrow" presStyleLbl="node1" presStyleIdx="2" presStyleCnt="4" custScaleY="72844"/>
      <dgm:spPr/>
      <dgm:t>
        <a:bodyPr/>
        <a:lstStyle/>
        <a:p>
          <a:endParaRPr lang="ru-RU"/>
        </a:p>
      </dgm:t>
    </dgm:pt>
    <dgm:pt modelId="{6B25B6FE-1C2A-448C-9ED9-D48FEEC78EC9}" type="pres">
      <dgm:prSet presAssocID="{B251CECE-FD42-4F43-98E1-8B7F268DEFB5}" presName="sp" presStyleCnt="0"/>
      <dgm:spPr/>
    </dgm:pt>
    <dgm:pt modelId="{0CA2E940-6D57-43AB-8E86-F4C3541EDD73}" type="pres">
      <dgm:prSet presAssocID="{B8D81701-DDA6-4FF6-8F10-C1F6CEEB1766}" presName="arrowAndChildren" presStyleCnt="0"/>
      <dgm:spPr/>
    </dgm:pt>
    <dgm:pt modelId="{E7FEB0D4-4938-45F8-8AA5-950B4AD86B20}" type="pres">
      <dgm:prSet presAssocID="{B8D81701-DDA6-4FF6-8F10-C1F6CEEB1766}" presName="parentTextArrow" presStyleLbl="node1" presStyleIdx="3" presStyleCnt="4" custLinFactNeighborX="-3174" custLinFactNeighborY="2087"/>
      <dgm:spPr/>
      <dgm:t>
        <a:bodyPr/>
        <a:lstStyle/>
        <a:p>
          <a:endParaRPr lang="ru-RU"/>
        </a:p>
      </dgm:t>
    </dgm:pt>
  </dgm:ptLst>
  <dgm:cxnLst>
    <dgm:cxn modelId="{3F684C47-2396-445B-B84D-CAE7863E95F8}" srcId="{2A461617-70A1-44B4-9CCF-B3FAD0ACA63F}" destId="{7A3B4CE9-494E-4B03-911E-D203E62B0C99}" srcOrd="3" destOrd="0" parTransId="{17003401-AF9C-470C-BB0D-DB081D8E0A26}" sibTransId="{5DA4A947-D21A-4C41-A252-F6583D0019EC}"/>
    <dgm:cxn modelId="{F130B958-2754-415F-B118-27E9135CD7A7}" srcId="{2A461617-70A1-44B4-9CCF-B3FAD0ACA63F}" destId="{3CFDDA25-2E76-49AD-90A9-CC425D993964}" srcOrd="2" destOrd="0" parTransId="{176C8638-2EEA-4A6E-ABC8-F970BF92C472}" sibTransId="{F40B2D5E-A7F8-45E6-98CB-9BC3F4FADBD2}"/>
    <dgm:cxn modelId="{0D1AD888-AFB0-40DD-936E-9B2A81365D39}" type="presOf" srcId="{3CFDDA25-2E76-49AD-90A9-CC425D993964}" destId="{3865CA7A-C2B8-41E3-B512-EEFB597A8342}" srcOrd="0" destOrd="0" presId="urn:microsoft.com/office/officeart/2005/8/layout/process4"/>
    <dgm:cxn modelId="{8910351F-2825-4D93-B27E-5DD951EBEF03}" srcId="{2A461617-70A1-44B4-9CCF-B3FAD0ACA63F}" destId="{B8D81701-DDA6-4FF6-8F10-C1F6CEEB1766}" srcOrd="0" destOrd="0" parTransId="{EA026FDE-671E-4EDD-917D-B299203C37A7}" sibTransId="{B251CECE-FD42-4F43-98E1-8B7F268DEFB5}"/>
    <dgm:cxn modelId="{61D2E43C-9FEE-4393-B67E-2BB7ECAF1561}" type="presOf" srcId="{B8D81701-DDA6-4FF6-8F10-C1F6CEEB1766}" destId="{E7FEB0D4-4938-45F8-8AA5-950B4AD86B20}" srcOrd="0" destOrd="0" presId="urn:microsoft.com/office/officeart/2005/8/layout/process4"/>
    <dgm:cxn modelId="{42B8E360-4B88-4BFD-AC13-146F761D6254}" type="presOf" srcId="{7A3B4CE9-494E-4B03-911E-D203E62B0C99}" destId="{9DE81490-04C2-48A3-AE20-05CA9D19CF26}" srcOrd="0" destOrd="0" presId="urn:microsoft.com/office/officeart/2005/8/layout/process4"/>
    <dgm:cxn modelId="{1D66C9A2-6C76-48D7-9CED-5F99DBBAFF8A}" type="presOf" srcId="{8D0304C5-8276-404B-B89B-C2BDE5F955CD}" destId="{3241F7F0-FC31-4A9B-857D-05DBD39A2C27}" srcOrd="0" destOrd="0" presId="urn:microsoft.com/office/officeart/2005/8/layout/process4"/>
    <dgm:cxn modelId="{BE35896E-5298-43F2-9231-5EDF76B03325}" srcId="{2A461617-70A1-44B4-9CCF-B3FAD0ACA63F}" destId="{8D0304C5-8276-404B-B89B-C2BDE5F955CD}" srcOrd="1" destOrd="0" parTransId="{EA75103E-1A28-48E9-8A8E-EAD1FDFB84C2}" sibTransId="{5BDCF1A7-6DCF-4E3F-908A-DB68808C8207}"/>
    <dgm:cxn modelId="{A1FA73A7-DE1A-41BD-93EE-8F5BB6D9E469}" type="presOf" srcId="{2A461617-70A1-44B4-9CCF-B3FAD0ACA63F}" destId="{08AE3B95-7969-47AB-A8EF-5720FD0D9433}" srcOrd="0" destOrd="0" presId="urn:microsoft.com/office/officeart/2005/8/layout/process4"/>
    <dgm:cxn modelId="{C9E70A2A-EB3D-4BCD-8832-3E7FC571D26F}" type="presParOf" srcId="{08AE3B95-7969-47AB-A8EF-5720FD0D9433}" destId="{1AAF48F1-1C5F-4E69-B689-A082EA854511}" srcOrd="0" destOrd="0" presId="urn:microsoft.com/office/officeart/2005/8/layout/process4"/>
    <dgm:cxn modelId="{84B32A0A-5707-4FEF-8883-AC6C31795841}" type="presParOf" srcId="{1AAF48F1-1C5F-4E69-B689-A082EA854511}" destId="{9DE81490-04C2-48A3-AE20-05CA9D19CF26}" srcOrd="0" destOrd="0" presId="urn:microsoft.com/office/officeart/2005/8/layout/process4"/>
    <dgm:cxn modelId="{FE9C9E13-813A-423B-BEDA-0965094B89B5}" type="presParOf" srcId="{08AE3B95-7969-47AB-A8EF-5720FD0D9433}" destId="{C83229E5-37A1-4D41-9C09-73B4B2D1CAA4}" srcOrd="1" destOrd="0" presId="urn:microsoft.com/office/officeart/2005/8/layout/process4"/>
    <dgm:cxn modelId="{6843D44E-66D1-40AF-A2A2-70B2E609790E}" type="presParOf" srcId="{08AE3B95-7969-47AB-A8EF-5720FD0D9433}" destId="{8475765E-4240-40E5-A94A-6122D09CD800}" srcOrd="2" destOrd="0" presId="urn:microsoft.com/office/officeart/2005/8/layout/process4"/>
    <dgm:cxn modelId="{091B00D0-9368-434E-8EE8-FDF1B5BE051C}" type="presParOf" srcId="{8475765E-4240-40E5-A94A-6122D09CD800}" destId="{3865CA7A-C2B8-41E3-B512-EEFB597A8342}" srcOrd="0" destOrd="0" presId="urn:microsoft.com/office/officeart/2005/8/layout/process4"/>
    <dgm:cxn modelId="{DE37A8B7-A61F-461E-8E68-F10AE77E1883}" type="presParOf" srcId="{08AE3B95-7969-47AB-A8EF-5720FD0D9433}" destId="{A78F97EC-AAF1-434D-9648-0057D2B5DC6F}" srcOrd="3" destOrd="0" presId="urn:microsoft.com/office/officeart/2005/8/layout/process4"/>
    <dgm:cxn modelId="{2DB4A629-C9C9-4A05-8DC9-1A3E61CC18EC}" type="presParOf" srcId="{08AE3B95-7969-47AB-A8EF-5720FD0D9433}" destId="{C7CCECC6-84E1-4523-9E07-D3988F093560}" srcOrd="4" destOrd="0" presId="urn:microsoft.com/office/officeart/2005/8/layout/process4"/>
    <dgm:cxn modelId="{FBBE83E0-B9AB-49E2-90B9-36D3459E2E00}" type="presParOf" srcId="{C7CCECC6-84E1-4523-9E07-D3988F093560}" destId="{3241F7F0-FC31-4A9B-857D-05DBD39A2C27}" srcOrd="0" destOrd="0" presId="urn:microsoft.com/office/officeart/2005/8/layout/process4"/>
    <dgm:cxn modelId="{6F9F91DB-7D80-42B3-88D4-98F3BB55AAE4}" type="presParOf" srcId="{08AE3B95-7969-47AB-A8EF-5720FD0D9433}" destId="{6B25B6FE-1C2A-448C-9ED9-D48FEEC78EC9}" srcOrd="5" destOrd="0" presId="urn:microsoft.com/office/officeart/2005/8/layout/process4"/>
    <dgm:cxn modelId="{5D0EEA8B-CFCE-4A7F-94D3-2D730F9FF4F9}" type="presParOf" srcId="{08AE3B95-7969-47AB-A8EF-5720FD0D9433}" destId="{0CA2E940-6D57-43AB-8E86-F4C3541EDD73}" srcOrd="6" destOrd="0" presId="urn:microsoft.com/office/officeart/2005/8/layout/process4"/>
    <dgm:cxn modelId="{6BCDF9D3-884B-4F6D-9380-C01368F89285}" type="presParOf" srcId="{0CA2E940-6D57-43AB-8E86-F4C3541EDD73}" destId="{E7FEB0D4-4938-45F8-8AA5-950B4AD86B20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1A9C59F-19AB-429C-B7A9-1766CF7261CF}" type="doc">
      <dgm:prSet loTypeId="urn:microsoft.com/office/officeart/2005/8/layout/list1" loCatId="list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D0A84628-6A75-4F6F-8ED5-EB474C7297C3}">
      <dgm:prSet custT="1"/>
      <dgm:spPr>
        <a:solidFill>
          <a:srgbClr val="F5FCAE"/>
        </a:solidFill>
      </dgm:spPr>
      <dgm:t>
        <a:bodyPr/>
        <a:lstStyle/>
        <a:p>
          <a:r>
            <a:rPr lang="ru-RU" sz="18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внедрение современных организационно-экономических механизмов  в сфере предоставления социальных услуг в форме социального обслуживания населения на дому, срочных социальных услуг</a:t>
          </a:r>
          <a:endParaRPr lang="ru-RU" sz="18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847D923-6A8B-4DB2-BD21-BA8A75EF32A9}" type="parTrans" cxnId="{3C796BEA-241D-4497-94B3-78F5BAF1C4FE}">
      <dgm:prSet/>
      <dgm:spPr/>
      <dgm:t>
        <a:bodyPr/>
        <a:lstStyle/>
        <a:p>
          <a:endParaRPr lang="ru-RU" sz="1800">
            <a:solidFill>
              <a:schemeClr val="tx1"/>
            </a:solidFill>
            <a:effectLst/>
          </a:endParaRPr>
        </a:p>
      </dgm:t>
    </dgm:pt>
    <dgm:pt modelId="{62A10235-EE99-4805-BE08-7BE150BC2926}" type="sibTrans" cxnId="{3C796BEA-241D-4497-94B3-78F5BAF1C4FE}">
      <dgm:prSet/>
      <dgm:spPr/>
      <dgm:t>
        <a:bodyPr/>
        <a:lstStyle/>
        <a:p>
          <a:endParaRPr lang="ru-RU" sz="1800">
            <a:solidFill>
              <a:schemeClr val="tx1"/>
            </a:solidFill>
            <a:effectLst/>
          </a:endParaRPr>
        </a:p>
      </dgm:t>
    </dgm:pt>
    <dgm:pt modelId="{F529956A-B1EE-4793-A088-34799EFD1351}">
      <dgm:prSet custT="1"/>
      <dgm:spPr>
        <a:solidFill>
          <a:srgbClr val="C3C3F5"/>
        </a:solidFill>
      </dgm:spPr>
      <dgm:t>
        <a:bodyPr/>
        <a:lstStyle/>
        <a:p>
          <a:r>
            <a:rPr lang="ru-RU" sz="18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создание условий для удовлетворения потребностей граждан в получении социальных услуг, повышение их качества</a:t>
          </a:r>
          <a:endParaRPr lang="ru-RU" sz="18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E1B1F39-FD74-48F7-A77E-E0D3FC7C9A0F}" type="parTrans" cxnId="{7152AC5B-E956-45D0-BBE1-E4977B57134E}">
      <dgm:prSet/>
      <dgm:spPr/>
      <dgm:t>
        <a:bodyPr/>
        <a:lstStyle/>
        <a:p>
          <a:endParaRPr lang="ru-RU" sz="1800">
            <a:solidFill>
              <a:schemeClr val="tx1"/>
            </a:solidFill>
            <a:effectLst/>
          </a:endParaRPr>
        </a:p>
      </dgm:t>
    </dgm:pt>
    <dgm:pt modelId="{275CAAE7-AF97-4DBE-A128-8AC9F5F33224}" type="sibTrans" cxnId="{7152AC5B-E956-45D0-BBE1-E4977B57134E}">
      <dgm:prSet/>
      <dgm:spPr/>
      <dgm:t>
        <a:bodyPr/>
        <a:lstStyle/>
        <a:p>
          <a:endParaRPr lang="ru-RU" sz="1800">
            <a:solidFill>
              <a:schemeClr val="tx1"/>
            </a:solidFill>
            <a:effectLst/>
          </a:endParaRPr>
        </a:p>
      </dgm:t>
    </dgm:pt>
    <dgm:pt modelId="{B1359B0D-35FA-41B1-98AE-91074D1C2ED2}">
      <dgm:prSet custT="1"/>
      <dgm:spPr>
        <a:solidFill>
          <a:srgbClr val="D2FAE2"/>
        </a:solidFill>
      </dgm:spPr>
      <dgm:t>
        <a:bodyPr/>
        <a:lstStyle/>
        <a:p>
          <a:r>
            <a:rPr lang="ru-RU" sz="18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определяет цели, условия, процедуру предоставления из областного бюджета субсидий некоммерческим организациям</a:t>
          </a:r>
          <a:endParaRPr lang="ru-RU" sz="18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2585715-A7C1-4E15-925F-CB1686029A73}" type="sibTrans" cxnId="{09912884-DFDE-4B60-A570-C89353EAC949}">
      <dgm:prSet/>
      <dgm:spPr/>
      <dgm:t>
        <a:bodyPr/>
        <a:lstStyle/>
        <a:p>
          <a:endParaRPr lang="ru-RU" sz="1800">
            <a:solidFill>
              <a:schemeClr val="tx1"/>
            </a:solidFill>
            <a:effectLst/>
          </a:endParaRPr>
        </a:p>
      </dgm:t>
    </dgm:pt>
    <dgm:pt modelId="{1546BA31-8019-40D3-81AD-59ADE1C93C54}" type="parTrans" cxnId="{09912884-DFDE-4B60-A570-C89353EAC949}">
      <dgm:prSet/>
      <dgm:spPr/>
      <dgm:t>
        <a:bodyPr/>
        <a:lstStyle/>
        <a:p>
          <a:endParaRPr lang="ru-RU" sz="1800">
            <a:solidFill>
              <a:schemeClr val="tx1"/>
            </a:solidFill>
            <a:effectLst/>
          </a:endParaRPr>
        </a:p>
      </dgm:t>
    </dgm:pt>
    <dgm:pt modelId="{0CB55200-6C83-479A-84DC-E6B1D30D07EE}">
      <dgm:prSet custT="1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ru-RU" sz="1800" b="1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финансовое обеспечение затрат, связанных с оказанием услуг в форме социального обслуживания на дому, срочных услуг на конкурсной основе.</a:t>
          </a:r>
          <a:endParaRPr lang="ru-RU" sz="1800" b="1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11ED961-5AA3-4CDB-ABDB-0A68E3ACE60A}" type="parTrans" cxnId="{FA2A59FA-8C0C-4FD6-BD25-4DBFB9F96DDC}">
      <dgm:prSet/>
      <dgm:spPr/>
      <dgm:t>
        <a:bodyPr/>
        <a:lstStyle/>
        <a:p>
          <a:endParaRPr lang="ru-RU" sz="1800">
            <a:solidFill>
              <a:schemeClr val="tx1"/>
            </a:solidFill>
            <a:effectLst/>
          </a:endParaRPr>
        </a:p>
      </dgm:t>
    </dgm:pt>
    <dgm:pt modelId="{2A6A5F69-A3E6-4A94-8072-B1609C081DAB}" type="sibTrans" cxnId="{FA2A59FA-8C0C-4FD6-BD25-4DBFB9F96DDC}">
      <dgm:prSet/>
      <dgm:spPr/>
      <dgm:t>
        <a:bodyPr/>
        <a:lstStyle/>
        <a:p>
          <a:endParaRPr lang="ru-RU" sz="1800">
            <a:solidFill>
              <a:schemeClr val="tx1"/>
            </a:solidFill>
            <a:effectLst/>
          </a:endParaRPr>
        </a:p>
      </dgm:t>
    </dgm:pt>
    <dgm:pt modelId="{E166576B-BB73-4476-89EB-81D898CBFF04}" type="pres">
      <dgm:prSet presAssocID="{F1A9C59F-19AB-429C-B7A9-1766CF7261C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2E0B3F1-E761-44F0-921C-D517DF460779}" type="pres">
      <dgm:prSet presAssocID="{D0A84628-6A75-4F6F-8ED5-EB474C7297C3}" presName="parentLin" presStyleCnt="0"/>
      <dgm:spPr/>
      <dgm:t>
        <a:bodyPr/>
        <a:lstStyle/>
        <a:p>
          <a:endParaRPr lang="ru-RU"/>
        </a:p>
      </dgm:t>
    </dgm:pt>
    <dgm:pt modelId="{9DDC8413-ADF1-462F-8D7E-78762CD34068}" type="pres">
      <dgm:prSet presAssocID="{D0A84628-6A75-4F6F-8ED5-EB474C7297C3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F66FB20B-A711-4EDA-BE7B-C59FCE193952}" type="pres">
      <dgm:prSet presAssocID="{D0A84628-6A75-4F6F-8ED5-EB474C7297C3}" presName="parentText" presStyleLbl="node1" presStyleIdx="0" presStyleCnt="4" custScaleX="156288" custScaleY="557208" custLinFactNeighborX="13618" custLinFactNeighborY="-353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84AFDA-5A5D-47EF-B3CE-BC140576B7A5}" type="pres">
      <dgm:prSet presAssocID="{D0A84628-6A75-4F6F-8ED5-EB474C7297C3}" presName="negativeSpace" presStyleCnt="0"/>
      <dgm:spPr/>
      <dgm:t>
        <a:bodyPr/>
        <a:lstStyle/>
        <a:p>
          <a:endParaRPr lang="ru-RU"/>
        </a:p>
      </dgm:t>
    </dgm:pt>
    <dgm:pt modelId="{BD4CACA8-4F30-4F46-A143-AC40832305BF}" type="pres">
      <dgm:prSet presAssocID="{D0A84628-6A75-4F6F-8ED5-EB474C7297C3}" presName="childText" presStyleLbl="conF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1A69EB-B993-437D-9D24-3E6AD2A3CAA1}" type="pres">
      <dgm:prSet presAssocID="{62A10235-EE99-4805-BE08-7BE150BC2926}" presName="spaceBetweenRectangles" presStyleCnt="0"/>
      <dgm:spPr/>
      <dgm:t>
        <a:bodyPr/>
        <a:lstStyle/>
        <a:p>
          <a:endParaRPr lang="ru-RU"/>
        </a:p>
      </dgm:t>
    </dgm:pt>
    <dgm:pt modelId="{AB636288-7500-4655-A134-14C808188049}" type="pres">
      <dgm:prSet presAssocID="{F529956A-B1EE-4793-A088-34799EFD1351}" presName="parentLin" presStyleCnt="0"/>
      <dgm:spPr/>
      <dgm:t>
        <a:bodyPr/>
        <a:lstStyle/>
        <a:p>
          <a:endParaRPr lang="ru-RU"/>
        </a:p>
      </dgm:t>
    </dgm:pt>
    <dgm:pt modelId="{26489862-A0A3-4211-B2E9-245C42B8FC4C}" type="pres">
      <dgm:prSet presAssocID="{F529956A-B1EE-4793-A088-34799EFD1351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94B619A4-DA6E-4F42-AE27-D5623EEFD168}" type="pres">
      <dgm:prSet presAssocID="{F529956A-B1EE-4793-A088-34799EFD1351}" presName="parentText" presStyleLbl="node1" presStyleIdx="1" presStyleCnt="4" custScaleX="142857" custScaleY="51740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159835-10B6-4120-BAFD-C7EDCF5B6A92}" type="pres">
      <dgm:prSet presAssocID="{F529956A-B1EE-4793-A088-34799EFD1351}" presName="negativeSpace" presStyleCnt="0"/>
      <dgm:spPr/>
      <dgm:t>
        <a:bodyPr/>
        <a:lstStyle/>
        <a:p>
          <a:endParaRPr lang="ru-RU"/>
        </a:p>
      </dgm:t>
    </dgm:pt>
    <dgm:pt modelId="{EB95D2AE-A38F-4713-A088-79FFD185C522}" type="pres">
      <dgm:prSet presAssocID="{F529956A-B1EE-4793-A088-34799EFD1351}" presName="childText" presStyleLbl="conF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7E7C93-0EF3-40E5-AD5C-A28F967B4D22}" type="pres">
      <dgm:prSet presAssocID="{275CAAE7-AF97-4DBE-A128-8AC9F5F33224}" presName="spaceBetweenRectangles" presStyleCnt="0"/>
      <dgm:spPr/>
      <dgm:t>
        <a:bodyPr/>
        <a:lstStyle/>
        <a:p>
          <a:endParaRPr lang="ru-RU"/>
        </a:p>
      </dgm:t>
    </dgm:pt>
    <dgm:pt modelId="{8F723BCD-C1F4-44EC-94C2-EA4D64E7580F}" type="pres">
      <dgm:prSet presAssocID="{B1359B0D-35FA-41B1-98AE-91074D1C2ED2}" presName="parentLin" presStyleCnt="0"/>
      <dgm:spPr/>
      <dgm:t>
        <a:bodyPr/>
        <a:lstStyle/>
        <a:p>
          <a:endParaRPr lang="ru-RU"/>
        </a:p>
      </dgm:t>
    </dgm:pt>
    <dgm:pt modelId="{B32BE719-8E40-428D-AEDC-39A16622FD79}" type="pres">
      <dgm:prSet presAssocID="{B1359B0D-35FA-41B1-98AE-91074D1C2ED2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B3BD512C-0CE1-44ED-9C97-73962B0271FA}" type="pres">
      <dgm:prSet presAssocID="{B1359B0D-35FA-41B1-98AE-91074D1C2ED2}" presName="parentText" presStyleLbl="node1" presStyleIdx="2" presStyleCnt="4" custScaleX="142857" custScaleY="46348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4A0EEA-AA19-4080-8A41-21F7BB77516E}" type="pres">
      <dgm:prSet presAssocID="{B1359B0D-35FA-41B1-98AE-91074D1C2ED2}" presName="negativeSpace" presStyleCnt="0"/>
      <dgm:spPr/>
      <dgm:t>
        <a:bodyPr/>
        <a:lstStyle/>
        <a:p>
          <a:endParaRPr lang="ru-RU"/>
        </a:p>
      </dgm:t>
    </dgm:pt>
    <dgm:pt modelId="{DD2A7CBD-AFC8-4F4B-AFEC-B84785D3B999}" type="pres">
      <dgm:prSet presAssocID="{B1359B0D-35FA-41B1-98AE-91074D1C2ED2}" presName="childText" presStyleLbl="conF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1E6958-B834-4CB0-9384-FA11F9997DD4}" type="pres">
      <dgm:prSet presAssocID="{C2585715-A7C1-4E15-925F-CB1686029A73}" presName="spaceBetweenRectangles" presStyleCnt="0"/>
      <dgm:spPr/>
    </dgm:pt>
    <dgm:pt modelId="{28145EE1-FC6C-45D3-9BED-0C98542EE2CB}" type="pres">
      <dgm:prSet presAssocID="{0CB55200-6C83-479A-84DC-E6B1D30D07EE}" presName="parentLin" presStyleCnt="0"/>
      <dgm:spPr/>
    </dgm:pt>
    <dgm:pt modelId="{0DCAA898-6BCC-461E-A712-E355C946034E}" type="pres">
      <dgm:prSet presAssocID="{0CB55200-6C83-479A-84DC-E6B1D30D07EE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1CD830A4-4CD3-4B47-B19B-771DA2DA525A}" type="pres">
      <dgm:prSet presAssocID="{0CB55200-6C83-479A-84DC-E6B1D30D07EE}" presName="parentText" presStyleLbl="node1" presStyleIdx="3" presStyleCnt="4" custScaleX="142857" custScaleY="61932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B687AD-7EBD-43DD-A598-5899F29F4674}" type="pres">
      <dgm:prSet presAssocID="{0CB55200-6C83-479A-84DC-E6B1D30D07EE}" presName="negativeSpace" presStyleCnt="0"/>
      <dgm:spPr/>
    </dgm:pt>
    <dgm:pt modelId="{1AD99E04-A43A-4603-AFCD-77669913DC19}" type="pres">
      <dgm:prSet presAssocID="{0CB55200-6C83-479A-84DC-E6B1D30D07EE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09912884-DFDE-4B60-A570-C89353EAC949}" srcId="{F1A9C59F-19AB-429C-B7A9-1766CF7261CF}" destId="{B1359B0D-35FA-41B1-98AE-91074D1C2ED2}" srcOrd="2" destOrd="0" parTransId="{1546BA31-8019-40D3-81AD-59ADE1C93C54}" sibTransId="{C2585715-A7C1-4E15-925F-CB1686029A73}"/>
    <dgm:cxn modelId="{BFE45F4D-95B5-4E7E-9985-9636017DB594}" type="presOf" srcId="{B1359B0D-35FA-41B1-98AE-91074D1C2ED2}" destId="{B3BD512C-0CE1-44ED-9C97-73962B0271FA}" srcOrd="1" destOrd="0" presId="urn:microsoft.com/office/officeart/2005/8/layout/list1"/>
    <dgm:cxn modelId="{FA2A59FA-8C0C-4FD6-BD25-4DBFB9F96DDC}" srcId="{F1A9C59F-19AB-429C-B7A9-1766CF7261CF}" destId="{0CB55200-6C83-479A-84DC-E6B1D30D07EE}" srcOrd="3" destOrd="0" parTransId="{611ED961-5AA3-4CDB-ABDB-0A68E3ACE60A}" sibTransId="{2A6A5F69-A3E6-4A94-8072-B1609C081DAB}"/>
    <dgm:cxn modelId="{6FA8CA6C-3DEC-42A7-AB02-E99B62C86255}" type="presOf" srcId="{0CB55200-6C83-479A-84DC-E6B1D30D07EE}" destId="{0DCAA898-6BCC-461E-A712-E355C946034E}" srcOrd="0" destOrd="0" presId="urn:microsoft.com/office/officeart/2005/8/layout/list1"/>
    <dgm:cxn modelId="{60263026-9E54-4177-9571-076BF2C03D56}" type="presOf" srcId="{0CB55200-6C83-479A-84DC-E6B1D30D07EE}" destId="{1CD830A4-4CD3-4B47-B19B-771DA2DA525A}" srcOrd="1" destOrd="0" presId="urn:microsoft.com/office/officeart/2005/8/layout/list1"/>
    <dgm:cxn modelId="{1216409D-B509-4A45-8EAB-B79EF9D8CBA0}" type="presOf" srcId="{F529956A-B1EE-4793-A088-34799EFD1351}" destId="{26489862-A0A3-4211-B2E9-245C42B8FC4C}" srcOrd="0" destOrd="0" presId="urn:microsoft.com/office/officeart/2005/8/layout/list1"/>
    <dgm:cxn modelId="{3FA756F3-A35C-4626-8242-443BC4D6944A}" type="presOf" srcId="{F529956A-B1EE-4793-A088-34799EFD1351}" destId="{94B619A4-DA6E-4F42-AE27-D5623EEFD168}" srcOrd="1" destOrd="0" presId="urn:microsoft.com/office/officeart/2005/8/layout/list1"/>
    <dgm:cxn modelId="{AB6648DE-5065-48FD-BC5E-B74724FD8FD4}" type="presOf" srcId="{D0A84628-6A75-4F6F-8ED5-EB474C7297C3}" destId="{9DDC8413-ADF1-462F-8D7E-78762CD34068}" srcOrd="0" destOrd="0" presId="urn:microsoft.com/office/officeart/2005/8/layout/list1"/>
    <dgm:cxn modelId="{4148E7F3-0CB6-4968-AE73-664920DFAB60}" type="presOf" srcId="{B1359B0D-35FA-41B1-98AE-91074D1C2ED2}" destId="{B32BE719-8E40-428D-AEDC-39A16622FD79}" srcOrd="0" destOrd="0" presId="urn:microsoft.com/office/officeart/2005/8/layout/list1"/>
    <dgm:cxn modelId="{44B622A6-E150-4156-BDC2-AE7744984CF5}" type="presOf" srcId="{F1A9C59F-19AB-429C-B7A9-1766CF7261CF}" destId="{E166576B-BB73-4476-89EB-81D898CBFF04}" srcOrd="0" destOrd="0" presId="urn:microsoft.com/office/officeart/2005/8/layout/list1"/>
    <dgm:cxn modelId="{3C796BEA-241D-4497-94B3-78F5BAF1C4FE}" srcId="{F1A9C59F-19AB-429C-B7A9-1766CF7261CF}" destId="{D0A84628-6A75-4F6F-8ED5-EB474C7297C3}" srcOrd="0" destOrd="0" parTransId="{E847D923-6A8B-4DB2-BD21-BA8A75EF32A9}" sibTransId="{62A10235-EE99-4805-BE08-7BE150BC2926}"/>
    <dgm:cxn modelId="{7152AC5B-E956-45D0-BBE1-E4977B57134E}" srcId="{F1A9C59F-19AB-429C-B7A9-1766CF7261CF}" destId="{F529956A-B1EE-4793-A088-34799EFD1351}" srcOrd="1" destOrd="0" parTransId="{AE1B1F39-FD74-48F7-A77E-E0D3FC7C9A0F}" sibTransId="{275CAAE7-AF97-4DBE-A128-8AC9F5F33224}"/>
    <dgm:cxn modelId="{25AC80C6-A5F9-41A3-98E8-A0C3B42C49E2}" type="presOf" srcId="{D0A84628-6A75-4F6F-8ED5-EB474C7297C3}" destId="{F66FB20B-A711-4EDA-BE7B-C59FCE193952}" srcOrd="1" destOrd="0" presId="urn:microsoft.com/office/officeart/2005/8/layout/list1"/>
    <dgm:cxn modelId="{BDBF1295-6637-4940-BC4C-FFDD749607D2}" type="presParOf" srcId="{E166576B-BB73-4476-89EB-81D898CBFF04}" destId="{92E0B3F1-E761-44F0-921C-D517DF460779}" srcOrd="0" destOrd="0" presId="urn:microsoft.com/office/officeart/2005/8/layout/list1"/>
    <dgm:cxn modelId="{5A4CB612-36CA-4ECC-AE83-CDD5719906CB}" type="presParOf" srcId="{92E0B3F1-E761-44F0-921C-D517DF460779}" destId="{9DDC8413-ADF1-462F-8D7E-78762CD34068}" srcOrd="0" destOrd="0" presId="urn:microsoft.com/office/officeart/2005/8/layout/list1"/>
    <dgm:cxn modelId="{BA2FDFDE-B54D-4626-8946-027FC4E623C5}" type="presParOf" srcId="{92E0B3F1-E761-44F0-921C-D517DF460779}" destId="{F66FB20B-A711-4EDA-BE7B-C59FCE193952}" srcOrd="1" destOrd="0" presId="urn:microsoft.com/office/officeart/2005/8/layout/list1"/>
    <dgm:cxn modelId="{1C79AF27-2A90-43EC-8986-54B6E6D75E2D}" type="presParOf" srcId="{E166576B-BB73-4476-89EB-81D898CBFF04}" destId="{6284AFDA-5A5D-47EF-B3CE-BC140576B7A5}" srcOrd="1" destOrd="0" presId="urn:microsoft.com/office/officeart/2005/8/layout/list1"/>
    <dgm:cxn modelId="{4CFDBF1C-D8E8-4A13-89EF-EC7947DF91A5}" type="presParOf" srcId="{E166576B-BB73-4476-89EB-81D898CBFF04}" destId="{BD4CACA8-4F30-4F46-A143-AC40832305BF}" srcOrd="2" destOrd="0" presId="urn:microsoft.com/office/officeart/2005/8/layout/list1"/>
    <dgm:cxn modelId="{859AD507-14D6-470C-90F2-32949F54130C}" type="presParOf" srcId="{E166576B-BB73-4476-89EB-81D898CBFF04}" destId="{2B1A69EB-B993-437D-9D24-3E6AD2A3CAA1}" srcOrd="3" destOrd="0" presId="urn:microsoft.com/office/officeart/2005/8/layout/list1"/>
    <dgm:cxn modelId="{4FBA790D-00B4-417E-9710-2919953A19F3}" type="presParOf" srcId="{E166576B-BB73-4476-89EB-81D898CBFF04}" destId="{AB636288-7500-4655-A134-14C808188049}" srcOrd="4" destOrd="0" presId="urn:microsoft.com/office/officeart/2005/8/layout/list1"/>
    <dgm:cxn modelId="{3CF80E82-E0EC-4257-BBC4-87B7A57A5650}" type="presParOf" srcId="{AB636288-7500-4655-A134-14C808188049}" destId="{26489862-A0A3-4211-B2E9-245C42B8FC4C}" srcOrd="0" destOrd="0" presId="urn:microsoft.com/office/officeart/2005/8/layout/list1"/>
    <dgm:cxn modelId="{37CC354E-5480-49FC-88B4-D3FDCF38447B}" type="presParOf" srcId="{AB636288-7500-4655-A134-14C808188049}" destId="{94B619A4-DA6E-4F42-AE27-D5623EEFD168}" srcOrd="1" destOrd="0" presId="urn:microsoft.com/office/officeart/2005/8/layout/list1"/>
    <dgm:cxn modelId="{BFA6130A-71B4-458B-B0AC-128DEE35C100}" type="presParOf" srcId="{E166576B-BB73-4476-89EB-81D898CBFF04}" destId="{75159835-10B6-4120-BAFD-C7EDCF5B6A92}" srcOrd="5" destOrd="0" presId="urn:microsoft.com/office/officeart/2005/8/layout/list1"/>
    <dgm:cxn modelId="{D983BA13-FC56-45EA-BA3B-D6AFFD5EC3D0}" type="presParOf" srcId="{E166576B-BB73-4476-89EB-81D898CBFF04}" destId="{EB95D2AE-A38F-4713-A088-79FFD185C522}" srcOrd="6" destOrd="0" presId="urn:microsoft.com/office/officeart/2005/8/layout/list1"/>
    <dgm:cxn modelId="{F875EB05-D228-4CC2-831C-90B21F3FA8CD}" type="presParOf" srcId="{E166576B-BB73-4476-89EB-81D898CBFF04}" destId="{747E7C93-0EF3-40E5-AD5C-A28F967B4D22}" srcOrd="7" destOrd="0" presId="urn:microsoft.com/office/officeart/2005/8/layout/list1"/>
    <dgm:cxn modelId="{7699122C-8F51-4EF1-9071-4A8A7A832F01}" type="presParOf" srcId="{E166576B-BB73-4476-89EB-81D898CBFF04}" destId="{8F723BCD-C1F4-44EC-94C2-EA4D64E7580F}" srcOrd="8" destOrd="0" presId="urn:microsoft.com/office/officeart/2005/8/layout/list1"/>
    <dgm:cxn modelId="{979BE57E-BF01-44FC-83A8-0F7CAB6C844C}" type="presParOf" srcId="{8F723BCD-C1F4-44EC-94C2-EA4D64E7580F}" destId="{B32BE719-8E40-428D-AEDC-39A16622FD79}" srcOrd="0" destOrd="0" presId="urn:microsoft.com/office/officeart/2005/8/layout/list1"/>
    <dgm:cxn modelId="{C4369B61-AC65-4D1D-B298-2876A1D4DB51}" type="presParOf" srcId="{8F723BCD-C1F4-44EC-94C2-EA4D64E7580F}" destId="{B3BD512C-0CE1-44ED-9C97-73962B0271FA}" srcOrd="1" destOrd="0" presId="urn:microsoft.com/office/officeart/2005/8/layout/list1"/>
    <dgm:cxn modelId="{DE825B0D-4911-4271-80B8-F57CC8355A15}" type="presParOf" srcId="{E166576B-BB73-4476-89EB-81D898CBFF04}" destId="{DA4A0EEA-AA19-4080-8A41-21F7BB77516E}" srcOrd="9" destOrd="0" presId="urn:microsoft.com/office/officeart/2005/8/layout/list1"/>
    <dgm:cxn modelId="{2DEA34FA-735E-44FF-9E53-004BA4F6B151}" type="presParOf" srcId="{E166576B-BB73-4476-89EB-81D898CBFF04}" destId="{DD2A7CBD-AFC8-4F4B-AFEC-B84785D3B999}" srcOrd="10" destOrd="0" presId="urn:microsoft.com/office/officeart/2005/8/layout/list1"/>
    <dgm:cxn modelId="{514B3BA6-69CA-42CD-A8D7-9575D1A53B8D}" type="presParOf" srcId="{E166576B-BB73-4476-89EB-81D898CBFF04}" destId="{751E6958-B834-4CB0-9384-FA11F9997DD4}" srcOrd="11" destOrd="0" presId="urn:microsoft.com/office/officeart/2005/8/layout/list1"/>
    <dgm:cxn modelId="{4E0179A7-21EA-4448-9AAF-2BECF03B8F6E}" type="presParOf" srcId="{E166576B-BB73-4476-89EB-81D898CBFF04}" destId="{28145EE1-FC6C-45D3-9BED-0C98542EE2CB}" srcOrd="12" destOrd="0" presId="urn:microsoft.com/office/officeart/2005/8/layout/list1"/>
    <dgm:cxn modelId="{A8729A95-8A6C-40A4-AAD7-8327E183EE78}" type="presParOf" srcId="{28145EE1-FC6C-45D3-9BED-0C98542EE2CB}" destId="{0DCAA898-6BCC-461E-A712-E355C946034E}" srcOrd="0" destOrd="0" presId="urn:microsoft.com/office/officeart/2005/8/layout/list1"/>
    <dgm:cxn modelId="{D10E6117-A626-4CDC-8015-20C49166B1AF}" type="presParOf" srcId="{28145EE1-FC6C-45D3-9BED-0C98542EE2CB}" destId="{1CD830A4-4CD3-4B47-B19B-771DA2DA525A}" srcOrd="1" destOrd="0" presId="urn:microsoft.com/office/officeart/2005/8/layout/list1"/>
    <dgm:cxn modelId="{BF75145C-FE40-462E-8624-FD156399F38B}" type="presParOf" srcId="{E166576B-BB73-4476-89EB-81D898CBFF04}" destId="{64B687AD-7EBD-43DD-A598-5899F29F4674}" srcOrd="13" destOrd="0" presId="urn:microsoft.com/office/officeart/2005/8/layout/list1"/>
    <dgm:cxn modelId="{EE80C4F5-FF42-4E21-96E3-49A54DA9A28A}" type="presParOf" srcId="{E166576B-BB73-4476-89EB-81D898CBFF04}" destId="{1AD99E04-A43A-4603-AFCD-77669913DC19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4FFDC1-6D47-4B06-877F-53E4D88322DD}">
      <dsp:nvSpPr>
        <dsp:cNvPr id="0" name=""/>
        <dsp:cNvSpPr/>
      </dsp:nvSpPr>
      <dsp:spPr>
        <a:xfrm>
          <a:off x="-6406432" y="-980244"/>
          <a:ext cx="7628190" cy="7628190"/>
        </a:xfrm>
        <a:prstGeom prst="blockArc">
          <a:avLst>
            <a:gd name="adj1" fmla="val 18900000"/>
            <a:gd name="adj2" fmla="val 2700000"/>
            <a:gd name="adj3" fmla="val 283"/>
          </a:avLst>
        </a:pr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9F08EC-DB02-4695-9B57-682BB5CC1594}">
      <dsp:nvSpPr>
        <dsp:cNvPr id="0" name=""/>
        <dsp:cNvSpPr/>
      </dsp:nvSpPr>
      <dsp:spPr>
        <a:xfrm>
          <a:off x="732531" y="340906"/>
          <a:ext cx="6879958" cy="1459240"/>
        </a:xfrm>
        <a:prstGeom prst="rect">
          <a:avLst/>
        </a:prstGeom>
        <a:gradFill rotWithShape="0">
          <a:gsLst>
            <a:gs pos="0">
              <a:schemeClr val="accent5">
                <a:lumMod val="20000"/>
                <a:lumOff val="8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99748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Предоставление некоммерческим организациям субсидии на реализацию социально значимых проектов</a:t>
          </a:r>
          <a:br>
            <a:rPr lang="ru-RU" sz="16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6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в соответствии с Федеральным законом от 12 января 1996 года № 7-ФЗ  «О некоммерческих организациях» </a:t>
          </a:r>
          <a:endParaRPr lang="ru-RU" sz="16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32531" y="340906"/>
        <a:ext cx="6879958" cy="1459240"/>
      </dsp:txXfrm>
    </dsp:sp>
    <dsp:sp modelId="{76C17477-F802-4A19-95D2-A72A177E411E}">
      <dsp:nvSpPr>
        <dsp:cNvPr id="0" name=""/>
        <dsp:cNvSpPr/>
      </dsp:nvSpPr>
      <dsp:spPr>
        <a:xfrm>
          <a:off x="78214" y="425077"/>
          <a:ext cx="1416925" cy="141692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0FA39DE-4555-48BC-8D67-0819CE53B78E}">
      <dsp:nvSpPr>
        <dsp:cNvPr id="0" name=""/>
        <dsp:cNvSpPr/>
      </dsp:nvSpPr>
      <dsp:spPr>
        <a:xfrm>
          <a:off x="1198718" y="2130143"/>
          <a:ext cx="6467916" cy="1407414"/>
        </a:xfrm>
        <a:prstGeom prst="rect">
          <a:avLst/>
        </a:prstGeom>
        <a:gradFill rotWithShape="0">
          <a:gsLst>
            <a:gs pos="0">
              <a:schemeClr val="accent3">
                <a:lumMod val="20000"/>
                <a:lumOff val="8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99748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Предоставление компенсации поставщикам социальных услуг за оказание социальных услуг населению в соответствии с Федеральным законом </a:t>
          </a:r>
          <a:r>
            <a:rPr lang="ru-RU" sz="1600" b="1" kern="12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от 28 февраля 2013 </a:t>
          </a:r>
          <a:r>
            <a:rPr lang="ru-RU" sz="16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года № </a:t>
          </a:r>
          <a:r>
            <a:rPr lang="ru-RU" sz="1600" b="1" kern="12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442-ФЗ «Об основах социального обслуживания граждан </a:t>
          </a:r>
          <a:r>
            <a:rPr lang="ru-RU" sz="16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в </a:t>
          </a:r>
          <a:r>
            <a:rPr lang="ru-RU" sz="1600" b="1" kern="12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Российской Федерации»</a:t>
          </a:r>
        </a:p>
      </dsp:txBody>
      <dsp:txXfrm>
        <a:off x="1198718" y="2130143"/>
        <a:ext cx="6467916" cy="1407414"/>
      </dsp:txXfrm>
    </dsp:sp>
    <dsp:sp modelId="{AA2D4680-ECDE-41CB-A551-80A670C7A485}">
      <dsp:nvSpPr>
        <dsp:cNvPr id="0" name=""/>
        <dsp:cNvSpPr/>
      </dsp:nvSpPr>
      <dsp:spPr>
        <a:xfrm>
          <a:off x="490256" y="2125387"/>
          <a:ext cx="1416925" cy="141692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8EDB587-B906-4AEB-8683-70180A2505F9}">
      <dsp:nvSpPr>
        <dsp:cNvPr id="0" name=""/>
        <dsp:cNvSpPr/>
      </dsp:nvSpPr>
      <dsp:spPr>
        <a:xfrm>
          <a:off x="864891" y="3680208"/>
          <a:ext cx="6879958" cy="1703846"/>
        </a:xfrm>
        <a:prstGeom prst="rect">
          <a:avLst/>
        </a:prstGeom>
        <a:gradFill rotWithShape="0">
          <a:gsLst>
            <a:gs pos="0">
              <a:schemeClr val="accent6">
                <a:lumMod val="20000"/>
                <a:lumOff val="8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99748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Предоставление субсидии некоммерческим организациям на  финансовое обеспечение затрат, связанных с предоставлением социальных услуг в форме социального обслуживания на дому, срочных услуг в соответствии с Федеральным законом от </a:t>
          </a:r>
          <a:r>
            <a:rPr lang="ru-RU" sz="1600" b="1" kern="12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28 февраля 2013 </a:t>
          </a:r>
          <a:r>
            <a:rPr lang="ru-RU" sz="16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года  № </a:t>
          </a:r>
          <a:r>
            <a:rPr lang="ru-RU" sz="1600" b="1" kern="12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442-ФЗ «Об основах социального обслуживания граждан </a:t>
          </a:r>
          <a:r>
            <a:rPr lang="ru-RU" sz="16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в </a:t>
          </a:r>
          <a:r>
            <a:rPr lang="ru-RU" sz="1600" b="1" kern="12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Российской Федерации»</a:t>
          </a:r>
        </a:p>
      </dsp:txBody>
      <dsp:txXfrm>
        <a:off x="864891" y="3680208"/>
        <a:ext cx="6879958" cy="1703846"/>
      </dsp:txXfrm>
    </dsp:sp>
    <dsp:sp modelId="{A37172BD-25EB-4B9D-BD81-99DC48719F54}">
      <dsp:nvSpPr>
        <dsp:cNvPr id="0" name=""/>
        <dsp:cNvSpPr/>
      </dsp:nvSpPr>
      <dsp:spPr>
        <a:xfrm>
          <a:off x="78214" y="3825698"/>
          <a:ext cx="1416925" cy="141692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7A440F-A536-4FF1-A679-23BE6FF829AE}">
      <dsp:nvSpPr>
        <dsp:cNvPr id="0" name=""/>
        <dsp:cNvSpPr/>
      </dsp:nvSpPr>
      <dsp:spPr>
        <a:xfrm>
          <a:off x="0" y="4030678"/>
          <a:ext cx="7464322" cy="115184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 prst="angle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Приказ Министерства социальной политики Свердловской области </a:t>
          </a:r>
          <a:br>
            <a:rPr lang="ru-RU" sz="1600" b="1" kern="12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600" b="1" kern="12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от 21.01.2015 № 6 «О реализации постановления Правительства Свердловской области от 12.01.2015 № 5-ПП «Об утверждении Порядка предоставления из областного бюджета субсидий социально ориентированным некоммерческим организациям»</a:t>
          </a:r>
        </a:p>
      </dsp:txBody>
      <dsp:txXfrm>
        <a:off x="0" y="4030678"/>
        <a:ext cx="7464322" cy="1151846"/>
      </dsp:txXfrm>
    </dsp:sp>
    <dsp:sp modelId="{287B90D4-A867-43EA-8E9B-958EC4C15CA2}">
      <dsp:nvSpPr>
        <dsp:cNvPr id="0" name=""/>
        <dsp:cNvSpPr/>
      </dsp:nvSpPr>
      <dsp:spPr>
        <a:xfrm rot="10800000">
          <a:off x="0" y="2737335"/>
          <a:ext cx="7464322" cy="1344918"/>
        </a:xfrm>
        <a:prstGeom prst="upArrowCallout">
          <a:avLst/>
        </a:prstGeom>
        <a:gradFill rotWithShape="0">
          <a:gsLst>
            <a:gs pos="0">
              <a:schemeClr val="accent5">
                <a:hueOff val="-3311292"/>
                <a:satOff val="13270"/>
                <a:lumOff val="2876"/>
                <a:alphaOff val="0"/>
                <a:tint val="50000"/>
                <a:satMod val="300000"/>
              </a:schemeClr>
            </a:gs>
            <a:gs pos="35000">
              <a:schemeClr val="accent5">
                <a:hueOff val="-3311292"/>
                <a:satOff val="13270"/>
                <a:lumOff val="2876"/>
                <a:alphaOff val="0"/>
                <a:tint val="37000"/>
                <a:satMod val="300000"/>
              </a:schemeClr>
            </a:gs>
            <a:gs pos="100000">
              <a:schemeClr val="accent5">
                <a:hueOff val="-3311292"/>
                <a:satOff val="13270"/>
                <a:lumOff val="287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 prst="angle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Постановление Правительства Свердловской области от 12.01.2015</a:t>
          </a:r>
        </a:p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№ 5-ПП «Об утверждении Порядка предоставления из областного бюджета субсидии социально ориентированным некоммерческим организациям» </a:t>
          </a:r>
          <a:endParaRPr lang="ru-RU" sz="1600" b="1" kern="120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2737335"/>
        <a:ext cx="7464322" cy="873887"/>
      </dsp:txXfrm>
    </dsp:sp>
    <dsp:sp modelId="{3241F7F0-FC31-4A9B-857D-05DBD39A2C27}">
      <dsp:nvSpPr>
        <dsp:cNvPr id="0" name=""/>
        <dsp:cNvSpPr/>
      </dsp:nvSpPr>
      <dsp:spPr>
        <a:xfrm rot="10800000">
          <a:off x="0" y="1429854"/>
          <a:ext cx="7464322" cy="1290461"/>
        </a:xfrm>
        <a:prstGeom prst="upArrowCallout">
          <a:avLst/>
        </a:prstGeom>
        <a:gradFill rotWithShape="0">
          <a:gsLst>
            <a:gs pos="0">
              <a:schemeClr val="accent5">
                <a:hueOff val="-6622584"/>
                <a:satOff val="26541"/>
                <a:lumOff val="5752"/>
                <a:alphaOff val="0"/>
                <a:tint val="50000"/>
                <a:satMod val="300000"/>
              </a:schemeClr>
            </a:gs>
            <a:gs pos="35000">
              <a:schemeClr val="accent5">
                <a:hueOff val="-6622584"/>
                <a:satOff val="26541"/>
                <a:lumOff val="5752"/>
                <a:alphaOff val="0"/>
                <a:tint val="37000"/>
                <a:satMod val="300000"/>
              </a:schemeClr>
            </a:gs>
            <a:gs pos="100000">
              <a:schemeClr val="accent5">
                <a:hueOff val="-6622584"/>
                <a:satOff val="26541"/>
                <a:lumOff val="5752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Закон Свердловской области </a:t>
          </a:r>
        </a:p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об </a:t>
          </a:r>
          <a:r>
            <a:rPr lang="ru-RU" sz="1600" b="1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областном бюджете на </a:t>
          </a:r>
          <a:r>
            <a:rPr lang="ru-RU" sz="1600" b="1" kern="12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соответствующий финансовый год </a:t>
          </a:r>
          <a:r>
            <a:rPr lang="ru-RU" sz="1600" b="1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и плановый </a:t>
          </a:r>
          <a:r>
            <a:rPr lang="ru-RU" sz="1600" b="1" kern="12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период</a:t>
          </a:r>
          <a:endParaRPr lang="ru-RU" sz="1600" b="1" kern="120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1429854"/>
        <a:ext cx="7464322" cy="838503"/>
      </dsp:txXfrm>
    </dsp:sp>
    <dsp:sp modelId="{A3A0A1C5-0DBD-4CD9-BE6D-4B79184846BB}">
      <dsp:nvSpPr>
        <dsp:cNvPr id="0" name=""/>
        <dsp:cNvSpPr/>
      </dsp:nvSpPr>
      <dsp:spPr>
        <a:xfrm rot="10800000">
          <a:off x="0" y="0"/>
          <a:ext cx="7464322" cy="1445081"/>
        </a:xfrm>
        <a:prstGeom prst="upArrowCallou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 prst="angle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Закон Свердловской области от 27.01.2012 № 4-ОЗ </a:t>
          </a:r>
          <a:br>
            <a:rPr lang="ru-RU" sz="1600" b="1" kern="12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600" b="1" kern="12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«О государственной поддержке некоммерческих организаций в Свердловской области»</a:t>
          </a:r>
        </a:p>
      </dsp:txBody>
      <dsp:txXfrm rot="10800000">
        <a:off x="0" y="0"/>
        <a:ext cx="7464322" cy="93897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A3A767-F106-4924-A8A0-648EBC4FB929}">
      <dsp:nvSpPr>
        <dsp:cNvPr id="0" name=""/>
        <dsp:cNvSpPr/>
      </dsp:nvSpPr>
      <dsp:spPr>
        <a:xfrm rot="5400000">
          <a:off x="4939979" y="-1949352"/>
          <a:ext cx="956765" cy="5099635"/>
        </a:xfrm>
        <a:prstGeom prst="round2SameRect">
          <a:avLst/>
        </a:prstGeom>
        <a:solidFill>
          <a:srgbClr val="31B6FD">
            <a:alpha val="90000"/>
            <a:tint val="40000"/>
            <a:hueOff val="0"/>
            <a:satOff val="0"/>
            <a:lumOff val="0"/>
            <a:alphaOff val="0"/>
          </a:srgbClr>
        </a:solidFill>
        <a:ln w="15875" cap="flat" cmpd="sng" algn="ctr">
          <a:solidFill>
            <a:srgbClr val="31B6F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b="1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2016 год: 26 095 829,00 рубля, 9 СОНКО , 23 проекта</a:t>
          </a:r>
          <a:endParaRPr lang="ru-RU" sz="1400" b="1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2017 год: 27 456 050,00 рубля, 8 СО НКО, 22 проекта</a:t>
          </a:r>
          <a:endParaRPr lang="ru-RU" sz="1400" b="1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ndara"/>
            <a:ea typeface="+mn-ea"/>
            <a:cs typeface="+mn-cs"/>
          </a:endParaRPr>
        </a:p>
      </dsp:txBody>
      <dsp:txXfrm rot="-5400000">
        <a:off x="2868545" y="168787"/>
        <a:ext cx="5052930" cy="863355"/>
      </dsp:txXfrm>
    </dsp:sp>
    <dsp:sp modelId="{A8E8AF82-851C-4A23-88FE-7200FE1151B6}">
      <dsp:nvSpPr>
        <dsp:cNvPr id="0" name=""/>
        <dsp:cNvSpPr/>
      </dsp:nvSpPr>
      <dsp:spPr>
        <a:xfrm>
          <a:off x="0" y="2486"/>
          <a:ext cx="2868544" cy="1195956"/>
        </a:xfrm>
        <a:prstGeom prst="roundRect">
          <a:avLst/>
        </a:prstGeom>
        <a:solidFill>
          <a:srgbClr val="31B6FD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повышение качества жизни людей пожилого возраста</a:t>
          </a:r>
          <a:endParaRPr lang="ru-RU" sz="1400" b="1" kern="1200" dirty="0">
            <a:solidFill>
              <a:sysClr val="windowText" lastClr="0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58382" y="60868"/>
        <a:ext cx="2751780" cy="1079192"/>
      </dsp:txXfrm>
    </dsp:sp>
    <dsp:sp modelId="{99B046E0-71C9-46D4-BB1E-CB15394AA1D0}">
      <dsp:nvSpPr>
        <dsp:cNvPr id="0" name=""/>
        <dsp:cNvSpPr/>
      </dsp:nvSpPr>
      <dsp:spPr>
        <a:xfrm rot="5400000">
          <a:off x="4939979" y="-693598"/>
          <a:ext cx="956765" cy="5099635"/>
        </a:xfrm>
        <a:prstGeom prst="round2SameRect">
          <a:avLst/>
        </a:prstGeom>
        <a:solidFill>
          <a:srgbClr val="31B6FD">
            <a:alpha val="90000"/>
            <a:tint val="40000"/>
            <a:hueOff val="0"/>
            <a:satOff val="0"/>
            <a:lumOff val="0"/>
            <a:alphaOff val="0"/>
          </a:srgbClr>
        </a:solidFill>
        <a:ln w="15875" cap="flat" cmpd="sng" algn="ctr">
          <a:solidFill>
            <a:srgbClr val="31B6F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0" indent="-11430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Char char="••"/>
          </a:pPr>
          <a:endParaRPr lang="ru-RU" sz="1400" b="1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114300" lvl="0" indent="-11430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Char char="••"/>
          </a:pPr>
          <a:r>
            <a:rPr lang="ru-RU" sz="1400" b="1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2016 год: 4 969 345,52 рубля, 6 СОНКО, 8 проектов</a:t>
          </a:r>
          <a:endParaRPr lang="ru-RU" sz="1400" b="1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ru-RU" sz="1400" b="1" kern="1200" dirty="0" smtClean="0">
              <a:solidFill>
                <a:sysClr val="windowText" lastClr="000000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2017 год: 6 870 333,00 рубля, 6 СОНКО, 9 проектов</a:t>
          </a: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endParaRPr lang="ru-RU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ndara"/>
            <a:ea typeface="+mn-ea"/>
            <a:cs typeface="+mn-cs"/>
          </a:endParaRPr>
        </a:p>
      </dsp:txBody>
      <dsp:txXfrm rot="-5400000">
        <a:off x="2868545" y="1424541"/>
        <a:ext cx="5052930" cy="863355"/>
      </dsp:txXfrm>
    </dsp:sp>
    <dsp:sp modelId="{341B2F13-B1C1-40BC-84A7-5BC439BF7654}">
      <dsp:nvSpPr>
        <dsp:cNvPr id="0" name=""/>
        <dsp:cNvSpPr/>
      </dsp:nvSpPr>
      <dsp:spPr>
        <a:xfrm>
          <a:off x="0" y="1258240"/>
          <a:ext cx="2868544" cy="1195956"/>
        </a:xfrm>
        <a:prstGeom prst="roundRect">
          <a:avLst/>
        </a:prstGeom>
        <a:solidFill>
          <a:srgbClr val="31B6FD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b="1" kern="1200" dirty="0" smtClean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профилактика социального сиротства, поддержка материнства и детства</a:t>
          </a:r>
          <a:endParaRPr lang="ru-RU" kern="1200" dirty="0">
            <a:solidFill>
              <a:sysClr val="window" lastClr="FFFFFF"/>
            </a:solidFill>
            <a:latin typeface="Candara"/>
            <a:ea typeface="+mn-ea"/>
            <a:cs typeface="+mn-cs"/>
          </a:endParaRPr>
        </a:p>
      </dsp:txBody>
      <dsp:txXfrm>
        <a:off x="58382" y="1316622"/>
        <a:ext cx="2751780" cy="1079192"/>
      </dsp:txXfrm>
    </dsp:sp>
    <dsp:sp modelId="{268F1D50-F9B0-4C01-8C06-5002C508A3DC}">
      <dsp:nvSpPr>
        <dsp:cNvPr id="0" name=""/>
        <dsp:cNvSpPr/>
      </dsp:nvSpPr>
      <dsp:spPr>
        <a:xfrm rot="5400000">
          <a:off x="4939979" y="562156"/>
          <a:ext cx="956765" cy="5099635"/>
        </a:xfrm>
        <a:prstGeom prst="round2SameRect">
          <a:avLst/>
        </a:prstGeom>
        <a:solidFill>
          <a:srgbClr val="31B6FD">
            <a:alpha val="90000"/>
            <a:tint val="40000"/>
            <a:hueOff val="0"/>
            <a:satOff val="0"/>
            <a:lumOff val="0"/>
            <a:alphaOff val="0"/>
          </a:srgbClr>
        </a:solidFill>
        <a:ln w="15875" cap="flat" cmpd="sng" algn="ctr">
          <a:solidFill>
            <a:srgbClr val="31B6F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2016 год: 12 658 154,48 рубля, 10 СО НКО, 18 проектов</a:t>
          </a:r>
          <a:endParaRPr lang="ru-RU" sz="1400" b="1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2017 год: 12 090 500,00 рубля, 10 СОНКО, 16 проектов</a:t>
          </a:r>
          <a:endParaRPr lang="ru-RU" sz="1400" b="1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 rot="-5400000">
        <a:off x="2868545" y="2680296"/>
        <a:ext cx="5052930" cy="863355"/>
      </dsp:txXfrm>
    </dsp:sp>
    <dsp:sp modelId="{7A0FA433-ED03-48D8-823E-1270710039D7}">
      <dsp:nvSpPr>
        <dsp:cNvPr id="0" name=""/>
        <dsp:cNvSpPr/>
      </dsp:nvSpPr>
      <dsp:spPr>
        <a:xfrm>
          <a:off x="0" y="2513995"/>
          <a:ext cx="2868544" cy="1195956"/>
        </a:xfrm>
        <a:prstGeom prst="roundRect">
          <a:avLst/>
        </a:prstGeom>
        <a:solidFill>
          <a:srgbClr val="31B6FD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+mn-ea"/>
              <a:cs typeface="Arial" panose="020B0604020202020204" pitchFamily="34" charset="0"/>
            </a:rPr>
            <a:t>социальная адаптация инвалидов и их семей</a:t>
          </a:r>
          <a:endParaRPr lang="ru-RU" sz="1400" b="1" kern="1200" dirty="0">
            <a:solidFill>
              <a:sysClr val="windowText" lastClr="0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/>
            <a:ea typeface="+mn-ea"/>
            <a:cs typeface="+mn-cs"/>
          </a:endParaRPr>
        </a:p>
      </dsp:txBody>
      <dsp:txXfrm>
        <a:off x="58382" y="2572377"/>
        <a:ext cx="2751780" cy="1079192"/>
      </dsp:txXfrm>
    </dsp:sp>
    <dsp:sp modelId="{24139527-59F0-4DC4-B07F-1C7F5B8C9F8E}">
      <dsp:nvSpPr>
        <dsp:cNvPr id="0" name=""/>
        <dsp:cNvSpPr/>
      </dsp:nvSpPr>
      <dsp:spPr>
        <a:xfrm rot="5400000">
          <a:off x="4939979" y="1817910"/>
          <a:ext cx="956765" cy="5099635"/>
        </a:xfrm>
        <a:prstGeom prst="round2SameRect">
          <a:avLst/>
        </a:prstGeom>
        <a:solidFill>
          <a:srgbClr val="31B6FD">
            <a:alpha val="90000"/>
            <a:tint val="40000"/>
            <a:hueOff val="0"/>
            <a:satOff val="0"/>
            <a:lumOff val="0"/>
            <a:alphaOff val="0"/>
          </a:srgbClr>
        </a:solidFill>
        <a:ln w="15875" cap="flat" cmpd="sng" algn="ctr">
          <a:solidFill>
            <a:srgbClr val="31B6F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2016 год: 4 811 871,00 рубля, 6 СОНКО, 4 проекта </a:t>
          </a:r>
          <a:endParaRPr lang="ru-RU" sz="1400" b="1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2017 год: 6 818 317,00 рубля, 7 СОНКО, 11 проектов</a:t>
          </a:r>
          <a:endParaRPr lang="ru-RU" sz="1400" b="1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 rot="-5400000">
        <a:off x="2868545" y="3936050"/>
        <a:ext cx="5052930" cy="863355"/>
      </dsp:txXfrm>
    </dsp:sp>
    <dsp:sp modelId="{4150C825-E2AE-49A8-AB21-274DE128707E}">
      <dsp:nvSpPr>
        <dsp:cNvPr id="0" name=""/>
        <dsp:cNvSpPr/>
      </dsp:nvSpPr>
      <dsp:spPr>
        <a:xfrm>
          <a:off x="0" y="3769749"/>
          <a:ext cx="2868544" cy="1195956"/>
        </a:xfrm>
        <a:prstGeom prst="roundRect">
          <a:avLst/>
        </a:prstGeom>
        <a:solidFill>
          <a:srgbClr val="31B6FD">
            <a:hueOff val="0"/>
            <a:satOff val="0"/>
            <a:lumOff val="0"/>
            <a:alphaOff val="0"/>
          </a:srgbClr>
        </a:solidFill>
        <a:ln w="15875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поддержка ветеранов, инвалидов боевых действий, граждан, находящихся в трудной жизненной ситуации</a:t>
          </a:r>
          <a:endParaRPr lang="ru-RU" sz="1400" b="1" kern="1200" dirty="0">
            <a:solidFill>
              <a:sysClr val="windowText" lastClr="0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ndara"/>
            <a:ea typeface="+mn-ea"/>
            <a:cs typeface="+mn-cs"/>
          </a:endParaRPr>
        </a:p>
      </dsp:txBody>
      <dsp:txXfrm>
        <a:off x="58382" y="3828131"/>
        <a:ext cx="2751780" cy="107919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E81490-04C2-48A3-AE20-05CA9D19CF26}">
      <dsp:nvSpPr>
        <dsp:cNvPr id="0" name=""/>
        <dsp:cNvSpPr/>
      </dsp:nvSpPr>
      <dsp:spPr>
        <a:xfrm>
          <a:off x="0" y="3749426"/>
          <a:ext cx="7659541" cy="165505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Приказ Министерства социальной политики Свердловской области от 05.05.2016 № 183 «О реализации постановления Правительства Свердловской области  от 18.12.2014 № 1162-ПП «Об утверждении Порядка выплаты и размера компенсации поставщику или поставщикам социальных услуг, которые включены в реестр поставщиков социальных услуг Свердловской области, но не участвуют в выполнении государственного задания»</a:t>
          </a:r>
          <a:endParaRPr lang="ru-RU" sz="1600" kern="120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3749426"/>
        <a:ext cx="7659541" cy="1655052"/>
      </dsp:txXfrm>
    </dsp:sp>
    <dsp:sp modelId="{EE4ACC3F-AF9C-4538-93B0-B1257F83350E}">
      <dsp:nvSpPr>
        <dsp:cNvPr id="0" name=""/>
        <dsp:cNvSpPr/>
      </dsp:nvSpPr>
      <dsp:spPr>
        <a:xfrm rot="10800000">
          <a:off x="0" y="2071841"/>
          <a:ext cx="7659541" cy="1702410"/>
        </a:xfrm>
        <a:prstGeom prst="upArrowCallout">
          <a:avLst/>
        </a:prstGeom>
        <a:gradFill rotWithShape="0">
          <a:gsLst>
            <a:gs pos="0">
              <a:schemeClr val="accent5">
                <a:hueOff val="-3311292"/>
                <a:satOff val="13270"/>
                <a:lumOff val="2876"/>
                <a:alphaOff val="0"/>
                <a:tint val="50000"/>
                <a:satMod val="300000"/>
              </a:schemeClr>
            </a:gs>
            <a:gs pos="35000">
              <a:schemeClr val="accent5">
                <a:hueOff val="-3311292"/>
                <a:satOff val="13270"/>
                <a:lumOff val="2876"/>
                <a:alphaOff val="0"/>
                <a:tint val="37000"/>
                <a:satMod val="300000"/>
              </a:schemeClr>
            </a:gs>
            <a:gs pos="100000">
              <a:schemeClr val="accent5">
                <a:hueOff val="-3311292"/>
                <a:satOff val="13270"/>
                <a:lumOff val="287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Постановление Правительства Свердловской области от 18.12.2014 </a:t>
          </a:r>
          <a:r>
            <a:rPr lang="ru-RU" sz="1600" b="1" kern="12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/>
          </a:r>
          <a:br>
            <a:rPr lang="ru-RU" sz="1600" b="1" kern="12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600" b="1" kern="12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N </a:t>
          </a:r>
          <a:r>
            <a:rPr lang="ru-RU" sz="1600" b="1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1162-ПП "Об утверждении Порядка выплаты и размера компенсации поставщику или поставщикам социальных услуг, которые включены в реестр поставщиков социальных услуг Свердловской области, </a:t>
          </a:r>
          <a:r>
            <a:rPr lang="ru-RU" sz="1600" b="1" kern="12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/>
          </a:r>
          <a:br>
            <a:rPr lang="ru-RU" sz="1600" b="1" kern="12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600" b="1" kern="12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но </a:t>
          </a:r>
          <a:r>
            <a:rPr lang="ru-RU" sz="1600" b="1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не участвуют в выполнении государственного задания"</a:t>
          </a:r>
        </a:p>
      </dsp:txBody>
      <dsp:txXfrm rot="10800000">
        <a:off x="0" y="2071841"/>
        <a:ext cx="7659541" cy="1106175"/>
      </dsp:txXfrm>
    </dsp:sp>
    <dsp:sp modelId="{3241F7F0-FC31-4A9B-857D-05DBD39A2C27}">
      <dsp:nvSpPr>
        <dsp:cNvPr id="0" name=""/>
        <dsp:cNvSpPr/>
      </dsp:nvSpPr>
      <dsp:spPr>
        <a:xfrm rot="10800000">
          <a:off x="0" y="1085860"/>
          <a:ext cx="7659541" cy="1009839"/>
        </a:xfrm>
        <a:prstGeom prst="upArrowCallout">
          <a:avLst/>
        </a:prstGeom>
        <a:gradFill rotWithShape="0">
          <a:gsLst>
            <a:gs pos="0">
              <a:schemeClr val="accent5">
                <a:hueOff val="-6622584"/>
                <a:satOff val="26541"/>
                <a:lumOff val="5752"/>
                <a:alphaOff val="0"/>
                <a:tint val="50000"/>
                <a:satMod val="300000"/>
              </a:schemeClr>
            </a:gs>
            <a:gs pos="35000">
              <a:schemeClr val="accent5">
                <a:hueOff val="-6622584"/>
                <a:satOff val="26541"/>
                <a:lumOff val="5752"/>
                <a:alphaOff val="0"/>
                <a:tint val="37000"/>
                <a:satMod val="300000"/>
              </a:schemeClr>
            </a:gs>
            <a:gs pos="100000">
              <a:schemeClr val="accent5">
                <a:hueOff val="-6622584"/>
                <a:satOff val="26541"/>
                <a:lumOff val="5752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Закон Свердловской </a:t>
          </a:r>
          <a:r>
            <a:rPr lang="ru-RU" sz="1600" b="1" kern="12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области об областном </a:t>
          </a:r>
          <a:r>
            <a:rPr lang="ru-RU" sz="1600" b="1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бюджете на </a:t>
          </a:r>
          <a:r>
            <a:rPr lang="ru-RU" sz="1600" b="1" kern="12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соответствующий финансовый год и </a:t>
          </a:r>
          <a:r>
            <a:rPr lang="ru-RU" sz="1600" b="1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плановый </a:t>
          </a:r>
          <a:r>
            <a:rPr lang="ru-RU" sz="1600" b="1" kern="12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период</a:t>
          </a:r>
          <a:endParaRPr lang="ru-RU" sz="1600" b="1" kern="120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1085860"/>
        <a:ext cx="7659541" cy="656163"/>
      </dsp:txXfrm>
    </dsp:sp>
    <dsp:sp modelId="{E7FEB0D4-4938-45F8-8AA5-950B4AD86B20}">
      <dsp:nvSpPr>
        <dsp:cNvPr id="0" name=""/>
        <dsp:cNvSpPr/>
      </dsp:nvSpPr>
      <dsp:spPr>
        <a:xfrm rot="10800000">
          <a:off x="0" y="54621"/>
          <a:ext cx="7659541" cy="1110156"/>
        </a:xfrm>
        <a:prstGeom prst="upArrowCallou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Закон Свердловской области от 3 декабря 2014 года № 108-ОЗ «О социальном обслуживании граждан в Свердловской области» </a:t>
          </a:r>
          <a:endParaRPr lang="ru-RU" sz="1600" b="1" kern="120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54621"/>
        <a:ext cx="7659541" cy="72134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0FB879-50D2-40AF-BEB6-82F6E901864F}">
      <dsp:nvSpPr>
        <dsp:cNvPr id="0" name=""/>
        <dsp:cNvSpPr/>
      </dsp:nvSpPr>
      <dsp:spPr>
        <a:xfrm>
          <a:off x="0" y="3211779"/>
          <a:ext cx="7659541" cy="214074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C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ПРЕДЕЛЬНАЯ величина тарифов на социальные услуги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>
            <a:effectLst/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Постановление </a:t>
          </a:r>
          <a:r>
            <a:rPr lang="ru-RU" sz="1600" b="1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РЭК Свердловской области от 18.11.2015 N 162-ПК "Об утверждении предельных тарифов на социальные услуги на основании подушевых нормативов финансирования социальных услуг в Свердловской области, предоставляемые организациями социального обслуживания, находящимися в ведении Свердловской области"</a:t>
          </a:r>
        </a:p>
      </dsp:txBody>
      <dsp:txXfrm>
        <a:off x="0" y="3211779"/>
        <a:ext cx="7659541" cy="2140745"/>
      </dsp:txXfrm>
    </dsp:sp>
    <dsp:sp modelId="{C9279EC7-664E-4915-8498-4A3AD10B6FF7}">
      <dsp:nvSpPr>
        <dsp:cNvPr id="0" name=""/>
        <dsp:cNvSpPr/>
      </dsp:nvSpPr>
      <dsp:spPr>
        <a:xfrm rot="10800000">
          <a:off x="0" y="1"/>
          <a:ext cx="7659541" cy="3292467"/>
        </a:xfrm>
        <a:prstGeom prst="upArrowCallou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70C0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Включение в Реестр поставщиков социальных услуг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 Приказ Министерства социальной политики Свердловской области </a:t>
          </a:r>
          <a:br>
            <a:rPr lang="ru-RU" sz="1600" b="1" kern="12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600" b="1" kern="12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от 21.11.2014 № 706 «О </a:t>
          </a:r>
          <a:r>
            <a:rPr lang="ru-RU" sz="1600" b="1" kern="1200" dirty="0">
              <a:effectLst/>
              <a:latin typeface="Arial" panose="020B0604020202020204" pitchFamily="34" charset="0"/>
              <a:cs typeface="Arial" panose="020B0604020202020204" pitchFamily="34" charset="0"/>
            </a:rPr>
            <a:t>формировании и ведения реестра поставщиков социальных услуг и регистра получателей социальных услуг в Свердловской </a:t>
          </a:r>
          <a:r>
            <a:rPr lang="ru-RU" sz="1600" b="1" kern="1200" dirty="0" smtClean="0">
              <a:effectLst/>
              <a:latin typeface="Arial" panose="020B0604020202020204" pitchFamily="34" charset="0"/>
              <a:cs typeface="Arial" panose="020B0604020202020204" pitchFamily="34" charset="0"/>
            </a:rPr>
            <a:t>области»</a:t>
          </a:r>
          <a:endParaRPr lang="ru-RU" sz="1600" b="1" kern="1200" dirty="0"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1"/>
        <a:ext cx="7659541" cy="213934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C530BA-AD3C-43D6-B8D2-9C9AFE658F1E}">
      <dsp:nvSpPr>
        <dsp:cNvPr id="0" name=""/>
        <dsp:cNvSpPr/>
      </dsp:nvSpPr>
      <dsp:spPr>
        <a:xfrm>
          <a:off x="0" y="137450"/>
          <a:ext cx="3615150" cy="3726450"/>
        </a:xfrm>
        <a:prstGeom prst="roundRect">
          <a:avLst/>
        </a:prstGeom>
        <a:solidFill>
          <a:srgbClr val="FFFFCC">
            <a:alpha val="89804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b" anchorCtr="0">
          <a:noAutofit/>
          <a:sp3d extrusionH="28000" prstMaterial="matte"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i="0" kern="1200" baseline="0" dirty="0" smtClean="0">
              <a:solidFill>
                <a:schemeClr val="accent4">
                  <a:lumMod val="75000"/>
                </a:schemeClr>
              </a:solidFill>
              <a:latin typeface="Georgia" panose="02040502050405020303" pitchFamily="18" charset="0"/>
              <a:cs typeface="Arabic Typesetting" panose="03020402040406030203" pitchFamily="66" charset="-78"/>
            </a:rPr>
            <a:t>Определение размера компенсации поставщику социальных услуг</a:t>
          </a:r>
        </a:p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200" b="1" i="0" kern="1200" baseline="0" dirty="0">
            <a:solidFill>
              <a:schemeClr val="accent4">
                <a:lumMod val="75000"/>
              </a:schemeClr>
            </a:solidFill>
            <a:latin typeface="Georgia" panose="02040502050405020303" pitchFamily="18" charset="0"/>
            <a:cs typeface="Arabic Typesetting" panose="03020402040406030203" pitchFamily="66" charset="-78"/>
          </a:endParaRPr>
        </a:p>
      </dsp:txBody>
      <dsp:txXfrm>
        <a:off x="176477" y="313927"/>
        <a:ext cx="3262196" cy="337349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BC0224-7DB4-4739-9E0B-E0FA0138AE83}">
      <dsp:nvSpPr>
        <dsp:cNvPr id="0" name=""/>
        <dsp:cNvSpPr/>
      </dsp:nvSpPr>
      <dsp:spPr>
        <a:xfrm rot="1740000">
          <a:off x="301604" y="1008926"/>
          <a:ext cx="3621283" cy="3270150"/>
        </a:xfrm>
        <a:prstGeom prst="roundRect">
          <a:avLst/>
        </a:prstGeom>
        <a:solidFill>
          <a:srgbClr val="CCFF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  <a:sp3d extrusionH="28000" prstMaterial="matte"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i="0" kern="1200" dirty="0" smtClean="0">
              <a:solidFill>
                <a:schemeClr val="accent1"/>
              </a:solidFill>
              <a:latin typeface="Georgia" panose="02040502050405020303" pitchFamily="18" charset="0"/>
            </a:rPr>
            <a:t>Определение размера ежемесячной платы за социальные услуги с  получателя социальных услуг, </a:t>
          </a:r>
          <a:r>
            <a:rPr lang="ru-RU" sz="2800" i="0" kern="1200" dirty="0" smtClean="0">
              <a:solidFill>
                <a:schemeClr val="accent1"/>
              </a:solidFill>
              <a:latin typeface="Georgia" panose="02040502050405020303" pitchFamily="18" charset="0"/>
            </a:rPr>
            <a:t>при</a:t>
          </a:r>
          <a:r>
            <a:rPr lang="ru-RU" sz="2300" i="0" kern="1200" dirty="0" smtClean="0">
              <a:solidFill>
                <a:schemeClr val="accent1"/>
              </a:solidFill>
              <a:latin typeface="Georgia" panose="02040502050405020303" pitchFamily="18" charset="0"/>
            </a:rPr>
            <a:t> предоставлении социальных услуг на условиях полной  или частичной оплаты</a:t>
          </a:r>
          <a:endParaRPr lang="ru-RU" sz="2300" i="0" kern="1200" dirty="0">
            <a:solidFill>
              <a:schemeClr val="accent1"/>
            </a:solidFill>
            <a:latin typeface="Georgia" panose="02040502050405020303" pitchFamily="18" charset="0"/>
          </a:endParaRPr>
        </a:p>
      </dsp:txBody>
      <dsp:txXfrm>
        <a:off x="461240" y="1168562"/>
        <a:ext cx="3302011" cy="295087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E81490-04C2-48A3-AE20-05CA9D19CF26}">
      <dsp:nvSpPr>
        <dsp:cNvPr id="0" name=""/>
        <dsp:cNvSpPr/>
      </dsp:nvSpPr>
      <dsp:spPr>
        <a:xfrm>
          <a:off x="0" y="5098665"/>
          <a:ext cx="7464322" cy="30193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/>
            <a:t>Подготовлены проекты приказов </a:t>
          </a:r>
          <a:endParaRPr lang="ru-RU" sz="1500" kern="1200" dirty="0"/>
        </a:p>
      </dsp:txBody>
      <dsp:txXfrm>
        <a:off x="0" y="5098665"/>
        <a:ext cx="7464322" cy="301935"/>
      </dsp:txXfrm>
    </dsp:sp>
    <dsp:sp modelId="{3865CA7A-C2B8-41E3-B512-EEFB597A8342}">
      <dsp:nvSpPr>
        <dsp:cNvPr id="0" name=""/>
        <dsp:cNvSpPr/>
      </dsp:nvSpPr>
      <dsp:spPr>
        <a:xfrm rot="10800000">
          <a:off x="0" y="3227751"/>
          <a:ext cx="7464322" cy="1887939"/>
        </a:xfrm>
        <a:prstGeom prst="upArrowCallout">
          <a:avLst/>
        </a:prstGeom>
        <a:gradFill rotWithShape="0">
          <a:gsLst>
            <a:gs pos="0">
              <a:schemeClr val="accent5">
                <a:hueOff val="-3311292"/>
                <a:satOff val="13270"/>
                <a:lumOff val="2876"/>
                <a:alphaOff val="0"/>
                <a:tint val="50000"/>
                <a:satMod val="300000"/>
              </a:schemeClr>
            </a:gs>
            <a:gs pos="35000">
              <a:schemeClr val="accent5">
                <a:hueOff val="-3311292"/>
                <a:satOff val="13270"/>
                <a:lumOff val="2876"/>
                <a:alphaOff val="0"/>
                <a:tint val="37000"/>
                <a:satMod val="300000"/>
              </a:schemeClr>
            </a:gs>
            <a:gs pos="100000">
              <a:schemeClr val="accent5">
                <a:hueOff val="-3311292"/>
                <a:satOff val="13270"/>
                <a:lumOff val="287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>
              <a:latin typeface="Arial" panose="020B0604020202020204" pitchFamily="34" charset="0"/>
              <a:cs typeface="Arial" panose="020B0604020202020204" pitchFamily="34" charset="0"/>
            </a:rPr>
            <a:t>Постановление Правительства Свердловской области от 01.02.2018 N 50-ПП "Об утверждении Порядка предоставления из областного бюджета субсидий некоммерческим организациям, не являющимся государственными (муниципальными) учреждениями, на финансовое обеспечение затрат, связанных с предоставлением социальных услуг в форме социального обслуживания на дому, срочных социальных услуг"</a:t>
          </a:r>
        </a:p>
      </dsp:txBody>
      <dsp:txXfrm rot="10800000">
        <a:off x="0" y="3227751"/>
        <a:ext cx="7464322" cy="1226726"/>
      </dsp:txXfrm>
    </dsp:sp>
    <dsp:sp modelId="{3241F7F0-FC31-4A9B-857D-05DBD39A2C27}">
      <dsp:nvSpPr>
        <dsp:cNvPr id="0" name=""/>
        <dsp:cNvSpPr/>
      </dsp:nvSpPr>
      <dsp:spPr>
        <a:xfrm rot="10800000">
          <a:off x="0" y="1870913"/>
          <a:ext cx="7464322" cy="1375250"/>
        </a:xfrm>
        <a:prstGeom prst="upArrowCallout">
          <a:avLst/>
        </a:prstGeom>
        <a:gradFill rotWithShape="0">
          <a:gsLst>
            <a:gs pos="0">
              <a:schemeClr val="accent5">
                <a:hueOff val="-6622584"/>
                <a:satOff val="26541"/>
                <a:lumOff val="5752"/>
                <a:alphaOff val="0"/>
                <a:tint val="50000"/>
                <a:satMod val="300000"/>
              </a:schemeClr>
            </a:gs>
            <a:gs pos="35000">
              <a:schemeClr val="accent5">
                <a:hueOff val="-6622584"/>
                <a:satOff val="26541"/>
                <a:lumOff val="5752"/>
                <a:alphaOff val="0"/>
                <a:tint val="37000"/>
                <a:satMod val="300000"/>
              </a:schemeClr>
            </a:gs>
            <a:gs pos="100000">
              <a:schemeClr val="accent5">
                <a:hueOff val="-6622584"/>
                <a:satOff val="26541"/>
                <a:lumOff val="5752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>
              <a:latin typeface="Arial" panose="020B0604020202020204" pitchFamily="34" charset="0"/>
              <a:cs typeface="Arial" panose="020B0604020202020204" pitchFamily="34" charset="0"/>
            </a:rPr>
            <a:t>Закон Свердловской </a:t>
          </a:r>
          <a:r>
            <a:rPr lang="ru-RU" sz="15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области от 07 </a:t>
          </a:r>
          <a:r>
            <a:rPr lang="ru-RU" sz="1500" b="1" kern="1200" dirty="0">
              <a:latin typeface="Arial" panose="020B0604020202020204" pitchFamily="34" charset="0"/>
              <a:cs typeface="Arial" panose="020B0604020202020204" pitchFamily="34" charset="0"/>
            </a:rPr>
            <a:t>декабря </a:t>
          </a:r>
          <a:r>
            <a:rPr lang="ru-RU" sz="15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2017 </a:t>
          </a:r>
          <a:r>
            <a:rPr lang="ru-RU" sz="1500" b="1" kern="1200" dirty="0">
              <a:latin typeface="Arial" panose="020B0604020202020204" pitchFamily="34" charset="0"/>
              <a:cs typeface="Arial" panose="020B0604020202020204" pitchFamily="34" charset="0"/>
            </a:rPr>
            <a:t>года № </a:t>
          </a:r>
          <a:r>
            <a:rPr lang="ru-RU" sz="15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121-ОЗ </a:t>
          </a:r>
          <a:r>
            <a:rPr lang="ru-RU" sz="1500" b="1" kern="1200" dirty="0">
              <a:latin typeface="Arial" panose="020B0604020202020204" pitchFamily="34" charset="0"/>
              <a:cs typeface="Arial" panose="020B0604020202020204" pitchFamily="34" charset="0"/>
            </a:rPr>
            <a:t>«Об областном бюджете на </a:t>
          </a:r>
          <a:r>
            <a:rPr lang="ru-RU" sz="15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2018 </a:t>
          </a:r>
          <a:r>
            <a:rPr lang="ru-RU" sz="1500" b="1" kern="1200" dirty="0">
              <a:latin typeface="Arial" panose="020B0604020202020204" pitchFamily="34" charset="0"/>
              <a:cs typeface="Arial" panose="020B0604020202020204" pitchFamily="34" charset="0"/>
            </a:rPr>
            <a:t>год и плановый период </a:t>
          </a:r>
          <a:r>
            <a:rPr lang="ru-RU" sz="15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2019 </a:t>
          </a:r>
          <a:r>
            <a:rPr lang="ru-RU" sz="1500" b="1" kern="1200" dirty="0">
              <a:latin typeface="Arial" panose="020B0604020202020204" pitchFamily="34" charset="0"/>
              <a:cs typeface="Arial" panose="020B0604020202020204" pitchFamily="34" charset="0"/>
            </a:rPr>
            <a:t>и </a:t>
          </a:r>
          <a:r>
            <a:rPr lang="ru-RU" sz="15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2020 </a:t>
          </a:r>
          <a:r>
            <a:rPr lang="ru-RU" sz="1500" b="1" kern="1200" dirty="0">
              <a:latin typeface="Arial" panose="020B0604020202020204" pitchFamily="34" charset="0"/>
              <a:cs typeface="Arial" panose="020B0604020202020204" pitchFamily="34" charset="0"/>
            </a:rPr>
            <a:t>годов».</a:t>
          </a:r>
        </a:p>
      </dsp:txBody>
      <dsp:txXfrm rot="10800000">
        <a:off x="0" y="1870913"/>
        <a:ext cx="7464322" cy="893596"/>
      </dsp:txXfrm>
    </dsp:sp>
    <dsp:sp modelId="{E7FEB0D4-4938-45F8-8AA5-950B4AD86B20}">
      <dsp:nvSpPr>
        <dsp:cNvPr id="0" name=""/>
        <dsp:cNvSpPr/>
      </dsp:nvSpPr>
      <dsp:spPr>
        <a:xfrm rot="10800000">
          <a:off x="0" y="40788"/>
          <a:ext cx="7464322" cy="1887939"/>
        </a:xfrm>
        <a:prstGeom prst="upArrowCallou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Закон Свердловской области от 3 декабря 2014 года № 108-ОЗ «О социальном обслуживании граждан в Свердловской области» </a:t>
          </a:r>
          <a:endParaRPr lang="ru-RU" sz="15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40788"/>
        <a:ext cx="7464322" cy="122672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4CACA8-4F30-4F46-A143-AC40832305BF}">
      <dsp:nvSpPr>
        <dsp:cNvPr id="0" name=""/>
        <dsp:cNvSpPr/>
      </dsp:nvSpPr>
      <dsp:spPr>
        <a:xfrm>
          <a:off x="0" y="1293609"/>
          <a:ext cx="7401540" cy="20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66FB20B-A711-4EDA-BE7B-C59FCE193952}">
      <dsp:nvSpPr>
        <dsp:cNvPr id="0" name=""/>
        <dsp:cNvSpPr/>
      </dsp:nvSpPr>
      <dsp:spPr>
        <a:xfrm>
          <a:off x="324219" y="87448"/>
          <a:ext cx="7077320" cy="1315902"/>
        </a:xfrm>
        <a:prstGeom prst="roundRect">
          <a:avLst/>
        </a:prstGeom>
        <a:solidFill>
          <a:srgbClr val="F5FCAE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95832" tIns="0" rIns="195832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внедрение современных организационно-экономических механизмов  в сфере предоставления социальных услуг в форме социального обслуживания населения на дому, срочных социальных услуг</a:t>
          </a:r>
          <a:endParaRPr lang="ru-RU" sz="18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88456" y="151685"/>
        <a:ext cx="6948846" cy="1187428"/>
      </dsp:txXfrm>
    </dsp:sp>
    <dsp:sp modelId="{EB95D2AE-A38F-4713-A088-79FFD185C522}">
      <dsp:nvSpPr>
        <dsp:cNvPr id="0" name=""/>
        <dsp:cNvSpPr/>
      </dsp:nvSpPr>
      <dsp:spPr>
        <a:xfrm>
          <a:off x="0" y="2642242"/>
          <a:ext cx="7401540" cy="20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1488257"/>
              <a:satOff val="8966"/>
              <a:lumOff val="719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4B619A4-DA6E-4F42-AE27-D5623EEFD168}">
      <dsp:nvSpPr>
        <dsp:cNvPr id="0" name=""/>
        <dsp:cNvSpPr/>
      </dsp:nvSpPr>
      <dsp:spPr>
        <a:xfrm>
          <a:off x="352368" y="1538409"/>
          <a:ext cx="7047357" cy="1221913"/>
        </a:xfrm>
        <a:prstGeom prst="roundRect">
          <a:avLst/>
        </a:prstGeom>
        <a:solidFill>
          <a:srgbClr val="C3C3F5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95832" tIns="0" rIns="195832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создание условий для удовлетворения потребностей граждан в получении социальных услуг, повышение их качества</a:t>
          </a:r>
          <a:endParaRPr lang="ru-RU" sz="18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12017" y="1598058"/>
        <a:ext cx="6928059" cy="1102615"/>
      </dsp:txXfrm>
    </dsp:sp>
    <dsp:sp modelId="{DD2A7CBD-AFC8-4F4B-AFEC-B84785D3B999}">
      <dsp:nvSpPr>
        <dsp:cNvPr id="0" name=""/>
        <dsp:cNvSpPr/>
      </dsp:nvSpPr>
      <dsp:spPr>
        <a:xfrm>
          <a:off x="0" y="3863538"/>
          <a:ext cx="7401540" cy="20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976513"/>
              <a:satOff val="17933"/>
              <a:lumOff val="143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3BD512C-0CE1-44ED-9C97-73962B0271FA}">
      <dsp:nvSpPr>
        <dsp:cNvPr id="0" name=""/>
        <dsp:cNvSpPr/>
      </dsp:nvSpPr>
      <dsp:spPr>
        <a:xfrm>
          <a:off x="352368" y="2887042"/>
          <a:ext cx="7047357" cy="1094575"/>
        </a:xfrm>
        <a:prstGeom prst="roundRect">
          <a:avLst/>
        </a:prstGeom>
        <a:solidFill>
          <a:srgbClr val="D2FAE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95832" tIns="0" rIns="195832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определяет цели, условия, процедуру предоставления из областного бюджета субсидий некоммерческим организациям</a:t>
          </a:r>
          <a:endParaRPr lang="ru-RU" sz="18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05801" y="2940475"/>
        <a:ext cx="6940491" cy="987709"/>
      </dsp:txXfrm>
    </dsp:sp>
    <dsp:sp modelId="{1AD99E04-A43A-4603-AFCD-77669913DC19}">
      <dsp:nvSpPr>
        <dsp:cNvPr id="0" name=""/>
        <dsp:cNvSpPr/>
      </dsp:nvSpPr>
      <dsp:spPr>
        <a:xfrm>
          <a:off x="0" y="5452844"/>
          <a:ext cx="7401540" cy="20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CD830A4-4CD3-4B47-B19B-771DA2DA525A}">
      <dsp:nvSpPr>
        <dsp:cNvPr id="0" name=""/>
        <dsp:cNvSpPr/>
      </dsp:nvSpPr>
      <dsp:spPr>
        <a:xfrm>
          <a:off x="352368" y="4108338"/>
          <a:ext cx="7047357" cy="1462586"/>
        </a:xfrm>
        <a:prstGeom prst="roundRect">
          <a:avLst/>
        </a:prstGeom>
        <a:solidFill>
          <a:schemeClr val="accent6">
            <a:lumMod val="20000"/>
            <a:lumOff val="8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95832" tIns="0" rIns="195832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финансовое обеспечение затрат, связанных с оказанием услуг в форме социального обслуживания на дому, срочных услуг на конкурсной основе.</a:t>
          </a:r>
          <a:endParaRPr lang="ru-RU" sz="18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23766" y="4179736"/>
        <a:ext cx="6904561" cy="13197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image" Target="../media/image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1E916-6EF8-49E1-B9DA-F91D017576A3}" type="datetimeFigureOut">
              <a:rPr lang="ru-RU" smtClean="0"/>
              <a:t>11.05.2018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6363B-6CC3-495B-BBD8-0FF8A0600A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633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76650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4" y="3429001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1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5ED99577-3F49-4A71-96F0-D961EF26EAFF}" type="datetime1">
              <a:rPr lang="ru-RU" smtClean="0"/>
              <a:t>11.05.2018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0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8" y="6250164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69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3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7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9" y="1988842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D1E26-3225-4F3C-B2DF-DECA9748EC11}" type="datetime1">
              <a:rPr lang="ru-RU" smtClean="0"/>
              <a:t>11.05.2018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026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5FF77-9E38-43F6-81A4-E065B12F3A5F}" type="datetime1">
              <a:rPr lang="ru-RU" smtClean="0"/>
              <a:t>11.05.2018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71305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5439E-E159-47C4-A6C2-0B361286332D}" type="datetime1">
              <a:rPr lang="ru-RU" smtClean="0"/>
              <a:t>11.05.2018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1432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3082F-C16A-4725-BB27-CD1684037264}" type="datetime1">
              <a:rPr lang="ru-RU" smtClean="0"/>
              <a:t>11.05.2018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62916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80FC3-50A1-4F45-A535-8D88A721F885}" type="datetime1">
              <a:rPr lang="ru-RU" smtClean="0"/>
              <a:t>11.05.2018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00722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8E81CB-F0D9-4E7B-8C58-D75CCE391E0C}" type="datetime1">
              <a:rPr lang="ru-RU" smtClean="0"/>
              <a:t>11.05.2018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68596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66588-76F5-4DD3-9CB7-1C6B7ED9DDC7}" type="datetime1">
              <a:rPr lang="ru-RU" smtClean="0"/>
              <a:t>11.05.2018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68480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2B0BF-DD19-4B61-ABA0-3DB2F84F5638}" type="datetime1">
              <a:rPr lang="ru-RU" smtClean="0"/>
              <a:t>11.05.2018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93797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0D5583-F38F-4B36-A55D-64239E25E3AF}" type="datetime1">
              <a:rPr lang="ru-RU" smtClean="0"/>
              <a:t>11.05.2018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98145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AD6DB-B0E2-4A81-82C2-4301FEDA3211}" type="datetime1">
              <a:rPr lang="ru-RU" smtClean="0"/>
              <a:t>11.05.2018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960894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CFD17-B06E-4CD3-8BFB-9C5AEC013211}" type="datetime1">
              <a:rPr lang="ru-RU" smtClean="0"/>
              <a:t>11.05.2018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114352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5ABBB-0CF8-47D2-A4CD-39BD4E5B193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11.05.2018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20182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69E2B-792F-46B1-8D9B-A3DB1B7ECEC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11.05.2018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7111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9CED2-6B9F-4993-915B-7A921318B2C4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11.05.2018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67482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24094-86FF-4C2B-977E-79F868A73B4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11.05.2018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229645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CC349-0370-4644-8F7D-50E9E7D7D0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11.05.2018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135673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AF387-95A0-485B-B61C-34FED7338E6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11.05.2018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441381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26E05-5FF7-4244-AAEB-1D8D8D4F2E7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11.05.2018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406164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115DA-4078-45E7-A6D8-306E021B948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11.05.2018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28914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A2C6A-A259-488E-8459-6DFA5D70CCC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11.05.2018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540383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4A745-A726-406B-B393-688E2A8FC25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11.05.2018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97753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10E282-C231-4771-AC03-923D7D81A32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11.05.2018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563226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11.05.2018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48648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11.05.2018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492530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11.05.2018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636944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11.05.2018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05753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11.05.2018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884321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11.05.2018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249595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11.05.2018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453164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11.05.2018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828468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11.05.2018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189310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11.05.2018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157300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11.05.2018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335206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1953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62034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053901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4" y="3429001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1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CC6C7B23-7BBB-4FB3-9E8B-2549BD24E832}" type="datetimeFigureOut">
              <a:rPr lang="ru-RU" smtClean="0"/>
              <a:t>11.05.2018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0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8" y="6250164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67975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66184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69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3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7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22138988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9" y="1988842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87702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2.xml"/><Relationship Id="rId10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theme" Target="../theme/theme5.xml"/><Relationship Id="rId3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7.xml"/><Relationship Id="rId2" Type="http://schemas.openxmlformats.org/officeDocument/2006/relationships/slideLayout" Target="../slideLayouts/slideLayout42.xml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5.xml"/><Relationship Id="rId4" Type="http://schemas.openxmlformats.org/officeDocument/2006/relationships/slideLayout" Target="../slideLayouts/slideLayout44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9" y="1700810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7" y="686940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D36B55-D49F-41FF-A7FC-EB04093D11C3}" type="datetime1">
              <a:rPr lang="ru-RU" smtClean="0"/>
              <a:t>11.05.2018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5516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17DA18-B0CE-40B3-8A51-786119A1118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11.05.2018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2454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11.05.2018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8467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9" y="1700810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7" y="686940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586501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0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0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0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0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0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13" Type="http://schemas.microsoft.com/office/2007/relationships/diagramDrawing" Target="../diagrams/drawing7.xml"/><Relationship Id="rId3" Type="http://schemas.openxmlformats.org/officeDocument/2006/relationships/image" Target="../media/image8.png"/><Relationship Id="rId7" Type="http://schemas.openxmlformats.org/officeDocument/2006/relationships/diagramColors" Target="../diagrams/colors6.xml"/><Relationship Id="rId12" Type="http://schemas.openxmlformats.org/officeDocument/2006/relationships/diagramColors" Target="../diagrams/colors7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0.xml"/><Relationship Id="rId6" Type="http://schemas.openxmlformats.org/officeDocument/2006/relationships/diagramQuickStyle" Target="../diagrams/quickStyle6.xml"/><Relationship Id="rId11" Type="http://schemas.openxmlformats.org/officeDocument/2006/relationships/diagramQuickStyle" Target="../diagrams/quickStyle7.xml"/><Relationship Id="rId5" Type="http://schemas.openxmlformats.org/officeDocument/2006/relationships/diagramLayout" Target="../diagrams/layout6.xml"/><Relationship Id="rId10" Type="http://schemas.openxmlformats.org/officeDocument/2006/relationships/diagramLayout" Target="../diagrams/layout7.xml"/><Relationship Id="rId4" Type="http://schemas.openxmlformats.org/officeDocument/2006/relationships/diagramData" Target="../diagrams/data6.xml"/><Relationship Id="rId9" Type="http://schemas.openxmlformats.org/officeDocument/2006/relationships/diagramData" Target="../diagrams/data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notesSlide" Target="../notesSlides/notesSlide1.xml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20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0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1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unro.minjust.ru/NKOPerfServ.aspx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0" y="0"/>
            <a:ext cx="5589802" cy="4797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ctr"/>
            <a:r>
              <a:rPr lang="ru-RU" sz="2400" b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«Меры поддержки социально ориентированных некоммерческих организаций, реализуемые Министерством социальной политики Свердловской области»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7158" y="5572140"/>
            <a:ext cx="5078938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700" i="1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lang="ru-RU" sz="1700" i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ачальник Управления координации 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700" i="1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стратегического развития 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7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Министерства социальной политики Свердловской области</a:t>
            </a:r>
            <a:endParaRPr kumimoji="0" lang="ru-RU" sz="1700" b="0" i="1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8596" y="4929198"/>
            <a:ext cx="48577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Ксения Андреевна Зуева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572264" y="6072206"/>
            <a:ext cx="221457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Екатеринбург,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28 апреля 2018 года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4393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415903" y="1015527"/>
            <a:ext cx="7143800" cy="1588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Заголовок 2"/>
          <p:cNvSpPr>
            <a:spLocks noGrp="1"/>
          </p:cNvSpPr>
          <p:nvPr>
            <p:ph type="title"/>
          </p:nvPr>
        </p:nvSpPr>
        <p:spPr>
          <a:xfrm>
            <a:off x="1331640" y="1268760"/>
            <a:ext cx="7312326" cy="1654719"/>
          </a:xfrm>
        </p:spPr>
        <p:txBody>
          <a:bodyPr>
            <a:normAutofit fontScale="90000"/>
          </a:bodyPr>
          <a:lstStyle/>
          <a:p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территории Свердловской области 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зарегистрированы </a:t>
            </a:r>
            <a:b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осуществляют свою деятельность 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8854 </a:t>
            </a: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некоммерческие организации, </a:t>
            </a:r>
            <a:b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том числе </a:t>
            </a: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1074 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благотворительных фонда</a:t>
            </a:r>
            <a:br>
              <a:rPr lang="ru-RU" sz="20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0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203631" y="2615007"/>
            <a:ext cx="7736870" cy="3853235"/>
          </a:xfrm>
          <a:prstGeom prst="rect">
            <a:avLst/>
          </a:prstGeom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47664" y="170408"/>
            <a:ext cx="72728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E47B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Роль негосударственных </a:t>
            </a:r>
            <a:r>
              <a:rPr lang="ru-RU" sz="2000" b="1" dirty="0" smtClean="0">
                <a:solidFill>
                  <a:srgbClr val="E47B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организаций</a:t>
            </a:r>
          </a:p>
          <a:p>
            <a:r>
              <a:rPr lang="ru-RU" sz="2000" b="1" dirty="0" smtClean="0">
                <a:solidFill>
                  <a:srgbClr val="E47B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2000" b="1" dirty="0">
                <a:solidFill>
                  <a:srgbClr val="E47B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социальной политике</a:t>
            </a:r>
            <a:endParaRPr lang="ru-RU" sz="2000" dirty="0">
              <a:solidFill>
                <a:srgbClr val="E47B1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1042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547664" y="980728"/>
            <a:ext cx="6989145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460172" y="44623"/>
            <a:ext cx="7608338" cy="100915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  <a:defRPr/>
            </a:pPr>
            <a:r>
              <a:rPr lang="ru-RU" sz="1900" b="1" dirty="0">
                <a:solidFill>
                  <a:srgbClr val="E47B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Меры государственной поддержки некоммерческих </a:t>
            </a:r>
            <a:r>
              <a:rPr lang="ru-RU" sz="1900" b="1" dirty="0" smtClean="0">
                <a:solidFill>
                  <a:srgbClr val="E47B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организаций, реализуемые Министерством социальной политики Свердловской области</a:t>
            </a:r>
            <a:endParaRPr kumimoji="0" lang="ru-RU" sz="1900" b="1" i="0" u="none" strike="noStrike" kern="1200" cap="none" spc="0" normalizeH="0" baseline="0" noProof="0" dirty="0">
              <a:ln>
                <a:noFill/>
              </a:ln>
              <a:solidFill>
                <a:srgbClr val="E47B1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020929512"/>
              </p:ext>
            </p:extLst>
          </p:nvPr>
        </p:nvGraphicFramePr>
        <p:xfrm>
          <a:off x="1075622" y="1053774"/>
          <a:ext cx="7744850" cy="56677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120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547664" y="1124744"/>
            <a:ext cx="6810550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125649" y="188641"/>
            <a:ext cx="7608338" cy="85470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9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E6F10"/>
                </a:solidFill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Предоставление</a:t>
            </a:r>
            <a:r>
              <a:rPr kumimoji="0" lang="ru-RU" sz="1900" b="1" i="0" u="none" strike="noStrike" kern="1200" cap="none" spc="0" normalizeH="0" noProof="0" dirty="0" smtClean="0">
                <a:ln>
                  <a:noFill/>
                </a:ln>
                <a:solidFill>
                  <a:srgbClr val="CE6F10"/>
                </a:solidFill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субсидии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900" b="1" i="0" u="none" strike="noStrike" kern="1200" cap="none" spc="0" normalizeH="0" noProof="0" dirty="0" smtClean="0">
                <a:ln>
                  <a:noFill/>
                </a:ln>
                <a:solidFill>
                  <a:srgbClr val="CE6F10"/>
                </a:solidFill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 соответствии с Федеральным законом 7-ФЗ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900" b="1" i="0" u="none" strike="noStrike" kern="1200" cap="none" spc="0" normalizeH="0" noProof="0" dirty="0" smtClean="0">
                <a:ln>
                  <a:noFill/>
                </a:ln>
                <a:solidFill>
                  <a:srgbClr val="CE6F10"/>
                </a:solidFill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(реализация социально значимых проектов)</a:t>
            </a:r>
            <a:endParaRPr kumimoji="0" lang="ru-RU" sz="1900" b="1" i="0" u="none" strike="noStrike" kern="1200" cap="none" spc="0" normalizeH="0" baseline="0" noProof="0" dirty="0">
              <a:ln>
                <a:noFill/>
              </a:ln>
              <a:solidFill>
                <a:srgbClr val="CE6F10"/>
              </a:solidFill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841597196"/>
              </p:ext>
            </p:extLst>
          </p:nvPr>
        </p:nvGraphicFramePr>
        <p:xfrm>
          <a:off x="1052008" y="1536898"/>
          <a:ext cx="7464322" cy="51845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175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flipV="1">
            <a:off x="1609922" y="1723737"/>
            <a:ext cx="7067128" cy="6278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349067" y="320100"/>
            <a:ext cx="7608338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  <a:defRPr/>
            </a:pPr>
            <a:r>
              <a:rPr lang="ru-RU" b="1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Динамика предоставления субсидий социально ориентированным некоммерческим организациям </a:t>
            </a:r>
            <a:br>
              <a:rPr lang="ru-RU" b="1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2015 - 2017 годах из средств областного и федерального бюджетов Министерством социальной политики Свердловской области</a:t>
            </a: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195164323"/>
              </p:ext>
            </p:extLst>
          </p:nvPr>
        </p:nvGraphicFramePr>
        <p:xfrm>
          <a:off x="1115616" y="1988840"/>
          <a:ext cx="7776864" cy="42902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426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500166" y="836712"/>
            <a:ext cx="6984776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500166" y="0"/>
            <a:ext cx="7608338" cy="9766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  <a:defRPr/>
            </a:pPr>
            <a:r>
              <a:rPr lang="ru-RU" sz="2000" b="1" dirty="0">
                <a:solidFill>
                  <a:srgbClr val="C3690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Предоставление субсидий </a:t>
            </a:r>
            <a:r>
              <a:rPr lang="ru-RU" sz="2000" b="1" dirty="0" smtClean="0">
                <a:solidFill>
                  <a:srgbClr val="C3690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счет средств </a:t>
            </a:r>
            <a:r>
              <a:rPr lang="ru-RU" sz="2000" b="1" dirty="0">
                <a:solidFill>
                  <a:srgbClr val="C3690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областного бюджета </a:t>
            </a:r>
            <a:r>
              <a:rPr lang="ru-RU" sz="2000" b="1" dirty="0" smtClean="0">
                <a:solidFill>
                  <a:srgbClr val="C3690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2000" b="1" dirty="0">
                <a:solidFill>
                  <a:srgbClr val="C3690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2016-2017 годах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C3690F"/>
              </a:solidFill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Объект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79130921"/>
              </p:ext>
            </p:extLst>
          </p:nvPr>
        </p:nvGraphicFramePr>
        <p:xfrm>
          <a:off x="1111756" y="1461201"/>
          <a:ext cx="7968180" cy="49681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4176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452036" y="908720"/>
            <a:ext cx="6906178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919781" y="200236"/>
            <a:ext cx="7608338" cy="63647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E47B12"/>
                </a:solidFill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Предоставление</a:t>
            </a:r>
            <a:r>
              <a:rPr kumimoji="0" lang="ru-RU" sz="2000" b="1" i="0" u="none" strike="noStrike" kern="1200" cap="none" spc="0" normalizeH="0" noProof="0" dirty="0" smtClean="0">
                <a:ln>
                  <a:noFill/>
                </a:ln>
                <a:solidFill>
                  <a:srgbClr val="E47B12"/>
                </a:solidFill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субсидии в соответствии с Федеральным законом 442-ФЗ (выплата компенсации)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E47B12"/>
              </a:solidFill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1646769674"/>
              </p:ext>
            </p:extLst>
          </p:nvPr>
        </p:nvGraphicFramePr>
        <p:xfrm>
          <a:off x="1055863" y="1268760"/>
          <a:ext cx="7659541" cy="54059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0646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452036" y="908720"/>
            <a:ext cx="6906178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919781" y="200236"/>
            <a:ext cx="7608338" cy="63647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900" b="1" i="0" u="none" strike="noStrike" kern="1200" cap="none" spc="0" normalizeH="0" baseline="0" noProof="0" dirty="0" smtClean="0">
                <a:ln>
                  <a:noFill/>
                </a:ln>
                <a:solidFill>
                  <a:srgbClr val="E47B12"/>
                </a:solidFill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Предоставление</a:t>
            </a:r>
            <a:r>
              <a:rPr kumimoji="0" lang="ru-RU" sz="1900" b="1" i="0" u="none" strike="noStrike" kern="1200" cap="none" spc="0" normalizeH="0" noProof="0" dirty="0" smtClean="0">
                <a:ln>
                  <a:noFill/>
                </a:ln>
                <a:solidFill>
                  <a:srgbClr val="E47B12"/>
                </a:solidFill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субсидии в соответствии с Федеральным законом 442-ФЗ (выплата компенсации)</a:t>
            </a:r>
            <a:endParaRPr kumimoji="0" lang="ru-RU" sz="1900" b="1" i="0" u="none" strike="noStrike" kern="1200" cap="none" spc="0" normalizeH="0" baseline="0" noProof="0" dirty="0">
              <a:ln>
                <a:noFill/>
              </a:ln>
              <a:solidFill>
                <a:srgbClr val="E47B12"/>
              </a:solidFill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3225974570"/>
              </p:ext>
            </p:extLst>
          </p:nvPr>
        </p:nvGraphicFramePr>
        <p:xfrm>
          <a:off x="1055863" y="1268760"/>
          <a:ext cx="7659541" cy="54059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0566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691680" y="980728"/>
            <a:ext cx="6912768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500166" y="0"/>
            <a:ext cx="7608338" cy="106738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b="1" dirty="0">
                <a:solidFill>
                  <a:srgbClr val="E47B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Предоставление субсидии </a:t>
            </a:r>
          </a:p>
          <a:p>
            <a:pPr lvl="0" algn="ctr">
              <a:spcBef>
                <a:spcPct val="0"/>
              </a:spcBef>
              <a:defRPr/>
            </a:pPr>
            <a:r>
              <a:rPr lang="ru-RU" b="1" dirty="0">
                <a:solidFill>
                  <a:srgbClr val="E47B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соответствии с Федеральным законом 442-ФЗ </a:t>
            </a:r>
            <a:br>
              <a:rPr lang="ru-RU" b="1" dirty="0">
                <a:solidFill>
                  <a:srgbClr val="E47B1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>
                <a:solidFill>
                  <a:srgbClr val="E47B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(выплата компенсации)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/>
          <a:srcRect l="19907" t="7693" r="20375" b="6142"/>
          <a:stretch/>
        </p:blipFill>
        <p:spPr>
          <a:xfrm>
            <a:off x="1187624" y="2502329"/>
            <a:ext cx="5904656" cy="377676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489510" y="1306065"/>
            <a:ext cx="30963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Реестр поставщиков</a:t>
            </a:r>
          </a:p>
          <a:p>
            <a:r>
              <a:rPr lang="ru-RU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 социальных услуг</a:t>
            </a:r>
            <a:endParaRPr lang="ru-RU" dirty="0">
              <a:solidFill>
                <a:schemeClr val="tx2">
                  <a:lumMod val="60000"/>
                  <a:lumOff val="40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2120" y="1157549"/>
            <a:ext cx="3210719" cy="2207370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5159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636443" y="908720"/>
            <a:ext cx="6912768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500166" y="0"/>
            <a:ext cx="7608338" cy="106738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000" b="1" dirty="0">
                <a:solidFill>
                  <a:srgbClr val="E47B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Предоставление </a:t>
            </a:r>
            <a:r>
              <a:rPr lang="ru-RU" sz="2000" b="1" dirty="0" smtClean="0">
                <a:solidFill>
                  <a:srgbClr val="E47B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субсидии в </a:t>
            </a:r>
            <a:r>
              <a:rPr lang="ru-RU" sz="2000" b="1" dirty="0">
                <a:solidFill>
                  <a:srgbClr val="E47B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соответствии с Федеральным законом 442-ФЗ </a:t>
            </a:r>
            <a:r>
              <a:rPr lang="ru-RU" sz="2000" b="1" dirty="0" smtClean="0">
                <a:solidFill>
                  <a:srgbClr val="E47B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2000" b="1" dirty="0">
                <a:solidFill>
                  <a:srgbClr val="E47B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выплата компенсации)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477298" y="1460829"/>
            <a:ext cx="387457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Область применения тарифов на социальные услуги</a:t>
            </a:r>
            <a:endParaRPr lang="ru-RU" dirty="0">
              <a:solidFill>
                <a:schemeClr val="tx2">
                  <a:lumMod val="60000"/>
                  <a:lumOff val="40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53133" y="1140430"/>
            <a:ext cx="2305082" cy="1584744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1300568427"/>
              </p:ext>
            </p:extLst>
          </p:nvPr>
        </p:nvGraphicFramePr>
        <p:xfrm>
          <a:off x="1331640" y="2475121"/>
          <a:ext cx="3615150" cy="38639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2938084340"/>
              </p:ext>
            </p:extLst>
          </p:nvPr>
        </p:nvGraphicFramePr>
        <p:xfrm>
          <a:off x="5076056" y="1772816"/>
          <a:ext cx="3983416" cy="52685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</p:spTree>
    <p:extLst>
      <p:ext uri="{BB962C8B-B14F-4D97-AF65-F5344CB8AC3E}">
        <p14:creationId xmlns:p14="http://schemas.microsoft.com/office/powerpoint/2010/main" val="2130745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AsOne/>
      </p:bldGraphic>
      <p:bldGraphic spid="12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Прямая соединительная линия 10"/>
          <p:cNvCxnSpPr/>
          <p:nvPr/>
        </p:nvCxnSpPr>
        <p:spPr>
          <a:xfrm>
            <a:off x="1619672" y="954883"/>
            <a:ext cx="6984776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500166" y="0"/>
            <a:ext cx="7608338" cy="95488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ru-RU" sz="2000" b="1" dirty="0" smtClean="0">
                <a:solidFill>
                  <a:srgbClr val="E47B1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Выплата компенсации поставщикам социальных услуг </a:t>
            </a:r>
          </a:p>
          <a:p>
            <a:pPr lvl="0"/>
            <a:r>
              <a:rPr lang="ru-RU" sz="2000" b="1" dirty="0" smtClean="0">
                <a:solidFill>
                  <a:srgbClr val="E47B1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за оказание социальных услуг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E47B12"/>
              </a:solidFill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320907" y="1411709"/>
            <a:ext cx="758230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defRPr/>
            </a:pPr>
            <a:r>
              <a:rPr lang="ru-RU" sz="1600" b="1" kern="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01.04.2018 – 20 негосударственных </a:t>
            </a:r>
            <a:r>
              <a:rPr lang="ru-RU" sz="1600" b="1" kern="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поставщиков, в том числе </a:t>
            </a:r>
            <a:r>
              <a:rPr lang="ru-RU" sz="1600" b="1" kern="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 </a:t>
            </a:r>
            <a:r>
              <a:rPr lang="ru-RU" sz="1600" b="1" kern="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некоммерческих организаций и 1 индивидуальный предприниматель</a:t>
            </a:r>
            <a:r>
              <a:rPr lang="ru-RU" sz="1600" kern="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indent="450215" algn="just">
              <a:defRPr/>
            </a:pPr>
            <a:r>
              <a:rPr lang="ru-RU" altLang="ru-RU" sz="1600" b="1" kern="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Выплата компенсации за оказание социальных услуг в 2017 году предоставлена </a:t>
            </a:r>
            <a:r>
              <a:rPr lang="ru-RU" altLang="ru-RU" sz="1600" b="1" kern="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ru-RU" altLang="ru-RU" sz="1600" b="1" kern="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поставщикам социальных услуг</a:t>
            </a:r>
          </a:p>
          <a:p>
            <a:pPr indent="450215" algn="just">
              <a:defRPr/>
            </a:pPr>
            <a:r>
              <a:rPr lang="ru-RU" altLang="ru-RU" sz="1600" b="1" kern="0" dirty="0" smtClean="0">
                <a:solidFill>
                  <a:srgbClr val="31B6F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2018 году выплата компенсации предоставляется </a:t>
            </a:r>
            <a:r>
              <a:rPr lang="ru-RU" altLang="ru-RU" sz="1600" b="1" kern="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поставщикам социальных услуг</a:t>
            </a:r>
            <a:endParaRPr lang="ru-RU" altLang="ru-RU" sz="1600" b="1" kern="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50215" algn="just">
              <a:defRPr/>
            </a:pPr>
            <a:endParaRPr lang="ru-RU" altLang="ru-RU" sz="1600" i="1" kern="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50215" algn="just">
              <a:defRPr/>
            </a:pPr>
            <a:endParaRPr lang="ru-RU" altLang="ru-RU" sz="1600" i="1" kern="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203076" y="3162710"/>
            <a:ext cx="2507232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400" b="1" dirty="0" smtClean="0">
                <a:solidFill>
                  <a:srgbClr val="073E87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2016 </a:t>
            </a:r>
            <a:r>
              <a:rPr lang="ru-RU" sz="1400" b="1" dirty="0">
                <a:solidFill>
                  <a:srgbClr val="073E87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год, </a:t>
            </a:r>
          </a:p>
          <a:p>
            <a:pPr algn="ctr">
              <a:defRPr/>
            </a:pPr>
            <a:r>
              <a:rPr lang="ru-RU" sz="1400" b="1" dirty="0" smtClean="0">
                <a:solidFill>
                  <a:srgbClr val="073E87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План 4 000 000,00 рублей</a:t>
            </a:r>
          </a:p>
          <a:p>
            <a:pPr algn="ctr">
              <a:defRPr/>
            </a:pPr>
            <a:r>
              <a:rPr lang="ru-RU" sz="1400" b="1" dirty="0" smtClean="0">
                <a:solidFill>
                  <a:srgbClr val="073E87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Факт 992 000,00 </a:t>
            </a:r>
            <a:r>
              <a:rPr lang="ru-RU" sz="1400" b="1" dirty="0">
                <a:solidFill>
                  <a:srgbClr val="073E87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рублей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439732" y="3161938"/>
            <a:ext cx="2486544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400" b="1" dirty="0" smtClean="0">
                <a:solidFill>
                  <a:srgbClr val="073E87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2017 </a:t>
            </a:r>
            <a:r>
              <a:rPr lang="ru-RU" sz="1400" b="1" dirty="0">
                <a:solidFill>
                  <a:srgbClr val="073E87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год, </a:t>
            </a:r>
          </a:p>
          <a:p>
            <a:pPr algn="ctr">
              <a:defRPr/>
            </a:pPr>
            <a:r>
              <a:rPr lang="ru-RU" sz="1400" b="1" dirty="0" smtClean="0">
                <a:solidFill>
                  <a:srgbClr val="073E87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План 4 000 000,00 рублей</a:t>
            </a:r>
          </a:p>
          <a:p>
            <a:pPr algn="ctr">
              <a:defRPr/>
            </a:pPr>
            <a:r>
              <a:rPr lang="ru-RU" sz="1400" b="1" dirty="0" smtClean="0">
                <a:solidFill>
                  <a:srgbClr val="073E87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Факт 2 460 930,00 рублей</a:t>
            </a:r>
            <a:endParaRPr lang="ru-RU" sz="1400" b="1" dirty="0">
              <a:solidFill>
                <a:srgbClr val="073E87">
                  <a:lumMod val="50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291366" y="3318298"/>
            <a:ext cx="181713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План 2018 года, </a:t>
            </a:r>
            <a:endParaRPr lang="ru-RU" sz="16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ru-RU" sz="16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10 000 000,00 </a:t>
            </a:r>
            <a:r>
              <a:rPr lang="ru-RU" sz="16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рублей</a:t>
            </a:r>
          </a:p>
        </p:txBody>
      </p:sp>
      <p:graphicFrame>
        <p:nvGraphicFramePr>
          <p:cNvPr id="21" name="Диаграмма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57349912"/>
              </p:ext>
            </p:extLst>
          </p:nvPr>
        </p:nvGraphicFramePr>
        <p:xfrm>
          <a:off x="680300" y="3817511"/>
          <a:ext cx="3328988" cy="259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48" name="Лист" r:id="rId5" imgW="4924304" imgH="3105082" progId="Excel.Sheet.8">
                  <p:embed/>
                </p:oleObj>
              </mc:Choice>
              <mc:Fallback>
                <p:oleObj name="Лист" r:id="rId5" imgW="4924304" imgH="3105082" progId="Excel.Sheet.8">
                  <p:embed/>
                  <p:pic>
                    <p:nvPicPr>
                      <p:cNvPr id="7" name="Диаграмма 15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0300" y="3817511"/>
                        <a:ext cx="3328988" cy="259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Диаграмма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45730966"/>
              </p:ext>
            </p:extLst>
          </p:nvPr>
        </p:nvGraphicFramePr>
        <p:xfrm>
          <a:off x="3629908" y="3832561"/>
          <a:ext cx="3316288" cy="2528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49" name="Лист" r:id="rId7" imgW="4905343" imgH="3019357" progId="Excel.Sheet.8">
                  <p:embed/>
                </p:oleObj>
              </mc:Choice>
              <mc:Fallback>
                <p:oleObj name="Лист" r:id="rId7" imgW="4905343" imgH="3019357" progId="Excel.Sheet.8">
                  <p:embed/>
                  <p:pic>
                    <p:nvPicPr>
                      <p:cNvPr id="13" name="Диаграмма 15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29908" y="3832561"/>
                        <a:ext cx="3316288" cy="2528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1147958" y="4143375"/>
            <a:ext cx="141565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Факт выплаты компенсации</a:t>
            </a:r>
            <a:endParaRPr lang="ru-RU" sz="1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73325" y="6042160"/>
            <a:ext cx="2873646" cy="3141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3882893" y="5978770"/>
            <a:ext cx="2873646" cy="3141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TextBox 22"/>
          <p:cNvSpPr txBox="1"/>
          <p:nvPr/>
        </p:nvSpPr>
        <p:spPr>
          <a:xfrm>
            <a:off x="4237119" y="4143375"/>
            <a:ext cx="141565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Факт выплаты компенсации</a:t>
            </a:r>
            <a:endParaRPr lang="ru-RU" sz="1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5603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flipV="1">
            <a:off x="1464921" y="983726"/>
            <a:ext cx="7036643" cy="15168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179074" y="274203"/>
            <a:ext cx="7608338" cy="63647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900" b="1" i="0" u="none" strike="noStrike" kern="1200" cap="none" spc="0" normalizeH="0" baseline="0" noProof="0" dirty="0" smtClean="0">
                <a:ln>
                  <a:noFill/>
                </a:ln>
                <a:solidFill>
                  <a:srgbClr val="E47B12"/>
                </a:solidFill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Предоставление</a:t>
            </a:r>
            <a:r>
              <a:rPr kumimoji="0" lang="ru-RU" sz="1900" b="1" i="0" u="none" strike="noStrike" kern="1200" cap="none" spc="0" normalizeH="0" noProof="0" dirty="0" smtClean="0">
                <a:ln>
                  <a:noFill/>
                </a:ln>
                <a:solidFill>
                  <a:srgbClr val="E47B12"/>
                </a:solidFill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субсидии в соответствии с 442-ФЗ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900" b="1" i="0" u="none" strike="noStrike" kern="1200" cap="none" spc="0" normalizeH="0" noProof="0" dirty="0" smtClean="0">
                <a:ln>
                  <a:noFill/>
                </a:ln>
                <a:solidFill>
                  <a:srgbClr val="E47B12"/>
                </a:solidFill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(социальное обслуживание на дому, срочные услуги)</a:t>
            </a:r>
            <a:endParaRPr kumimoji="0" lang="ru-RU" sz="1900" b="1" i="0" u="none" strike="noStrike" kern="1200" cap="none" spc="0" normalizeH="0" baseline="0" noProof="0" dirty="0">
              <a:ln>
                <a:noFill/>
              </a:ln>
              <a:solidFill>
                <a:srgbClr val="E47B12"/>
              </a:solidFill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2810047546"/>
              </p:ext>
            </p:extLst>
          </p:nvPr>
        </p:nvGraphicFramePr>
        <p:xfrm>
          <a:off x="1251082" y="1398127"/>
          <a:ext cx="7464322" cy="54006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3271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403648" y="764704"/>
            <a:ext cx="6954566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5"/>
          <p:cNvSpPr/>
          <p:nvPr/>
        </p:nvSpPr>
        <p:spPr>
          <a:xfrm>
            <a:off x="1547664" y="186532"/>
            <a:ext cx="73448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Цель разработки нормативного правового акта</a:t>
            </a:r>
            <a:endParaRPr kumimoji="0" lang="ru-RU" sz="2000" b="0" i="0" u="none" strike="noStrike" kern="0" cap="none" spc="0" normalizeH="0" baseline="0" noProof="0" dirty="0" smtClean="0">
              <a:ln>
                <a:noFill/>
              </a:ln>
              <a:solidFill>
                <a:srgbClr val="F79646">
                  <a:lumMod val="75000"/>
                </a:srgbClr>
              </a:solidFill>
              <a:uLnTx/>
              <a:uFillTx/>
              <a:latin typeface="Calibri"/>
              <a:ea typeface="+mn-ea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935235832"/>
              </p:ext>
            </p:extLst>
          </p:nvPr>
        </p:nvGraphicFramePr>
        <p:xfrm>
          <a:off x="1180161" y="954422"/>
          <a:ext cx="7401540" cy="57502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024222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547664" y="764704"/>
            <a:ext cx="6810550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Заголовок 2"/>
          <p:cNvSpPr txBox="1">
            <a:spLocks/>
          </p:cNvSpPr>
          <p:nvPr/>
        </p:nvSpPr>
        <p:spPr>
          <a:xfrm>
            <a:off x="1472530" y="22528"/>
            <a:ext cx="7608338" cy="6429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  <a:defRPr/>
            </a:pPr>
            <a:r>
              <a:rPr lang="ru-RU" sz="2000" b="1" dirty="0">
                <a:solidFill>
                  <a:srgbClr val="C3690F"/>
                </a:solidFill>
                <a:latin typeface="Arial" pitchFamily="34" charset="0"/>
                <a:ea typeface="+mj-ea"/>
                <a:cs typeface="Arial" pitchFamily="34" charset="0"/>
              </a:rPr>
              <a:t>Перспективные направления сотрудничества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C3690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43398" y="853232"/>
            <a:ext cx="761908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4584D3">
                    <a:lumMod val="75000"/>
                  </a:srgb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Некоммерческие организации- исполнители общественно </a:t>
            </a:r>
            <a:r>
              <a:rPr lang="ru-RU" b="1" dirty="0">
                <a:solidFill>
                  <a:srgbClr val="4584D3">
                    <a:lumMod val="75000"/>
                  </a:srgb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полезных </a:t>
            </a:r>
            <a:r>
              <a:rPr lang="ru-RU" b="1" dirty="0" smtClean="0">
                <a:solidFill>
                  <a:srgbClr val="4584D3">
                    <a:lumMod val="75000"/>
                  </a:srgb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услуг</a:t>
            </a:r>
          </a:p>
          <a:p>
            <a:pPr algn="ctr"/>
            <a:endParaRPr lang="ru-RU" b="1" dirty="0">
              <a:solidFill>
                <a:srgbClr val="4584D3">
                  <a:lumMod val="75000"/>
                </a:srgb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информационный портал 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Министерства юстиции Российской Федерации </a:t>
            </a:r>
            <a:endParaRPr lang="ru-RU" b="1" dirty="0" smtClean="0">
              <a:solidFill>
                <a:srgbClr val="C0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b="1" dirty="0" smtClean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http</a:t>
            </a:r>
            <a:r>
              <a:rPr lang="ru-RU" b="1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://</a:t>
            </a:r>
            <a:r>
              <a:rPr lang="ru-RU" b="1" dirty="0" smtClean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unro.minjust.ru/NKOPerfServ.aspx</a:t>
            </a:r>
            <a:endParaRPr lang="ru-RU" b="1" dirty="0" smtClean="0">
              <a:solidFill>
                <a:prstClr val="black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259632" y="3080130"/>
            <a:ext cx="4572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по состоянию на 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04 апреля 2018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года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реестре некоммерческих организаций – исполнителей общественно полезных услуг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зарегистрирована </a:t>
            </a: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112 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организация</a:t>
            </a:r>
          </a:p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 том числе </a:t>
            </a:r>
            <a:r>
              <a:rPr lang="ru-RU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 </a:t>
            </a:r>
            <a:r>
              <a:rPr lang="ru-RU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организации из Свердловской области</a:t>
            </a: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общественно полезная услуга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«Содействие в предоставлении бесплатной юридической помощи»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2015" y="2941576"/>
            <a:ext cx="2966391" cy="3139430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6618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358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b="1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1334374" y="1767571"/>
            <a:ext cx="7211144" cy="49539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400" b="1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b="1" dirty="0" smtClean="0">
                <a:solidFill>
                  <a:srgbClr val="E47B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БЛАГОДАРЮ ЗА ВНИМАНИЕ!</a:t>
            </a:r>
            <a:r>
              <a:rPr lang="ru-RU" sz="2400" b="1" dirty="0" smtClean="0">
                <a:solidFill>
                  <a:srgbClr val="CE6F1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CE6F1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400" b="1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400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400" b="1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400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Официальный сайт </a:t>
            </a:r>
            <a:b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Министерства социальной политики Свердловской области</a:t>
            </a:r>
            <a:b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http://msp.midural.ru/</a:t>
            </a:r>
            <a:br>
              <a:rPr lang="ru-RU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5616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Волна">
    <a:dk1>
      <a:sysClr val="windowText" lastClr="000000"/>
    </a:dk1>
    <a:lt1>
      <a:sysClr val="window" lastClr="FFFFFF"/>
    </a:lt1>
    <a:dk2>
      <a:srgbClr val="073E87"/>
    </a:dk2>
    <a:lt2>
      <a:srgbClr val="C6E7FC"/>
    </a:lt2>
    <a:accent1>
      <a:srgbClr val="31B6FD"/>
    </a:accent1>
    <a:accent2>
      <a:srgbClr val="4584D3"/>
    </a:accent2>
    <a:accent3>
      <a:srgbClr val="5BD078"/>
    </a:accent3>
    <a:accent4>
      <a:srgbClr val="A5D028"/>
    </a:accent4>
    <a:accent5>
      <a:srgbClr val="F5C040"/>
    </a:accent5>
    <a:accent6>
      <a:srgbClr val="05E0DB"/>
    </a:accent6>
    <a:hlink>
      <a:srgbClr val="0080FF"/>
    </a:hlink>
    <a:folHlink>
      <a:srgbClr val="5EAEFF"/>
    </a:folHlink>
  </a:clrScheme>
  <a:fontScheme name="Волна">
    <a:majorFont>
      <a:latin typeface="Candara"/>
      <a:ea typeface=""/>
      <a:cs typeface=""/>
      <a:font script="Jpan" typeface="HGP明朝E"/>
      <a:font script="Hang" typeface="HY그래픽M"/>
      <a:font script="Hans" typeface="华文新魏"/>
      <a:font script="Hant" typeface="標楷體"/>
      <a:font script="Arab" typeface="Arial"/>
      <a:font script="Hebr" typeface="Arial"/>
      <a:font script="Thai" typeface="Kodchiang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andara"/>
      <a:ea typeface=""/>
      <a:cs typeface=""/>
      <a:font script="Jpan" typeface="HGP明朝E"/>
      <a:font script="Hang" typeface="HY그래픽M"/>
      <a:font script="Hans" typeface="华文楷体"/>
      <a:font script="Hant" typeface="標楷體"/>
      <a:font script="Arab" typeface="Arial"/>
      <a:font script="Hebr" typeface="Arial"/>
      <a:font script="Thai" typeface="Kodchiang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inorFont>
  </a:fontScheme>
  <a:fmtScheme name="Волна">
    <a:fillStyleLst>
      <a:solidFill>
        <a:schemeClr val="phClr"/>
      </a:solidFill>
      <a:gradFill rotWithShape="1">
        <a:gsLst>
          <a:gs pos="0">
            <a:schemeClr val="phClr">
              <a:tint val="0"/>
            </a:schemeClr>
          </a:gs>
          <a:gs pos="44000">
            <a:schemeClr val="phClr">
              <a:tint val="60000"/>
              <a:satMod val="120000"/>
            </a:schemeClr>
          </a:gs>
          <a:gs pos="100000">
            <a:schemeClr val="phClr">
              <a:tint val="90000"/>
              <a:alpha val="100000"/>
              <a:lumMod val="90000"/>
            </a:schemeClr>
          </a:gs>
        </a:gsLst>
        <a:lin ang="5400000" scaled="0"/>
      </a:gradFill>
      <a:gradFill rotWithShape="1">
        <a:gsLst>
          <a:gs pos="0">
            <a:schemeClr val="phClr">
              <a:tint val="96000"/>
              <a:satMod val="120000"/>
              <a:lumMod val="120000"/>
            </a:schemeClr>
          </a:gs>
          <a:gs pos="100000">
            <a:schemeClr val="phClr">
              <a:shade val="89000"/>
              <a:lumMod val="90000"/>
            </a:schemeClr>
          </a:gs>
        </a:gsLst>
        <a:lin ang="5400000" scaled="0"/>
      </a:gradFill>
    </a:fillStyleLst>
    <a:lnStyleLst>
      <a:ln w="9525" cap="flat" cmpd="sng" algn="ctr">
        <a:solidFill>
          <a:schemeClr val="phClr"/>
        </a:solidFill>
        <a:prstDash val="solid"/>
      </a:ln>
      <a:ln w="15875" cap="flat" cmpd="sng" algn="ctr">
        <a:solidFill>
          <a:schemeClr val="phClr">
            <a:shade val="75000"/>
            <a:lumMod val="80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</a:lnStyleLst>
    <a:effectStyleLst>
      <a:effectStyle>
        <a:effectLst/>
      </a:effectStyle>
      <a:effectStyle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a:effectStyle>
      <a:effectStyle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phClr">
              <a:shade val="25000"/>
              <a:satMod val="180000"/>
            </a:schemeClr>
          </a:contourClr>
        </a:sp3d>
      </a:effectStyle>
    </a:effectStyleLst>
    <a:bgFillStyleLst>
      <a:solidFill>
        <a:schemeClr val="phClr"/>
      </a:solidFill>
      <a:gradFill rotWithShape="1">
        <a:gsLst>
          <a:gs pos="40000">
            <a:schemeClr val="phClr">
              <a:tint val="94000"/>
              <a:shade val="94000"/>
              <a:alpha val="100000"/>
              <a:satMod val="114000"/>
              <a:lumMod val="114000"/>
            </a:schemeClr>
          </a:gs>
          <a:gs pos="74000">
            <a:schemeClr val="phClr">
              <a:tint val="94000"/>
              <a:shade val="94000"/>
              <a:satMod val="128000"/>
              <a:lumMod val="100000"/>
            </a:schemeClr>
          </a:gs>
          <a:gs pos="100000">
            <a:schemeClr val="phClr">
              <a:tint val="98000"/>
              <a:shade val="100000"/>
              <a:hueMod val="98000"/>
              <a:satMod val="100000"/>
              <a:lumMod val="74000"/>
            </a:schemeClr>
          </a:gs>
        </a:gsLst>
        <a:path path="circle">
          <a:fillToRect l="20000" t="-40000" r="20000" b="140000"/>
        </a:path>
      </a:gradFill>
      <a:blipFill rotWithShape="1">
        <a:blip xmlns:r="http://schemas.openxmlformats.org/officeDocument/2006/relationships" r:embed="rId1">
          <a:duotone>
            <a:schemeClr val="phClr">
              <a:tint val="96000"/>
              <a:satMod val="130000"/>
              <a:lumMod val="50000"/>
            </a:schemeClr>
            <a:schemeClr val="phClr">
              <a:tint val="96000"/>
              <a:satMod val="114000"/>
              <a:lumMod val="114000"/>
            </a:schemeClr>
          </a:duotone>
        </a:blip>
        <a:stretch/>
      </a:blip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презентации на 14082013(2)</Template>
  <TotalTime>4961</TotalTime>
  <Words>912</Words>
  <Application>Microsoft Office PowerPoint</Application>
  <PresentationFormat>Экран (4:3)</PresentationFormat>
  <Paragraphs>127</Paragraphs>
  <Slides>15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5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9" baseType="lpstr">
      <vt:lpstr>Arabic Typesetting</vt:lpstr>
      <vt:lpstr>Arial</vt:lpstr>
      <vt:lpstr>Arial Black</vt:lpstr>
      <vt:lpstr>Calibri</vt:lpstr>
      <vt:lpstr>Candara</vt:lpstr>
      <vt:lpstr>Georgia</vt:lpstr>
      <vt:lpstr>Symbol</vt:lpstr>
      <vt:lpstr>Times New Roman</vt:lpstr>
      <vt:lpstr>Шаблон презентации на 14082013(2)</vt:lpstr>
      <vt:lpstr>Тема Office</vt:lpstr>
      <vt:lpstr>1_Тема Office</vt:lpstr>
      <vt:lpstr>2_Тема Office</vt:lpstr>
      <vt:lpstr>1_Шаблон презентации на 14082013(2)</vt:lpstr>
      <vt:lpstr>Лист</vt:lpstr>
      <vt:lpstr>Презентация PowerPoint</vt:lpstr>
      <vt:lpstr>На территории Свердловской области зарегистрированы  и осуществляют свою деятельность  8854 некоммерческие организации,  в том числе 1074 благотворительных фонда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Антон Макридин</cp:lastModifiedBy>
  <cp:revision>451</cp:revision>
  <cp:lastPrinted>2017-11-30T04:53:13Z</cp:lastPrinted>
  <dcterms:created xsi:type="dcterms:W3CDTF">2013-09-24T14:29:11Z</dcterms:created>
  <dcterms:modified xsi:type="dcterms:W3CDTF">2018-05-11T06:38:22Z</dcterms:modified>
</cp:coreProperties>
</file>