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88" r:id="rId4"/>
    <p:sldId id="290" r:id="rId5"/>
    <p:sldId id="291" r:id="rId6"/>
    <p:sldId id="292" r:id="rId7"/>
    <p:sldId id="293" r:id="rId8"/>
    <p:sldId id="303" r:id="rId9"/>
    <p:sldId id="300" r:id="rId10"/>
    <p:sldId id="295" r:id="rId11"/>
    <p:sldId id="296" r:id="rId12"/>
    <p:sldId id="294" r:id="rId13"/>
    <p:sldId id="273" r:id="rId14"/>
    <p:sldId id="308" r:id="rId15"/>
    <p:sldId id="307" r:id="rId16"/>
    <p:sldId id="309" r:id="rId17"/>
    <p:sldId id="310" r:id="rId18"/>
    <p:sldId id="311" r:id="rId19"/>
    <p:sldId id="312" r:id="rId20"/>
    <p:sldId id="274" r:id="rId21"/>
    <p:sldId id="261" r:id="rId2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3F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5CDDC-0F59-4F45-A66B-7CD9B2A8EFD4}" type="datetimeFigureOut">
              <a:rPr lang="ru-RU" smtClean="0"/>
              <a:pPr/>
              <a:t>12.08.2016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D53A8F-BC02-47D0-BDFF-F89D6D63A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D53A8F-BC02-47D0-BDFF-F89D6D63A3F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npearls.ru/author/rozbickaya+natalya" TargetMode="External"/><Relationship Id="rId3" Type="http://schemas.openxmlformats.org/officeDocument/2006/relationships/image" Target="../media/image3.gif"/><Relationship Id="rId7" Type="http://schemas.openxmlformats.org/officeDocument/2006/relationships/image" Target="../media/image8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.jpeg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9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3.gif"/><Relationship Id="rId7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9.gif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3.gif"/><Relationship Id="rId7" Type="http://schemas.openxmlformats.org/officeDocument/2006/relationships/image" Target="../media/image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9.gif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18.jpeg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3.gif"/><Relationship Id="rId7" Type="http://schemas.openxmlformats.org/officeDocument/2006/relationships/image" Target="../media/image9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4.gif"/><Relationship Id="rId9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3.gif"/><Relationship Id="rId7" Type="http://schemas.openxmlformats.org/officeDocument/2006/relationships/image" Target="../media/image2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9.gif"/><Relationship Id="rId9" Type="http://schemas.openxmlformats.org/officeDocument/2006/relationships/image" Target="../media/image2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3.gif"/><Relationship Id="rId7" Type="http://schemas.openxmlformats.org/officeDocument/2006/relationships/image" Target="../media/image3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gif"/><Relationship Id="rId10" Type="http://schemas.openxmlformats.org/officeDocument/2006/relationships/image" Target="../media/image33.gif"/><Relationship Id="rId4" Type="http://schemas.openxmlformats.org/officeDocument/2006/relationships/image" Target="../media/image4.gif"/><Relationship Id="rId9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image" Target="../media/image34.png"/><Relationship Id="rId7" Type="http://schemas.openxmlformats.org/officeDocument/2006/relationships/image" Target="../media/image3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.gif"/><Relationship Id="rId4" Type="http://schemas.openxmlformats.org/officeDocument/2006/relationships/image" Target="../media/image4.gif"/><Relationship Id="rId9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4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gif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.gif"/><Relationship Id="rId7" Type="http://schemas.openxmlformats.org/officeDocument/2006/relationships/image" Target="../media/image5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4.gif"/><Relationship Id="rId7" Type="http://schemas.openxmlformats.org/officeDocument/2006/relationships/image" Target="../media/image5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4" name="Picture 4" descr="http://realitypod.com/wp-content/uploads/2013/02/lumio-book-lam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71600" y="304800"/>
            <a:ext cx="6477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Летопись </a:t>
            </a:r>
          </a:p>
          <a:p>
            <a:pPr algn="ctr"/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ГОУ «КСОН 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Каменска-Уральского»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i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2006 </a:t>
            </a: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4400" dirty="0"/>
          </a:p>
        </p:txBody>
      </p:sp>
      <p:pic>
        <p:nvPicPr>
          <p:cNvPr id="51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19800"/>
            <a:ext cx="533400" cy="533401"/>
          </a:xfrm>
          <a:prstGeom prst="rect">
            <a:avLst/>
          </a:prstGeom>
          <a:noFill/>
        </p:spPr>
      </p:pic>
      <p:pic>
        <p:nvPicPr>
          <p:cNvPr id="5128" name="Picture 8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609600"/>
            <a:ext cx="419100" cy="419101"/>
          </a:xfrm>
          <a:prstGeom prst="rect">
            <a:avLst/>
          </a:prstGeom>
          <a:noFill/>
        </p:spPr>
      </p:pic>
      <p:pic>
        <p:nvPicPr>
          <p:cNvPr id="5130" name="Picture 10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33700"/>
            <a:ext cx="457200" cy="457201"/>
          </a:xfrm>
          <a:prstGeom prst="rect">
            <a:avLst/>
          </a:prstGeom>
          <a:noFill/>
        </p:spPr>
      </p:pic>
      <p:pic>
        <p:nvPicPr>
          <p:cNvPr id="1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843311" cy="942975"/>
          </a:xfrm>
          <a:prstGeom prst="rect">
            <a:avLst/>
          </a:prstGeom>
          <a:noFill/>
        </p:spPr>
      </p:pic>
      <p:pic>
        <p:nvPicPr>
          <p:cNvPr id="11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4343400"/>
            <a:ext cx="1047750" cy="1171575"/>
          </a:xfrm>
          <a:prstGeom prst="rect">
            <a:avLst/>
          </a:prstGeom>
          <a:noFill/>
        </p:spPr>
      </p:pic>
      <p:pic>
        <p:nvPicPr>
          <p:cNvPr id="5132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4419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943600"/>
            <a:ext cx="304800" cy="3048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304800" cy="3048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304800" cy="3048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304800" cy="3048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04800" cy="304801"/>
          </a:xfrm>
          <a:prstGeom prst="rect">
            <a:avLst/>
          </a:prstGeom>
          <a:noFill/>
        </p:spPr>
      </p:pic>
      <p:pic>
        <p:nvPicPr>
          <p:cNvPr id="1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019800"/>
            <a:ext cx="304800" cy="304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14478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57720"/>
            <a:ext cx="762000" cy="85205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6324600"/>
            <a:ext cx="685800" cy="685800"/>
          </a:xfrm>
          <a:prstGeom prst="rect">
            <a:avLst/>
          </a:prstGeom>
          <a:noFill/>
        </p:spPr>
      </p:pic>
      <p:pic>
        <p:nvPicPr>
          <p:cNvPr id="1026" name="Picture 2" descr="DSCN306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5800" y="990600"/>
            <a:ext cx="412972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4" name="TextBox 13"/>
          <p:cNvSpPr txBox="1"/>
          <p:nvPr/>
        </p:nvSpPr>
        <p:spPr>
          <a:xfrm>
            <a:off x="5257800" y="4876800"/>
            <a:ext cx="2971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Директор ГОУ «КЦСОН г. Каменска – </a:t>
            </a:r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Уральского»  </a:t>
            </a:r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Гапанович </a:t>
            </a:r>
          </a:p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Ирина Сергеевна</a:t>
            </a:r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33400" cy="533400"/>
          </a:xfrm>
          <a:prstGeom prst="rect">
            <a:avLst/>
          </a:prstGeom>
          <a:noFill/>
        </p:spPr>
      </p:pic>
      <p:pic>
        <p:nvPicPr>
          <p:cNvPr id="2" name="Picture 2" descr="http://growinggarden.ru/img/2016/020513/295018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5105400"/>
            <a:ext cx="1857375" cy="1562100"/>
          </a:xfrm>
          <a:prstGeom prst="rect">
            <a:avLst/>
          </a:prstGeom>
          <a:noFill/>
        </p:spPr>
      </p:pic>
      <p:pic>
        <p:nvPicPr>
          <p:cNvPr id="31748" name="Picture 4" descr="http://img-fotki.yandex.ru/get/4308/natalya-121258.59/0_3f71e_ef4158f9_L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8200" y="3810000"/>
            <a:ext cx="3851881" cy="1066800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762000" y="1295400"/>
            <a:ext cx="38100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 тот богат, кто драгоценности имеет,</a:t>
            </a:r>
            <a:b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 тот, кто ближнего обидеть не посмеет.</a:t>
            </a:r>
            <a:b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Богатство человека — золото души,</a:t>
            </a:r>
            <a:b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Которая добро дарить умеет!</a:t>
            </a:r>
          </a:p>
          <a:p>
            <a:pPr algn="ctr"/>
            <a:endParaRPr lang="ru-RU" sz="2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Наталья 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Розбицкая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FF0000"/>
                </a:solidFill>
                <a:hlinkClick r:id="rId8" tooltip="Розбицкая Наталья"/>
              </a:rPr>
              <a:t/>
            </a:r>
            <a:br>
              <a:rPr lang="ru-RU" b="1" i="1" dirty="0" smtClean="0">
                <a:solidFill>
                  <a:srgbClr val="FF0000"/>
                </a:solidFill>
                <a:hlinkClick r:id="rId8" tooltip="Розбицкая Наталья"/>
              </a:rPr>
            </a:b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10668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286000"/>
            <a:ext cx="707018" cy="790575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38200" y="914400"/>
            <a:ext cx="739140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2006 году в Центре  функционировали следующие структурные подразделения:</a:t>
            </a:r>
          </a:p>
          <a:p>
            <a:pPr marL="342900" indent="-342900" algn="ctr">
              <a:buAutoNum type="arabicPeriod"/>
            </a:pP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Пять Отделений социального обслуживания на дому граждан пожилого возраста и инвалидов;</a:t>
            </a:r>
          </a:p>
          <a:p>
            <a:pPr marL="342900" indent="-342900" algn="ctr">
              <a:buAutoNum type="arabicPeriod"/>
            </a:pP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Одно Специализированное отделение медико-социального обслуживания на дому граждан пожилого возраста и инвалидов;</a:t>
            </a:r>
          </a:p>
          <a:p>
            <a:pPr marL="342900" indent="-342900" algn="ctr">
              <a:buFontTx/>
              <a:buAutoNum type="arabicPeriod"/>
            </a:pP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Одно Отделение срочного социального обслуживания.</a:t>
            </a:r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 algn="just"/>
            <a:endParaRPr lang="ru-RU" dirty="0" smtClean="0"/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/>
            <a:endParaRPr lang="ru-RU" dirty="0" smtClean="0"/>
          </a:p>
        </p:txBody>
      </p:sp>
      <p:pic>
        <p:nvPicPr>
          <p:cNvPr id="10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720074">
            <a:off x="533400" y="228600"/>
            <a:ext cx="1066800" cy="1066800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707018" cy="790575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9600" y="304800"/>
            <a:ext cx="457200" cy="457201"/>
          </a:xfrm>
          <a:prstGeom prst="rect">
            <a:avLst/>
          </a:prstGeom>
          <a:noFill/>
        </p:spPr>
      </p:pic>
      <p:pic>
        <p:nvPicPr>
          <p:cNvPr id="30722" name="Picture 2" descr="http://magnitiza.ru/wp-content/uploads/2014/09/animaciya_2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19400" y="3429000"/>
            <a:ext cx="3886200" cy="2907792"/>
          </a:xfrm>
          <a:prstGeom prst="rect">
            <a:avLst/>
          </a:prstGeom>
          <a:noFill/>
        </p:spPr>
      </p:pic>
      <p:pic>
        <p:nvPicPr>
          <p:cNvPr id="14" name="Picture 2" descr="http://www.playcast.ru/uploads/2014/10/29/1041356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47800" y="5257800"/>
            <a:ext cx="6429375" cy="1400175"/>
          </a:xfrm>
          <a:prstGeom prst="rect">
            <a:avLst/>
          </a:prstGeom>
          <a:noFill/>
        </p:spPr>
      </p:pic>
      <p:pic>
        <p:nvPicPr>
          <p:cNvPr id="15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67939">
            <a:off x="1979295" y="4036694"/>
            <a:ext cx="1066800" cy="1066800"/>
          </a:xfrm>
          <a:prstGeom prst="rect">
            <a:avLst/>
          </a:prstGeom>
          <a:noFill/>
        </p:spPr>
      </p:pic>
      <p:pic>
        <p:nvPicPr>
          <p:cNvPr id="17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720074">
            <a:off x="6398895" y="3274695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160020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3200400"/>
            <a:ext cx="685800" cy="6858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066800" y="1066800"/>
            <a:ext cx="7086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2006 году в Центре открылся клуб «Зимняя вишня» для пожилых людей . 06.10.2006 был проведен первый мини концерт совместно с учащимися школы №14. </a:t>
            </a:r>
            <a:endParaRPr lang="ru-RU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681463" cy="762000"/>
          </a:xfrm>
          <a:prstGeom prst="rect">
            <a:avLst/>
          </a:prstGeom>
          <a:noFill/>
        </p:spPr>
      </p:pic>
      <p:pic>
        <p:nvPicPr>
          <p:cNvPr id="20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440912">
            <a:off x="154011" y="2211410"/>
            <a:ext cx="1066800" cy="1066800"/>
          </a:xfrm>
          <a:prstGeom prst="rect">
            <a:avLst/>
          </a:prstGeom>
          <a:noFill/>
        </p:spPr>
      </p:pic>
      <p:pic>
        <p:nvPicPr>
          <p:cNvPr id="21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298507">
            <a:off x="7626978" y="5188578"/>
            <a:ext cx="1066800" cy="1066800"/>
          </a:xfrm>
          <a:prstGeom prst="rect">
            <a:avLst/>
          </a:prstGeom>
          <a:noFill/>
        </p:spPr>
      </p:pic>
      <p:pic>
        <p:nvPicPr>
          <p:cNvPr id="18434" name="Picture 2" descr="http://www.playcast.ru/uploads/2014/11/08/1055076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43200" y="5715000"/>
            <a:ext cx="3762375" cy="847725"/>
          </a:xfrm>
          <a:prstGeom prst="rect">
            <a:avLst/>
          </a:prstGeom>
          <a:noFill/>
        </p:spPr>
      </p:pic>
      <p:pic>
        <p:nvPicPr>
          <p:cNvPr id="1026" name="Picture 2" descr="\\server4\Documents\Консультативное отд. - Андреева Т.И\Консультативное отделение архив\фото\ФОТОГРАФИИ по годам\заседание клуба Зимнняя вишня, октябрь\P10100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66800" y="2743200"/>
            <a:ext cx="3231948" cy="2423961"/>
          </a:xfrm>
          <a:prstGeom prst="rect">
            <a:avLst/>
          </a:prstGeom>
          <a:noFill/>
        </p:spPr>
      </p:pic>
      <p:pic>
        <p:nvPicPr>
          <p:cNvPr id="2" name="Picture 3" descr="\\server4\Documents\Консультативное отд. - Андреева Т.И\Консультативное отделение архив\фото\ФОТОГРАФИИ по годам\заседание клуба Зимнняя вишня, октябрь\P10100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29200" y="2895600"/>
            <a:ext cx="3308148" cy="248111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248400"/>
            <a:ext cx="707018" cy="790575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914400" y="1066800"/>
            <a:ext cx="73152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течение 2006 года  проводился обмен опытом с молодыми специалистами. Прошло несколько 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встреч.  проводила 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занятия по обмену опытом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заведующая СП на дому Зырянова В.И. и заведующая ОСО на дому граждан пожилого возраста и </a:t>
            </a:r>
          </a:p>
          <a:p>
            <a:pPr algn="ctr"/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инвалидов </a:t>
            </a:r>
            <a:r>
              <a:rPr lang="ru-RU" sz="2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Шиль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Е.Ю. </a:t>
            </a:r>
          </a:p>
          <a:p>
            <a:pPr algn="ctr"/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Так же 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проходили заседания 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совета 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наставников, на которых обсуждались цели и задачи наставнической деятельности. Ответственная 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заведующая ОСО Аникина Т.И. 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0"/>
            <a:ext cx="742950" cy="830753"/>
          </a:xfrm>
          <a:prstGeom prst="rect">
            <a:avLst/>
          </a:prstGeom>
          <a:noFill/>
        </p:spPr>
      </p:pic>
      <p:pic>
        <p:nvPicPr>
          <p:cNvPr id="27649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0" y="5905500"/>
            <a:ext cx="3562350" cy="9525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127934">
            <a:off x="656322" y="427722"/>
            <a:ext cx="1066800" cy="1066800"/>
          </a:xfrm>
          <a:prstGeom prst="rect">
            <a:avLst/>
          </a:prstGeom>
          <a:noFill/>
        </p:spPr>
      </p:pic>
      <p:pic>
        <p:nvPicPr>
          <p:cNvPr id="2" name="Picture 1" descr="\\server4\Documents\Консультативное отд. - Андреева Т.И\Консультативное отделение архив\фото\фотографии по годам\обучение сотрудников\P10100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199" y="3429000"/>
            <a:ext cx="3860799" cy="28956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7650" name="Picture 2" descr="\\server4\Documents\Консультативное отд. - Андреева Т.И\Консультативное отделение архив\фото\фотографии по годам\обучение сотрудников\P10100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3505200"/>
            <a:ext cx="3759200" cy="28194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8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0" y="3276600"/>
            <a:ext cx="533400" cy="533400"/>
          </a:xfrm>
          <a:prstGeom prst="rect">
            <a:avLst/>
          </a:prstGeom>
          <a:noFill/>
        </p:spPr>
      </p:pic>
      <p:pic>
        <p:nvPicPr>
          <p:cNvPr id="19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77200" y="33528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5772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581400"/>
            <a:ext cx="707018" cy="79057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990600"/>
            <a:ext cx="7239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рамках добровольческого движения продолжена совместная работа с профессиональными учебными учреждениями, школами, детскими культурными центрами, заводами и предприятиями: </a:t>
            </a:r>
          </a:p>
          <a:p>
            <a:pPr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Государственным образовательным учреждением  начального профессионального образования Свердловской области «Профессиональное училище № 15»; </a:t>
            </a:r>
          </a:p>
          <a:p>
            <a:pPr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ОАО «Молоко»;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Общеобразовательными школами № 14;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Профком </a:t>
            </a:r>
            <a:r>
              <a:rPr lang="ru-RU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СинТЗ</a:t>
            </a: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Магазин «Монетка».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7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04800"/>
            <a:ext cx="685800" cy="685800"/>
          </a:xfrm>
          <a:prstGeom prst="rect">
            <a:avLst/>
          </a:prstGeom>
          <a:noFill/>
        </p:spPr>
      </p:pic>
      <p:pic>
        <p:nvPicPr>
          <p:cNvPr id="27652" name="Picture 4" descr="\\server4\Documents\Консультативное отд. - Андреева Т.И\Консультативное отделение архив\фото\ФОТОГРАФИИ по годам\выдача джинсовой одежды детям, спорт инвентарь\P10100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0600" y="3810000"/>
            <a:ext cx="3657600" cy="274320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367035">
            <a:off x="3649938" y="3726137"/>
            <a:ext cx="1066800" cy="1066800"/>
          </a:xfrm>
          <a:prstGeom prst="rect">
            <a:avLst/>
          </a:prstGeom>
          <a:noFill/>
        </p:spPr>
      </p:pic>
      <p:pic>
        <p:nvPicPr>
          <p:cNvPr id="19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64516">
            <a:off x="7688537" y="3497537"/>
            <a:ext cx="1066800" cy="1066800"/>
          </a:xfrm>
          <a:prstGeom prst="rect">
            <a:avLst/>
          </a:prstGeom>
          <a:noFill/>
        </p:spPr>
      </p:pic>
      <p:pic>
        <p:nvPicPr>
          <p:cNvPr id="2050" name="Picture 2" descr="\\server4\Documents\Консультативное отд. - Андреева Т.И\Консультативное отделение архив\фото\ФОТОГРАФИИ по годам\выдача материальной помощи в натуральном виде (продуктовые наборы)\P10100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66800" y="3429000"/>
            <a:ext cx="2328711" cy="310494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190500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6324600"/>
            <a:ext cx="685800" cy="685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838200"/>
            <a:ext cx="723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течение 2006 года гражданам, попавшим в трудную жизненную ситуацию  была оказана спонсорская помощь на общую сумму 52 846 рублей.</a:t>
            </a:r>
          </a:p>
          <a:p>
            <a:endParaRPr lang="ru-RU" dirty="0"/>
          </a:p>
        </p:txBody>
      </p:sp>
      <p:pic>
        <p:nvPicPr>
          <p:cNvPr id="26625" name="Picture 1" descr="\\server4\Documents\Консультативное отд. - Андреева Т.И\Консультативное отделение архив\фото\ФОТОГРАФИИ по годам\выдача джинсовой одежды детям, спорт инвентарь\P1010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0" y="1524000"/>
            <a:ext cx="3352288" cy="25146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6626" name="Picture 2" descr="\\server4\Documents\Консультативное отд. - Андреева Т.И\Консультативное отделение архив\фото\ФОТОГРАФИИ по годам\выдача джинсовой одежды детям, спорт инвентарь\P1010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3962400"/>
            <a:ext cx="3460750" cy="259556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5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715880">
            <a:off x="835750" y="3578949"/>
            <a:ext cx="1066800" cy="1066800"/>
          </a:xfrm>
          <a:prstGeom prst="rect">
            <a:avLst/>
          </a:prstGeom>
          <a:noFill/>
        </p:spPr>
      </p:pic>
      <p:pic>
        <p:nvPicPr>
          <p:cNvPr id="26627" name="Picture 3" descr="\\server4\Documents\Консультативное отд. - Андреева Т.И\Консультативное отделение архив\фото\ФОТОГРАФИИ по годам\выдача материальной помощи в натуральном виде (продуктовые наборы)\P10100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76800" y="3886200"/>
            <a:ext cx="3435350" cy="257651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6628" name="Picture 4" descr="\\server4\Documents\Консультативное отд. - Андреева Т.И\Консультативное отделение архив\фото\ФОТОГРАФИИ по годам\заседание клуба Зимнняя вишня, октябрь\P101000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81600" y="1524000"/>
            <a:ext cx="3206749" cy="240506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9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3352800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57200" cy="511233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838200" y="838200"/>
            <a:ext cx="769620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Были организованы и проведены мероприятия по празднованию граждан с календарными праздниками: </a:t>
            </a:r>
          </a:p>
          <a:p>
            <a:pPr algn="ctr">
              <a:buFont typeface="Arial" pitchFamily="34" charset="0"/>
              <a:buChar char="•"/>
            </a:pPr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Поздравительный мини- концерт в Доме – интернат для престарелых и инвалидов силами учащихся школы №14;</a:t>
            </a:r>
          </a:p>
          <a:p>
            <a:pPr algn="ctr">
              <a:buFont typeface="Arial" pitchFamily="34" charset="0"/>
              <a:buChar char="•"/>
            </a:pPr>
            <a:r>
              <a:rPr lang="ru-RU" sz="1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Поздравление пожилых людей в отделении ветеранов ГБ №3;</a:t>
            </a:r>
          </a:p>
          <a:p>
            <a:pPr algn="ctr">
              <a:buFont typeface="Arial" pitchFamily="34" charset="0"/>
              <a:buChar char="•"/>
            </a:pPr>
            <a:r>
              <a:rPr lang="ru-RU" sz="1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Поздравление долгожителей города с 95 </a:t>
            </a:r>
            <a:r>
              <a:rPr lang="ru-RU" sz="16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летием</a:t>
            </a:r>
            <a:r>
              <a:rPr lang="ru-RU" sz="1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 жителей старшего возраста.</a:t>
            </a:r>
          </a:p>
          <a:p>
            <a:pPr algn="ctr">
              <a:buFont typeface="Arial" pitchFamily="34" charset="0"/>
              <a:buChar char="•"/>
            </a:pPr>
            <a:endParaRPr lang="ru-RU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endParaRPr lang="ru-RU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endParaRPr lang="ru-RU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715880">
            <a:off x="2054950" y="73749"/>
            <a:ext cx="1066800" cy="1066800"/>
          </a:xfrm>
          <a:prstGeom prst="rect">
            <a:avLst/>
          </a:prstGeom>
          <a:noFill/>
        </p:spPr>
      </p:pic>
      <p:pic>
        <p:nvPicPr>
          <p:cNvPr id="24582" name="Picture 6" descr="\\server4\Documents\Консультативное отд. - Андреева Т.И\Консультативное отделение архив\фото\ФОТОГРАФИИ по годам\поздравление ветеранов в ГБ 3\PA0900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2743200"/>
            <a:ext cx="2667000" cy="355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438400"/>
            <a:ext cx="707018" cy="790575"/>
          </a:xfrm>
          <a:prstGeom prst="rect">
            <a:avLst/>
          </a:prstGeom>
          <a:noFill/>
        </p:spPr>
      </p:pic>
      <p:pic>
        <p:nvPicPr>
          <p:cNvPr id="29" name="Picture 2" descr="\\server4\Documents\Консультативное отд. - Андреева Т.И\Консультативное отделение архив\фото\ФОТОГРАФИИ по годам\праздник\P10100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24200" y="4572000"/>
            <a:ext cx="2743200" cy="20574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4267200"/>
            <a:ext cx="685800" cy="766850"/>
          </a:xfrm>
          <a:prstGeom prst="rect">
            <a:avLst/>
          </a:prstGeom>
          <a:noFill/>
        </p:spPr>
      </p:pic>
      <p:pic>
        <p:nvPicPr>
          <p:cNvPr id="24583" name="Picture 7" descr="PA090006"/>
          <p:cNvPicPr>
            <a:picLocks noChangeAspect="1" noChangeArrowheads="1"/>
          </p:cNvPicPr>
          <p:nvPr/>
        </p:nvPicPr>
        <p:blipFill>
          <a:blip r:embed="rId7" cstate="print"/>
          <a:srcRect l="17032" t="6883"/>
          <a:stretch>
            <a:fillRect/>
          </a:stretch>
        </p:blipFill>
        <p:spPr bwMode="auto">
          <a:xfrm>
            <a:off x="5715000" y="3962400"/>
            <a:ext cx="2806542" cy="23622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32" name="Picture 5" descr="P1010010"/>
          <p:cNvPicPr>
            <a:picLocks noChangeAspect="1" noChangeArrowheads="1"/>
          </p:cNvPicPr>
          <p:nvPr/>
        </p:nvPicPr>
        <p:blipFill>
          <a:blip r:embed="rId8" cstate="print"/>
          <a:srcRect l="16960" t="11418"/>
          <a:stretch>
            <a:fillRect/>
          </a:stretch>
        </p:blipFill>
        <p:spPr bwMode="auto">
          <a:xfrm>
            <a:off x="3429000" y="2438400"/>
            <a:ext cx="2743200" cy="219471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33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95554">
            <a:off x="5225432" y="4006232"/>
            <a:ext cx="1066800" cy="1066800"/>
          </a:xfrm>
          <a:prstGeom prst="rect">
            <a:avLst/>
          </a:prstGeom>
          <a:noFill/>
        </p:spPr>
      </p:pic>
      <p:pic>
        <p:nvPicPr>
          <p:cNvPr id="34" name="Picture 2" descr="http://justclickit.ru/flash/glitter/glitter%20%282377%29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24600" y="2743200"/>
            <a:ext cx="2004549" cy="1066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828800"/>
            <a:ext cx="707018" cy="790575"/>
          </a:xfrm>
          <a:prstGeom prst="rect">
            <a:avLst/>
          </a:prstGeom>
          <a:noFill/>
        </p:spPr>
      </p:pic>
      <p:pic>
        <p:nvPicPr>
          <p:cNvPr id="1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0"/>
            <a:ext cx="609600" cy="609600"/>
          </a:xfrm>
          <a:prstGeom prst="rect">
            <a:avLst/>
          </a:prstGeom>
          <a:noFill/>
        </p:spPr>
      </p:pic>
      <p:pic>
        <p:nvPicPr>
          <p:cNvPr id="23554" name="Picture 2" descr="http://justclickit.ru/flash/glitter/glitter%20%282377%2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657600" y="2590800"/>
            <a:ext cx="2230915" cy="1187269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90600" y="990600"/>
            <a:ext cx="7239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Проведение акции среди сотрудников центра и граждан города по сбору канцелярских товаров для детей из малообеспеченных семей к 1 сентября. Канцелярские товары были собранны</a:t>
            </a:r>
          </a:p>
          <a:p>
            <a:pPr algn="ctr"/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 кол-ве100 наборов и были вручены 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детям из малообеспеченных семей.</a:t>
            </a:r>
            <a:endParaRPr lang="ru-RU" sz="2000" dirty="0"/>
          </a:p>
        </p:txBody>
      </p:sp>
      <p:pic>
        <p:nvPicPr>
          <p:cNvPr id="2" name="Picture 2" descr="P1010006"/>
          <p:cNvPicPr>
            <a:picLocks noChangeAspect="1" noChangeArrowheads="1"/>
          </p:cNvPicPr>
          <p:nvPr/>
        </p:nvPicPr>
        <p:blipFill>
          <a:blip r:embed="rId6" cstate="print"/>
          <a:srcRect r="14801"/>
          <a:stretch>
            <a:fillRect/>
          </a:stretch>
        </p:blipFill>
        <p:spPr bwMode="auto">
          <a:xfrm>
            <a:off x="609600" y="2362200"/>
            <a:ext cx="2971800" cy="2616121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3555" name="Picture 3" descr="\\server4\Documents\Консультативное отд. - Андреева Т.И\Консультативное отделение архив\фото\ФОТОГРАФИИ по годам\ОССО\акция Здравствуй школа\P101000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0400" y="4081463"/>
            <a:ext cx="3352800" cy="25146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4" descr="\\server4\Documents\Консультативное отд. - Андреева Т.И\Консультативное отделение архив\фото\ФОТОГРАФИИ по годам\ОССО\акция Здравствуй школа\P101000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9800" y="2286000"/>
            <a:ext cx="2743199" cy="2057399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3314" name="Picture 2" descr="http://vamotkrytka.ru/_ph/157/2/987318586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34200" y="4724400"/>
            <a:ext cx="1015999" cy="1219200"/>
          </a:xfrm>
          <a:prstGeom prst="rect">
            <a:avLst/>
          </a:prstGeom>
          <a:noFill/>
        </p:spPr>
      </p:pic>
      <p:pic>
        <p:nvPicPr>
          <p:cNvPr id="13316" name="Picture 4" descr="http://www.ozgunresimler.com/data/media/3446/gif_animate_scuola_02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19200" y="5105400"/>
            <a:ext cx="1295400" cy="1295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Отделение социального обслуживания на дому  граждан пожилого возраста и инвалидов и специализированное отделение социально – медицинского обслуживания на дому граждан пожилого возраста и инвалидов</a:t>
            </a:r>
            <a:endParaRPr lang="ru-RU" sz="36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4953000"/>
            <a:ext cx="952500" cy="952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914400"/>
            <a:ext cx="39624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 2006 год отделением социального обслуживания на дому было обслужено – 1 369 человек. Социальными работниками оказано – 153 664 услуги.</a:t>
            </a: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Специализированным отделение социально – медицинского обслуживания обслужено – </a:t>
            </a: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1 523 человека и оказанот60 948 услуг.</a:t>
            </a:r>
            <a:endParaRPr lang="ru-RU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4" name="Picture 6" descr="13562ро"/>
          <p:cNvPicPr>
            <a:picLocks noChangeAspect="1" noChangeArrowheads="1"/>
          </p:cNvPicPr>
          <p:nvPr/>
        </p:nvPicPr>
        <p:blipFill>
          <a:blip r:embed="rId3" cstate="print"/>
          <a:srcRect r="37181"/>
          <a:stretch>
            <a:fillRect/>
          </a:stretch>
        </p:blipFill>
        <p:spPr bwMode="auto">
          <a:xfrm>
            <a:off x="6324600" y="228600"/>
            <a:ext cx="2286000" cy="219667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609600" cy="6096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38400" y="4343400"/>
            <a:ext cx="638872" cy="7143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5799" y="4495800"/>
            <a:ext cx="843311" cy="942975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0"/>
            <a:ext cx="638872" cy="714375"/>
          </a:xfrm>
          <a:prstGeom prst="rect">
            <a:avLst/>
          </a:prstGeom>
          <a:noFill/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152400"/>
            <a:ext cx="638872" cy="714375"/>
          </a:xfrm>
          <a:prstGeom prst="rect">
            <a:avLst/>
          </a:prstGeom>
          <a:noFill/>
        </p:spPr>
      </p:pic>
      <p:pic>
        <p:nvPicPr>
          <p:cNvPr id="20483" name="Picture 3" descr="C:\Users\Dmitrieva_AS\Desktop\vysoky-cholesterol748486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62600" y="5181600"/>
            <a:ext cx="1905000" cy="1387307"/>
          </a:xfrm>
          <a:prstGeom prst="rect">
            <a:avLst/>
          </a:prstGeom>
          <a:noFill/>
        </p:spPr>
      </p:pic>
      <p:pic>
        <p:nvPicPr>
          <p:cNvPr id="20485" name="Picture 5" descr="http://wdesk.ru/_ph/177/2/83048476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2800" y="4876800"/>
            <a:ext cx="704850" cy="1428750"/>
          </a:xfrm>
          <a:prstGeom prst="rect">
            <a:avLst/>
          </a:prstGeom>
          <a:noFill/>
        </p:spPr>
      </p:pic>
      <p:pic>
        <p:nvPicPr>
          <p:cNvPr id="20487" name="Picture 7" descr="http://www.delinetciler.org/resimler/2009/07/8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95400" y="4724400"/>
            <a:ext cx="923925" cy="1600200"/>
          </a:xfrm>
          <a:prstGeom prst="rect">
            <a:avLst/>
          </a:prstGeom>
          <a:noFill/>
        </p:spPr>
      </p:pic>
      <p:pic>
        <p:nvPicPr>
          <p:cNvPr id="11265" name="Picture 1" descr="\\server4\Documents\Консультативное отд. - Андреева Т.И\Консультативное отделение архив\фото\ФОТОГРАФИИ по годам\медицинские сестры\P101000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00600" y="2209800"/>
            <a:ext cx="3714751" cy="2786063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39624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1371600"/>
            <a:ext cx="762000" cy="85205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172200"/>
            <a:ext cx="685800" cy="685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838200"/>
            <a:ext cx="7391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течение 2006 года работали 2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медико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социальные комнаты: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старом Каменске;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Поселке </a:t>
            </a:r>
            <a:r>
              <a:rPr lang="ru-RU" sz="2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Хозспособ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Поселке </a:t>
            </a:r>
            <a:r>
              <a:rPr lang="ru-RU" sz="2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Кодинка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33400" cy="533400"/>
          </a:xfrm>
          <a:prstGeom prst="rect">
            <a:avLst/>
          </a:prstGeom>
          <a:noFill/>
        </p:spPr>
      </p:pic>
      <p:pic>
        <p:nvPicPr>
          <p:cNvPr id="19459" name="Picture 3" descr="C:\Users\Dmitrieva_AS\Desktop\eefe8bc1706ebb34760d117c5dd5f50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5181600"/>
            <a:ext cx="2205790" cy="16764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4724400"/>
            <a:ext cx="707018" cy="7905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371600"/>
            <a:ext cx="707018" cy="790575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4572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2" descr="http://bsmp-1.ru/sites/bsmp/files/persona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1981200"/>
            <a:ext cx="3429000" cy="437029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1" name="Picture 5" descr="C:\Users\Dmitrieva_AS\Desktop\7_interes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71920">
            <a:off x="7143909" y="4858147"/>
            <a:ext cx="2125187" cy="2123270"/>
          </a:xfrm>
          <a:prstGeom prst="rect">
            <a:avLst/>
          </a:prstGeom>
          <a:noFill/>
        </p:spPr>
      </p:pic>
      <p:sp>
        <p:nvSpPr>
          <p:cNvPr id="22" name="Прямоугольник 21"/>
          <p:cNvSpPr/>
          <p:nvPr/>
        </p:nvSpPr>
        <p:spPr>
          <a:xfrm>
            <a:off x="1066800" y="2514600"/>
            <a:ext cx="373380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Гражданам предоставлялись такие услуги, как: 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Приготовление обеда;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Инъекции;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Контроль АД;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Перевязки;</a:t>
            </a:r>
          </a:p>
          <a:p>
            <a:pPr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Натирания.</a:t>
            </a:r>
          </a:p>
          <a:p>
            <a:pPr>
              <a:buFont typeface="Arial" pitchFamily="34" charset="0"/>
              <a:buChar char="•"/>
            </a:pPr>
            <a:endParaRPr lang="ru-RU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447800" y="1752600"/>
            <a:ext cx="6248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4800" b="1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Отделение срочного социального обслуживания</a:t>
            </a:r>
            <a:endParaRPr kumimoji="0" lang="ru-RU" sz="4800" b="1" i="1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38200" y="838200"/>
            <a:ext cx="36576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 2006 год отделением срочного социального обслуживания</a:t>
            </a:r>
          </a:p>
          <a:p>
            <a:pPr algn="ctr"/>
            <a:r>
              <a:rPr lang="ru-RU" sz="3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обслужено – 2 589 человек</a:t>
            </a:r>
          </a:p>
          <a:p>
            <a:pPr algn="ctr"/>
            <a:endParaRPr lang="ru-RU" sz="3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Оказано  - 4 088 услуг</a:t>
            </a:r>
            <a:endParaRPr lang="ru-RU" sz="3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IMG_00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799" y="914400"/>
            <a:ext cx="3538554" cy="2654300"/>
          </a:xfrm>
          <a:prstGeom prst="rect">
            <a:avLst/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5562600"/>
            <a:ext cx="638872" cy="7143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86248" y="3276601"/>
            <a:ext cx="477024" cy="53340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7200" y="685800"/>
            <a:ext cx="477024" cy="533400"/>
          </a:xfrm>
          <a:prstGeom prst="rect">
            <a:avLst/>
          </a:prstGeom>
          <a:noFill/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3400" y="6172200"/>
            <a:ext cx="477024" cy="533400"/>
          </a:xfrm>
          <a:prstGeom prst="rect">
            <a:avLst/>
          </a:prstGeom>
          <a:noFill/>
        </p:spPr>
      </p:pic>
      <p:pic>
        <p:nvPicPr>
          <p:cNvPr id="8194" name="Picture 2" descr="http://dl10.glitter-graphics.net/pub/2709/2709180kbsnmjeld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334000" y="3760177"/>
            <a:ext cx="2667000" cy="289779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762000" y="762000"/>
            <a:ext cx="7696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отделении  работает социальная гостиница</a:t>
            </a:r>
          </a:p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 2006 году</a:t>
            </a: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 социальной гостинице проживало 9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человек из них:</a:t>
            </a: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 человек </a:t>
            </a: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отправлена в Дом - интернат. Им была оформлена временная регистрация по месту фактического пребывания, восстановлены документы.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01.01.2007 в социальной гостинице проживает 3 человека: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человеку оформлен и сдан пакет документов в УСЗН на путевку в Дом – интернат;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человек без средств к существованию, не имеет документов, данные даны в УФМС Красногорского района.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Всего обслужено 9 человек и оказано 324 услуги. </a:t>
            </a:r>
          </a:p>
          <a:p>
            <a:endParaRPr lang="ru-RU" sz="1600" i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P904001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5400" y="4191000"/>
            <a:ext cx="3043859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248400"/>
            <a:ext cx="638872" cy="714375"/>
          </a:xfrm>
          <a:prstGeom prst="rect">
            <a:avLst/>
          </a:prstGeom>
          <a:noFill/>
        </p:spPr>
      </p:pic>
      <p:pic>
        <p:nvPicPr>
          <p:cNvPr id="7170" name="Picture 2" descr="P1010015"/>
          <p:cNvPicPr>
            <a:picLocks noChangeAspect="1" noChangeArrowheads="1"/>
          </p:cNvPicPr>
          <p:nvPr/>
        </p:nvPicPr>
        <p:blipFill>
          <a:blip r:embed="rId6" cstate="print">
            <a:lum bright="18000"/>
          </a:blip>
          <a:srcRect r="21712"/>
          <a:stretch>
            <a:fillRect/>
          </a:stretch>
        </p:blipFill>
        <p:spPr bwMode="auto">
          <a:xfrm>
            <a:off x="1447800" y="3962400"/>
            <a:ext cx="2895600" cy="2774026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3810000"/>
            <a:ext cx="638872" cy="714375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3733800"/>
            <a:ext cx="638872" cy="7143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3048000"/>
            <a:ext cx="457200" cy="4572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95300" cy="4953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762001"/>
            <a:ext cx="7315200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мобильной бригады</a:t>
            </a:r>
          </a:p>
          <a:p>
            <a:pPr algn="ctr"/>
            <a:r>
              <a:rPr lang="ru-RU" sz="17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раз в неделю происходит  выезд мобильной бригады в район  реки «Исеть», где проходит выдача горячего питания гражданам БОМЖ силами церкви «Новая жизнь». Всего 2006 год выдано </a:t>
            </a:r>
            <a:r>
              <a:rPr lang="ru-RU" sz="17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807 обедов/  128 чел. </a:t>
            </a:r>
          </a:p>
          <a:p>
            <a:pPr algn="ctr"/>
            <a:endParaRPr lang="ru-RU" sz="17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7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Мобильная бригада со специалистами по социальной работе выезжает на отдаленные участки города с целью оказания социальной помощи жителям. Всего состоялось 44 выезда мобильной бригады, в том числе 10 по графику и 34 выезда на организованную акцию по раздаче питания.</a:t>
            </a:r>
          </a:p>
          <a:p>
            <a:pPr algn="ctr"/>
            <a:endParaRPr lang="ru-RU" sz="17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7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течение 2006 года было обслужено 177 человек. Оказано 1 094 услуги.</a:t>
            </a: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648200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228600"/>
            <a:ext cx="638872" cy="714375"/>
          </a:xfrm>
          <a:prstGeom prst="rect">
            <a:avLst/>
          </a:prstGeom>
          <a:noFill/>
        </p:spPr>
      </p:pic>
      <p:pic>
        <p:nvPicPr>
          <p:cNvPr id="6145" name="Picture 1" descr="\\server4\Documents\Консультативное отд. - Андреева Т.И\Консультативное отделение архив\фото\ФОТОГРАФИИ по годам\ОССО\фото бомжей\P10100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3714750"/>
            <a:ext cx="3740151" cy="280511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146" name="Picture 2" descr="\\server4\Documents\Консультативное отд. - Андреева Т.И\Консультативное отделение архив\фото\ФОТОГРАФИИ по годам\обеспечение горячими обедами граждан БОМЖ\P1010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" y="3810000"/>
            <a:ext cx="3556000" cy="2667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3505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066800" y="914400"/>
            <a:ext cx="7086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отделении работает Пункт проката технических средств реабилитации и адаптации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течение 2006 года выдано 91 средства реабилитации из них 24 продлены, 62 человекам воспользовались услугами. 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Оказано гражданам города 270 услуг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P101000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2209800"/>
            <a:ext cx="2661851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5334000"/>
            <a:ext cx="638872" cy="714375"/>
          </a:xfrm>
          <a:prstGeom prst="rect">
            <a:avLst/>
          </a:prstGeom>
          <a:noFill/>
        </p:spPr>
      </p:pic>
      <p:sp>
        <p:nvSpPr>
          <p:cNvPr id="5124" name="AutoShape 4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1" name="Picture 1" descr="\\server4\Documents\Консультативное отд. - Андреева Т.И\Консультативное отделение архив\фото\ФОТОГРАФИИ по годам\ОССО\средства реабилитации\P721003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5200" y="3352800"/>
            <a:ext cx="2228850" cy="29718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123" name="Picture 3" descr="http://worldartsme.com/?module=images&amp;act=download&amp;url=moving-elderly-people-clipart-1.jpg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7162800" y="3886200"/>
            <a:ext cx="1536193" cy="2800350"/>
          </a:xfrm>
          <a:prstGeom prst="rect">
            <a:avLst/>
          </a:prstGeom>
          <a:noFill/>
        </p:spPr>
      </p:pic>
      <p:pic>
        <p:nvPicPr>
          <p:cNvPr id="2" name="Picture 4" descr="\\server4\Documents\Консультативное отд. - Андреева Т.И\Консультативное отделение архив\фото\ФОТОГРАФИИ по годам\ОССО\средства реабилитации\P721003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2286000"/>
            <a:ext cx="2057400" cy="27432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6336" y="2286000"/>
            <a:ext cx="681464" cy="762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838200"/>
            <a:ext cx="731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Работает Салон приема и выдачи одежды </a:t>
            </a:r>
            <a:r>
              <a:rPr lang="ru-RU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б\у</a:t>
            </a:r>
            <a:endParaRPr lang="ru-RU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течение 2006 года принято вещей </a:t>
            </a:r>
            <a:r>
              <a:rPr lang="ru-RU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б\у</a:t>
            </a: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от граждан города и организаций 2 219, выдано  2 235 </a:t>
            </a:r>
            <a:r>
              <a:rPr lang="ru-RU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б\у</a:t>
            </a: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вещей  377 гражданам,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совершено 3 выездных акций по раздаче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вещей </a:t>
            </a:r>
            <a:r>
              <a:rPr lang="ru-RU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б\у</a:t>
            </a: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обслужено 554.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9" name="Picture 1" descr="P101000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2590800"/>
            <a:ext cx="242789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050" name="Picture 2" descr="P101000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72200" y="2590800"/>
            <a:ext cx="234315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051" name="Picture 3" descr="P10100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24200" y="2590800"/>
            <a:ext cx="3111712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399" y="4724400"/>
            <a:ext cx="613317" cy="6858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990600"/>
            <a:ext cx="533400" cy="596438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76800"/>
            <a:ext cx="669693" cy="748838"/>
          </a:xfrm>
          <a:prstGeom prst="rect">
            <a:avLst/>
          </a:prstGeom>
          <a:noFill/>
        </p:spPr>
      </p:pic>
      <p:pic>
        <p:nvPicPr>
          <p:cNvPr id="4104" name="Picture 8" descr="http://www.playcast.ru/uploads/2016/03/30/1806463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81400" y="4953000"/>
            <a:ext cx="2133600" cy="1637949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248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16002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7620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066800" y="990600"/>
            <a:ext cx="731520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Оказывалась бесплатных юридических и психологических консультаций гражданам города по различным вопросам.</a:t>
            </a: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Юридическую помощь получили - 49 человек;</a:t>
            </a: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Психологической помощью воспользовались – 37 человек.</a:t>
            </a:r>
            <a:endParaRPr lang="ru-RU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http://vishenka.oo-suhinichi.ru/uploads/userfiles/roditeli%281%2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3276600"/>
            <a:ext cx="3962400" cy="2481944"/>
          </a:xfrm>
          <a:prstGeom prst="rect">
            <a:avLst/>
          </a:prstGeom>
          <a:noFill/>
        </p:spPr>
      </p:pic>
      <p:pic>
        <p:nvPicPr>
          <p:cNvPr id="5" name="Picture 6" descr="http://img3.proshkolu.ru/content/media/pic/std/2000000/1310000/1309952-cb5cc362302d3ad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1200" y="3439216"/>
            <a:ext cx="1905000" cy="1885260"/>
          </a:xfrm>
          <a:prstGeom prst="rect">
            <a:avLst/>
          </a:prstGeom>
          <a:noFill/>
        </p:spPr>
      </p:pic>
      <p:pic>
        <p:nvPicPr>
          <p:cNvPr id="17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000" y="2514600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914400" y="1143000"/>
            <a:ext cx="75438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Сотрудниками Государственного областного учреждения социального обслуживания населения  «Комплексный центр социального обслуживания населения» города Каменска – Уральского за  2006 год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обслужено – 6 218 человек, оказано – 218 700 услуг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4572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3581400"/>
            <a:ext cx="685800" cy="6858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5867400"/>
            <a:ext cx="685800" cy="685800"/>
          </a:xfrm>
          <a:prstGeom prst="rect">
            <a:avLst/>
          </a:prstGeom>
          <a:noFill/>
        </p:spPr>
      </p:pic>
      <p:pic>
        <p:nvPicPr>
          <p:cNvPr id="1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3429000"/>
            <a:ext cx="685800" cy="685800"/>
          </a:xfrm>
          <a:prstGeom prst="rect">
            <a:avLst/>
          </a:prstGeom>
          <a:noFill/>
        </p:spPr>
      </p:pic>
      <p:pic>
        <p:nvPicPr>
          <p:cNvPr id="1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3352800"/>
            <a:ext cx="685800" cy="685800"/>
          </a:xfrm>
          <a:prstGeom prst="rect">
            <a:avLst/>
          </a:prstGeom>
          <a:noFill/>
        </p:spPr>
      </p:pic>
      <p:pic>
        <p:nvPicPr>
          <p:cNvPr id="1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3352800"/>
            <a:ext cx="685800" cy="685800"/>
          </a:xfrm>
          <a:prstGeom prst="rect">
            <a:avLst/>
          </a:prstGeom>
          <a:noFill/>
        </p:spPr>
      </p:pic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3352800"/>
            <a:ext cx="685800" cy="685800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40386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562600"/>
            <a:ext cx="685800" cy="685800"/>
          </a:xfrm>
          <a:prstGeom prst="rect">
            <a:avLst/>
          </a:prstGeom>
          <a:noFill/>
        </p:spPr>
      </p:pic>
      <p:pic>
        <p:nvPicPr>
          <p:cNvPr id="2051" name="Picture 3" descr="C:\Users\Dmitrieva_AS\Desktop\b18e492367047ea7d95d09b706cd871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4114800"/>
            <a:ext cx="5619750" cy="23526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\\server4\Documents\Дмитриева А.С\Alena\Рабочий стол\РАБОЧИЙ СТОЛ\обои на р.с\узоры для оформления\434151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28600"/>
            <a:ext cx="7772400" cy="6400800"/>
          </a:xfrm>
          <a:prstGeom prst="rect">
            <a:avLst/>
          </a:prstGeom>
          <a:noFill/>
        </p:spPr>
      </p:pic>
      <p:pic>
        <p:nvPicPr>
          <p:cNvPr id="7" name="Picture 1" descr="C:\Users\Dmitrieva_AS\Desktop\41197386 ро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228600"/>
            <a:ext cx="6887558" cy="6098971"/>
          </a:xfrm>
          <a:prstGeom prst="rect">
            <a:avLst/>
          </a:prstGeom>
          <a:noFill/>
        </p:spPr>
      </p:pic>
      <p:pic>
        <p:nvPicPr>
          <p:cNvPr id="4099" name="Picture 3" descr="C:\Users\Dmitrieva_AS\Desktop\1_1 ро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971346">
            <a:off x="2651496" y="2858764"/>
            <a:ext cx="1420978" cy="1635878"/>
          </a:xfrm>
          <a:prstGeom prst="rect">
            <a:avLst/>
          </a:prstGeom>
          <a:noFill/>
        </p:spPr>
      </p:pic>
      <p:pic>
        <p:nvPicPr>
          <p:cNvPr id="4100" name="Picture 4" descr="C:\Users\Dmitrieva_AS\Desktop\Aging ро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21840">
            <a:off x="6001625" y="2723008"/>
            <a:ext cx="1143580" cy="1608137"/>
          </a:xfrm>
          <a:prstGeom prst="rect">
            <a:avLst/>
          </a:prstGeom>
          <a:noFill/>
        </p:spPr>
      </p:pic>
      <p:sp>
        <p:nvSpPr>
          <p:cNvPr id="4103" name="WordArt 7"/>
          <p:cNvSpPr>
            <a:spLocks noChangeArrowheads="1" noChangeShapeType="1" noTextEdit="1"/>
          </p:cNvSpPr>
          <p:nvPr/>
        </p:nvSpPr>
        <p:spPr bwMode="auto">
          <a:xfrm>
            <a:off x="2362200" y="5276850"/>
            <a:ext cx="4876800" cy="158115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 rtl="0"/>
            <a:r>
              <a:rPr lang="ru-RU" sz="3600" i="1" kern="10" spc="0" dirty="0" smtClean="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/>
                <a:latin typeface="Times New Roman"/>
                <a:cs typeface="Times New Roman"/>
              </a:rPr>
              <a:t>Мы рады Вам помочь!</a:t>
            </a:r>
            <a:endParaRPr lang="ru-RU" sz="3600" i="1" kern="10" spc="0" dirty="0">
              <a:ln w="9525">
                <a:solidFill>
                  <a:srgbClr val="CC0000"/>
                </a:solidFill>
                <a:round/>
                <a:headEnd/>
                <a:tailEnd/>
              </a:ln>
              <a:solidFill>
                <a:srgbClr val="FF3300"/>
              </a:solidFill>
              <a:effectLst/>
              <a:latin typeface="Times New Roman"/>
              <a:cs typeface="Times New Roman"/>
            </a:endParaRPr>
          </a:p>
        </p:txBody>
      </p:sp>
      <p:pic>
        <p:nvPicPr>
          <p:cNvPr id="2" name="Picture 2" descr="http://www.playcast.ru/uploads/2014/08/23/960468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81200" y="228600"/>
            <a:ext cx="5429250" cy="4343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3987</TotalTime>
  <Words>1880</Words>
  <Application>Microsoft Office PowerPoint</Application>
  <PresentationFormat>Экран (4:3)</PresentationFormat>
  <Paragraphs>313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Дмитриева Алена Сергеевна</dc:creator>
  <cp:lastModifiedBy>Andreeva_TI</cp:lastModifiedBy>
  <cp:revision>505</cp:revision>
  <dcterms:created xsi:type="dcterms:W3CDTF">2016-07-05T05:21:18Z</dcterms:created>
  <dcterms:modified xsi:type="dcterms:W3CDTF">2016-08-12T04:30:02Z</dcterms:modified>
</cp:coreProperties>
</file>