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8" r:id="rId4"/>
    <p:sldId id="290" r:id="rId5"/>
    <p:sldId id="291" r:id="rId6"/>
    <p:sldId id="292" r:id="rId7"/>
    <p:sldId id="293" r:id="rId8"/>
    <p:sldId id="301" r:id="rId9"/>
    <p:sldId id="297" r:id="rId10"/>
    <p:sldId id="315" r:id="rId11"/>
    <p:sldId id="299" r:id="rId12"/>
    <p:sldId id="268" r:id="rId13"/>
    <p:sldId id="314" r:id="rId14"/>
    <p:sldId id="271" r:id="rId15"/>
    <p:sldId id="339" r:id="rId16"/>
    <p:sldId id="316" r:id="rId17"/>
    <p:sldId id="317" r:id="rId18"/>
    <p:sldId id="319" r:id="rId19"/>
    <p:sldId id="320" r:id="rId20"/>
    <p:sldId id="336" r:id="rId21"/>
    <p:sldId id="338" r:id="rId22"/>
    <p:sldId id="341" r:id="rId23"/>
    <p:sldId id="324" r:id="rId24"/>
    <p:sldId id="340" r:id="rId25"/>
    <p:sldId id="322" r:id="rId26"/>
    <p:sldId id="273" r:id="rId27"/>
    <p:sldId id="308" r:id="rId28"/>
    <p:sldId id="307" r:id="rId29"/>
    <p:sldId id="309" r:id="rId30"/>
    <p:sldId id="310" r:id="rId31"/>
    <p:sldId id="311" r:id="rId32"/>
    <p:sldId id="312" r:id="rId33"/>
    <p:sldId id="325" r:id="rId34"/>
    <p:sldId id="326" r:id="rId35"/>
    <p:sldId id="333" r:id="rId36"/>
    <p:sldId id="334" r:id="rId37"/>
    <p:sldId id="335" r:id="rId38"/>
    <p:sldId id="274" r:id="rId3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image" Target="../media/image4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EF5ACA-B76E-4C74-B07D-DC302A83DE9A}" type="doc">
      <dgm:prSet loTypeId="urn:microsoft.com/office/officeart/2005/8/layout/pList2" loCatId="list" qsTypeId="urn:microsoft.com/office/officeart/2005/8/quickstyle/3d5" qsCatId="3D" csTypeId="urn:microsoft.com/office/officeart/2005/8/colors/colorful2" csCatId="colorful" phldr="1"/>
      <dgm:spPr/>
    </dgm:pt>
    <dgm:pt modelId="{FF62BA0A-933C-4DE0-8B32-DBAD098ECBCC}">
      <dgm:prSet phldrT="[Текст]" custT="1"/>
      <dgm:spPr/>
      <dgm:t>
        <a:bodyPr/>
        <a:lstStyle/>
        <a:p>
          <a:r>
            <a:rPr lang="ru-RU" sz="2400" b="1" dirty="0" smtClean="0"/>
            <a:t>Вокальное </a:t>
          </a:r>
        </a:p>
        <a:p>
          <a:r>
            <a:rPr lang="ru-RU" sz="2400" b="1" dirty="0" smtClean="0"/>
            <a:t>творчество</a:t>
          </a:r>
          <a:endParaRPr lang="ru-RU" sz="2400" b="1" dirty="0"/>
        </a:p>
      </dgm:t>
    </dgm:pt>
    <dgm:pt modelId="{579C110A-5719-44F3-85D4-51D664AC47C1}" type="parTrans" cxnId="{75C990E7-09E5-47E3-AD47-F98FC38ACD5F}">
      <dgm:prSet/>
      <dgm:spPr/>
      <dgm:t>
        <a:bodyPr/>
        <a:lstStyle/>
        <a:p>
          <a:endParaRPr lang="ru-RU"/>
        </a:p>
      </dgm:t>
    </dgm:pt>
    <dgm:pt modelId="{DCC122EA-B293-4CB6-9298-A562B0F8BCCA}" type="sibTrans" cxnId="{75C990E7-09E5-47E3-AD47-F98FC38ACD5F}">
      <dgm:prSet/>
      <dgm:spPr/>
      <dgm:t>
        <a:bodyPr/>
        <a:lstStyle/>
        <a:p>
          <a:endParaRPr lang="ru-RU"/>
        </a:p>
      </dgm:t>
    </dgm:pt>
    <dgm:pt modelId="{7607B07F-5DE0-49AD-8AA9-FC501A05830D}">
      <dgm:prSet phldrT="[Текст]" custT="1"/>
      <dgm:spPr/>
      <dgm:t>
        <a:bodyPr/>
        <a:lstStyle/>
        <a:p>
          <a:r>
            <a:rPr lang="ru-RU" sz="2000" b="1" dirty="0" smtClean="0"/>
            <a:t>Художественное</a:t>
          </a:r>
        </a:p>
        <a:p>
          <a:r>
            <a:rPr lang="ru-RU" sz="2000" b="1" dirty="0" smtClean="0"/>
            <a:t>слово</a:t>
          </a:r>
          <a:endParaRPr lang="ru-RU" sz="2000" b="1" dirty="0"/>
        </a:p>
      </dgm:t>
    </dgm:pt>
    <dgm:pt modelId="{F6B6DD04-67F1-4C04-88E8-55F7A6FABB5B}" type="parTrans" cxnId="{EF550DB2-DBC5-44E7-89E3-94AA057C0513}">
      <dgm:prSet/>
      <dgm:spPr/>
      <dgm:t>
        <a:bodyPr/>
        <a:lstStyle/>
        <a:p>
          <a:endParaRPr lang="ru-RU"/>
        </a:p>
      </dgm:t>
    </dgm:pt>
    <dgm:pt modelId="{531CACD3-70BD-45D5-A300-B4A30FF9F033}" type="sibTrans" cxnId="{EF550DB2-DBC5-44E7-89E3-94AA057C0513}">
      <dgm:prSet/>
      <dgm:spPr/>
      <dgm:t>
        <a:bodyPr/>
        <a:lstStyle/>
        <a:p>
          <a:endParaRPr lang="ru-RU"/>
        </a:p>
      </dgm:t>
    </dgm:pt>
    <dgm:pt modelId="{54569BC5-A32D-4AC9-85D7-EFB41DEACF06}">
      <dgm:prSet phldrT="[Текст]" custT="1"/>
      <dgm:spPr/>
      <dgm:t>
        <a:bodyPr/>
        <a:lstStyle/>
        <a:p>
          <a:r>
            <a:rPr lang="ru-RU" sz="2000" b="1" dirty="0" smtClean="0"/>
            <a:t>Декоративно-</a:t>
          </a:r>
        </a:p>
        <a:p>
          <a:r>
            <a:rPr lang="ru-RU" sz="2000" b="1" dirty="0" smtClean="0"/>
            <a:t>прикладное</a:t>
          </a:r>
        </a:p>
        <a:p>
          <a:r>
            <a:rPr lang="ru-RU" sz="2000" b="1" dirty="0" smtClean="0"/>
            <a:t>искусство</a:t>
          </a:r>
          <a:endParaRPr lang="ru-RU" sz="2000" b="1" dirty="0"/>
        </a:p>
      </dgm:t>
    </dgm:pt>
    <dgm:pt modelId="{B7823712-98A3-494D-B0C9-E415CF958ABC}" type="parTrans" cxnId="{A0C3FD35-DC10-4BB4-9593-FFC9E01B34F4}">
      <dgm:prSet/>
      <dgm:spPr/>
      <dgm:t>
        <a:bodyPr/>
        <a:lstStyle/>
        <a:p>
          <a:endParaRPr lang="ru-RU"/>
        </a:p>
      </dgm:t>
    </dgm:pt>
    <dgm:pt modelId="{704411DE-A6AA-4453-8C6E-CD7F02B2F497}" type="sibTrans" cxnId="{A0C3FD35-DC10-4BB4-9593-FFC9E01B34F4}">
      <dgm:prSet/>
      <dgm:spPr/>
      <dgm:t>
        <a:bodyPr/>
        <a:lstStyle/>
        <a:p>
          <a:endParaRPr lang="ru-RU"/>
        </a:p>
      </dgm:t>
    </dgm:pt>
    <dgm:pt modelId="{E996EB80-3149-486D-A153-752E1EA6264D}" type="pres">
      <dgm:prSet presAssocID="{F0EF5ACA-B76E-4C74-B07D-DC302A83DE9A}" presName="Name0" presStyleCnt="0">
        <dgm:presLayoutVars>
          <dgm:dir/>
          <dgm:resizeHandles val="exact"/>
        </dgm:presLayoutVars>
      </dgm:prSet>
      <dgm:spPr/>
    </dgm:pt>
    <dgm:pt modelId="{93665EC8-DF95-46C9-885F-3EF079527AAD}" type="pres">
      <dgm:prSet presAssocID="{F0EF5ACA-B76E-4C74-B07D-DC302A83DE9A}" presName="bkgdShp" presStyleLbl="alignAccFollowNode1" presStyleIdx="0" presStyleCnt="1"/>
      <dgm:spPr/>
    </dgm:pt>
    <dgm:pt modelId="{EF235266-E2BE-466A-AFEA-F722436A9B43}" type="pres">
      <dgm:prSet presAssocID="{F0EF5ACA-B76E-4C74-B07D-DC302A83DE9A}" presName="linComp" presStyleCnt="0"/>
      <dgm:spPr/>
    </dgm:pt>
    <dgm:pt modelId="{316758C1-8C24-436F-81AD-9F4309BD952C}" type="pres">
      <dgm:prSet presAssocID="{FF62BA0A-933C-4DE0-8B32-DBAD098ECBCC}" presName="compNode" presStyleCnt="0"/>
      <dgm:spPr/>
    </dgm:pt>
    <dgm:pt modelId="{22CACF9C-86F7-483D-AFD6-E81BEEE0ED3C}" type="pres">
      <dgm:prSet presAssocID="{FF62BA0A-933C-4DE0-8B32-DBAD098ECBCC}" presName="node" presStyleLbl="node1" presStyleIdx="0" presStyleCnt="3" custAng="0" custScaleX="111636" custScaleY="73847" custLinFactNeighborX="-35073" custLinFactNeighborY="-4554">
        <dgm:presLayoutVars>
          <dgm:bulletEnabled val="1"/>
        </dgm:presLayoutVars>
      </dgm:prSet>
      <dgm:spPr>
        <a:prstGeom prst="flowChartPunchedTape">
          <a:avLst/>
        </a:prstGeom>
      </dgm:spPr>
      <dgm:t>
        <a:bodyPr/>
        <a:lstStyle/>
        <a:p>
          <a:endParaRPr lang="ru-RU"/>
        </a:p>
      </dgm:t>
    </dgm:pt>
    <dgm:pt modelId="{2B60A76C-834D-4EEF-BB2C-A538C6FCA550}" type="pres">
      <dgm:prSet presAssocID="{FF62BA0A-933C-4DE0-8B32-DBAD098ECBCC}" presName="invisiNode" presStyleLbl="node1" presStyleIdx="0" presStyleCnt="3"/>
      <dgm:spPr/>
    </dgm:pt>
    <dgm:pt modelId="{DF6ED63A-35B2-480C-9F3A-B495C25EBCA9}" type="pres">
      <dgm:prSet presAssocID="{FF62BA0A-933C-4DE0-8B32-DBAD098ECBCC}" presName="imagNode" presStyleLbl="fgImgPlace1" presStyleIdx="0" presStyleCnt="3" custScaleX="167500" custScaleY="16395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C654FA4-227A-48B3-99C0-FC101A6CFCB0}" type="pres">
      <dgm:prSet presAssocID="{DCC122EA-B293-4CB6-9298-A562B0F8BCC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EC59499-7799-4477-87E6-318AEE353323}" type="pres">
      <dgm:prSet presAssocID="{7607B07F-5DE0-49AD-8AA9-FC501A05830D}" presName="compNode" presStyleCnt="0"/>
      <dgm:spPr/>
    </dgm:pt>
    <dgm:pt modelId="{BD454AA9-8C8C-4FE4-925A-147EF453B4AC}" type="pres">
      <dgm:prSet presAssocID="{7607B07F-5DE0-49AD-8AA9-FC501A05830D}" presName="node" presStyleLbl="node1" presStyleIdx="1" presStyleCnt="3" custScaleX="130225" custScaleY="71201" custLinFactNeighborX="-26588" custLinFactNeighborY="-3482">
        <dgm:presLayoutVars>
          <dgm:bulletEnabled val="1"/>
        </dgm:presLayoutVars>
      </dgm:prSet>
      <dgm:spPr>
        <a:prstGeom prst="flowChartPunchedTape">
          <a:avLst/>
        </a:prstGeom>
      </dgm:spPr>
      <dgm:t>
        <a:bodyPr/>
        <a:lstStyle/>
        <a:p>
          <a:endParaRPr lang="ru-RU"/>
        </a:p>
      </dgm:t>
    </dgm:pt>
    <dgm:pt modelId="{109F7620-370A-4568-8231-A86B32FBFD65}" type="pres">
      <dgm:prSet presAssocID="{7607B07F-5DE0-49AD-8AA9-FC501A05830D}" presName="invisiNode" presStyleLbl="node1" presStyleIdx="1" presStyleCnt="3"/>
      <dgm:spPr/>
    </dgm:pt>
    <dgm:pt modelId="{0B5C5DB8-C791-48A1-A3BD-D66D595AC07A}" type="pres">
      <dgm:prSet presAssocID="{7607B07F-5DE0-49AD-8AA9-FC501A05830D}" presName="imagNode" presStyleLbl="fgImgPlace1" presStyleIdx="1" presStyleCnt="3" custScaleX="135653" custScaleY="166157" custLinFactNeighborY="-10469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D98454C-2FB3-44AF-8150-9939AAFE5CF8}" type="pres">
      <dgm:prSet presAssocID="{531CACD3-70BD-45D5-A300-B4A30FF9F03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BCE144-03D5-43D6-BD87-353F3E6AB551}" type="pres">
      <dgm:prSet presAssocID="{54569BC5-A32D-4AC9-85D7-EFB41DEACF06}" presName="compNode" presStyleCnt="0"/>
      <dgm:spPr/>
    </dgm:pt>
    <dgm:pt modelId="{7089B741-0E87-4CC6-BA0C-66D84ADC76CD}" type="pres">
      <dgm:prSet presAssocID="{54569BC5-A32D-4AC9-85D7-EFB41DEACF06}" presName="node" presStyleLbl="node1" presStyleIdx="2" presStyleCnt="3" custScaleX="141356" custScaleY="74377" custLinFactNeighborX="-17866" custLinFactNeighborY="710">
        <dgm:presLayoutVars>
          <dgm:bulletEnabled val="1"/>
        </dgm:presLayoutVars>
      </dgm:prSet>
      <dgm:spPr>
        <a:prstGeom prst="flowChartPunchedTape">
          <a:avLst/>
        </a:prstGeom>
      </dgm:spPr>
      <dgm:t>
        <a:bodyPr/>
        <a:lstStyle/>
        <a:p>
          <a:endParaRPr lang="ru-RU"/>
        </a:p>
      </dgm:t>
    </dgm:pt>
    <dgm:pt modelId="{F765A7BF-0E06-4BBF-8860-2AB7E772970D}" type="pres">
      <dgm:prSet presAssocID="{54569BC5-A32D-4AC9-85D7-EFB41DEACF06}" presName="invisiNode" presStyleLbl="node1" presStyleIdx="2" presStyleCnt="3"/>
      <dgm:spPr/>
    </dgm:pt>
    <dgm:pt modelId="{D993BBF2-CBB1-44E6-AB6E-0574DAE24651}" type="pres">
      <dgm:prSet presAssocID="{54569BC5-A32D-4AC9-85D7-EFB41DEACF06}" presName="imagNode" presStyleLbl="fgImgPlace1" presStyleIdx="2" presStyleCnt="3" custScaleX="180622" custScaleY="16960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07B8CA5B-7D51-42D6-89F5-E3A79165332C}" type="presOf" srcId="{531CACD3-70BD-45D5-A300-B4A30FF9F033}" destId="{5D98454C-2FB3-44AF-8150-9939AAFE5CF8}" srcOrd="0" destOrd="0" presId="urn:microsoft.com/office/officeart/2005/8/layout/pList2"/>
    <dgm:cxn modelId="{A0C3FD35-DC10-4BB4-9593-FFC9E01B34F4}" srcId="{F0EF5ACA-B76E-4C74-B07D-DC302A83DE9A}" destId="{54569BC5-A32D-4AC9-85D7-EFB41DEACF06}" srcOrd="2" destOrd="0" parTransId="{B7823712-98A3-494D-B0C9-E415CF958ABC}" sibTransId="{704411DE-A6AA-4453-8C6E-CD7F02B2F497}"/>
    <dgm:cxn modelId="{AF30B49C-173F-4AE3-A0D1-E5F7CA7D6EC8}" type="presOf" srcId="{7607B07F-5DE0-49AD-8AA9-FC501A05830D}" destId="{BD454AA9-8C8C-4FE4-925A-147EF453B4AC}" srcOrd="0" destOrd="0" presId="urn:microsoft.com/office/officeart/2005/8/layout/pList2"/>
    <dgm:cxn modelId="{EF550DB2-DBC5-44E7-89E3-94AA057C0513}" srcId="{F0EF5ACA-B76E-4C74-B07D-DC302A83DE9A}" destId="{7607B07F-5DE0-49AD-8AA9-FC501A05830D}" srcOrd="1" destOrd="0" parTransId="{F6B6DD04-67F1-4C04-88E8-55F7A6FABB5B}" sibTransId="{531CACD3-70BD-45D5-A300-B4A30FF9F033}"/>
    <dgm:cxn modelId="{C94DEFE7-F36B-48A7-9BE5-924D88FF3029}" type="presOf" srcId="{54569BC5-A32D-4AC9-85D7-EFB41DEACF06}" destId="{7089B741-0E87-4CC6-BA0C-66D84ADC76CD}" srcOrd="0" destOrd="0" presId="urn:microsoft.com/office/officeart/2005/8/layout/pList2"/>
    <dgm:cxn modelId="{97685932-51CA-4789-A3B4-11FE5C8D1789}" type="presOf" srcId="{FF62BA0A-933C-4DE0-8B32-DBAD098ECBCC}" destId="{22CACF9C-86F7-483D-AFD6-E81BEEE0ED3C}" srcOrd="0" destOrd="0" presId="urn:microsoft.com/office/officeart/2005/8/layout/pList2"/>
    <dgm:cxn modelId="{75C990E7-09E5-47E3-AD47-F98FC38ACD5F}" srcId="{F0EF5ACA-B76E-4C74-B07D-DC302A83DE9A}" destId="{FF62BA0A-933C-4DE0-8B32-DBAD098ECBCC}" srcOrd="0" destOrd="0" parTransId="{579C110A-5719-44F3-85D4-51D664AC47C1}" sibTransId="{DCC122EA-B293-4CB6-9298-A562B0F8BCCA}"/>
    <dgm:cxn modelId="{1A935CC1-58F7-4267-9D88-D540464EB096}" type="presOf" srcId="{DCC122EA-B293-4CB6-9298-A562B0F8BCCA}" destId="{8C654FA4-227A-48B3-99C0-FC101A6CFCB0}" srcOrd="0" destOrd="0" presId="urn:microsoft.com/office/officeart/2005/8/layout/pList2"/>
    <dgm:cxn modelId="{2463EF2C-8D42-4E17-A9D8-2BC15457B5B5}" type="presOf" srcId="{F0EF5ACA-B76E-4C74-B07D-DC302A83DE9A}" destId="{E996EB80-3149-486D-A153-752E1EA6264D}" srcOrd="0" destOrd="0" presId="urn:microsoft.com/office/officeart/2005/8/layout/pList2"/>
    <dgm:cxn modelId="{20AD68F4-5E23-4872-A04A-4EA9FA9068F4}" type="presParOf" srcId="{E996EB80-3149-486D-A153-752E1EA6264D}" destId="{93665EC8-DF95-46C9-885F-3EF079527AAD}" srcOrd="0" destOrd="0" presId="urn:microsoft.com/office/officeart/2005/8/layout/pList2"/>
    <dgm:cxn modelId="{3A6E6B2D-BB39-4109-9F8C-03B3855C9B8F}" type="presParOf" srcId="{E996EB80-3149-486D-A153-752E1EA6264D}" destId="{EF235266-E2BE-466A-AFEA-F722436A9B43}" srcOrd="1" destOrd="0" presId="urn:microsoft.com/office/officeart/2005/8/layout/pList2"/>
    <dgm:cxn modelId="{483AE1F8-47DF-406B-9D8A-01F163698FBC}" type="presParOf" srcId="{EF235266-E2BE-466A-AFEA-F722436A9B43}" destId="{316758C1-8C24-436F-81AD-9F4309BD952C}" srcOrd="0" destOrd="0" presId="urn:microsoft.com/office/officeart/2005/8/layout/pList2"/>
    <dgm:cxn modelId="{9154A59C-153C-48AF-8E0E-8929C396BA38}" type="presParOf" srcId="{316758C1-8C24-436F-81AD-9F4309BD952C}" destId="{22CACF9C-86F7-483D-AFD6-E81BEEE0ED3C}" srcOrd="0" destOrd="0" presId="urn:microsoft.com/office/officeart/2005/8/layout/pList2"/>
    <dgm:cxn modelId="{9F4A9983-36F6-4B51-9AA0-E58428B33B54}" type="presParOf" srcId="{316758C1-8C24-436F-81AD-9F4309BD952C}" destId="{2B60A76C-834D-4EEF-BB2C-A538C6FCA550}" srcOrd="1" destOrd="0" presId="urn:microsoft.com/office/officeart/2005/8/layout/pList2"/>
    <dgm:cxn modelId="{F82547B2-7E30-4637-B394-E0380F1A5A84}" type="presParOf" srcId="{316758C1-8C24-436F-81AD-9F4309BD952C}" destId="{DF6ED63A-35B2-480C-9F3A-B495C25EBCA9}" srcOrd="2" destOrd="0" presId="urn:microsoft.com/office/officeart/2005/8/layout/pList2"/>
    <dgm:cxn modelId="{AE3B961B-7195-4CB4-A711-399A770158FD}" type="presParOf" srcId="{EF235266-E2BE-466A-AFEA-F722436A9B43}" destId="{8C654FA4-227A-48B3-99C0-FC101A6CFCB0}" srcOrd="1" destOrd="0" presId="urn:microsoft.com/office/officeart/2005/8/layout/pList2"/>
    <dgm:cxn modelId="{53BCED75-19E0-44FB-9D03-6AE3B7BBBEEB}" type="presParOf" srcId="{EF235266-E2BE-466A-AFEA-F722436A9B43}" destId="{8EC59499-7799-4477-87E6-318AEE353323}" srcOrd="2" destOrd="0" presId="urn:microsoft.com/office/officeart/2005/8/layout/pList2"/>
    <dgm:cxn modelId="{18753988-0790-4661-A016-8B138DDE428F}" type="presParOf" srcId="{8EC59499-7799-4477-87E6-318AEE353323}" destId="{BD454AA9-8C8C-4FE4-925A-147EF453B4AC}" srcOrd="0" destOrd="0" presId="urn:microsoft.com/office/officeart/2005/8/layout/pList2"/>
    <dgm:cxn modelId="{288C561A-9110-46DE-BD90-8FE5AD2DBC3D}" type="presParOf" srcId="{8EC59499-7799-4477-87E6-318AEE353323}" destId="{109F7620-370A-4568-8231-A86B32FBFD65}" srcOrd="1" destOrd="0" presId="urn:microsoft.com/office/officeart/2005/8/layout/pList2"/>
    <dgm:cxn modelId="{A39039CC-4865-48AC-9C19-38FA8E1D6AA5}" type="presParOf" srcId="{8EC59499-7799-4477-87E6-318AEE353323}" destId="{0B5C5DB8-C791-48A1-A3BD-D66D595AC07A}" srcOrd="2" destOrd="0" presId="urn:microsoft.com/office/officeart/2005/8/layout/pList2"/>
    <dgm:cxn modelId="{F7E5424F-59E1-4209-A7F6-90D18F30003B}" type="presParOf" srcId="{EF235266-E2BE-466A-AFEA-F722436A9B43}" destId="{5D98454C-2FB3-44AF-8150-9939AAFE5CF8}" srcOrd="3" destOrd="0" presId="urn:microsoft.com/office/officeart/2005/8/layout/pList2"/>
    <dgm:cxn modelId="{DE93679D-AB6B-46FA-93B2-AB776DBCE482}" type="presParOf" srcId="{EF235266-E2BE-466A-AFEA-F722436A9B43}" destId="{9EBCE144-03D5-43D6-BD87-353F3E6AB551}" srcOrd="4" destOrd="0" presId="urn:microsoft.com/office/officeart/2005/8/layout/pList2"/>
    <dgm:cxn modelId="{46F3E1B0-616F-4D99-AF26-134EBE811227}" type="presParOf" srcId="{9EBCE144-03D5-43D6-BD87-353F3E6AB551}" destId="{7089B741-0E87-4CC6-BA0C-66D84ADC76CD}" srcOrd="0" destOrd="0" presId="urn:microsoft.com/office/officeart/2005/8/layout/pList2"/>
    <dgm:cxn modelId="{628B801F-AFA1-4A04-BD98-A1698E3E5482}" type="presParOf" srcId="{9EBCE144-03D5-43D6-BD87-353F3E6AB551}" destId="{F765A7BF-0E06-4BBF-8860-2AB7E772970D}" srcOrd="1" destOrd="0" presId="urn:microsoft.com/office/officeart/2005/8/layout/pList2"/>
    <dgm:cxn modelId="{B3C4ACB1-2496-47F8-A3E2-3D70F3317F26}" type="presParOf" srcId="{9EBCE144-03D5-43D6-BD87-353F3E6AB551}" destId="{D993BBF2-CBB1-44E6-AB6E-0574DAE24651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gif"/><Relationship Id="rId7" Type="http://schemas.openxmlformats.org/officeDocument/2006/relationships/image" Target="../media/image1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gif"/><Relationship Id="rId7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4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3.gif"/><Relationship Id="rId7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2.gi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3.gif"/><Relationship Id="rId7" Type="http://schemas.openxmlformats.org/officeDocument/2006/relationships/image" Target="../media/image2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2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gif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png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gif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png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4.gif"/><Relationship Id="rId7" Type="http://schemas.openxmlformats.org/officeDocument/2006/relationships/image" Target="../media/image7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gif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1.gif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4.gif"/><Relationship Id="rId7" Type="http://schemas.openxmlformats.org/officeDocument/2006/relationships/image" Target="../media/image7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1.gif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1.gif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gif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13" Type="http://schemas.openxmlformats.org/officeDocument/2006/relationships/image" Target="../media/image88.jpeg"/><Relationship Id="rId3" Type="http://schemas.openxmlformats.org/officeDocument/2006/relationships/image" Target="../media/image4.gif"/><Relationship Id="rId7" Type="http://schemas.openxmlformats.org/officeDocument/2006/relationships/image" Target="../media/image82.jpeg"/><Relationship Id="rId12" Type="http://schemas.openxmlformats.org/officeDocument/2006/relationships/image" Target="../media/image8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eg"/><Relationship Id="rId11" Type="http://schemas.openxmlformats.org/officeDocument/2006/relationships/image" Target="../media/image86.jpeg"/><Relationship Id="rId5" Type="http://schemas.openxmlformats.org/officeDocument/2006/relationships/image" Target="../media/image71.gif"/><Relationship Id="rId10" Type="http://schemas.openxmlformats.org/officeDocument/2006/relationships/image" Target="../media/image85.jpeg"/><Relationship Id="rId4" Type="http://schemas.openxmlformats.org/officeDocument/2006/relationships/image" Target="../media/image3.gif"/><Relationship Id="rId9" Type="http://schemas.openxmlformats.org/officeDocument/2006/relationships/image" Target="../media/image84.jpeg"/><Relationship Id="rId14" Type="http://schemas.openxmlformats.org/officeDocument/2006/relationships/image" Target="../media/image8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2008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14478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05400" y="4267200"/>
            <a:ext cx="2971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ГОУ «КЦСОН г. Каменска – Уральского  Гапанович </a:t>
            </a:r>
          </a:p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31746" name="Picture 2" descr="http://himchistka-ekaterinburg.umi.ru/images/cms/data/c_1cu41gxs82toa0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953000"/>
            <a:ext cx="2895600" cy="1654629"/>
          </a:xfrm>
          <a:prstGeom prst="rect">
            <a:avLst/>
          </a:prstGeom>
          <a:noFill/>
        </p:spPr>
      </p:pic>
      <p:pic>
        <p:nvPicPr>
          <p:cNvPr id="18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4419600"/>
            <a:ext cx="3581401" cy="10668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2" name="Picture 2" descr="C:\Users\Andreeva_TI\Desktop\фото Гапанович Ирины Сергеевны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609600"/>
            <a:ext cx="2289700" cy="3460750"/>
          </a:xfrm>
          <a:prstGeom prst="rect">
            <a:avLst/>
          </a:prstGeom>
          <a:noFill/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990600" y="1817639"/>
            <a:ext cx="3429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важно быть добрей немного,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Дарить души своей тепло,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Избрать своей судьбы дорогу,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Пройти её, смертям назло.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важно жить любовью милой,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Забыв про ложь, забыв про боль,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Любовь тебе дарует силы,</a:t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 только верить ей позволь.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5720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11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6172200"/>
            <a:ext cx="685800" cy="6858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38200" y="838200"/>
            <a:ext cx="7391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endParaRPr lang="ru-RU" dirty="0" smtClean="0"/>
          </a:p>
        </p:txBody>
      </p:sp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4419600"/>
            <a:ext cx="707018" cy="790575"/>
          </a:xfrm>
          <a:prstGeom prst="rect">
            <a:avLst/>
          </a:prstGeom>
          <a:noFill/>
        </p:spPr>
      </p:pic>
      <p:pic>
        <p:nvPicPr>
          <p:cNvPr id="30722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4800" y="3200400"/>
            <a:ext cx="1047750" cy="1047751"/>
          </a:xfrm>
          <a:prstGeom prst="rect">
            <a:avLst/>
          </a:prstGeom>
          <a:noFill/>
        </p:spPr>
      </p:pic>
      <p:graphicFrame>
        <p:nvGraphicFramePr>
          <p:cNvPr id="22" name="Group 68"/>
          <p:cNvGraphicFramePr>
            <a:graphicFrameLocks noGrp="1"/>
          </p:cNvGraphicFramePr>
          <p:nvPr/>
        </p:nvGraphicFramePr>
        <p:xfrm>
          <a:off x="685800" y="2438400"/>
          <a:ext cx="3889375" cy="1873250"/>
        </p:xfrm>
        <a:graphic>
          <a:graphicData uri="http://schemas.openxmlformats.org/drawingml/2006/table">
            <a:tbl>
              <a:tblPr/>
              <a:tblGrid>
                <a:gridCol w="3889375"/>
              </a:tblGrid>
              <a:tr h="1873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10 Отделений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Социального обслуживания  на дому граждан пожилого возраста и инвалидов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" name="Group 69"/>
          <p:cNvGraphicFramePr>
            <a:graphicFrameLocks noGrp="1"/>
          </p:cNvGraphicFramePr>
          <p:nvPr/>
        </p:nvGraphicFramePr>
        <p:xfrm>
          <a:off x="4724400" y="2514600"/>
          <a:ext cx="3743325" cy="1883664"/>
        </p:xfrm>
        <a:graphic>
          <a:graphicData uri="http://schemas.openxmlformats.org/drawingml/2006/table">
            <a:tbl>
              <a:tblPr/>
              <a:tblGrid>
                <a:gridCol w="3743325"/>
              </a:tblGrid>
              <a:tr h="1800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2 Отделения участковой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социальной службы города и района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4" name="Group 73"/>
          <p:cNvGraphicFramePr>
            <a:graphicFrameLocks noGrp="1"/>
          </p:cNvGraphicFramePr>
          <p:nvPr/>
        </p:nvGraphicFramePr>
        <p:xfrm>
          <a:off x="762000" y="4419600"/>
          <a:ext cx="3816350" cy="1831975"/>
        </p:xfrm>
        <a:graphic>
          <a:graphicData uri="http://schemas.openxmlformats.org/drawingml/2006/table">
            <a:tbl>
              <a:tblPr/>
              <a:tblGrid>
                <a:gridCol w="3816350"/>
              </a:tblGrid>
              <a:tr h="1831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Отделение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срочного социального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        обслуживания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6" name="Group 89"/>
          <p:cNvGraphicFramePr>
            <a:graphicFrameLocks/>
          </p:cNvGraphicFramePr>
          <p:nvPr/>
        </p:nvGraphicFramePr>
        <p:xfrm>
          <a:off x="4724400" y="4495800"/>
          <a:ext cx="3960812" cy="1563688"/>
        </p:xfrm>
        <a:graphic>
          <a:graphicData uri="http://schemas.openxmlformats.org/drawingml/2006/table">
            <a:tbl>
              <a:tblPr/>
              <a:tblGrid>
                <a:gridCol w="3960812"/>
              </a:tblGrid>
              <a:tr h="156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</a:rPr>
                        <a:t>Организационно -методическое отделение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981200" y="685800"/>
            <a:ext cx="5638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2008 году в Центре работали  структурные подразделения. С 2008 года к Центру присоединился Центр социального обслуживания Каменского района – отделения социального обслуживания на дому пожилых людей и инвалидов и участковая социальная служба Каменского района</a:t>
            </a:r>
          </a:p>
          <a:p>
            <a:pPr algn="ctr"/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160020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4419600"/>
            <a:ext cx="685800" cy="6858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066800" y="762000"/>
            <a:ext cx="7086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2008 году в Центре продолжает работать  Школа социального работника по обучению сотрудников правилам работы с клиентами, по ознакомлению с новой нормативно-правовой документацией, по ведению рабочей документации и предоставлению отчетности.</a:t>
            </a: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Занятия проходят один раз в месяц, занятия проводит заведующая организационно-методическим отделением Андреева Т.И.  по плану-графику, утвержденному директором Центра.</a:t>
            </a:r>
          </a:p>
        </p:txBody>
      </p:sp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2867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3200400"/>
            <a:ext cx="885825" cy="849852"/>
          </a:xfrm>
          <a:prstGeom prst="rect">
            <a:avLst/>
          </a:prstGeom>
          <a:noFill/>
        </p:spPr>
      </p:pic>
      <p:pic>
        <p:nvPicPr>
          <p:cNvPr id="2867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60198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4135216" y="3068417"/>
            <a:ext cx="1066800" cy="1066800"/>
          </a:xfrm>
          <a:prstGeom prst="rect">
            <a:avLst/>
          </a:prstGeom>
          <a:noFill/>
        </p:spPr>
      </p:pic>
      <p:pic>
        <p:nvPicPr>
          <p:cNvPr id="19" name="Picture 5" descr="Image0028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43200" y="3124200"/>
            <a:ext cx="3505200" cy="294339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066800" y="1066800"/>
            <a:ext cx="716280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u="sng" dirty="0" smtClean="0"/>
              <a:t> </a:t>
            </a:r>
            <a:r>
              <a:rPr lang="ru-RU" sz="1400" b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течение 2008 года проведены 2-а заседания Совета трудового коллектива (председатель </a:t>
            </a:r>
            <a:r>
              <a:rPr lang="ru-RU" sz="1400" b="1" u="sng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Шиль</a:t>
            </a:r>
            <a:r>
              <a:rPr lang="ru-RU" sz="1400" b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Е.Ю.)</a:t>
            </a:r>
          </a:p>
          <a:p>
            <a:pPr algn="ctr"/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400" b="1" u="sng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u="sng" dirty="0" smtClean="0">
                <a:solidFill>
                  <a:srgbClr val="000099"/>
                </a:solidFill>
              </a:rPr>
              <a:t>В течение 2008 года проведено 6 заседаний совета наставников и 4 занятия с молодыми работниками (председатель Аникина Т.И.). Работает программа «Стажер» :</a:t>
            </a:r>
            <a:endParaRPr lang="ru-RU" sz="1400" dirty="0" smtClean="0">
              <a:solidFill>
                <a:srgbClr val="000099"/>
              </a:solidFill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249017"/>
            <a:ext cx="1066800" cy="1066800"/>
          </a:xfrm>
          <a:prstGeom prst="rect">
            <a:avLst/>
          </a:prstGeom>
          <a:noFill/>
        </p:spPr>
      </p:pic>
      <p:pic>
        <p:nvPicPr>
          <p:cNvPr id="18" name="Picture 4" descr="ШС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6800" y="3429000"/>
            <a:ext cx="3344333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ШСР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3429000"/>
            <a:ext cx="3344333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7239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рамках добровольческого движения продолжена совместная работа с профессиональными учебными учреждениями, школами, детскими культурными центрами: 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 – Уральским профессиональным политехническим лицеем;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Государственным образовательным учреждением  начального профессионального образования Свердловской области «Профессиональное училище № 15»;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Экономическим колледжем;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 - Уральским  Техникумом Сервиса и Торговли;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Общеобразовательными школами № 14, 51, 5;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Детским Культурным Центром.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44196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888343">
            <a:off x="4091534" y="-99465"/>
            <a:ext cx="1066800" cy="1066800"/>
          </a:xfrm>
          <a:prstGeom prst="rect">
            <a:avLst/>
          </a:prstGeom>
          <a:noFill/>
        </p:spPr>
      </p:pic>
      <p:pic>
        <p:nvPicPr>
          <p:cNvPr id="15" name="Picture 7" descr="SS8506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992311">
            <a:off x="3126509" y="4201099"/>
            <a:ext cx="3048000" cy="2065337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6" name="Рисунок 15" descr="C:\Users\shaposhnik\Desktop\Лене\акция Теплые носочки\фото 04\DSC0048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1200" y="4114800"/>
            <a:ext cx="2895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8" name="Рисунок 17" descr="C:\Users\shaposhnik\Desktop\соболята\P101027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14400" y="4114800"/>
            <a:ext cx="26670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35052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320040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4419600"/>
            <a:ext cx="685800" cy="685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838200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течение 2008 года гражданам, попавшим в трудную жизненную ситуацию  была оказана спонсорская помощь на общую сумму  265 700 рублей.</a:t>
            </a:r>
          </a:p>
          <a:p>
            <a:endParaRPr lang="ru-RU" dirty="0"/>
          </a:p>
        </p:txBody>
      </p:sp>
      <p:pic>
        <p:nvPicPr>
          <p:cNvPr id="2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5880">
            <a:off x="2816949" y="1292950"/>
            <a:ext cx="1066800" cy="1066800"/>
          </a:xfrm>
          <a:prstGeom prst="rect">
            <a:avLst/>
          </a:prstGeom>
          <a:noFill/>
        </p:spPr>
      </p:pic>
      <p:pic>
        <p:nvPicPr>
          <p:cNvPr id="19" name="Picture 8" descr="P103035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1905000"/>
            <a:ext cx="3225800" cy="2419350"/>
          </a:xfrm>
          <a:prstGeom prst="rect">
            <a:avLst/>
          </a:prstGeom>
          <a:noFill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905000"/>
            <a:ext cx="2992017" cy="242889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4" descr="C:\Documents and Settings\Dmitrieva_AS\Рабочий стол\спонсоры 2015\канц товары  теремок, наша книга, папирус\IMG_55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4200" y="3962400"/>
            <a:ext cx="2719173" cy="236391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914400" y="914400"/>
            <a:ext cx="7543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и проведение мероприятий в учреждении</a:t>
            </a: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Посвященных Дню защитника отечества, Весенней и Осенней недели добра, Дню Победы, Дню пожилого человека, Декаде инвалида, Дням милосердия:  В 2008 году в помещении клуба «Зимняя вишня»  организовывались праздничные концерты для приглашенных ветеранов ВОВ, тружеников тыла и пенсионеров; На дому клиентам вручались поздравительные открытки, сделанные руками учащихся школ города,; Совместно с Каменск - Уральским профессиональным  политехническим лицеем организовывались бесплатные стрижки для клиентов ОСО на дому, проводились акции по сбору и раздаче теплых вещей гражданам, попавшим в трудную жизненную ситуацию, оказывались бесплатные услуги клиентам ОСО на дому социальными работниками.</a:t>
            </a:r>
          </a:p>
          <a:p>
            <a:endParaRPr lang="ru-RU" dirty="0"/>
          </a:p>
        </p:txBody>
      </p:sp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43434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4" descr="IMG_00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4343400"/>
            <a:ext cx="2717800" cy="20383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7" name="Picture 4" descr="SS85062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5181600" y="4343400"/>
            <a:ext cx="2921000" cy="21907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4343400"/>
            <a:ext cx="707018" cy="7905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2209800" y="83820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buSzTx/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000099"/>
                </a:solidFill>
              </a:rPr>
              <a:t>Отделения социального обслуживания граждан пожилого возраста и инвалидов на дому в городе и Каменском районе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8" name="Picture 8" descr="IMG_004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2819400"/>
            <a:ext cx="4528759" cy="33972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838200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4343400"/>
            <a:ext cx="707018" cy="790575"/>
          </a:xfrm>
          <a:prstGeom prst="rect">
            <a:avLst/>
          </a:prstGeom>
          <a:noFill/>
        </p:spPr>
      </p:pic>
      <p:sp>
        <p:nvSpPr>
          <p:cNvPr id="23" name="Rectangle 4"/>
          <p:cNvSpPr txBox="1">
            <a:spLocks noChangeArrowheads="1"/>
          </p:cNvSpPr>
          <p:nvPr/>
        </p:nvSpPr>
        <p:spPr>
          <a:xfrm>
            <a:off x="2971800" y="1524000"/>
            <a:ext cx="3467100" cy="2179638"/>
          </a:xfrm>
          <a:prstGeom prst="rect">
            <a:avLst/>
          </a:prstGeom>
          <a:gradFill rotWithShape="1">
            <a:gsLst>
              <a:gs pos="0">
                <a:srgbClr val="66FF66">
                  <a:gamma/>
                  <a:shade val="46275"/>
                  <a:invGamma/>
                </a:srgbClr>
              </a:gs>
              <a:gs pos="50000">
                <a:srgbClr val="66FF66"/>
              </a:gs>
              <a:gs pos="100000">
                <a:srgbClr val="66FF66">
                  <a:gamma/>
                  <a:shade val="46275"/>
                  <a:invGamma/>
                </a:srgbClr>
              </a:gs>
            </a:gsLst>
            <a:lin ang="5400000" scaled="1"/>
          </a:gradFill>
          <a:ln w="44450" cap="flat" algn="ctr">
            <a:solidFill>
              <a:srgbClr val="FF0000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10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отделений на дому</a:t>
            </a:r>
          </a:p>
          <a:p>
            <a:pPr marL="342900" marR="0" lvl="0" indent="-34290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1 225 клиентов</a:t>
            </a: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1295400" y="3962400"/>
            <a:ext cx="2720975" cy="2322513"/>
          </a:xfrm>
          <a:prstGeom prst="rect">
            <a:avLst/>
          </a:prstGeom>
          <a:gradFill rotWithShape="1">
            <a:gsLst>
              <a:gs pos="0">
                <a:srgbClr val="FC96DF">
                  <a:gamma/>
                  <a:shade val="46275"/>
                  <a:invGamma/>
                </a:srgbClr>
              </a:gs>
              <a:gs pos="50000">
                <a:srgbClr val="FC96DF"/>
              </a:gs>
              <a:gs pos="100000">
                <a:srgbClr val="FC96DF">
                  <a:gamma/>
                  <a:shade val="46275"/>
                  <a:invGamma/>
                </a:srgbClr>
              </a:gs>
            </a:gsLst>
            <a:lin ang="5400000" scaled="1"/>
          </a:gradFill>
          <a:ln w="38100" algn="ctr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</a:t>
            </a:r>
          </a:p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отделений</a:t>
            </a:r>
          </a:p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Каменск-Уральский</a:t>
            </a:r>
          </a:p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1 065 </a:t>
            </a:r>
            <a: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клиентов</a:t>
            </a: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410200" y="4114800"/>
            <a:ext cx="2663825" cy="1873250"/>
          </a:xfrm>
          <a:prstGeom prst="rect">
            <a:avLst/>
          </a:prstGeom>
          <a:gradFill rotWithShape="1">
            <a:gsLst>
              <a:gs pos="0">
                <a:srgbClr val="CCFFFF">
                  <a:gamma/>
                  <a:shade val="46275"/>
                  <a:invGamma/>
                </a:srgbClr>
              </a:gs>
              <a:gs pos="50000">
                <a:srgbClr val="CCFFFF"/>
              </a:gs>
              <a:gs pos="100000">
                <a:srgbClr val="CCFFFF">
                  <a:gamma/>
                  <a:shade val="46275"/>
                  <a:invGamma/>
                </a:srgbClr>
              </a:gs>
            </a:gsLst>
            <a:lin ang="54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</a:p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отделения</a:t>
            </a:r>
          </a:p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Каменский район </a:t>
            </a:r>
          </a:p>
          <a:p>
            <a:pPr marL="342900" indent="-342900" algn="ctr"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160 </a:t>
            </a:r>
            <a:r>
              <a:rPr lang="ru-RU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клиентов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5000" y="5334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2008 году присоединились отделения социального обслуживания на дому Каменского района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914400"/>
            <a:ext cx="3962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2008 год отделениями социального обслуживания на дому граждан пожилого возраста и инвалидов обслужено –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1 672 человека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- 404 464 услуги</a:t>
            </a:r>
            <a:endParaRPr lang="ru-RU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76600"/>
            <a:ext cx="545171" cy="6096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81000"/>
            <a:ext cx="570725" cy="638175"/>
          </a:xfrm>
          <a:prstGeom prst="rect">
            <a:avLst/>
          </a:prstGeom>
          <a:noFill/>
        </p:spPr>
      </p:pic>
      <p:pic>
        <p:nvPicPr>
          <p:cNvPr id="17410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4191000"/>
            <a:ext cx="2596642" cy="3105151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590800"/>
            <a:ext cx="545171" cy="609600"/>
          </a:xfrm>
          <a:prstGeom prst="rect">
            <a:avLst/>
          </a:prstGeom>
          <a:noFill/>
        </p:spPr>
      </p:pic>
      <p:pic>
        <p:nvPicPr>
          <p:cNvPr id="13" name="Picture 25" descr="IMG_00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685800"/>
            <a:ext cx="3238500" cy="2159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4" name="Picture 23" descr="P100093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3429000"/>
            <a:ext cx="3357562" cy="25193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133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4186151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Социальные работники отделения социального обслуживания на дому предоставляют клиентам  комплекс социальных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  <a:r>
              <a:rPr lang="ru-RU" b="1" dirty="0" smtClean="0">
                <a:solidFill>
                  <a:srgbClr val="000099"/>
                </a:solidFill>
              </a:rPr>
              <a:t>услуг: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838200" y="1371600"/>
            <a:ext cx="3962400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социально-бытовые;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социально-медицинские;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 </a:t>
            </a:r>
            <a:r>
              <a:rPr lang="ru-RU" dirty="0" err="1">
                <a:solidFill>
                  <a:srgbClr val="000099"/>
                </a:solidFill>
              </a:rPr>
              <a:t>cоциально</a:t>
            </a:r>
            <a:r>
              <a:rPr lang="ru-RU" dirty="0">
                <a:solidFill>
                  <a:srgbClr val="000099"/>
                </a:solidFill>
              </a:rPr>
              <a:t> - правовые;</a:t>
            </a:r>
          </a:p>
          <a:p>
            <a:pPr>
              <a:spcBef>
                <a:spcPct val="50000"/>
              </a:spcBef>
            </a:pPr>
            <a:r>
              <a:rPr lang="ru-RU" dirty="0">
                <a:solidFill>
                  <a:srgbClr val="000099"/>
                </a:solidFill>
              </a:rPr>
              <a:t> -социально-экономические;</a:t>
            </a:r>
          </a:p>
          <a:p>
            <a:pPr>
              <a:spcBef>
                <a:spcPct val="50000"/>
              </a:spcBef>
            </a:pPr>
            <a:r>
              <a:rPr lang="ru-RU" dirty="0">
                <a:solidFill>
                  <a:srgbClr val="000099"/>
                </a:solidFill>
              </a:rPr>
              <a:t>-социально-психологические </a:t>
            </a:r>
          </a:p>
        </p:txBody>
      </p:sp>
      <p:pic>
        <p:nvPicPr>
          <p:cNvPr id="20" name="Picture 5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1600200"/>
            <a:ext cx="2454275" cy="1839913"/>
          </a:xfrm>
          <a:prstGeom prst="rect">
            <a:avLst/>
          </a:prstGeom>
          <a:noFill/>
          <a:ln w="57150" cmpd="thickThin">
            <a:solidFill>
              <a:srgbClr val="3333CC"/>
            </a:solidFill>
            <a:miter lim="800000"/>
            <a:headEnd/>
            <a:tailEnd/>
          </a:ln>
        </p:spPr>
      </p:pic>
      <p:pic>
        <p:nvPicPr>
          <p:cNvPr id="21" name="Picture 3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3962400"/>
            <a:ext cx="3124200" cy="2341563"/>
          </a:xfrm>
          <a:prstGeom prst="rect">
            <a:avLst/>
          </a:prstGeom>
          <a:noFill/>
          <a:ln w="57150" cmpd="thickThin">
            <a:solidFill>
              <a:srgbClr val="3333CC"/>
            </a:solidFill>
            <a:miter lim="800000"/>
            <a:headEnd/>
            <a:tailEnd/>
          </a:ln>
        </p:spPr>
      </p:pic>
      <p:pic>
        <p:nvPicPr>
          <p:cNvPr id="22" name="Picture 4" descr="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95400" y="3810000"/>
            <a:ext cx="2947711" cy="2209800"/>
          </a:xfrm>
          <a:prstGeom prst="rect">
            <a:avLst/>
          </a:prstGeom>
          <a:noFill/>
          <a:ln w="57150" cmpd="thickThin">
            <a:solidFill>
              <a:srgbClr val="3333CC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133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4186151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Бригадный метод обслуживания граждан – оказание экстренной социальной помощи гражданам пожилого возраста и инвалидам на дому Бригадой социальных работников с целью увеличения количества социальных услуг и упорядочения нагрузки на социальных работников.</a:t>
            </a: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ru-RU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 2008 году была создана бригада социальных работников, оснащенная автомобилем для клиентов сельской местности. В штате имеется социальный работник мужчина для оказания услуг, требующих физическую силу.</a:t>
            </a: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14400" y="3200400"/>
            <a:ext cx="7391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660066"/>
                </a:solidFill>
              </a:rPr>
              <a:t>бригада № 1 социальных работников начала обслуживать граждан на территории МО Каменского городского округа в </a:t>
            </a:r>
            <a:r>
              <a:rPr lang="ru-RU" i="1" dirty="0" err="1" smtClean="0">
                <a:solidFill>
                  <a:srgbClr val="660066"/>
                </a:solidFill>
              </a:rPr>
              <a:t>Окуловской</a:t>
            </a:r>
            <a:r>
              <a:rPr lang="ru-RU" i="1" dirty="0" smtClean="0">
                <a:solidFill>
                  <a:srgbClr val="660066"/>
                </a:solidFill>
              </a:rPr>
              <a:t>   сельской администрации.</a:t>
            </a:r>
            <a:endParaRPr lang="ru-RU" dirty="0"/>
          </a:p>
        </p:txBody>
      </p:sp>
      <p:pic>
        <p:nvPicPr>
          <p:cNvPr id="24" name="Picture 3" descr="Фото01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4152900"/>
            <a:ext cx="3048000" cy="2286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5" name="Picture 4" descr="Фото014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4038600"/>
            <a:ext cx="3251200" cy="2438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  <a:endParaRPr lang="ru-RU" sz="48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2008 год 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организационно-методическим отделением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1 669  человек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- 15 096  услуг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6248" y="3276601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15" name="Picture 9" descr="F:\фото 2014 преобраз\социокультурная прикладное творчество 2014\алла ивановна ребилитация занятия\P10802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914400"/>
            <a:ext cx="3657600" cy="2527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0" descr="IMG_00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800600" y="3810000"/>
            <a:ext cx="3471719" cy="24384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838200" y="533400"/>
            <a:ext cx="7543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FF"/>
                </a:solidFill>
              </a:rPr>
              <a:t>Основные задачи отделения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Осуществление социального мониторинга на территории обслуживания Центром;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Изучение эффективности деятельности структурных подразделений Центра и внесение предложений по повышению ее качества;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Обобщение и внедрение передовых видов и форм социального обслуживания населения;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Решение вопросов повышения квалификации работников Центра;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Разработка и проведение мероприятий;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Информирование общественности о деятельности Центра.</a:t>
            </a:r>
            <a:endParaRPr lang="ru-RU" sz="24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90800" y="685800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2000" y="1066800"/>
            <a:ext cx="7467600" cy="98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для работников Центра целью повышения компетентности качества оказания услуг населению города и Каменского района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3" name="Picture 5" descr="IMG_005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1981200"/>
            <a:ext cx="3200400" cy="240030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4" name="Picture 4" descr="ШСР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133600"/>
            <a:ext cx="3429000" cy="1928813"/>
          </a:xfrm>
          <a:prstGeom prst="rect">
            <a:avLst/>
          </a:prstGeom>
          <a:noFill/>
          <a:ln w="9525">
            <a:solidFill>
              <a:srgbClr val="FF0000">
                <a:alpha val="37000"/>
              </a:srgbClr>
            </a:solidFill>
            <a:miter lim="800000"/>
            <a:headEnd/>
            <a:tailEnd/>
          </a:ln>
        </p:spPr>
      </p:pic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219200" y="4800600"/>
            <a:ext cx="66294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Повышение психологической компетентности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социальных работников (</a:t>
            </a:r>
            <a:r>
              <a:rPr lang="ru-RU" dirty="0" err="1">
                <a:solidFill>
                  <a:srgbClr val="000099"/>
                </a:solidFill>
                <a:latin typeface="Times New Roman" pitchFamily="18" charset="0"/>
              </a:rPr>
              <a:t>конфликтология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, вербальная защита,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эмоциональное выгорание и др.)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Повышение управленческой компетентности руководящих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работников (менеджмент, этика управления, контроль качества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оказываемых услуг)  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09800" y="762000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>
          <a:xfrm>
            <a:off x="838200" y="1219200"/>
            <a:ext cx="7620000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09600" marR="0" lvl="0" indent="-6096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1371600"/>
            <a:ext cx="7467600" cy="69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по тех. учебе для работников Центра 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4" name="Picture 5" descr="P505095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2057400"/>
            <a:ext cx="3551238" cy="2663825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" name="Picture 6" descr="P505097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057400"/>
            <a:ext cx="3443288" cy="2582863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219200" y="4800600"/>
            <a:ext cx="66294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Изучение новых нормативно – правовых документов,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передового опыта других Центров,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материалов электронных методических дней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Министерства социальной защиты населения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Свердловской области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19200" y="1219200"/>
            <a:ext cx="670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000099"/>
              </a:solidFill>
            </a:endParaRPr>
          </a:p>
          <a:p>
            <a:pPr algn="ctr"/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286000" y="12954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Социальный проект «Звездные традиции» 2008г 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Благотворительный фонд 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Компания РУСАЛ  50 тысяч рублей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5" name="Picture 6" descr="IMG_00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2571750"/>
            <a:ext cx="2819400" cy="21145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" name="Picture 7" descr="IMG_000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2590800"/>
            <a:ext cx="2870200" cy="215265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1" name="Picture 8" descr="P101000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5200" y="4343400"/>
            <a:ext cx="2470150" cy="185261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-76200" y="4953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СОЗДАНИЕ ПЕВЧЕСКОГО 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</a:rPr>
              <a:t>АНСАМБЛЯ С УЧАСТИЕМ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</a:rPr>
              <a:t>ПОЖИЛЫХ ЛЮДЕЙ 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</a:rPr>
              <a:t>«Вишенка»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943600" y="4953000"/>
            <a:ext cx="2667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ВОЗМОЖНОСТЬ ВЕСТИ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АКТИВНЫЙ ОБРАЗ ЖИЗНИ,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РЕАЛИЗОВЫВАТЬ </a:t>
            </a:r>
          </a:p>
          <a:p>
            <a:r>
              <a:rPr lang="ru-RU" dirty="0" smtClean="0">
                <a:solidFill>
                  <a:srgbClr val="000099"/>
                </a:solidFill>
              </a:rPr>
              <a:t>ТВОРЧЕСКИЕ АМБИЦИИ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19200" y="1219200"/>
            <a:ext cx="670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000099"/>
              </a:solidFill>
            </a:endParaRPr>
          </a:p>
          <a:p>
            <a:pPr algn="ctr"/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219200" y="137160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Социальный проект «Восхождение к вершинам. 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Преодоление инвалидности» 2008г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Благотворительный фонд «</a:t>
            </a:r>
            <a:r>
              <a:rPr lang="ru-RU" b="1" dirty="0" err="1" smtClean="0">
                <a:solidFill>
                  <a:srgbClr val="000099"/>
                </a:solidFill>
              </a:rPr>
              <a:t>Синара-Фонд</a:t>
            </a:r>
            <a:r>
              <a:rPr lang="ru-RU" b="1" dirty="0" smtClean="0">
                <a:solidFill>
                  <a:srgbClr val="000099"/>
                </a:solidFill>
              </a:rPr>
              <a:t>»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150 тысяч рублей</a:t>
            </a:r>
            <a:endParaRPr lang="ru-RU" b="1" dirty="0">
              <a:solidFill>
                <a:srgbClr val="000099"/>
              </a:solidFill>
            </a:endParaRPr>
          </a:p>
        </p:txBody>
      </p:sp>
      <p:pic>
        <p:nvPicPr>
          <p:cNvPr id="18" name="Picture 4" descr="S630167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2590800"/>
            <a:ext cx="3124200" cy="234315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9" name="Picture 5" descr="S630166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1800" y="2590800"/>
            <a:ext cx="3352800" cy="251460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" name="Picture 6" descr="P101071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0" y="2571750"/>
            <a:ext cx="3124200" cy="234315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2362200" y="51816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Организация комплексной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</a:rPr>
              <a:t>социальной реабилитации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</a:rPr>
              <a:t>для инвалидов с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</a:rPr>
              <a:t>психическими расстройствами 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19200" y="1219200"/>
            <a:ext cx="670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000099"/>
              </a:solidFill>
            </a:endParaRPr>
          </a:p>
          <a:p>
            <a:pPr algn="ctr"/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219200" y="137160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Социальный проект «Вдохновение» 2008г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Благотворительный фонд 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Компания РУСАЛ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50 тысяч рублей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362200" y="51816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Организация самодеятельного театра «Вишневый сад» с участием пожилых людей и инвалидов 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026" name="Picture 2" descr="C:\Users\Andreeva_TI\Desktop\Фото - скарабей\IMG_018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2819400"/>
            <a:ext cx="3371850" cy="2247900"/>
          </a:xfrm>
          <a:prstGeom prst="rect">
            <a:avLst/>
          </a:prstGeom>
          <a:noFill/>
        </p:spPr>
      </p:pic>
      <p:pic>
        <p:nvPicPr>
          <p:cNvPr id="1027" name="Picture 3" descr="C:\Users\Andreeva_TI\Desktop\Фото - скарабей\SUNP045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0000" y="2819400"/>
            <a:ext cx="3149600" cy="23622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990600"/>
          <a:ext cx="91440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28600"/>
            <a:ext cx="10058400" cy="1828800"/>
          </a:xfrm>
        </p:spPr>
        <p:txBody>
          <a:bodyPr>
            <a:noAutofit/>
            <a:scene3d>
              <a:camera prst="isometricOffAxis2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Фестиваль</a:t>
            </a:r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«СПОЁМТЕ, ДРУЗБЯ»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762000" y="5638800"/>
            <a:ext cx="10515600" cy="156966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ЗАДАЧИ:</a:t>
            </a:r>
            <a:r>
              <a:rPr lang="ru-RU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удовлетворение потребностей граждан</a:t>
            </a:r>
          </a:p>
          <a:p>
            <a:pPr algn="ctr"/>
            <a:r>
              <a:rPr lang="ru-RU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пожилого возраста в самовыражении, в общественном признании,</a:t>
            </a:r>
          </a:p>
          <a:p>
            <a:pPr algn="ctr"/>
            <a:r>
              <a:rPr lang="ru-RU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уважении окружающих.</a:t>
            </a:r>
          </a:p>
          <a:p>
            <a:pPr algn="ctr"/>
            <a:endParaRPr lang="ru-RU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7" name="Rectangle 2"/>
          <p:cNvSpPr txBox="1">
            <a:spLocks noRot="1" noChangeArrowheads="1"/>
          </p:cNvSpPr>
          <p:nvPr/>
        </p:nvSpPr>
        <p:spPr>
          <a:xfrm>
            <a:off x="1295400" y="152400"/>
            <a:ext cx="6019800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ОРГАНИЗАЦИЯ КОНСУЛЬТАТИВНОЙ </a:t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ПОМОЩИ ГРАЖДАНАМ ГОРОДА </a:t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 КАМЕНКОГО РАЙОНА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1828800"/>
            <a:ext cx="7162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Информирование граждан города через средства массовой информации</a:t>
            </a:r>
            <a:endParaRPr lang="ru-RU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2895600"/>
            <a:ext cx="3338513" cy="2504836"/>
          </a:xfrm>
          <a:prstGeom prst="rect">
            <a:avLst/>
          </a:prstGeom>
          <a:noFill/>
          <a:ln w="19050">
            <a:solidFill>
              <a:srgbClr val="333399"/>
            </a:solidFill>
            <a:miter lim="800000"/>
            <a:headEnd/>
            <a:tailEnd/>
          </a:ln>
          <a:effectLst/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2819400"/>
            <a:ext cx="3359150" cy="2519362"/>
          </a:xfrm>
          <a:prstGeom prst="rect">
            <a:avLst/>
          </a:prstGeom>
          <a:noFill/>
          <a:ln w="19050">
            <a:solidFill>
              <a:srgbClr val="00008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2192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7" name="Rectangle 2"/>
          <p:cNvSpPr txBox="1">
            <a:spLocks noRot="1" noChangeArrowheads="1"/>
          </p:cNvSpPr>
          <p:nvPr/>
        </p:nvSpPr>
        <p:spPr>
          <a:xfrm>
            <a:off x="1295400" y="152400"/>
            <a:ext cx="6019800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Изготовление и распространение информационных </a:t>
            </a:r>
            <a:r>
              <a:rPr lang="ru-RU" sz="2000" b="1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и рекламных буклетов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1828800"/>
            <a:ext cx="7162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Публикации о деятельности Центра в местных газетах</a:t>
            </a:r>
            <a:endParaRPr lang="ru-RU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2" name="Picture 6" descr="IMG_0009"/>
          <p:cNvPicPr>
            <a:picLocks noChangeAspect="1" noChangeArrowheads="1"/>
          </p:cNvPicPr>
          <p:nvPr/>
        </p:nvPicPr>
        <p:blipFill>
          <a:blip r:embed="rId5" cstate="print"/>
          <a:srcRect t="8333" b="5556"/>
          <a:stretch>
            <a:fillRect/>
          </a:stretch>
        </p:blipFill>
        <p:spPr bwMode="auto">
          <a:xfrm>
            <a:off x="990600" y="3276600"/>
            <a:ext cx="3429721" cy="2209800"/>
          </a:xfrm>
          <a:prstGeom prst="rect">
            <a:avLst/>
          </a:prstGeom>
          <a:noFill/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 cstate="print"/>
          <a:srcRect t="7417" b="15942"/>
          <a:stretch>
            <a:fillRect/>
          </a:stretch>
        </p:blipFill>
        <p:spPr bwMode="auto">
          <a:xfrm>
            <a:off x="5029200" y="3200400"/>
            <a:ext cx="3276600" cy="215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2514600" y="685800"/>
            <a:ext cx="3810000" cy="2600325"/>
          </a:xfrm>
          <a:prstGeom prst="ellipse">
            <a:avLst/>
          </a:prstGeom>
          <a:noFill/>
          <a:ln w="76200">
            <a:solidFill>
              <a:schemeClr val="bg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12" name="Овал 11"/>
          <p:cNvSpPr/>
          <p:nvPr/>
        </p:nvSpPr>
        <p:spPr>
          <a:xfrm>
            <a:off x="914400" y="2362200"/>
            <a:ext cx="3295373" cy="2767962"/>
          </a:xfrm>
          <a:prstGeom prst="ellipse">
            <a:avLst/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Овал 12"/>
          <p:cNvSpPr/>
          <p:nvPr/>
        </p:nvSpPr>
        <p:spPr>
          <a:xfrm>
            <a:off x="4724400" y="2438400"/>
            <a:ext cx="3800349" cy="2711410"/>
          </a:xfrm>
          <a:prstGeom prst="ellipse">
            <a:avLst/>
          </a:prstGeom>
          <a:blipFill rotWithShape="0">
            <a:blip r:embed="rId7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tint val="50000"/>
              <a:hueOff val="-10682366"/>
              <a:satOff val="47617"/>
              <a:lumOff val="4207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Прямоугольник 13"/>
          <p:cNvSpPr/>
          <p:nvPr/>
        </p:nvSpPr>
        <p:spPr>
          <a:xfrm>
            <a:off x="990600" y="4272677"/>
            <a:ext cx="7622473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Добровольческий форум</a:t>
            </a:r>
            <a:endParaRPr lang="ru-RU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Чествование добровольцев и спонсоров, кто оказывал помощь гражданам, попавшим в трудную жизненную ситуацию в 2008 году</a:t>
            </a:r>
          </a:p>
          <a:p>
            <a:pPr algn="ctr"/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17526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2008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2 148  человека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- 13 365 услуг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6248" y="3276601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  <p:pic>
        <p:nvPicPr>
          <p:cNvPr id="1026" name="Picture 2" descr="D:\фото\ФОТОГРАФИИ по годам\работа специалиста по соц. работе ОССО\P1010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685800"/>
            <a:ext cx="3003551" cy="2252663"/>
          </a:xfrm>
          <a:prstGeom prst="rect">
            <a:avLst/>
          </a:prstGeom>
          <a:noFill/>
        </p:spPr>
      </p:pic>
      <p:pic>
        <p:nvPicPr>
          <p:cNvPr id="15" name="Picture 4" descr="IMG_00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657600"/>
            <a:ext cx="3030538" cy="2273234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219200" y="762000"/>
            <a:ext cx="6781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Пункт проката технических средств реабилитации и адаптации инвалидов и пожилых людей</a:t>
            </a: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6" descr="P72100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3124200"/>
            <a:ext cx="2116196" cy="28194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9" name="Picture 5" descr="P72100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3657600"/>
            <a:ext cx="2112962" cy="281635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0" name="Picture 4" descr="P721003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0250" y="3276600"/>
            <a:ext cx="2132101" cy="2843213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914400" y="2057400"/>
            <a:ext cx="7315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 2008 году был открыт филиал СПП в п. </a:t>
            </a:r>
            <a:r>
              <a:rPr lang="ru-RU" b="1" dirty="0" err="1" smtClean="0">
                <a:solidFill>
                  <a:srgbClr val="FF0000"/>
                </a:solidFill>
              </a:rPr>
              <a:t>Марюш</a:t>
            </a:r>
            <a:r>
              <a:rPr lang="ru-RU" b="1" dirty="0" smtClean="0">
                <a:solidFill>
                  <a:srgbClr val="FF0000"/>
                </a:solidFill>
              </a:rPr>
              <a:t>. В течение 2008 года в СПП обратилось 370 человек, которым были предоставлены 1 272 услуги.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38100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524000" y="914400"/>
            <a:ext cx="594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Служба «Социальное        </a:t>
            </a:r>
          </a:p>
          <a:p>
            <a:pPr algn="ctr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                       такси»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9" name="Picture 3" descr="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3048000"/>
            <a:ext cx="3337581" cy="250348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0" name="Picture 4" descr="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2971800"/>
            <a:ext cx="3176588" cy="238272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2133600" y="1828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  2008 год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получили услуги</a:t>
            </a:r>
            <a:r>
              <a:rPr lang="ru-RU" b="1" dirty="0" smtClean="0">
                <a:solidFill>
                  <a:srgbClr val="FF0000"/>
                </a:solidFill>
              </a:rPr>
              <a:t> - 109 человек, оказано 1 565 услуг.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981200" y="2438400"/>
            <a:ext cx="434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Всего было предоставлено – </a:t>
            </a:r>
            <a:r>
              <a:rPr lang="ru-RU" b="1" dirty="0" smtClean="0">
                <a:solidFill>
                  <a:srgbClr val="FF0000"/>
                </a:solidFill>
              </a:rPr>
              <a:t>465 поездок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5715000"/>
            <a:ext cx="638872" cy="714375"/>
          </a:xfrm>
          <a:prstGeom prst="rect">
            <a:avLst/>
          </a:prstGeom>
          <a:noFill/>
        </p:spPr>
      </p:pic>
      <p:pic>
        <p:nvPicPr>
          <p:cNvPr id="5122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121486"/>
            <a:ext cx="533400" cy="146981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83727" y="838200"/>
            <a:ext cx="6041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«Салон приема и выдачи одежды и обуви»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20" name="Picture 3" descr="P101000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33600" y="2362200"/>
            <a:ext cx="5130800" cy="38481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38200" y="1307068"/>
            <a:ext cx="7543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2008 года в салоне по приему и выдаче одежды б/у  принято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6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173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вещи.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Выдано </a:t>
            </a:r>
            <a:r>
              <a:rPr lang="ru-RU" sz="1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407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малообеспеченным гражданам </a:t>
            </a:r>
            <a:r>
              <a:rPr lang="ru-RU" sz="1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5 463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вещей</a:t>
            </a:r>
            <a:r>
              <a:rPr lang="ru-RU" sz="1400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108" name="Picture 12" descr="http://okartinkah.ru/img/kartinki-dlya-detey-na-prozrachnom-fone-1885/kartinki-dlya-detey-na-prozrachnom-fone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886200"/>
            <a:ext cx="1447800" cy="2398133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399" y="47244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199" y="4648200"/>
            <a:ext cx="669693" cy="74883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14400" y="838200"/>
            <a:ext cx="7239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99"/>
                </a:solidFill>
              </a:rPr>
              <a:t>Оказание материальной помощи в натуральном виде (продуктовые и промышленные наборы, горячее питание в столовой, абсорбирующее</a:t>
            </a:r>
            <a:r>
              <a:rPr lang="ru-RU" sz="1600" dirty="0" smtClean="0">
                <a:solidFill>
                  <a:srgbClr val="000099"/>
                </a:solidFill>
              </a:rPr>
              <a:t> </a:t>
            </a:r>
            <a:r>
              <a:rPr lang="ru-RU" sz="1600" b="1" dirty="0" smtClean="0">
                <a:solidFill>
                  <a:srgbClr val="000099"/>
                </a:solidFill>
              </a:rPr>
              <a:t>белье);</a:t>
            </a:r>
          </a:p>
          <a:p>
            <a:pPr algn="ctr"/>
            <a:r>
              <a:rPr lang="ru-RU" sz="1600" b="1" dirty="0" smtClean="0">
                <a:solidFill>
                  <a:srgbClr val="000099"/>
                </a:solidFill>
              </a:rPr>
              <a:t>Формирование пакета документов для оказания материальной помощи в денежном выражении;</a:t>
            </a:r>
            <a:endParaRPr lang="ru-RU" sz="1600" b="1" dirty="0">
              <a:solidFill>
                <a:srgbClr val="000099"/>
              </a:solidFill>
            </a:endParaRPr>
          </a:p>
        </p:txBody>
      </p:sp>
      <p:pic>
        <p:nvPicPr>
          <p:cNvPr id="20" name="Picture 4" descr="P10100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99341">
            <a:off x="1345820" y="3332321"/>
            <a:ext cx="2949575" cy="22113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1" name="Picture 5" descr="P101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45532">
            <a:off x="3373482" y="3415071"/>
            <a:ext cx="3309938" cy="2481262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90600" y="1870502"/>
            <a:ext cx="7315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Прием заявлений на материальную помощь в натуральном виде: принято заявлений у – </a:t>
            </a:r>
            <a:r>
              <a:rPr lang="ru-RU" sz="16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1 467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человек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Выдано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888 наборов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сумму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294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000,00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рублей.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057400" y="457200"/>
            <a:ext cx="518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Социальная гостиница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5" name="Picture 3" descr="IMG_002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2438400"/>
            <a:ext cx="2816886" cy="2112963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7" name="Picture 4" descr="IMG_00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800" y="2438400"/>
            <a:ext cx="2647934" cy="198623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8" name="Picture 5" descr="IMG_00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0" y="4191000"/>
            <a:ext cx="3095625" cy="232206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838200" y="1345287"/>
            <a:ext cx="762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2008 года в социальной гостинице по ул. Коммунальная, 2-7 проживало - </a:t>
            </a:r>
            <a:r>
              <a:rPr lang="ru-RU" sz="1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13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76400" y="381000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гражданам без определенного места жительства и занятий</a:t>
            </a:r>
            <a:endParaRPr lang="ru-RU" sz="2400" dirty="0">
              <a:solidFill>
                <a:srgbClr val="000099"/>
              </a:solidFill>
            </a:endParaRPr>
          </a:p>
        </p:txBody>
      </p:sp>
      <p:pic>
        <p:nvPicPr>
          <p:cNvPr id="14" name="Picture 3" descr="P10100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133600"/>
            <a:ext cx="3502025" cy="262717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5" name="Picture 4" descr="P506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2133600"/>
            <a:ext cx="3441700" cy="25816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209800" y="114300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Tx/>
              <a:buChar char="-"/>
            </a:pPr>
            <a:r>
              <a:rPr lang="ru-RU" sz="2000" dirty="0" smtClean="0">
                <a:solidFill>
                  <a:srgbClr val="000099"/>
                </a:solidFill>
              </a:rPr>
              <a:t>совместная работа с церковью </a:t>
            </a:r>
          </a:p>
          <a:p>
            <a:pPr algn="ctr">
              <a:lnSpc>
                <a:spcPct val="90000"/>
              </a:lnSpc>
              <a:buFontTx/>
              <a:buChar char="-"/>
            </a:pPr>
            <a:r>
              <a:rPr lang="ru-RU" sz="2000" dirty="0" smtClean="0">
                <a:solidFill>
                  <a:srgbClr val="000099"/>
                </a:solidFill>
              </a:rPr>
              <a:t>«Новая жизнь» по обеспечению горячим питанием граждан БОМЖ</a:t>
            </a:r>
            <a:endParaRPr lang="ru-RU" sz="2000" dirty="0">
              <a:solidFill>
                <a:srgbClr val="000099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5029200"/>
            <a:ext cx="746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 течение 2008 года было сделано - </a:t>
            </a:r>
            <a:r>
              <a:rPr lang="ru-RU" b="1" dirty="0" smtClean="0">
                <a:solidFill>
                  <a:srgbClr val="000099"/>
                </a:solidFill>
              </a:rPr>
              <a:t>40 выезда</a:t>
            </a:r>
            <a:r>
              <a:rPr lang="ru-RU" dirty="0" smtClean="0">
                <a:solidFill>
                  <a:srgbClr val="000099"/>
                </a:solidFill>
              </a:rPr>
              <a:t> на реку ул. </a:t>
            </a:r>
            <a:r>
              <a:rPr lang="ru-RU" dirty="0" err="1" smtClean="0">
                <a:solidFill>
                  <a:srgbClr val="000099"/>
                </a:solidFill>
              </a:rPr>
              <a:t>Бугарева</a:t>
            </a:r>
            <a:r>
              <a:rPr lang="ru-RU" dirty="0" smtClean="0">
                <a:solidFill>
                  <a:srgbClr val="000099"/>
                </a:solidFill>
              </a:rPr>
              <a:t>, с акцией по предоставлению горячего питания гражданам БОМЖ. Было выдано </a:t>
            </a:r>
            <a:r>
              <a:rPr lang="ru-RU" b="1" dirty="0" smtClean="0">
                <a:solidFill>
                  <a:srgbClr val="000099"/>
                </a:solidFill>
              </a:rPr>
              <a:t>горячих обедов – 846</a:t>
            </a:r>
            <a:r>
              <a:rPr lang="ru-RU" dirty="0" smtClean="0">
                <a:solidFill>
                  <a:srgbClr val="000099"/>
                </a:solidFill>
              </a:rPr>
              <a:t>, </a:t>
            </a:r>
            <a:r>
              <a:rPr lang="ru-RU" b="1" dirty="0" smtClean="0">
                <a:solidFill>
                  <a:srgbClr val="000099"/>
                </a:solidFill>
              </a:rPr>
              <a:t>247 человекам</a:t>
            </a:r>
            <a:r>
              <a:rPr lang="ru-RU" dirty="0" smtClean="0">
                <a:solidFill>
                  <a:srgbClr val="000099"/>
                </a:solidFill>
              </a:rPr>
              <a:t>. В очередь на регистрацию стоят </a:t>
            </a:r>
            <a:r>
              <a:rPr lang="ru-RU" b="1" dirty="0" smtClean="0">
                <a:solidFill>
                  <a:srgbClr val="000099"/>
                </a:solidFill>
              </a:rPr>
              <a:t>73 человека</a:t>
            </a:r>
            <a:r>
              <a:rPr lang="ru-RU" dirty="0" smtClean="0">
                <a:solidFill>
                  <a:srgbClr val="000099"/>
                </a:solidFill>
              </a:rPr>
              <a:t>.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581400" y="381000"/>
            <a:ext cx="198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0099"/>
                </a:solidFill>
              </a:rPr>
              <a:t>Мобильная </a:t>
            </a:r>
          </a:p>
          <a:p>
            <a:pPr algn="r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бригада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4" name="Picture 3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1981200"/>
            <a:ext cx="3438611" cy="2579687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5" name="Picture 4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1981200"/>
            <a:ext cx="3532717" cy="264953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7" name="Picture 5" descr="P101000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71800" y="4191000"/>
            <a:ext cx="3010326" cy="225742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990600" y="1295400"/>
            <a:ext cx="708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 течение 2008 года было сделано – </a:t>
            </a:r>
            <a:r>
              <a:rPr lang="ru-RU" b="1" dirty="0" smtClean="0">
                <a:solidFill>
                  <a:srgbClr val="FF0000"/>
                </a:solidFill>
              </a:rPr>
              <a:t>14 выездов</a:t>
            </a:r>
            <a:r>
              <a:rPr lang="ru-RU" dirty="0" smtClean="0">
                <a:solidFill>
                  <a:srgbClr val="FF0000"/>
                </a:solidFill>
              </a:rPr>
              <a:t> в поселки города и Каменского района. 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18" descr="P101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0" y="3886200"/>
            <a:ext cx="3327400" cy="2495550"/>
          </a:xfrm>
          <a:prstGeom prst="rect">
            <a:avLst/>
          </a:prstGeom>
          <a:noFill/>
          <a:ln w="76200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8382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Участковая социальная служба </a:t>
            </a:r>
          </a:p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города и Каменского района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86000" y="2286000"/>
            <a:ext cx="4724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 2008 году </a:t>
            </a:r>
            <a:r>
              <a:rPr lang="ru-RU" b="1" dirty="0" smtClean="0">
                <a:solidFill>
                  <a:srgbClr val="FF0000"/>
                </a:solidFill>
              </a:rPr>
              <a:t>с марта месяца начинает </a:t>
            </a:r>
            <a:r>
              <a:rPr lang="ru-RU" b="1" dirty="0" smtClean="0">
                <a:solidFill>
                  <a:srgbClr val="FF0000"/>
                </a:solidFill>
              </a:rPr>
              <a:t>работать  отделение участковой социальной службы в городе </a:t>
            </a:r>
            <a:r>
              <a:rPr lang="ru-RU" b="1" dirty="0" smtClean="0">
                <a:solidFill>
                  <a:srgbClr val="FF0000"/>
                </a:solidFill>
              </a:rPr>
              <a:t>Каменске-Уральском, а в ноябре месяце присоединилась </a:t>
            </a:r>
            <a:r>
              <a:rPr lang="ru-RU" b="1" dirty="0" smtClean="0">
                <a:solidFill>
                  <a:srgbClr val="FF0000"/>
                </a:solidFill>
              </a:rPr>
              <a:t>участковая социальная служба Каменского района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733800" y="1219200"/>
            <a:ext cx="2630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Основная задача: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0"/>
          <p:cNvSpPr txBox="1">
            <a:spLocks noChangeArrowheads="1"/>
          </p:cNvSpPr>
          <p:nvPr/>
        </p:nvSpPr>
        <p:spPr>
          <a:xfrm>
            <a:off x="1371600" y="1981200"/>
            <a:ext cx="6310313" cy="3584575"/>
          </a:xfrm>
          <a:prstGeom prst="rect">
            <a:avLst/>
          </a:prstGeom>
          <a:noFill/>
          <a:ln w="76200">
            <a:solidFill>
              <a:schemeClr val="bg1">
                <a:alpha val="0"/>
              </a:schemeClr>
            </a:solidFill>
          </a:ln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Своевременно выявить возникающие проблемы в сфере ближайшего окружения; понять и устранить причины, порождающие их; обеспечить профилактику различных негативных явлений, могущих выявиться в микросреде.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2" descr="P1010008"/>
          <p:cNvPicPr>
            <a:picLocks noChangeAspect="1" noChangeArrowheads="1"/>
          </p:cNvPicPr>
          <p:nvPr/>
        </p:nvPicPr>
        <p:blipFill>
          <a:blip r:embed="rId6" cstate="print">
            <a:lum bright="-18000"/>
          </a:blip>
          <a:srcRect l="27640" t="46065" r="15450"/>
          <a:stretch>
            <a:fillRect/>
          </a:stretch>
        </p:blipFill>
        <p:spPr bwMode="auto">
          <a:xfrm>
            <a:off x="0" y="0"/>
            <a:ext cx="9144000" cy="7005638"/>
          </a:xfrm>
          <a:prstGeom prst="rect">
            <a:avLst/>
          </a:prstGeom>
          <a:noFill/>
          <a:ln w="76200" cmpd="tri" algn="ctr">
            <a:noFill/>
            <a:miter lim="800000"/>
            <a:headEnd/>
            <a:tailEnd/>
          </a:ln>
        </p:spPr>
      </p:pic>
      <p:pic>
        <p:nvPicPr>
          <p:cNvPr id="14" name="Picture 15" descr="Изображение 012"/>
          <p:cNvPicPr>
            <a:picLocks noChangeAspect="1" noChangeArrowheads="1"/>
          </p:cNvPicPr>
          <p:nvPr/>
        </p:nvPicPr>
        <p:blipFill>
          <a:blip r:embed="rId7" cstate="print">
            <a:lum bright="-6000"/>
          </a:blip>
          <a:srcRect/>
          <a:stretch>
            <a:fillRect/>
          </a:stretch>
        </p:blipFill>
        <p:spPr bwMode="auto">
          <a:xfrm>
            <a:off x="685800" y="1219200"/>
            <a:ext cx="1606550" cy="12049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7" name="Рисунок 3" descr="G:\фотографии\Новая папка\№4.JPG"/>
          <p:cNvPicPr>
            <a:picLocks noChangeAspect="1" noChangeArrowheads="1"/>
          </p:cNvPicPr>
          <p:nvPr/>
        </p:nvPicPr>
        <p:blipFill>
          <a:blip r:embed="rId8" cstate="print">
            <a:lum contrast="-6000"/>
          </a:blip>
          <a:srcRect/>
          <a:stretch>
            <a:fillRect/>
          </a:stretch>
        </p:blipFill>
        <p:spPr bwMode="auto">
          <a:xfrm>
            <a:off x="2411413" y="2636838"/>
            <a:ext cx="1531937" cy="12827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Рисунок 4" descr="G:\фотографии\Новая папка\№5.JPG"/>
          <p:cNvPicPr>
            <a:picLocks noChangeAspect="1" noChangeArrowheads="1"/>
          </p:cNvPicPr>
          <p:nvPr/>
        </p:nvPicPr>
        <p:blipFill>
          <a:blip r:embed="rId9" cstate="print">
            <a:lum bright="10000" contrast="-16000"/>
          </a:blip>
          <a:srcRect/>
          <a:stretch>
            <a:fillRect/>
          </a:stretch>
        </p:blipFill>
        <p:spPr bwMode="auto">
          <a:xfrm>
            <a:off x="3657600" y="228600"/>
            <a:ext cx="1422400" cy="130016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9" name="Picture 12" descr="подворовой обход2"/>
          <p:cNvPicPr>
            <a:picLocks noChangeAspect="1" noChangeArrowheads="1"/>
          </p:cNvPicPr>
          <p:nvPr/>
        </p:nvPicPr>
        <p:blipFill>
          <a:blip r:embed="rId10" cstate="print">
            <a:lum bright="-6000"/>
          </a:blip>
          <a:srcRect r="20930"/>
          <a:stretch>
            <a:fillRect/>
          </a:stretch>
        </p:blipFill>
        <p:spPr bwMode="auto">
          <a:xfrm>
            <a:off x="685800" y="4114800"/>
            <a:ext cx="1503362" cy="12827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" name="Picture 9" descr="№37"/>
          <p:cNvPicPr>
            <a:picLocks noChangeAspect="1" noChangeArrowheads="1"/>
          </p:cNvPicPr>
          <p:nvPr/>
        </p:nvPicPr>
        <p:blipFill>
          <a:blip r:embed="rId11" cstate="print">
            <a:lum bright="-6000"/>
          </a:blip>
          <a:srcRect/>
          <a:stretch>
            <a:fillRect/>
          </a:stretch>
        </p:blipFill>
        <p:spPr bwMode="auto">
          <a:xfrm>
            <a:off x="4800600" y="3276600"/>
            <a:ext cx="1582738" cy="118745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1" name="Picture 8" descr="P1010001"/>
          <p:cNvPicPr>
            <a:picLocks noChangeAspect="1" noChangeArrowheads="1"/>
          </p:cNvPicPr>
          <p:nvPr/>
        </p:nvPicPr>
        <p:blipFill>
          <a:blip r:embed="rId12" cstate="print">
            <a:lum bright="6000"/>
          </a:blip>
          <a:srcRect/>
          <a:stretch>
            <a:fillRect/>
          </a:stretch>
        </p:blipFill>
        <p:spPr bwMode="auto">
          <a:xfrm>
            <a:off x="6781800" y="4495800"/>
            <a:ext cx="1612900" cy="1211263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22" name="Picture 11" descr="информационные конфереции для населения"/>
          <p:cNvPicPr>
            <a:picLocks noChangeAspect="1" noChangeArrowheads="1"/>
          </p:cNvPicPr>
          <p:nvPr/>
        </p:nvPicPr>
        <p:blipFill>
          <a:blip r:embed="rId13" cstate="print">
            <a:lum bright="-6000"/>
          </a:blip>
          <a:srcRect/>
          <a:stretch>
            <a:fillRect/>
          </a:stretch>
        </p:blipFill>
        <p:spPr bwMode="auto">
          <a:xfrm>
            <a:off x="5715000" y="1066800"/>
            <a:ext cx="1558925" cy="1169987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85800" y="274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09600" y="24384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Оказание материальной помощи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3400" y="5410200"/>
            <a:ext cx="1828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Подворовые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обходы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38400" y="3962400"/>
            <a:ext cx="152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консультирование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57600" y="1524000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Восстановление документов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13" descr="подворовой обход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33800" y="5181600"/>
            <a:ext cx="1620837" cy="1214438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9" name="TextBox 28"/>
          <p:cNvSpPr txBox="1"/>
          <p:nvPr/>
        </p:nvSpPr>
        <p:spPr>
          <a:xfrm>
            <a:off x="4572000" y="4495800"/>
            <a:ext cx="205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Проведение праздников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53200" y="5791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Проведение благотворительных актов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33800" y="6400800"/>
            <a:ext cx="1752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Патронаж семей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15000" y="22860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Информирование населения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38200" y="452735"/>
            <a:ext cx="75438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областного учреждения социального обслуживания населения  «Комплексный центр социального обслуживания населения» города Каменска – Уральского за  2008 год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16 754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человек, оказано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475 852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724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56388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6576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8194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31242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5052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3581400"/>
            <a:ext cx="2895600" cy="3054858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572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3759</TotalTime>
  <Words>1662</Words>
  <Application>Microsoft Office PowerPoint</Application>
  <PresentationFormat>Экран (4:3)</PresentationFormat>
  <Paragraphs>265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                Фестиваль «СПОЁМТЕ, ДРУЗБЯ»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Andreeva_TI</cp:lastModifiedBy>
  <cp:revision>555</cp:revision>
  <dcterms:created xsi:type="dcterms:W3CDTF">2016-07-05T05:21:18Z</dcterms:created>
  <dcterms:modified xsi:type="dcterms:W3CDTF">2016-11-07T09:51:16Z</dcterms:modified>
</cp:coreProperties>
</file>