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8" r:id="rId4"/>
    <p:sldId id="290" r:id="rId5"/>
    <p:sldId id="291" r:id="rId6"/>
    <p:sldId id="313" r:id="rId7"/>
    <p:sldId id="292" r:id="rId8"/>
    <p:sldId id="293" r:id="rId9"/>
    <p:sldId id="303" r:id="rId10"/>
    <p:sldId id="301" r:id="rId11"/>
    <p:sldId id="297" r:id="rId12"/>
    <p:sldId id="315" r:id="rId13"/>
    <p:sldId id="299" r:id="rId14"/>
    <p:sldId id="268" r:id="rId15"/>
    <p:sldId id="314" r:id="rId16"/>
    <p:sldId id="271" r:id="rId17"/>
    <p:sldId id="316" r:id="rId18"/>
    <p:sldId id="317" r:id="rId19"/>
    <p:sldId id="319" r:id="rId20"/>
    <p:sldId id="320" r:id="rId21"/>
    <p:sldId id="324" r:id="rId22"/>
    <p:sldId id="323" r:id="rId23"/>
    <p:sldId id="322" r:id="rId24"/>
    <p:sldId id="273" r:id="rId25"/>
    <p:sldId id="308" r:id="rId26"/>
    <p:sldId id="307" r:id="rId27"/>
    <p:sldId id="309" r:id="rId28"/>
    <p:sldId id="310" r:id="rId29"/>
    <p:sldId id="311" r:id="rId30"/>
    <p:sldId id="312" r:id="rId31"/>
    <p:sldId id="325" r:id="rId32"/>
    <p:sldId id="326" r:id="rId33"/>
    <p:sldId id="327" r:id="rId34"/>
    <p:sldId id="328" r:id="rId35"/>
    <p:sldId id="329" r:id="rId36"/>
    <p:sldId id="330" r:id="rId37"/>
    <p:sldId id="331" r:id="rId38"/>
    <p:sldId id="332" r:id="rId39"/>
    <p:sldId id="333" r:id="rId40"/>
    <p:sldId id="334" r:id="rId41"/>
    <p:sldId id="335" r:id="rId42"/>
    <p:sldId id="274" r:id="rId4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993F0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image" Target="../media/image5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EF5ACA-B76E-4C74-B07D-DC302A83DE9A}" type="doc">
      <dgm:prSet loTypeId="urn:microsoft.com/office/officeart/2005/8/layout/pList2" loCatId="list" qsTypeId="urn:microsoft.com/office/officeart/2005/8/quickstyle/3d5" qsCatId="3D" csTypeId="urn:microsoft.com/office/officeart/2005/8/colors/colorful2" csCatId="colorful" phldr="1"/>
      <dgm:spPr/>
    </dgm:pt>
    <dgm:pt modelId="{FF62BA0A-933C-4DE0-8B32-DBAD098ECBCC}">
      <dgm:prSet phldrT="[Текст]" custT="1"/>
      <dgm:spPr/>
      <dgm:t>
        <a:bodyPr/>
        <a:lstStyle/>
        <a:p>
          <a:r>
            <a:rPr lang="ru-RU" sz="2400" b="1" dirty="0" smtClean="0"/>
            <a:t>Вокальное </a:t>
          </a:r>
        </a:p>
        <a:p>
          <a:r>
            <a:rPr lang="ru-RU" sz="2400" b="1" dirty="0" smtClean="0"/>
            <a:t>творчество</a:t>
          </a:r>
          <a:endParaRPr lang="ru-RU" sz="2400" b="1" dirty="0"/>
        </a:p>
      </dgm:t>
    </dgm:pt>
    <dgm:pt modelId="{579C110A-5719-44F3-85D4-51D664AC47C1}" type="parTrans" cxnId="{75C990E7-09E5-47E3-AD47-F98FC38ACD5F}">
      <dgm:prSet/>
      <dgm:spPr/>
      <dgm:t>
        <a:bodyPr/>
        <a:lstStyle/>
        <a:p>
          <a:endParaRPr lang="ru-RU"/>
        </a:p>
      </dgm:t>
    </dgm:pt>
    <dgm:pt modelId="{DCC122EA-B293-4CB6-9298-A562B0F8BCCA}" type="sibTrans" cxnId="{75C990E7-09E5-47E3-AD47-F98FC38ACD5F}">
      <dgm:prSet/>
      <dgm:spPr/>
      <dgm:t>
        <a:bodyPr/>
        <a:lstStyle/>
        <a:p>
          <a:endParaRPr lang="ru-RU"/>
        </a:p>
      </dgm:t>
    </dgm:pt>
    <dgm:pt modelId="{7607B07F-5DE0-49AD-8AA9-FC501A05830D}">
      <dgm:prSet phldrT="[Текст]" custT="1"/>
      <dgm:spPr/>
      <dgm:t>
        <a:bodyPr/>
        <a:lstStyle/>
        <a:p>
          <a:r>
            <a:rPr lang="ru-RU" sz="2000" b="1" dirty="0" smtClean="0"/>
            <a:t>Художественное</a:t>
          </a:r>
        </a:p>
        <a:p>
          <a:r>
            <a:rPr lang="ru-RU" sz="2000" b="1" dirty="0" smtClean="0"/>
            <a:t>слово</a:t>
          </a:r>
          <a:endParaRPr lang="ru-RU" sz="2000" b="1" dirty="0"/>
        </a:p>
      </dgm:t>
    </dgm:pt>
    <dgm:pt modelId="{F6B6DD04-67F1-4C04-88E8-55F7A6FABB5B}" type="parTrans" cxnId="{EF550DB2-DBC5-44E7-89E3-94AA057C0513}">
      <dgm:prSet/>
      <dgm:spPr/>
      <dgm:t>
        <a:bodyPr/>
        <a:lstStyle/>
        <a:p>
          <a:endParaRPr lang="ru-RU"/>
        </a:p>
      </dgm:t>
    </dgm:pt>
    <dgm:pt modelId="{531CACD3-70BD-45D5-A300-B4A30FF9F033}" type="sibTrans" cxnId="{EF550DB2-DBC5-44E7-89E3-94AA057C0513}">
      <dgm:prSet/>
      <dgm:spPr/>
      <dgm:t>
        <a:bodyPr/>
        <a:lstStyle/>
        <a:p>
          <a:endParaRPr lang="ru-RU"/>
        </a:p>
      </dgm:t>
    </dgm:pt>
    <dgm:pt modelId="{54569BC5-A32D-4AC9-85D7-EFB41DEACF06}">
      <dgm:prSet phldrT="[Текст]" custT="1"/>
      <dgm:spPr/>
      <dgm:t>
        <a:bodyPr/>
        <a:lstStyle/>
        <a:p>
          <a:r>
            <a:rPr lang="ru-RU" sz="2000" b="1" dirty="0" smtClean="0"/>
            <a:t>Декоративно-</a:t>
          </a:r>
        </a:p>
        <a:p>
          <a:r>
            <a:rPr lang="ru-RU" sz="2000" b="1" dirty="0" smtClean="0"/>
            <a:t>прикладное</a:t>
          </a:r>
        </a:p>
        <a:p>
          <a:r>
            <a:rPr lang="ru-RU" sz="2000" b="1" dirty="0" smtClean="0"/>
            <a:t>искусство</a:t>
          </a:r>
          <a:endParaRPr lang="ru-RU" sz="2000" b="1" dirty="0"/>
        </a:p>
      </dgm:t>
    </dgm:pt>
    <dgm:pt modelId="{B7823712-98A3-494D-B0C9-E415CF958ABC}" type="parTrans" cxnId="{A0C3FD35-DC10-4BB4-9593-FFC9E01B34F4}">
      <dgm:prSet/>
      <dgm:spPr/>
      <dgm:t>
        <a:bodyPr/>
        <a:lstStyle/>
        <a:p>
          <a:endParaRPr lang="ru-RU"/>
        </a:p>
      </dgm:t>
    </dgm:pt>
    <dgm:pt modelId="{704411DE-A6AA-4453-8C6E-CD7F02B2F497}" type="sibTrans" cxnId="{A0C3FD35-DC10-4BB4-9593-FFC9E01B34F4}">
      <dgm:prSet/>
      <dgm:spPr/>
      <dgm:t>
        <a:bodyPr/>
        <a:lstStyle/>
        <a:p>
          <a:endParaRPr lang="ru-RU"/>
        </a:p>
      </dgm:t>
    </dgm:pt>
    <dgm:pt modelId="{E996EB80-3149-486D-A153-752E1EA6264D}" type="pres">
      <dgm:prSet presAssocID="{F0EF5ACA-B76E-4C74-B07D-DC302A83DE9A}" presName="Name0" presStyleCnt="0">
        <dgm:presLayoutVars>
          <dgm:dir/>
          <dgm:resizeHandles val="exact"/>
        </dgm:presLayoutVars>
      </dgm:prSet>
      <dgm:spPr/>
    </dgm:pt>
    <dgm:pt modelId="{93665EC8-DF95-46C9-885F-3EF079527AAD}" type="pres">
      <dgm:prSet presAssocID="{F0EF5ACA-B76E-4C74-B07D-DC302A83DE9A}" presName="bkgdShp" presStyleLbl="alignAccFollowNode1" presStyleIdx="0" presStyleCnt="1"/>
      <dgm:spPr/>
    </dgm:pt>
    <dgm:pt modelId="{EF235266-E2BE-466A-AFEA-F722436A9B43}" type="pres">
      <dgm:prSet presAssocID="{F0EF5ACA-B76E-4C74-B07D-DC302A83DE9A}" presName="linComp" presStyleCnt="0"/>
      <dgm:spPr/>
    </dgm:pt>
    <dgm:pt modelId="{316758C1-8C24-436F-81AD-9F4309BD952C}" type="pres">
      <dgm:prSet presAssocID="{FF62BA0A-933C-4DE0-8B32-DBAD098ECBCC}" presName="compNode" presStyleCnt="0"/>
      <dgm:spPr/>
    </dgm:pt>
    <dgm:pt modelId="{22CACF9C-86F7-483D-AFD6-E81BEEE0ED3C}" type="pres">
      <dgm:prSet presAssocID="{FF62BA0A-933C-4DE0-8B32-DBAD098ECBCC}" presName="node" presStyleLbl="node1" presStyleIdx="0" presStyleCnt="3" custAng="0" custScaleX="111636" custScaleY="73847" custLinFactNeighborX="-35073" custLinFactNeighborY="-4554">
        <dgm:presLayoutVars>
          <dgm:bulletEnabled val="1"/>
        </dgm:presLayoutVars>
      </dgm:prSet>
      <dgm:spPr>
        <a:prstGeom prst="flowChartPunchedTape">
          <a:avLst/>
        </a:prstGeom>
      </dgm:spPr>
      <dgm:t>
        <a:bodyPr/>
        <a:lstStyle/>
        <a:p>
          <a:endParaRPr lang="ru-RU"/>
        </a:p>
      </dgm:t>
    </dgm:pt>
    <dgm:pt modelId="{2B60A76C-834D-4EEF-BB2C-A538C6FCA550}" type="pres">
      <dgm:prSet presAssocID="{FF62BA0A-933C-4DE0-8B32-DBAD098ECBCC}" presName="invisiNode" presStyleLbl="node1" presStyleIdx="0" presStyleCnt="3"/>
      <dgm:spPr/>
    </dgm:pt>
    <dgm:pt modelId="{DF6ED63A-35B2-480C-9F3A-B495C25EBCA9}" type="pres">
      <dgm:prSet presAssocID="{FF62BA0A-933C-4DE0-8B32-DBAD098ECBCC}" presName="imagNode" presStyleLbl="fgImgPlace1" presStyleIdx="0" presStyleCnt="3" custScaleX="167500" custScaleY="16395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8C654FA4-227A-48B3-99C0-FC101A6CFCB0}" type="pres">
      <dgm:prSet presAssocID="{DCC122EA-B293-4CB6-9298-A562B0F8BCC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EC59499-7799-4477-87E6-318AEE353323}" type="pres">
      <dgm:prSet presAssocID="{7607B07F-5DE0-49AD-8AA9-FC501A05830D}" presName="compNode" presStyleCnt="0"/>
      <dgm:spPr/>
    </dgm:pt>
    <dgm:pt modelId="{BD454AA9-8C8C-4FE4-925A-147EF453B4AC}" type="pres">
      <dgm:prSet presAssocID="{7607B07F-5DE0-49AD-8AA9-FC501A05830D}" presName="node" presStyleLbl="node1" presStyleIdx="1" presStyleCnt="3" custScaleX="130225" custScaleY="71201" custLinFactNeighborX="-26588" custLinFactNeighborY="-3482">
        <dgm:presLayoutVars>
          <dgm:bulletEnabled val="1"/>
        </dgm:presLayoutVars>
      </dgm:prSet>
      <dgm:spPr>
        <a:prstGeom prst="flowChartPunchedTape">
          <a:avLst/>
        </a:prstGeom>
      </dgm:spPr>
      <dgm:t>
        <a:bodyPr/>
        <a:lstStyle/>
        <a:p>
          <a:endParaRPr lang="ru-RU"/>
        </a:p>
      </dgm:t>
    </dgm:pt>
    <dgm:pt modelId="{109F7620-370A-4568-8231-A86B32FBFD65}" type="pres">
      <dgm:prSet presAssocID="{7607B07F-5DE0-49AD-8AA9-FC501A05830D}" presName="invisiNode" presStyleLbl="node1" presStyleIdx="1" presStyleCnt="3"/>
      <dgm:spPr/>
    </dgm:pt>
    <dgm:pt modelId="{0B5C5DB8-C791-48A1-A3BD-D66D595AC07A}" type="pres">
      <dgm:prSet presAssocID="{7607B07F-5DE0-49AD-8AA9-FC501A05830D}" presName="imagNode" presStyleLbl="fgImgPlace1" presStyleIdx="1" presStyleCnt="3" custScaleX="135653" custScaleY="166157" custLinFactNeighborY="-10469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5D98454C-2FB3-44AF-8150-9939AAFE5CF8}" type="pres">
      <dgm:prSet presAssocID="{531CACD3-70BD-45D5-A300-B4A30FF9F03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9EBCE144-03D5-43D6-BD87-353F3E6AB551}" type="pres">
      <dgm:prSet presAssocID="{54569BC5-A32D-4AC9-85D7-EFB41DEACF06}" presName="compNode" presStyleCnt="0"/>
      <dgm:spPr/>
    </dgm:pt>
    <dgm:pt modelId="{7089B741-0E87-4CC6-BA0C-66D84ADC76CD}" type="pres">
      <dgm:prSet presAssocID="{54569BC5-A32D-4AC9-85D7-EFB41DEACF06}" presName="node" presStyleLbl="node1" presStyleIdx="2" presStyleCnt="3" custScaleX="141356" custScaleY="74377" custLinFactNeighborX="-17866" custLinFactNeighborY="710">
        <dgm:presLayoutVars>
          <dgm:bulletEnabled val="1"/>
        </dgm:presLayoutVars>
      </dgm:prSet>
      <dgm:spPr>
        <a:prstGeom prst="flowChartPunchedTape">
          <a:avLst/>
        </a:prstGeom>
      </dgm:spPr>
      <dgm:t>
        <a:bodyPr/>
        <a:lstStyle/>
        <a:p>
          <a:endParaRPr lang="ru-RU"/>
        </a:p>
      </dgm:t>
    </dgm:pt>
    <dgm:pt modelId="{F765A7BF-0E06-4BBF-8860-2AB7E772970D}" type="pres">
      <dgm:prSet presAssocID="{54569BC5-A32D-4AC9-85D7-EFB41DEACF06}" presName="invisiNode" presStyleLbl="node1" presStyleIdx="2" presStyleCnt="3"/>
      <dgm:spPr/>
    </dgm:pt>
    <dgm:pt modelId="{D993BBF2-CBB1-44E6-AB6E-0574DAE24651}" type="pres">
      <dgm:prSet presAssocID="{54569BC5-A32D-4AC9-85D7-EFB41DEACF06}" presName="imagNode" presStyleLbl="fgImgPlace1" presStyleIdx="2" presStyleCnt="3" custScaleX="180622" custScaleY="169606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8601F591-4484-4D22-96BA-B69AA6DB75E4}" type="presOf" srcId="{7607B07F-5DE0-49AD-8AA9-FC501A05830D}" destId="{BD454AA9-8C8C-4FE4-925A-147EF453B4AC}" srcOrd="0" destOrd="0" presId="urn:microsoft.com/office/officeart/2005/8/layout/pList2"/>
    <dgm:cxn modelId="{A0C3FD35-DC10-4BB4-9593-FFC9E01B34F4}" srcId="{F0EF5ACA-B76E-4C74-B07D-DC302A83DE9A}" destId="{54569BC5-A32D-4AC9-85D7-EFB41DEACF06}" srcOrd="2" destOrd="0" parTransId="{B7823712-98A3-494D-B0C9-E415CF958ABC}" sibTransId="{704411DE-A6AA-4453-8C6E-CD7F02B2F497}"/>
    <dgm:cxn modelId="{EF550DB2-DBC5-44E7-89E3-94AA057C0513}" srcId="{F0EF5ACA-B76E-4C74-B07D-DC302A83DE9A}" destId="{7607B07F-5DE0-49AD-8AA9-FC501A05830D}" srcOrd="1" destOrd="0" parTransId="{F6B6DD04-67F1-4C04-88E8-55F7A6FABB5B}" sibTransId="{531CACD3-70BD-45D5-A300-B4A30FF9F033}"/>
    <dgm:cxn modelId="{464D777D-A996-4C4F-B964-5A24AE6224E6}" type="presOf" srcId="{531CACD3-70BD-45D5-A300-B4A30FF9F033}" destId="{5D98454C-2FB3-44AF-8150-9939AAFE5CF8}" srcOrd="0" destOrd="0" presId="urn:microsoft.com/office/officeart/2005/8/layout/pList2"/>
    <dgm:cxn modelId="{E2EAFC7B-60BC-4D8F-959B-44933CB6742B}" type="presOf" srcId="{F0EF5ACA-B76E-4C74-B07D-DC302A83DE9A}" destId="{E996EB80-3149-486D-A153-752E1EA6264D}" srcOrd="0" destOrd="0" presId="urn:microsoft.com/office/officeart/2005/8/layout/pList2"/>
    <dgm:cxn modelId="{0DBF9A82-069C-4E8A-B309-41BA3CFCA5FD}" type="presOf" srcId="{DCC122EA-B293-4CB6-9298-A562B0F8BCCA}" destId="{8C654FA4-227A-48B3-99C0-FC101A6CFCB0}" srcOrd="0" destOrd="0" presId="urn:microsoft.com/office/officeart/2005/8/layout/pList2"/>
    <dgm:cxn modelId="{75C990E7-09E5-47E3-AD47-F98FC38ACD5F}" srcId="{F0EF5ACA-B76E-4C74-B07D-DC302A83DE9A}" destId="{FF62BA0A-933C-4DE0-8B32-DBAD098ECBCC}" srcOrd="0" destOrd="0" parTransId="{579C110A-5719-44F3-85D4-51D664AC47C1}" sibTransId="{DCC122EA-B293-4CB6-9298-A562B0F8BCCA}"/>
    <dgm:cxn modelId="{C7C242F0-4AEE-4387-8D0E-3F7A29773FF9}" type="presOf" srcId="{FF62BA0A-933C-4DE0-8B32-DBAD098ECBCC}" destId="{22CACF9C-86F7-483D-AFD6-E81BEEE0ED3C}" srcOrd="0" destOrd="0" presId="urn:microsoft.com/office/officeart/2005/8/layout/pList2"/>
    <dgm:cxn modelId="{D7690852-0DBE-46AD-BC8F-449A16334407}" type="presOf" srcId="{54569BC5-A32D-4AC9-85D7-EFB41DEACF06}" destId="{7089B741-0E87-4CC6-BA0C-66D84ADC76CD}" srcOrd="0" destOrd="0" presId="urn:microsoft.com/office/officeart/2005/8/layout/pList2"/>
    <dgm:cxn modelId="{01B9BDEE-36CA-4754-B3B4-831CD8AC6827}" type="presParOf" srcId="{E996EB80-3149-486D-A153-752E1EA6264D}" destId="{93665EC8-DF95-46C9-885F-3EF079527AAD}" srcOrd="0" destOrd="0" presId="urn:microsoft.com/office/officeart/2005/8/layout/pList2"/>
    <dgm:cxn modelId="{C3408096-AA5B-4CE7-B826-FCCCC68C7928}" type="presParOf" srcId="{E996EB80-3149-486D-A153-752E1EA6264D}" destId="{EF235266-E2BE-466A-AFEA-F722436A9B43}" srcOrd="1" destOrd="0" presId="urn:microsoft.com/office/officeart/2005/8/layout/pList2"/>
    <dgm:cxn modelId="{F667923B-66DD-4DE3-AF0E-26FFC210E6E6}" type="presParOf" srcId="{EF235266-E2BE-466A-AFEA-F722436A9B43}" destId="{316758C1-8C24-436F-81AD-9F4309BD952C}" srcOrd="0" destOrd="0" presId="urn:microsoft.com/office/officeart/2005/8/layout/pList2"/>
    <dgm:cxn modelId="{7C468CEC-0709-45C5-9419-15E057A49F58}" type="presParOf" srcId="{316758C1-8C24-436F-81AD-9F4309BD952C}" destId="{22CACF9C-86F7-483D-AFD6-E81BEEE0ED3C}" srcOrd="0" destOrd="0" presId="urn:microsoft.com/office/officeart/2005/8/layout/pList2"/>
    <dgm:cxn modelId="{9017B480-035C-4466-AE6D-988D19DACDBB}" type="presParOf" srcId="{316758C1-8C24-436F-81AD-9F4309BD952C}" destId="{2B60A76C-834D-4EEF-BB2C-A538C6FCA550}" srcOrd="1" destOrd="0" presId="urn:microsoft.com/office/officeart/2005/8/layout/pList2"/>
    <dgm:cxn modelId="{D84D0759-91FD-4854-89DF-A3249E74493C}" type="presParOf" srcId="{316758C1-8C24-436F-81AD-9F4309BD952C}" destId="{DF6ED63A-35B2-480C-9F3A-B495C25EBCA9}" srcOrd="2" destOrd="0" presId="urn:microsoft.com/office/officeart/2005/8/layout/pList2"/>
    <dgm:cxn modelId="{BF0249BE-93B0-4D1A-A956-01FDC7D2A26D}" type="presParOf" srcId="{EF235266-E2BE-466A-AFEA-F722436A9B43}" destId="{8C654FA4-227A-48B3-99C0-FC101A6CFCB0}" srcOrd="1" destOrd="0" presId="urn:microsoft.com/office/officeart/2005/8/layout/pList2"/>
    <dgm:cxn modelId="{F70618BD-3C5D-4E63-8617-6CF61E2EC806}" type="presParOf" srcId="{EF235266-E2BE-466A-AFEA-F722436A9B43}" destId="{8EC59499-7799-4477-87E6-318AEE353323}" srcOrd="2" destOrd="0" presId="urn:microsoft.com/office/officeart/2005/8/layout/pList2"/>
    <dgm:cxn modelId="{94E5AB7D-F751-425F-8A18-E228BD1391CF}" type="presParOf" srcId="{8EC59499-7799-4477-87E6-318AEE353323}" destId="{BD454AA9-8C8C-4FE4-925A-147EF453B4AC}" srcOrd="0" destOrd="0" presId="urn:microsoft.com/office/officeart/2005/8/layout/pList2"/>
    <dgm:cxn modelId="{7341A349-CBD3-4301-B63B-EC2E33B3305A}" type="presParOf" srcId="{8EC59499-7799-4477-87E6-318AEE353323}" destId="{109F7620-370A-4568-8231-A86B32FBFD65}" srcOrd="1" destOrd="0" presId="urn:microsoft.com/office/officeart/2005/8/layout/pList2"/>
    <dgm:cxn modelId="{9ADAF370-F837-4102-B693-209F6C8B1D7F}" type="presParOf" srcId="{8EC59499-7799-4477-87E6-318AEE353323}" destId="{0B5C5DB8-C791-48A1-A3BD-D66D595AC07A}" srcOrd="2" destOrd="0" presId="urn:microsoft.com/office/officeart/2005/8/layout/pList2"/>
    <dgm:cxn modelId="{65EA6994-8238-4998-B5C6-A6709F1357D2}" type="presParOf" srcId="{EF235266-E2BE-466A-AFEA-F722436A9B43}" destId="{5D98454C-2FB3-44AF-8150-9939AAFE5CF8}" srcOrd="3" destOrd="0" presId="urn:microsoft.com/office/officeart/2005/8/layout/pList2"/>
    <dgm:cxn modelId="{E051B094-53D4-4DB4-A0DE-5B3BB0F859E7}" type="presParOf" srcId="{EF235266-E2BE-466A-AFEA-F722436A9B43}" destId="{9EBCE144-03D5-43D6-BD87-353F3E6AB551}" srcOrd="4" destOrd="0" presId="urn:microsoft.com/office/officeart/2005/8/layout/pList2"/>
    <dgm:cxn modelId="{E563A4E6-F6D7-4A74-8668-0DCBCB30F226}" type="presParOf" srcId="{9EBCE144-03D5-43D6-BD87-353F3E6AB551}" destId="{7089B741-0E87-4CC6-BA0C-66D84ADC76CD}" srcOrd="0" destOrd="0" presId="urn:microsoft.com/office/officeart/2005/8/layout/pList2"/>
    <dgm:cxn modelId="{37540D13-07F8-4CDD-8E03-F9C203C71796}" type="presParOf" srcId="{9EBCE144-03D5-43D6-BD87-353F3E6AB551}" destId="{F765A7BF-0E06-4BBF-8860-2AB7E772970D}" srcOrd="1" destOrd="0" presId="urn:microsoft.com/office/officeart/2005/8/layout/pList2"/>
    <dgm:cxn modelId="{B52D9427-E9AD-45BD-936E-A373C13100BD}" type="presParOf" srcId="{9EBCE144-03D5-43D6-BD87-353F3E6AB551}" destId="{D993BBF2-CBB1-44E6-AB6E-0574DAE24651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3.gif"/><Relationship Id="rId7" Type="http://schemas.openxmlformats.org/officeDocument/2006/relationships/image" Target="../media/image1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4.gif"/><Relationship Id="rId9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3.gif"/><Relationship Id="rId7" Type="http://schemas.openxmlformats.org/officeDocument/2006/relationships/image" Target="../media/image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5" Type="http://schemas.openxmlformats.org/officeDocument/2006/relationships/image" Target="../media/image17.gif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3.gif"/><Relationship Id="rId7" Type="http://schemas.openxmlformats.org/officeDocument/2006/relationships/image" Target="../media/image2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5" Type="http://schemas.openxmlformats.org/officeDocument/2006/relationships/image" Target="../media/image17.gif"/><Relationship Id="rId10" Type="http://schemas.openxmlformats.org/officeDocument/2006/relationships/image" Target="../media/image23.jpeg"/><Relationship Id="rId4" Type="http://schemas.openxmlformats.org/officeDocument/2006/relationships/image" Target="../media/image4.gif"/><Relationship Id="rId9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2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14.gif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3.gif"/><Relationship Id="rId7" Type="http://schemas.openxmlformats.org/officeDocument/2006/relationships/image" Target="../media/image2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14.gif"/><Relationship Id="rId10" Type="http://schemas.openxmlformats.org/officeDocument/2006/relationships/image" Target="../media/image30.jpeg"/><Relationship Id="rId4" Type="http://schemas.openxmlformats.org/officeDocument/2006/relationships/image" Target="../media/image4.gif"/><Relationship Id="rId9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3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5" Type="http://schemas.openxmlformats.org/officeDocument/2006/relationships/image" Target="../media/image32.gif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gif"/><Relationship Id="rId3" Type="http://schemas.openxmlformats.org/officeDocument/2006/relationships/image" Target="../media/image3.gif"/><Relationship Id="rId7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1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4.gif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4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jpeg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5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emf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3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png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6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6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5" Type="http://schemas.openxmlformats.org/officeDocument/2006/relationships/image" Target="../media/image68.gif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7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70.png"/><Relationship Id="rId4" Type="http://schemas.openxmlformats.org/officeDocument/2006/relationships/image" Target="../media/image3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image" Target="../media/image4.gif"/><Relationship Id="rId7" Type="http://schemas.openxmlformats.org/officeDocument/2006/relationships/image" Target="../media/image7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eg"/><Relationship Id="rId5" Type="http://schemas.openxmlformats.org/officeDocument/2006/relationships/image" Target="../media/image73.gif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7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jpeg"/><Relationship Id="rId5" Type="http://schemas.openxmlformats.org/officeDocument/2006/relationships/image" Target="../media/image73.gif"/><Relationship Id="rId4" Type="http://schemas.openxmlformats.org/officeDocument/2006/relationships/image" Target="../media/image3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4.gif"/><Relationship Id="rId7" Type="http://schemas.openxmlformats.org/officeDocument/2006/relationships/image" Target="../media/image8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jpeg"/><Relationship Id="rId5" Type="http://schemas.openxmlformats.org/officeDocument/2006/relationships/image" Target="../media/image73.gif"/><Relationship Id="rId4" Type="http://schemas.openxmlformats.org/officeDocument/2006/relationships/image" Target="../media/image3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73.gif"/><Relationship Id="rId4" Type="http://schemas.openxmlformats.org/officeDocument/2006/relationships/image" Target="../media/image3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gif"/><Relationship Id="rId4" Type="http://schemas.openxmlformats.org/officeDocument/2006/relationships/image" Target="../media/image3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eg"/><Relationship Id="rId3" Type="http://schemas.openxmlformats.org/officeDocument/2006/relationships/image" Target="../media/image4.gif"/><Relationship Id="rId7" Type="http://schemas.openxmlformats.org/officeDocument/2006/relationships/image" Target="../media/image8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eg"/><Relationship Id="rId5" Type="http://schemas.openxmlformats.org/officeDocument/2006/relationships/image" Target="../media/image73.gif"/><Relationship Id="rId4" Type="http://schemas.openxmlformats.org/officeDocument/2006/relationships/image" Target="../media/image3.gi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image" Target="../media/image4.gif"/><Relationship Id="rId7" Type="http://schemas.openxmlformats.org/officeDocument/2006/relationships/image" Target="../media/image8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jpeg"/><Relationship Id="rId5" Type="http://schemas.openxmlformats.org/officeDocument/2006/relationships/image" Target="../media/image73.gif"/><Relationship Id="rId4" Type="http://schemas.openxmlformats.org/officeDocument/2006/relationships/image" Target="../media/image3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jpeg"/><Relationship Id="rId3" Type="http://schemas.openxmlformats.org/officeDocument/2006/relationships/image" Target="../media/image4.gif"/><Relationship Id="rId7" Type="http://schemas.openxmlformats.org/officeDocument/2006/relationships/image" Target="../media/image8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jpeg"/><Relationship Id="rId5" Type="http://schemas.openxmlformats.org/officeDocument/2006/relationships/image" Target="../media/image73.gif"/><Relationship Id="rId4" Type="http://schemas.openxmlformats.org/officeDocument/2006/relationships/image" Target="../media/image3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jpeg"/><Relationship Id="rId3" Type="http://schemas.openxmlformats.org/officeDocument/2006/relationships/image" Target="../media/image4.gif"/><Relationship Id="rId7" Type="http://schemas.openxmlformats.org/officeDocument/2006/relationships/image" Target="../media/image9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jpeg"/><Relationship Id="rId5" Type="http://schemas.openxmlformats.org/officeDocument/2006/relationships/image" Target="../media/image73.gif"/><Relationship Id="rId4" Type="http://schemas.openxmlformats.org/officeDocument/2006/relationships/image" Target="../media/image3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jpeg"/><Relationship Id="rId5" Type="http://schemas.openxmlformats.org/officeDocument/2006/relationships/image" Target="../media/image73.gif"/><Relationship Id="rId4" Type="http://schemas.openxmlformats.org/officeDocument/2006/relationships/image" Target="../media/image3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gif"/><Relationship Id="rId4" Type="http://schemas.openxmlformats.org/officeDocument/2006/relationships/image" Target="../media/image3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jpeg"/><Relationship Id="rId13" Type="http://schemas.openxmlformats.org/officeDocument/2006/relationships/image" Target="../media/image102.jpeg"/><Relationship Id="rId3" Type="http://schemas.openxmlformats.org/officeDocument/2006/relationships/image" Target="../media/image4.gif"/><Relationship Id="rId7" Type="http://schemas.openxmlformats.org/officeDocument/2006/relationships/image" Target="../media/image96.jpeg"/><Relationship Id="rId12" Type="http://schemas.openxmlformats.org/officeDocument/2006/relationships/image" Target="../media/image10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jpeg"/><Relationship Id="rId11" Type="http://schemas.openxmlformats.org/officeDocument/2006/relationships/image" Target="../media/image100.jpeg"/><Relationship Id="rId5" Type="http://schemas.openxmlformats.org/officeDocument/2006/relationships/image" Target="../media/image73.gif"/><Relationship Id="rId10" Type="http://schemas.openxmlformats.org/officeDocument/2006/relationships/image" Target="../media/image99.jpeg"/><Relationship Id="rId4" Type="http://schemas.openxmlformats.org/officeDocument/2006/relationships/image" Target="../media/image3.gif"/><Relationship Id="rId9" Type="http://schemas.openxmlformats.org/officeDocument/2006/relationships/image" Target="../media/image98.jpeg"/><Relationship Id="rId14" Type="http://schemas.openxmlformats.org/officeDocument/2006/relationships/image" Target="../media/image51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4" name="Picture 4" descr="http://realitypod.com/wp-content/uploads/2013/02/lumio-book-lam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71600" y="304800"/>
            <a:ext cx="64770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Летопись </a:t>
            </a:r>
          </a:p>
          <a:p>
            <a:pPr algn="ctr"/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ГОУ «КЦСОН 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Каменска-Уральского»</a:t>
            </a:r>
            <a:b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 2009 год</a:t>
            </a:r>
            <a:endParaRPr lang="ru-RU" sz="4400" dirty="0"/>
          </a:p>
        </p:txBody>
      </p:sp>
      <p:pic>
        <p:nvPicPr>
          <p:cNvPr id="512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6019800"/>
            <a:ext cx="533400" cy="533401"/>
          </a:xfrm>
          <a:prstGeom prst="rect">
            <a:avLst/>
          </a:prstGeom>
          <a:noFill/>
        </p:spPr>
      </p:pic>
      <p:pic>
        <p:nvPicPr>
          <p:cNvPr id="5128" name="Picture 8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609600"/>
            <a:ext cx="419100" cy="419101"/>
          </a:xfrm>
          <a:prstGeom prst="rect">
            <a:avLst/>
          </a:prstGeom>
          <a:noFill/>
        </p:spPr>
      </p:pic>
      <p:pic>
        <p:nvPicPr>
          <p:cNvPr id="5130" name="Picture 10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933700"/>
            <a:ext cx="457200" cy="457201"/>
          </a:xfrm>
          <a:prstGeom prst="rect">
            <a:avLst/>
          </a:prstGeom>
          <a:noFill/>
        </p:spPr>
      </p:pic>
      <p:pic>
        <p:nvPicPr>
          <p:cNvPr id="10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0"/>
            <a:ext cx="843311" cy="942975"/>
          </a:xfrm>
          <a:prstGeom prst="rect">
            <a:avLst/>
          </a:prstGeom>
          <a:noFill/>
        </p:spPr>
      </p:pic>
      <p:pic>
        <p:nvPicPr>
          <p:cNvPr id="11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4343400"/>
            <a:ext cx="1047750" cy="1171575"/>
          </a:xfrm>
          <a:prstGeom prst="rect">
            <a:avLst/>
          </a:prstGeom>
          <a:noFill/>
        </p:spPr>
      </p:pic>
      <p:pic>
        <p:nvPicPr>
          <p:cNvPr id="5132" name="Picture 12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5000" y="0"/>
            <a:ext cx="952500" cy="952500"/>
          </a:xfrm>
          <a:prstGeom prst="rect">
            <a:avLst/>
          </a:prstGeom>
          <a:noFill/>
        </p:spPr>
      </p:pic>
      <p:pic>
        <p:nvPicPr>
          <p:cNvPr id="5134" name="Picture 14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4419600"/>
            <a:ext cx="952500" cy="952500"/>
          </a:xfrm>
          <a:prstGeom prst="rect">
            <a:avLst/>
          </a:prstGeom>
          <a:noFill/>
        </p:spPr>
      </p:pic>
      <p:pic>
        <p:nvPicPr>
          <p:cNvPr id="13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5943600"/>
            <a:ext cx="304800" cy="304801"/>
          </a:xfrm>
          <a:prstGeom prst="rect">
            <a:avLst/>
          </a:prstGeom>
          <a:noFill/>
        </p:spPr>
      </p:pic>
      <p:pic>
        <p:nvPicPr>
          <p:cNvPr id="14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3124200"/>
            <a:ext cx="304800" cy="304801"/>
          </a:xfrm>
          <a:prstGeom prst="rect">
            <a:avLst/>
          </a:prstGeom>
          <a:noFill/>
        </p:spPr>
      </p:pic>
      <p:pic>
        <p:nvPicPr>
          <p:cNvPr id="15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3962400"/>
            <a:ext cx="304800" cy="304801"/>
          </a:xfrm>
          <a:prstGeom prst="rect">
            <a:avLst/>
          </a:prstGeom>
          <a:noFill/>
        </p:spPr>
      </p:pic>
      <p:pic>
        <p:nvPicPr>
          <p:cNvPr id="16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4038600"/>
            <a:ext cx="304800" cy="304801"/>
          </a:xfrm>
          <a:prstGeom prst="rect">
            <a:avLst/>
          </a:prstGeom>
          <a:noFill/>
        </p:spPr>
      </p:pic>
      <p:pic>
        <p:nvPicPr>
          <p:cNvPr id="17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3124200"/>
            <a:ext cx="304800" cy="304801"/>
          </a:xfrm>
          <a:prstGeom prst="rect">
            <a:avLst/>
          </a:prstGeom>
          <a:noFill/>
        </p:spPr>
      </p:pic>
      <p:pic>
        <p:nvPicPr>
          <p:cNvPr id="18" name="Picture 6" descr="https://img-fotki.yandex.ru/get/6619/71746914.49/0_9c7d0_dc7c9813_XX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6019800"/>
            <a:ext cx="304800" cy="30480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1447800"/>
            <a:ext cx="1047750" cy="11715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157720"/>
            <a:ext cx="762000" cy="85205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"/>
            <a:ext cx="685800" cy="68580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5105400" y="4267200"/>
            <a:ext cx="2971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Директор ГОУ «КЦСОН г. Каменска – Уральского  Гапанович </a:t>
            </a:r>
          </a:p>
          <a:p>
            <a:pPr algn="ctr"/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Ирина Сергеевна</a:t>
            </a:r>
            <a:endParaRPr lang="ru-RU" sz="1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152400"/>
            <a:ext cx="533400" cy="533400"/>
          </a:xfrm>
          <a:prstGeom prst="rect">
            <a:avLst/>
          </a:prstGeom>
          <a:noFill/>
        </p:spPr>
      </p:pic>
      <p:pic>
        <p:nvPicPr>
          <p:cNvPr id="31746" name="Picture 2" descr="http://himchistka-ekaterinburg.umi.ru/images/cms/data/c_1cu41gxs82toa0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4953000"/>
            <a:ext cx="2895600" cy="1654629"/>
          </a:xfrm>
          <a:prstGeom prst="rect">
            <a:avLst/>
          </a:prstGeom>
          <a:noFill/>
        </p:spPr>
      </p:pic>
      <p:pic>
        <p:nvPicPr>
          <p:cNvPr id="18" name="Picture 4" descr="http://www.playcast.ru/uploads/2015/04/12/1312929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200" y="4419600"/>
            <a:ext cx="3581401" cy="1066800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838200" y="1828800"/>
            <a:ext cx="37338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Доброта - она не увядает и не ждёт взаимности в ответ,</a:t>
            </a:r>
            <a:br>
              <a:rPr lang="ru-RU" dirty="0" smtClean="0"/>
            </a:br>
            <a:r>
              <a:rPr lang="ru-RU" dirty="0" smtClean="0"/>
              <a:t>Никогда не жжёт, а согревает, оставляя в душах яркий свет.</a:t>
            </a:r>
            <a:br>
              <a:rPr lang="ru-RU" dirty="0" smtClean="0"/>
            </a:br>
            <a:endParaRPr lang="ru-RU" dirty="0" smtClean="0"/>
          </a:p>
          <a:p>
            <a:r>
              <a:rPr lang="ru-RU" dirty="0" smtClean="0"/>
              <a:t>Доброта не судит, не калечит - от неё не стоит ждать вреда.</a:t>
            </a:r>
            <a:br>
              <a:rPr lang="ru-RU" dirty="0" smtClean="0"/>
            </a:br>
            <a:r>
              <a:rPr lang="ru-RU" dirty="0" smtClean="0"/>
              <a:t>Лишь она от злобы мир излечит, не завысив цену никогда...</a:t>
            </a:r>
            <a:endParaRPr lang="ru-RU" dirty="0"/>
          </a:p>
        </p:txBody>
      </p:sp>
      <p:pic>
        <p:nvPicPr>
          <p:cNvPr id="15" name="Picture 2" descr="C:\Users\Andreeva_TI\Desktop\фото Гапанович Ирины Сергеевны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86400" y="609600"/>
            <a:ext cx="2289700" cy="346075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5720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1148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6172200"/>
            <a:ext cx="685800" cy="68580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38200" y="838200"/>
            <a:ext cx="7391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2009 году в Центре  функционировали следующие структурные подразделения:</a:t>
            </a:r>
          </a:p>
          <a:p>
            <a:pPr marL="342900" indent="-342900" algn="ctr">
              <a:buAutoNum type="arabicPeriod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Десять Отделений социального обслуживания на дому граждан пожилого возраста и инвалидов в городе и Каменском районе</a:t>
            </a:r>
          </a:p>
          <a:p>
            <a:pPr marL="342900" indent="-342900" algn="ctr">
              <a:buFontTx/>
              <a:buAutoNum type="arabicPeriod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Одно Отделение срочного социального обслуживания</a:t>
            </a:r>
          </a:p>
          <a:p>
            <a:pPr marL="342900" indent="-342900" algn="ctr">
              <a:buFontTx/>
              <a:buAutoNum type="arabicPeriod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Одно социально – реабилитационное </a:t>
            </a: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отделение </a:t>
            </a:r>
          </a:p>
          <a:p>
            <a:pPr marL="342900" indent="-342900" algn="ctr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(оно открылось в этом году)</a:t>
            </a:r>
            <a:endParaRPr lang="ru-RU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Два </a:t>
            </a: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отделения участковой социальной службы города и Каменского района</a:t>
            </a:r>
          </a:p>
          <a:p>
            <a:pPr marL="342900" indent="-342900"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 Организационно </a:t>
            </a: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методическое отделение</a:t>
            </a:r>
          </a:p>
          <a:p>
            <a:pPr marL="342900" indent="-342900" algn="just">
              <a:buFontTx/>
              <a:buAutoNum type="arabicPeriod"/>
            </a:pPr>
            <a:endParaRPr lang="ru-RU" dirty="0" smtClean="0"/>
          </a:p>
          <a:p>
            <a:pPr marL="342900" indent="-342900" algn="just">
              <a:buFontTx/>
              <a:buAutoNum type="arabicPeriod"/>
            </a:pPr>
            <a:endParaRPr lang="ru-RU" dirty="0" smtClean="0"/>
          </a:p>
          <a:p>
            <a:pPr marL="342900" indent="-342900" algn="just"/>
            <a:endParaRPr lang="ru-RU" dirty="0" smtClean="0"/>
          </a:p>
          <a:p>
            <a:pPr marL="342900" indent="-342900" algn="just">
              <a:buFontTx/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/>
            <a:endParaRPr lang="ru-RU" dirty="0" smtClean="0"/>
          </a:p>
        </p:txBody>
      </p:sp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4419600"/>
            <a:ext cx="707018" cy="790575"/>
          </a:xfrm>
          <a:prstGeom prst="rect">
            <a:avLst/>
          </a:prstGeom>
          <a:noFill/>
        </p:spPr>
      </p:pic>
      <p:pic>
        <p:nvPicPr>
          <p:cNvPr id="30722" name="Picture 2" descr="http://www.playcast.ru/uploads/2016/04/01/1808489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14800" y="3200400"/>
            <a:ext cx="1047750" cy="1047751"/>
          </a:xfrm>
          <a:prstGeom prst="rect">
            <a:avLst/>
          </a:prstGeom>
          <a:noFill/>
        </p:spPr>
      </p:pic>
      <p:pic>
        <p:nvPicPr>
          <p:cNvPr id="1026" name="Picture 2" descr="D:\фото\ФОТОГРАФИИ по годам\наставники, совет наставников, специалисты по соц. работе ОМО\DSC019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3886200"/>
            <a:ext cx="3276600" cy="2457450"/>
          </a:xfrm>
          <a:prstGeom prst="rect">
            <a:avLst/>
          </a:prstGeom>
          <a:noFill/>
        </p:spPr>
      </p:pic>
      <p:pic>
        <p:nvPicPr>
          <p:cNvPr id="1027" name="Picture 3" descr="C:\Users\Andreeva_TI\Desktop\Рисунок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3000" y="3962400"/>
            <a:ext cx="3308816" cy="23622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1600200"/>
            <a:ext cx="1047750" cy="11715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5720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0200" y="4419600"/>
            <a:ext cx="685800" cy="68580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066800" y="762000"/>
            <a:ext cx="7086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2009 году в Центре продолжает работать  Школа социального работника по обучению сотрудников правилам работы с клиентами, по ознакомлению с новой нормативно-правовой документацией, по ведению рабочей документации и предоставлению отчетности.</a:t>
            </a:r>
          </a:p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Занятия проходят один месяц, проводит занятие заведующая организационно-методическим отделением Андреева Т.И.  по плану-графику, утвержденному директором Центра.</a:t>
            </a:r>
          </a:p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июне 2009 года Заведующие структурными подразделениями и специалисты по социальной работе прошли курсы повышения квалификации</a:t>
            </a:r>
            <a:endParaRPr lang="ru-RU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28600"/>
            <a:ext cx="762000" cy="852055"/>
          </a:xfrm>
          <a:prstGeom prst="rect">
            <a:avLst/>
          </a:prstGeom>
          <a:noFill/>
        </p:spPr>
      </p:pic>
      <p:pic>
        <p:nvPicPr>
          <p:cNvPr id="28675" name="Picture 3" descr="D:\Картинки для презентации\Гифки\1687090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48600" y="3200400"/>
            <a:ext cx="885825" cy="849852"/>
          </a:xfrm>
          <a:prstGeom prst="rect">
            <a:avLst/>
          </a:prstGeom>
          <a:noFill/>
        </p:spPr>
      </p:pic>
      <p:pic>
        <p:nvPicPr>
          <p:cNvPr id="28677" name="Picture 5" descr="http://img0.liveinternet.ru/images/attach/c/1/49/994/49994057_jk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38400" y="6019800"/>
            <a:ext cx="4629150" cy="609600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705139">
            <a:off x="4135216" y="3068417"/>
            <a:ext cx="1066800" cy="1066800"/>
          </a:xfrm>
          <a:prstGeom prst="rect">
            <a:avLst/>
          </a:prstGeom>
          <a:noFill/>
        </p:spPr>
      </p:pic>
      <p:pic>
        <p:nvPicPr>
          <p:cNvPr id="2050" name="Picture 2" descr="D:\фото\ФОТОГРАФИИ по годам\обучение сотрудников\P101000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43000" y="3886200"/>
            <a:ext cx="3003551" cy="2252663"/>
          </a:xfrm>
          <a:prstGeom prst="rect">
            <a:avLst/>
          </a:prstGeom>
          <a:noFill/>
        </p:spPr>
      </p:pic>
      <p:pic>
        <p:nvPicPr>
          <p:cNvPr id="2051" name="Picture 3" descr="D:\фото\ФОТОГРАФИИ по годам\обучение сотрудников\P1010009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29200" y="3962400"/>
            <a:ext cx="3003551" cy="2252663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248400"/>
            <a:ext cx="707018" cy="790575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1066800" y="1066800"/>
            <a:ext cx="71628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b="1" u="sng" dirty="0" smtClean="0"/>
              <a:t> </a:t>
            </a:r>
            <a:r>
              <a:rPr lang="ru-RU" sz="1400" b="1" u="sng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течение 2009 года проведены 2-а заседания Совета трудового коллектива (председатель </a:t>
            </a:r>
            <a:r>
              <a:rPr lang="ru-RU" sz="1400" b="1" u="sng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Шиль</a:t>
            </a:r>
            <a:r>
              <a:rPr lang="ru-RU" sz="1400" b="1" u="sng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Е.Ю.).</a:t>
            </a:r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u="sng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Заседания были проведены </a:t>
            </a:r>
            <a:r>
              <a:rPr lang="ru-RU" sz="1400" b="1" u="sng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30.04.2009 г., 26.05.2009 г.</a:t>
            </a:r>
            <a:r>
              <a:rPr lang="ru-RU" sz="1400" u="sng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На заседаниях были рассмотрены следующие вопросы:</a:t>
            </a:r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о предоставлении к награждению  грамотами и благодарственными письмами сотрудников ко Дню социального работника;</a:t>
            </a:r>
          </a:p>
          <a:p>
            <a:pPr algn="ctr"/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отчет бухгалтерии за май, июнь месяцы о работе Центра;</a:t>
            </a:r>
          </a:p>
          <a:p>
            <a:pPr algn="ctr">
              <a:buFontTx/>
              <a:buChar char="-"/>
            </a:pPr>
            <a:r>
              <a:rPr lang="ru-RU" sz="1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ответы на заданные вопросы. </a:t>
            </a:r>
          </a:p>
          <a:p>
            <a:pPr algn="ctr">
              <a:buFontTx/>
              <a:buChar char="-"/>
            </a:pPr>
            <a:endParaRPr lang="ru-RU" sz="1400" b="1" u="sng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u="sng" dirty="0" smtClean="0">
                <a:solidFill>
                  <a:srgbClr val="000099"/>
                </a:solidFill>
              </a:rPr>
              <a:t>В течение 2009 года проведено 13  заседаний Совета наставников (председатель Сергеева Р.К.):</a:t>
            </a:r>
            <a:endParaRPr lang="ru-RU" sz="1400" dirty="0" smtClean="0">
              <a:solidFill>
                <a:srgbClr val="000099"/>
              </a:solidFill>
            </a:endParaRPr>
          </a:p>
          <a:p>
            <a:pPr algn="ctr">
              <a:buFontTx/>
              <a:buChar char="-"/>
            </a:pPr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endParaRPr lang="ru-RU" sz="14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0600" y="228600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2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3962400"/>
            <a:ext cx="533400" cy="533400"/>
          </a:xfrm>
          <a:prstGeom prst="rect">
            <a:avLst/>
          </a:prstGeom>
          <a:noFill/>
        </p:spPr>
      </p:pic>
      <p:pic>
        <p:nvPicPr>
          <p:cNvPr id="22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0"/>
            <a:ext cx="1047750" cy="1171575"/>
          </a:xfrm>
          <a:prstGeom prst="rect">
            <a:avLst/>
          </a:prstGeom>
          <a:noFill/>
        </p:spPr>
      </p:pic>
      <p:pic>
        <p:nvPicPr>
          <p:cNvPr id="23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3962400"/>
            <a:ext cx="533400" cy="533400"/>
          </a:xfrm>
          <a:prstGeom prst="rect">
            <a:avLst/>
          </a:prstGeom>
          <a:noFill/>
        </p:spPr>
      </p:pic>
      <p:pic>
        <p:nvPicPr>
          <p:cNvPr id="27649" name="Picture 1" descr="D:\Картинки для презентации\Гифки\10698_d86b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5905500"/>
            <a:ext cx="3562350" cy="952500"/>
          </a:xfrm>
          <a:prstGeom prst="rect">
            <a:avLst/>
          </a:prstGeom>
          <a:noFill/>
        </p:spPr>
      </p:pic>
      <p:pic>
        <p:nvPicPr>
          <p:cNvPr id="16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01881">
            <a:off x="630016" y="249017"/>
            <a:ext cx="1066800" cy="1066800"/>
          </a:xfrm>
          <a:prstGeom prst="rect">
            <a:avLst/>
          </a:prstGeom>
          <a:noFill/>
        </p:spPr>
      </p:pic>
      <p:pic>
        <p:nvPicPr>
          <p:cNvPr id="29699" name="Picture 3" descr="D:\фото\ФОТОГРАФИИ по годам\наставники, совет наставников, специалисты по соц. работе ОМО\занятие в совете наставников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90600" y="3733800"/>
            <a:ext cx="3352800" cy="2514600"/>
          </a:xfrm>
          <a:prstGeom prst="rect">
            <a:avLst/>
          </a:prstGeom>
          <a:noFill/>
        </p:spPr>
      </p:pic>
      <p:pic>
        <p:nvPicPr>
          <p:cNvPr id="29700" name="Picture 4" descr="D:\фото\ФОТОГРАФИИ по годам\заседание клуба Зимняя вишня\заседание клуба Зимняя вишня ( к 23 февраля)\заседание клуба, февраль\P1010001.JPG\P101000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76800" y="3657600"/>
            <a:ext cx="3409951" cy="2557463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6764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248400"/>
            <a:ext cx="707018" cy="79057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990600" y="228600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2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3962400"/>
            <a:ext cx="533400" cy="533400"/>
          </a:xfrm>
          <a:prstGeom prst="rect">
            <a:avLst/>
          </a:prstGeom>
          <a:noFill/>
        </p:spPr>
      </p:pic>
      <p:pic>
        <p:nvPicPr>
          <p:cNvPr id="22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0"/>
            <a:ext cx="1047750" cy="1171575"/>
          </a:xfrm>
          <a:prstGeom prst="rect">
            <a:avLst/>
          </a:prstGeom>
          <a:noFill/>
        </p:spPr>
      </p:pic>
      <p:pic>
        <p:nvPicPr>
          <p:cNvPr id="23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3962400"/>
            <a:ext cx="533400" cy="533400"/>
          </a:xfrm>
          <a:prstGeom prst="rect">
            <a:avLst/>
          </a:prstGeom>
          <a:noFill/>
        </p:spPr>
      </p:pic>
      <p:pic>
        <p:nvPicPr>
          <p:cNvPr id="27649" name="Picture 1" descr="D:\Картинки для презентации\Гифки\10698_d86b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5905500"/>
            <a:ext cx="3562350" cy="952500"/>
          </a:xfrm>
          <a:prstGeom prst="rect">
            <a:avLst/>
          </a:prstGeom>
          <a:noFill/>
        </p:spPr>
      </p:pic>
      <p:pic>
        <p:nvPicPr>
          <p:cNvPr id="16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901881">
            <a:off x="630016" y="325217"/>
            <a:ext cx="1066800" cy="1066800"/>
          </a:xfrm>
          <a:prstGeom prst="rect">
            <a:avLst/>
          </a:prstGeom>
          <a:noFill/>
        </p:spPr>
      </p:pic>
      <p:sp>
        <p:nvSpPr>
          <p:cNvPr id="24" name="TextBox 23"/>
          <p:cNvSpPr txBox="1"/>
          <p:nvPr/>
        </p:nvSpPr>
        <p:spPr>
          <a:xfrm>
            <a:off x="1066800" y="685800"/>
            <a:ext cx="71628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000099"/>
                </a:solidFill>
              </a:rPr>
              <a:t>Впервые</a:t>
            </a:r>
            <a:r>
              <a:rPr lang="ru-RU" sz="1400" b="1" dirty="0" smtClean="0">
                <a:solidFill>
                  <a:srgbClr val="000099"/>
                </a:solidFill>
              </a:rPr>
              <a:t> 9 октября 2009 года</a:t>
            </a:r>
            <a:r>
              <a:rPr lang="ru-RU" sz="1400" dirty="0" smtClean="0">
                <a:solidFill>
                  <a:srgbClr val="000099"/>
                </a:solidFill>
              </a:rPr>
              <a:t> в Детском культурном центре прошёл 1 этап областного Фестиваля творчества, посвящённого Дню матери по номинациям: декоративно-прикладное искусство, вокальное творчество, хореография.  Девиз Фестиваля: </a:t>
            </a:r>
            <a:r>
              <a:rPr lang="ru-RU" sz="1400" b="1" dirty="0" smtClean="0">
                <a:solidFill>
                  <a:srgbClr val="000099"/>
                </a:solidFill>
              </a:rPr>
              <a:t>«Быть матерью – превыше счастья нет!». </a:t>
            </a:r>
            <a:r>
              <a:rPr lang="ru-RU" sz="1400" dirty="0" smtClean="0">
                <a:solidFill>
                  <a:srgbClr val="000099"/>
                </a:solidFill>
              </a:rPr>
              <a:t>Организатором фестиваля стал Центр социального обслуживания населения во главе с директором Гапанович И.С.</a:t>
            </a:r>
          </a:p>
          <a:p>
            <a:pPr algn="ctr"/>
            <a:endParaRPr lang="ru-RU" sz="14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фото\юбилей центра\IMG_159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95400" y="1981200"/>
            <a:ext cx="2971800" cy="2228850"/>
          </a:xfrm>
          <a:prstGeom prst="rect">
            <a:avLst/>
          </a:prstGeom>
          <a:noFill/>
        </p:spPr>
      </p:pic>
      <p:pic>
        <p:nvPicPr>
          <p:cNvPr id="1027" name="Picture 3" descr="D:\фото\юбилей Центра 1\Юбилей Центра\104_PANA\P104095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76800" y="1981200"/>
            <a:ext cx="2946400" cy="2209800"/>
          </a:xfrm>
          <a:prstGeom prst="rect">
            <a:avLst/>
          </a:prstGeom>
          <a:noFill/>
        </p:spPr>
      </p:pic>
      <p:pic>
        <p:nvPicPr>
          <p:cNvPr id="1028" name="Picture 4" descr="D:\фото\юбилей Центра 1\Юбилей Центра\104_PANA\P104099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00200" y="4343400"/>
            <a:ext cx="2540000" cy="1905000"/>
          </a:xfrm>
          <a:prstGeom prst="rect">
            <a:avLst/>
          </a:prstGeom>
          <a:noFill/>
        </p:spPr>
      </p:pic>
      <p:pic>
        <p:nvPicPr>
          <p:cNvPr id="1030" name="Picture 6" descr="D:\фото\юбилей Центра 1\Юбилей Центра\104_PANA\P104098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953000" y="4343400"/>
            <a:ext cx="2743200" cy="20574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157720"/>
            <a:ext cx="762000" cy="85205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581400"/>
            <a:ext cx="707018" cy="790575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990600" y="838200"/>
            <a:ext cx="7239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рамках добровольческого движения продолжена совместная работа с профессиональными учебными учреждениями, школами, детскими культурными центрами: </a:t>
            </a:r>
          </a:p>
          <a:p>
            <a:pPr lvl="0" algn="ctr">
              <a:buFont typeface="Arial" pitchFamily="34" charset="0"/>
              <a:buChar char="•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Каменск – Уральским профессиональным политехническим лицеем;</a:t>
            </a:r>
          </a:p>
          <a:p>
            <a:pPr lvl="0" algn="ctr">
              <a:buFont typeface="Arial" pitchFamily="34" charset="0"/>
              <a:buChar char="•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Государственным образовательным учреждением  начального профессионального образования Свердловской области «Профессиональное училище № 15»;</a:t>
            </a:r>
          </a:p>
          <a:p>
            <a:pPr lvl="0" algn="ctr">
              <a:buFont typeface="Arial" pitchFamily="34" charset="0"/>
              <a:buChar char="•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Экономическим колледжем;</a:t>
            </a:r>
          </a:p>
          <a:p>
            <a:pPr lvl="0" algn="ctr">
              <a:buFont typeface="Arial" pitchFamily="34" charset="0"/>
              <a:buChar char="•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Каменск - Уральским  Техникумом Сервиса и Торговли;</a:t>
            </a:r>
          </a:p>
          <a:p>
            <a:pPr lvl="0" algn="ctr">
              <a:buFont typeface="Arial" pitchFamily="34" charset="0"/>
              <a:buChar char="•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Общеобразовательными школами № 14, 51, 5;</a:t>
            </a:r>
          </a:p>
          <a:p>
            <a:pPr lvl="0" algn="ctr">
              <a:buFont typeface="Arial" pitchFamily="34" charset="0"/>
              <a:buChar char="•"/>
            </a:pP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Детским Культурным Центром.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7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6400" y="4419600"/>
            <a:ext cx="685800" cy="685800"/>
          </a:xfrm>
          <a:prstGeom prst="rect">
            <a:avLst/>
          </a:prstGeom>
          <a:noFill/>
        </p:spPr>
      </p:pic>
      <p:pic>
        <p:nvPicPr>
          <p:cNvPr id="14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888343">
            <a:off x="4091534" y="-99465"/>
            <a:ext cx="1066800" cy="1066800"/>
          </a:xfrm>
          <a:prstGeom prst="rect">
            <a:avLst/>
          </a:prstGeom>
          <a:noFill/>
        </p:spPr>
      </p:pic>
      <p:pic>
        <p:nvPicPr>
          <p:cNvPr id="3074" name="Picture 2" descr="D:\фото\ФОТОГРАФИИ по годам\заседание клуба Зимняя вишня\заседание клуба Зимняя вишня январь 2007 г\заседание клуба,\DSC0058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95400" y="4038600"/>
            <a:ext cx="2414191" cy="2514600"/>
          </a:xfrm>
          <a:prstGeom prst="rect">
            <a:avLst/>
          </a:prstGeom>
          <a:noFill/>
        </p:spPr>
      </p:pic>
      <p:pic>
        <p:nvPicPr>
          <p:cNvPr id="3075" name="Picture 3" descr="D:\фото\ФОТОГРАФИИ по годам\заседание клуба Зимняя вишня\заседание клуба Зимняя вишня январь 2007 г\заседание клуба,\DSC0058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57799" y="4038600"/>
            <a:ext cx="2832023" cy="2412619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3101033" y="1600201"/>
          <a:ext cx="2941934" cy="4525961"/>
        </p:xfrm>
        <a:graphic>
          <a:graphicData uri="http://schemas.openxmlformats.org/drawingml/2006/table">
            <a:tbl>
              <a:tblPr/>
              <a:tblGrid>
                <a:gridCol w="240966"/>
                <a:gridCol w="963862"/>
                <a:gridCol w="1204828"/>
                <a:gridCol w="532278"/>
              </a:tblGrid>
              <a:tr h="2514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№ п/п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Наименование организации, оказавшей благотворительную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В каком виде оказана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Сумма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ООО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Выделено 2 торта для проведения чаепития, посвященного 23 февраля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«Каменск – Уральский хлебокомбинат»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 1 торт для проведения чаепития в школе № 14 для детей, принимающих участие в организации концерта  в доме интернате для престарелых и инвалидов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«Молоко»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молочная продукция: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творожная паста – 30 шт., йогурт – 30 шт. для тяжелобольных, одиноких пенсионеров, находящихся на лечении в от делении паллиативной терапии.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900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Волкова магазин «Модница – Шик»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шторы – 5 м для социальной гостиницы.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«Клякса»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канцелярские товары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«Миллениум»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паласа в спортивный зал для проведения реабилитации  лиц с ограниченными возможностями.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Частное лицо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новогодних подарков детям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8.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«КУМЗ»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осенние ботинки  для малообеспеченных граждан города.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9.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«ТЕХАС»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джинсовая одежда для детей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10.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Аптеки города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лекарственные препараты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21 000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Церковь «Новая жизнь»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горячего питания для граждан БОМЖ (1900 обедов, из расчета 20 руб. на 1 чел.)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38 000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Театр Драмы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билеты на постановки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«Удачный»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кондитерские изделия (конфеты и печенье – 6 кг для проведения мероприятий в клубе «Зимняя вишня»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10 книг «Каменские пушки».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Каменск – Уральский лесхоз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4 елки для проведения новогодних утренников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Депутаты городской думы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благотворительную помощь в виде денежных средств для приобретения новогодних подарков для детей из малообеспеченных семей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Васильев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денежных средств на приобретение новогодних подарков детям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Итого: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 dirty="0">
                          <a:latin typeface="Times New Roman"/>
                          <a:ea typeface="Times New Roman"/>
                        </a:rPr>
                        <a:t>241 250 руб.</a:t>
                      </a:r>
                      <a:endParaRPr lang="ru-RU" sz="500" dirty="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3" name="Picture 7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3505200"/>
            <a:ext cx="1047750" cy="11715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3200400"/>
            <a:ext cx="762000" cy="852055"/>
          </a:xfrm>
          <a:prstGeom prst="rect">
            <a:avLst/>
          </a:prstGeom>
          <a:noFill/>
        </p:spPr>
      </p:pic>
      <p:pic>
        <p:nvPicPr>
          <p:cNvPr id="410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572000"/>
            <a:ext cx="707018" cy="790575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0200" y="4419600"/>
            <a:ext cx="685800" cy="6858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838200"/>
            <a:ext cx="7239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течение 2009 года гражданам, попавшим в трудную жизненную ситуацию  была оказана спонсорская помощь на общую сумму более 250 000 рублей.</a:t>
            </a:r>
          </a:p>
          <a:p>
            <a:endParaRPr lang="ru-RU" dirty="0"/>
          </a:p>
        </p:txBody>
      </p:sp>
      <p:pic>
        <p:nvPicPr>
          <p:cNvPr id="20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715880">
            <a:off x="2816949" y="1292950"/>
            <a:ext cx="1066800" cy="1066800"/>
          </a:xfrm>
          <a:prstGeom prst="rect">
            <a:avLst/>
          </a:prstGeom>
          <a:noFill/>
        </p:spPr>
      </p:pic>
      <p:pic>
        <p:nvPicPr>
          <p:cNvPr id="2051" name="Picture 3" descr="D:\фото\ФОТОГРАФИИ по годам\заседание клуба Зимняя вишня\заседание клуба Зимняя вишня январь 2007 г\заседание клуба,\DSC0057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" y="1676400"/>
            <a:ext cx="2794000" cy="2095500"/>
          </a:xfrm>
          <a:prstGeom prst="rect">
            <a:avLst/>
          </a:prstGeom>
          <a:noFill/>
        </p:spPr>
      </p:pic>
      <p:pic>
        <p:nvPicPr>
          <p:cNvPr id="2052" name="Picture 4" descr="D:\фото\ФОТОГРАФИИ по годам\заседание клуба Зимняя вишня\открытие клуба Зимняя вишня октябрь 2006 г\PA06003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81400" y="1828800"/>
            <a:ext cx="2489200" cy="1866900"/>
          </a:xfrm>
          <a:prstGeom prst="rect">
            <a:avLst/>
          </a:prstGeom>
          <a:noFill/>
        </p:spPr>
      </p:pic>
      <p:pic>
        <p:nvPicPr>
          <p:cNvPr id="2053" name="Picture 5" descr="D:\фото\ФОТОГРАФИИ по годам\клуб Зимняя вишня  сентябрь 2007 года\DSC0186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96000" y="1524000"/>
            <a:ext cx="2336800" cy="1752600"/>
          </a:xfrm>
          <a:prstGeom prst="rect">
            <a:avLst/>
          </a:prstGeom>
          <a:noFill/>
        </p:spPr>
      </p:pic>
      <p:pic>
        <p:nvPicPr>
          <p:cNvPr id="2054" name="Picture 6" descr="D:\фото\ФОТОГРАФИИ по годам\книги, печенье\P101000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34000" y="3733800"/>
            <a:ext cx="3003551" cy="2252663"/>
          </a:xfrm>
          <a:prstGeom prst="rect">
            <a:avLst/>
          </a:prstGeom>
          <a:noFill/>
        </p:spPr>
      </p:pic>
      <p:pic>
        <p:nvPicPr>
          <p:cNvPr id="2055" name="Picture 7" descr="D:\фото\ФОТОГРАФИИ по годам\материальная помощь в виде вещей , игрушек из Екатеринбурга\Изображение 014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14400" y="4419600"/>
            <a:ext cx="2698751" cy="2024063"/>
          </a:xfrm>
          <a:prstGeom prst="rect">
            <a:avLst/>
          </a:prstGeom>
          <a:noFill/>
        </p:spPr>
      </p:pic>
      <p:pic>
        <p:nvPicPr>
          <p:cNvPr id="2056" name="Picture 8" descr="D:\фото\ФОТОГРАФИИ по годам\материальная помощь в натуральном виде\P1010003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00400" y="3962400"/>
            <a:ext cx="2393951" cy="1795463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3101033" y="1600201"/>
          <a:ext cx="2941934" cy="4525961"/>
        </p:xfrm>
        <a:graphic>
          <a:graphicData uri="http://schemas.openxmlformats.org/drawingml/2006/table">
            <a:tbl>
              <a:tblPr/>
              <a:tblGrid>
                <a:gridCol w="240966"/>
                <a:gridCol w="963862"/>
                <a:gridCol w="1204828"/>
                <a:gridCol w="532278"/>
              </a:tblGrid>
              <a:tr h="2514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№ п/п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Наименование организации, оказавшей благотворительную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В каком виде оказана помощь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Сумма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ООО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Выделено 2 торта для проведения чаепития, посвященного 23 февраля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«Каменск – Уральский хлебокомбинат»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Выделен 1 торт для проведения чаепития в школе № 14 для детей, принимающих участие в организации концерта  в доме интернате для престарелых и инвалидов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«Молоко»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молочная продукция: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творожная паста – 30 шт., йогурт – 30 шт. для тяжелобольных, одиноких пенсионеров, находящихся на лечении в от делении паллиативной терапии.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900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Волкова магазин «Модница – Шик»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шторы – 5 м для социальной гостиницы.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«Клякса»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канцелярские товары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«Миллениум»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паласа в спортивный зал для проведения реабилитации  лиц с ограниченными возможностями.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Частное лицо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денежные средства на покупку новогодних подарков детям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5000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8.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«КУМЗ»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осенние ботинки  для малообеспеченных граждан города.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9.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«ТЕХАС»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Предоставлена джинсовая одежда для детей из малообеспеченных семей.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150 000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10.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Аптеки города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лекарственные препараты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21 000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11.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Церковь «Новая жизнь»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горячего питания для граждан БОМЖ (1900 обедов, из расчета 20 руб. на 1 чел.)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38 000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12.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Театр Драмы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билеты на постановки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2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13.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Магазин «Удачный»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кондитерские изделия (конфеты и печенье – 6 кг для проведения мероприятий в клубе «Зимняя вишня»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14.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ОАО «Красногорское»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10 книг «Каменские пушки».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2000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15.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Каменск – Уральский лесхоз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Предоставлены 4 елки для проведения новогодних утренников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1200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16.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Депутаты городской думы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благотворительную помощь в виде денежных средств для приобретения новогодних подарков для детей из малообеспеченных семей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10 000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17.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ИП Васильев 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>
                          <a:latin typeface="Times New Roman"/>
                          <a:ea typeface="Times New Roman"/>
                        </a:rPr>
                        <a:t>Оказана помощь в виде денежных средств на приобретение новогодних подарков детям</a:t>
                      </a: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3 000 руб.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14">
                <a:tc grid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>
                          <a:latin typeface="Times New Roman"/>
                          <a:ea typeface="Times New Roman"/>
                        </a:rPr>
                        <a:t>Итого: </a:t>
                      </a:r>
                      <a:endParaRPr lang="ru-RU" sz="50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500" b="1" dirty="0">
                          <a:latin typeface="Times New Roman"/>
                          <a:ea typeface="Times New Roman"/>
                        </a:rPr>
                        <a:t>241 250 руб.</a:t>
                      </a:r>
                      <a:endParaRPr lang="ru-RU" sz="500" dirty="0">
                        <a:latin typeface="Times New Roman"/>
                        <a:ea typeface="Times New Roman"/>
                      </a:endParaRPr>
                    </a:p>
                  </a:txBody>
                  <a:tcPr marL="31430" marR="31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14400" y="17526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419600"/>
            <a:ext cx="638872" cy="714375"/>
          </a:xfrm>
          <a:prstGeom prst="rect">
            <a:avLst/>
          </a:prstGeom>
          <a:noFill/>
        </p:spPr>
      </p:pic>
      <p:pic>
        <p:nvPicPr>
          <p:cNvPr id="4105" name="Picture 9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52400"/>
            <a:ext cx="457200" cy="511233"/>
          </a:xfrm>
          <a:prstGeom prst="rect">
            <a:avLst/>
          </a:prstGeom>
          <a:noFill/>
        </p:spPr>
      </p:pic>
      <p:pic>
        <p:nvPicPr>
          <p:cNvPr id="4111" name="Picture 15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0200" y="4419600"/>
            <a:ext cx="685800" cy="6858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295400" y="990600"/>
            <a:ext cx="7086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Продолжена традиция организовывать добровольческий форум для добровольцев и спонсоров, которые оказывали помощь нуждающимся гражданам, состоящими на учете в Центре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90600" y="1828800"/>
            <a:ext cx="7467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 Центре прошел добровольческий форум под названием «Пришло время сказать спасибо». На форум были приглашены руководители более </a:t>
            </a:r>
          </a:p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40 организаций, предприятий и образовательных учреждений. Присутствовало –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 </a:t>
            </a: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организаций и учреждений, которым были вручены благодарственные письма за оказанную благотворительную помощь в течение 2009 года</a:t>
            </a:r>
            <a:endParaRPr lang="ru-RU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3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410200"/>
            <a:ext cx="685800" cy="766850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2819400"/>
            <a:ext cx="707018" cy="790575"/>
          </a:xfrm>
          <a:prstGeom prst="rect">
            <a:avLst/>
          </a:prstGeom>
          <a:noFill/>
        </p:spPr>
      </p:pic>
      <p:pic>
        <p:nvPicPr>
          <p:cNvPr id="24578" name="Picture 2" descr="http://www.playcast.ru/uploads/2016/03/11/1777450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0" y="2743200"/>
            <a:ext cx="904875" cy="1171575"/>
          </a:xfrm>
          <a:prstGeom prst="rect">
            <a:avLst/>
          </a:prstGeom>
          <a:noFill/>
        </p:spPr>
      </p:pic>
      <p:pic>
        <p:nvPicPr>
          <p:cNvPr id="18" name="Picture 2" descr="http://i053.radikal.ru/1301/3f/05cbe3e0c1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715880">
            <a:off x="683349" y="378549"/>
            <a:ext cx="1066800" cy="1066800"/>
          </a:xfrm>
          <a:prstGeom prst="rect">
            <a:avLst/>
          </a:prstGeom>
          <a:noFill/>
        </p:spPr>
      </p:pic>
      <p:sp>
        <p:nvSpPr>
          <p:cNvPr id="15" name="Овал 14"/>
          <p:cNvSpPr/>
          <p:nvPr/>
        </p:nvSpPr>
        <p:spPr>
          <a:xfrm>
            <a:off x="2667000" y="3657600"/>
            <a:ext cx="4019298" cy="2908220"/>
          </a:xfrm>
          <a:prstGeom prst="ellipse">
            <a:avLst/>
          </a:prstGeom>
          <a:blipFill rotWithShape="0">
            <a:blip r:embed="rId7" cstate="print"/>
            <a:stretch>
              <a:fillRect/>
            </a:stretch>
          </a:blipFill>
          <a:scene3d>
            <a:camera prst="orthographicFront"/>
            <a:lightRig rig="flat" dir="t"/>
          </a:scene3d>
          <a:sp3d z="127000" prstMaterial="plastic">
            <a:bevelT w="88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tint val="50000"/>
              <a:hueOff val="-10682366"/>
              <a:satOff val="47617"/>
              <a:lumOff val="4207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914400" y="914400"/>
            <a:ext cx="75438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Организация и проведение мероприятий в учреждении</a:t>
            </a:r>
          </a:p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Посвященных Дню защитника отечества, Весенней и Осенней недели добра, Дню Победы, Дню пожилого человека, Декаде инвалида, Дням милосердия:  В 2009 году в помещении клуба «Зимняя вишня»  организовывались праздничные концерты для приглашенных ветеранов ВОВ, тружеников тыла и пенсионеров; На дому клиентам вручались поздравительные открытки, сделанные руками учащихся школ города,; Совместно с Каменск - Уральским профессиональным  политехническим лицеем организовывались бесплатные стрижки для клиентов ОСО на дому, проводились акции по сбору и раздаче теплых вещей гражданам, попавшим в трудную жизненную ситуацию, оказывались бесплатные услуги клиентам ОСО на дому социальными работниками.</a:t>
            </a:r>
          </a:p>
          <a:p>
            <a:endParaRPr lang="ru-RU" dirty="0"/>
          </a:p>
        </p:txBody>
      </p:sp>
      <p:pic>
        <p:nvPicPr>
          <p:cNvPr id="1027" name="Picture 3" descr="\\server4\Documents\Консультативное отделение архив\фото\фотографии\стрижка женщин и детей на участке в с. Монастырка\P10100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4495800"/>
            <a:ext cx="2800148" cy="210011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8" name="Picture 4" descr="\\server4\Documents\Консультативное отделение архив\фото\фотографии\заседание клуба Зимняя вишня\заседание клуба Зимняя вишня ( к 23 февраля)\заседание клуба, февраль\P101000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9000" y="4267200"/>
            <a:ext cx="2800147" cy="210011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9" name="Picture 5" descr="\\server4\Documents\Консультативное отделение архив\фото\фотографии\заседание клуба Зимняя вишня\заседание клуба Зимняя вишня ( к 23 февраля)\заседание клуба, февраль\новые члены клуба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9800" y="4724400"/>
            <a:ext cx="2540000" cy="1905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4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24200" y="4343400"/>
            <a:ext cx="533400" cy="533400"/>
          </a:xfrm>
          <a:prstGeom prst="rect">
            <a:avLst/>
          </a:prstGeom>
          <a:noFill/>
        </p:spPr>
      </p:pic>
      <p:pic>
        <p:nvPicPr>
          <p:cNvPr id="15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7400" y="6096000"/>
            <a:ext cx="457200" cy="457200"/>
          </a:xfrm>
          <a:prstGeom prst="rect">
            <a:avLst/>
          </a:prstGeom>
          <a:noFill/>
        </p:spPr>
      </p:pic>
      <p:pic>
        <p:nvPicPr>
          <p:cNvPr id="22532" name="Picture 4" descr="http://img1.liveinternet.ru/images/attach/c/2/71/301/71301810_0a30287dbc585bace64d599cb32bd81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>
            <a:off x="3505200" y="6096000"/>
            <a:ext cx="2362200" cy="629971"/>
          </a:xfrm>
          <a:prstGeom prst="rect">
            <a:avLst/>
          </a:prstGeom>
          <a:noFill/>
        </p:spPr>
      </p:pic>
      <p:pic>
        <p:nvPicPr>
          <p:cNvPr id="1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04800"/>
            <a:ext cx="638872" cy="714375"/>
          </a:xfrm>
          <a:prstGeom prst="rect">
            <a:avLst/>
          </a:prstGeom>
          <a:noFill/>
        </p:spPr>
      </p:pic>
      <p:pic>
        <p:nvPicPr>
          <p:cNvPr id="1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1447800"/>
            <a:ext cx="638872" cy="7143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914400"/>
            <a:ext cx="952500" cy="9525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4419600"/>
            <a:ext cx="571500" cy="5715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685800"/>
            <a:ext cx="707018" cy="7905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2800" y="4343400"/>
            <a:ext cx="707018" cy="79057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447800" y="381000"/>
            <a:ext cx="6324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rgbClr val="000099"/>
                </a:solidFill>
              </a:rPr>
              <a:t>Отделение социального обслуживания на дому</a:t>
            </a:r>
            <a:endParaRPr lang="ru-RU" sz="3200" dirty="0">
              <a:solidFill>
                <a:srgbClr val="000099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1447800"/>
            <a:ext cx="3733800" cy="2484438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00600" y="1447800"/>
            <a:ext cx="3581400" cy="24384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838200" y="4114800"/>
            <a:ext cx="7467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4">
              <a:spcBef>
                <a:spcPct val="20000"/>
              </a:spcBef>
            </a:pPr>
            <a:r>
              <a:rPr lang="ru-RU" sz="2000" dirty="0" smtClean="0">
                <a:solidFill>
                  <a:srgbClr val="000099"/>
                </a:solidFill>
              </a:rPr>
              <a:t>Социальное обслуживание на дому - один из видов социального обслуживания населения, основной целью которого является оказание помощи гражданам, частично утратившим способность к самообслуживанию, в привычной для них обстановке. </a:t>
            </a:r>
            <a:endParaRPr lang="ru-RU" sz="2000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12192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914400"/>
            <a:ext cx="952500" cy="9525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3800" y="4419600"/>
            <a:ext cx="571500" cy="571500"/>
          </a:xfrm>
          <a:prstGeom prst="rect">
            <a:avLst/>
          </a:prstGeom>
          <a:noFill/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5334000"/>
            <a:ext cx="707018" cy="790575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048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1400" y="685800"/>
            <a:ext cx="707018" cy="7905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2800" y="4343400"/>
            <a:ext cx="707018" cy="790575"/>
          </a:xfrm>
          <a:prstGeom prst="rect">
            <a:avLst/>
          </a:prstGeom>
          <a:noFill/>
        </p:spPr>
      </p:pic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2286000" y="609600"/>
            <a:ext cx="4572000" cy="1044575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10  </a:t>
            </a:r>
          </a:p>
          <a:p>
            <a:r>
              <a:rPr lang="ru-RU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отделений на дому</a:t>
            </a:r>
          </a:p>
          <a:p>
            <a:r>
              <a:rPr lang="ru-RU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  </a:t>
            </a:r>
            <a:r>
              <a:rPr lang="ru-RU" sz="2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более 1 200 клиентов</a:t>
            </a:r>
          </a:p>
        </p:txBody>
      </p: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685800" y="2209800"/>
            <a:ext cx="3048000" cy="1349375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7</a:t>
            </a:r>
          </a:p>
          <a:p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отделений</a:t>
            </a:r>
          </a:p>
          <a:p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 Каменск-Уральский</a:t>
            </a:r>
          </a:p>
          <a:p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более 1000 клиентов</a:t>
            </a: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5410200" y="2286000"/>
            <a:ext cx="2971800" cy="1228725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3</a:t>
            </a:r>
          </a:p>
          <a:p>
            <a:r>
              <a:rPr lang="ru-RU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отделения</a:t>
            </a:r>
          </a:p>
          <a:p>
            <a:r>
              <a:rPr lang="ru-RU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 Каменский район </a:t>
            </a:r>
          </a:p>
          <a:p>
            <a:r>
              <a:rPr lang="ru-RU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более 200 клиентов</a:t>
            </a:r>
          </a:p>
        </p:txBody>
      </p:sp>
      <p:sp>
        <p:nvSpPr>
          <p:cNvPr id="20" name="Rectangle 5"/>
          <p:cNvSpPr>
            <a:spLocks noChangeArrowheads="1"/>
          </p:cNvSpPr>
          <p:nvPr/>
        </p:nvSpPr>
        <p:spPr bwMode="auto">
          <a:xfrm>
            <a:off x="762000" y="4419600"/>
            <a:ext cx="7772400" cy="1228725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</a:pPr>
            <a:r>
              <a:rPr lang="ru-RU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на обслуживании в отделении находятся пенсионеры, инвалиды, которые по состоянию здоровья не могут выходить из дома, обслуживать себя в домашних условиях.</a:t>
            </a:r>
            <a:br>
              <a:rPr lang="ru-RU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</a:br>
            <a:endParaRPr lang="ru-RU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sp>
        <p:nvSpPr>
          <p:cNvPr id="21" name="Line 7"/>
          <p:cNvSpPr>
            <a:spLocks noChangeShapeType="1"/>
          </p:cNvSpPr>
          <p:nvPr/>
        </p:nvSpPr>
        <p:spPr bwMode="auto">
          <a:xfrm>
            <a:off x="6172200" y="1676400"/>
            <a:ext cx="8382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2" name="Line 6"/>
          <p:cNvSpPr>
            <a:spLocks noChangeShapeType="1"/>
          </p:cNvSpPr>
          <p:nvPr/>
        </p:nvSpPr>
        <p:spPr bwMode="auto">
          <a:xfrm flipH="1">
            <a:off x="2438400" y="1676400"/>
            <a:ext cx="53340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62000" y="914400"/>
            <a:ext cx="39624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2009 год отделениями социального обслуживания на дому граждан пожилого возраста и инвалидов обслужено – 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1 979 человек</a:t>
            </a:r>
          </a:p>
          <a:p>
            <a:pPr algn="ctr"/>
            <a:endParaRPr lang="ru-RU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Оказано  - 283 050 услуг</a:t>
            </a:r>
            <a:endParaRPr lang="ru-RU" sz="2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2007 08"/>
          <p:cNvPicPr>
            <a:picLocks noChangeAspect="1" noChangeArrowheads="1"/>
          </p:cNvPicPr>
          <p:nvPr/>
        </p:nvPicPr>
        <p:blipFill>
          <a:blip r:embed="rId3" cstate="print"/>
          <a:srcRect l="17946" r="3152"/>
          <a:stretch>
            <a:fillRect/>
          </a:stretch>
        </p:blipFill>
        <p:spPr bwMode="auto">
          <a:xfrm>
            <a:off x="4800600" y="609600"/>
            <a:ext cx="3581400" cy="297897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3657600"/>
            <a:ext cx="3733800" cy="2484438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3400" y="228600"/>
            <a:ext cx="533400" cy="5334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276600"/>
            <a:ext cx="545171" cy="6096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01000" y="381000"/>
            <a:ext cx="570725" cy="638175"/>
          </a:xfrm>
          <a:prstGeom prst="rect">
            <a:avLst/>
          </a:prstGeom>
          <a:noFill/>
        </p:spPr>
      </p:pic>
      <p:pic>
        <p:nvPicPr>
          <p:cNvPr id="17410" name="Picture 2" descr="http://www.playcast.ru/uploads/2015/10/28/1563817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24000" y="4191000"/>
            <a:ext cx="2596642" cy="3105151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4400" y="2590800"/>
            <a:ext cx="545171" cy="6096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3394977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21336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5200" y="4186151"/>
            <a:ext cx="685800" cy="766849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52400"/>
            <a:ext cx="838200" cy="93726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7962" y="609600"/>
            <a:ext cx="749610" cy="8382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</a:rPr>
              <a:t>Социальные работники отделения социального обслуживания на дому предоставляют клиентам  комплекс социальных</a:t>
            </a:r>
            <a:r>
              <a:rPr lang="ru-RU" sz="3200" b="1" dirty="0" smtClean="0">
                <a:solidFill>
                  <a:srgbClr val="000099"/>
                </a:solidFill>
              </a:rPr>
              <a:t> </a:t>
            </a:r>
            <a:r>
              <a:rPr lang="ru-RU" b="1" dirty="0" smtClean="0">
                <a:solidFill>
                  <a:srgbClr val="000099"/>
                </a:solidFill>
              </a:rPr>
              <a:t>услуг:</a:t>
            </a:r>
            <a:r>
              <a:rPr lang="ru-RU" sz="3200" b="1" dirty="0" smtClean="0">
                <a:solidFill>
                  <a:srgbClr val="000099"/>
                </a:solidFill>
              </a:rPr>
              <a:t> 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838200" y="1371600"/>
            <a:ext cx="3962400" cy="201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-"/>
            </a:pPr>
            <a:r>
              <a:rPr lang="ru-RU" dirty="0">
                <a:solidFill>
                  <a:srgbClr val="000099"/>
                </a:solidFill>
              </a:rPr>
              <a:t>социально-бытовые; 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dirty="0">
                <a:solidFill>
                  <a:srgbClr val="000099"/>
                </a:solidFill>
              </a:rPr>
              <a:t>социально-медицинские;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ru-RU" dirty="0">
                <a:solidFill>
                  <a:srgbClr val="000099"/>
                </a:solidFill>
              </a:rPr>
              <a:t> </a:t>
            </a:r>
            <a:r>
              <a:rPr lang="ru-RU" dirty="0" err="1">
                <a:solidFill>
                  <a:srgbClr val="000099"/>
                </a:solidFill>
              </a:rPr>
              <a:t>cоциально</a:t>
            </a:r>
            <a:r>
              <a:rPr lang="ru-RU" dirty="0">
                <a:solidFill>
                  <a:srgbClr val="000099"/>
                </a:solidFill>
              </a:rPr>
              <a:t> - правовые;</a:t>
            </a:r>
          </a:p>
          <a:p>
            <a:pPr>
              <a:spcBef>
                <a:spcPct val="50000"/>
              </a:spcBef>
            </a:pPr>
            <a:r>
              <a:rPr lang="ru-RU" dirty="0">
                <a:solidFill>
                  <a:srgbClr val="000099"/>
                </a:solidFill>
              </a:rPr>
              <a:t> -социально-экономические;</a:t>
            </a:r>
          </a:p>
          <a:p>
            <a:pPr>
              <a:spcBef>
                <a:spcPct val="50000"/>
              </a:spcBef>
            </a:pPr>
            <a:r>
              <a:rPr lang="ru-RU" dirty="0">
                <a:solidFill>
                  <a:srgbClr val="000099"/>
                </a:solidFill>
              </a:rPr>
              <a:t>-социально-психологические </a:t>
            </a:r>
          </a:p>
        </p:txBody>
      </p:sp>
      <p:pic>
        <p:nvPicPr>
          <p:cNvPr id="16" name="Picture 3" descr="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71600" y="3733800"/>
            <a:ext cx="2971800" cy="2272356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05400" y="1371600"/>
            <a:ext cx="3124200" cy="2173356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8" name="Picture 4" descr="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24400" y="3810000"/>
            <a:ext cx="3733800" cy="2446337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3394977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5800" algn="l"/>
              </a:tabLs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2133600"/>
            <a:ext cx="533400" cy="5334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5200" y="4186151"/>
            <a:ext cx="685800" cy="766849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52400"/>
            <a:ext cx="838200" cy="93726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7962" y="609600"/>
            <a:ext cx="749610" cy="8382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14400" y="457200"/>
            <a:ext cx="731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5800" y="533400"/>
            <a:ext cx="76962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Бригадный метод обслуживания граждан – оказание экстренной социальной помощи гражданам пожилого возраста и инвалидам на дому Бригадой социальных работников с целью увеличения количества социальных услуг и упорядочения нагрузки на социальных работников.</a:t>
            </a: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r>
              <a:rPr lang="ru-RU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В 2009 году работа по организации бригадного обслуживания в отделениях социального обслуживания на дому в Каменском районе продолжилась</a:t>
            </a: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 smtClean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38200" y="2819400"/>
            <a:ext cx="7391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solidFill>
                  <a:srgbClr val="660066"/>
                </a:solidFill>
              </a:rPr>
              <a:t>бригада № 1 социальных работников работает на территории МО Каменского городского округа в </a:t>
            </a:r>
            <a:r>
              <a:rPr lang="ru-RU" i="1" dirty="0" err="1" smtClean="0">
                <a:solidFill>
                  <a:srgbClr val="660066"/>
                </a:solidFill>
              </a:rPr>
              <a:t>Окуловской</a:t>
            </a:r>
            <a:r>
              <a:rPr lang="ru-RU" i="1" dirty="0" smtClean="0">
                <a:solidFill>
                  <a:srgbClr val="660066"/>
                </a:solidFill>
              </a:rPr>
              <a:t>   сельской администрации.</a:t>
            </a:r>
            <a:endParaRPr lang="ru-RU" dirty="0"/>
          </a:p>
        </p:txBody>
      </p:sp>
      <p:pic>
        <p:nvPicPr>
          <p:cNvPr id="24" name="Picture 3" descr="Фото01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3657600"/>
            <a:ext cx="3200400" cy="24003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5" name="Picture 4" descr="Фото014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78400" y="3657600"/>
            <a:ext cx="3251200" cy="24384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43000" y="2362200"/>
            <a:ext cx="701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Организационно – методическое отделение</a:t>
            </a:r>
            <a:endParaRPr lang="ru-RU" sz="4800" i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990600"/>
            <a:ext cx="876300" cy="8763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19050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6096000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15240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4419600"/>
            <a:ext cx="638872" cy="7143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838200" y="533400"/>
            <a:ext cx="75438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0000FF"/>
                </a:solidFill>
              </a:rPr>
              <a:t>Основные задачи отделения</a:t>
            </a:r>
          </a:p>
          <a:p>
            <a:pPr marL="609600" indent="-6096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99"/>
                </a:solidFill>
              </a:rPr>
              <a:t>Осуществление социального мониторинга на территории обслуживания Центром;</a:t>
            </a:r>
          </a:p>
          <a:p>
            <a:pPr marL="609600" indent="-6096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99"/>
                </a:solidFill>
              </a:rPr>
              <a:t>Изучение эффективности деятельности структурных подразделений Центра и внесение предложений по повышению ее качества;</a:t>
            </a:r>
          </a:p>
          <a:p>
            <a:pPr marL="609600" indent="-6096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99"/>
                </a:solidFill>
              </a:rPr>
              <a:t>Обобщение и внедрение передовых видов и форм социального обслуживания населения;</a:t>
            </a:r>
          </a:p>
          <a:p>
            <a:pPr marL="609600" indent="-6096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99"/>
                </a:solidFill>
              </a:rPr>
              <a:t>Решение вопросов повышения квалификации работников Центра;</a:t>
            </a:r>
          </a:p>
          <a:p>
            <a:pPr marL="609600" indent="-6096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99"/>
                </a:solidFill>
              </a:rPr>
              <a:t>Разработка и проведение мероприятий;</a:t>
            </a:r>
          </a:p>
          <a:p>
            <a:pPr marL="609600" indent="-609600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0099"/>
                </a:solidFill>
              </a:rPr>
              <a:t>Информирование общественности о деятельности Центра.</a:t>
            </a:r>
            <a:endParaRPr lang="ru-RU" sz="2400" b="1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590800" y="685800"/>
            <a:ext cx="4114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Работа с персоналом </a:t>
            </a:r>
            <a:endParaRPr lang="ru-RU" sz="2400" dirty="0">
              <a:solidFill>
                <a:srgbClr val="000099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62000" y="1066800"/>
            <a:ext cx="7467600" cy="986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000099"/>
                </a:solidFill>
              </a:rPr>
              <a:t>Проведение занятий для работников Центра целью повышения компетентности качества оказания услуг населению города и Каменского района</a:t>
            </a:r>
            <a:endParaRPr lang="ru-RU" sz="2400" b="1" dirty="0">
              <a:solidFill>
                <a:srgbClr val="000099"/>
              </a:solidFill>
            </a:endParaRPr>
          </a:p>
        </p:txBody>
      </p:sp>
      <p:pic>
        <p:nvPicPr>
          <p:cNvPr id="13" name="Picture 5" descr="IMG_005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05400" y="1981200"/>
            <a:ext cx="3200400" cy="2400300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4" name="Picture 4" descr="ШСР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4400" y="2133600"/>
            <a:ext cx="3429000" cy="1928813"/>
          </a:xfrm>
          <a:prstGeom prst="rect">
            <a:avLst/>
          </a:prstGeom>
          <a:noFill/>
          <a:ln w="9525">
            <a:solidFill>
              <a:srgbClr val="FF0000">
                <a:alpha val="37000"/>
              </a:srgbClr>
            </a:solidFill>
            <a:miter lim="800000"/>
            <a:headEnd/>
            <a:tailEnd/>
          </a:ln>
        </p:spPr>
      </p:pic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1219200" y="4800600"/>
            <a:ext cx="6629400" cy="1752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Повышение психологической компетентности 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социальных работников (</a:t>
            </a:r>
            <a:r>
              <a:rPr lang="ru-RU" dirty="0" err="1">
                <a:solidFill>
                  <a:srgbClr val="000099"/>
                </a:solidFill>
                <a:latin typeface="Times New Roman" pitchFamily="18" charset="0"/>
              </a:rPr>
              <a:t>конфликтология</a:t>
            </a:r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, вербальная защита,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эмоциональное выгорание и др.)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Повышение управленческой компетентности руководящих 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работников (менеджмент, этика управления, контроль качества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оказываемых услуг)  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209800" y="762000"/>
            <a:ext cx="480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Работа с персоналом </a:t>
            </a:r>
            <a:endParaRPr lang="ru-RU" sz="2400" dirty="0">
              <a:solidFill>
                <a:srgbClr val="000099"/>
              </a:solidFill>
            </a:endParaRPr>
          </a:p>
        </p:txBody>
      </p:sp>
      <p:sp>
        <p:nvSpPr>
          <p:cNvPr id="12" name="Rectangle 3"/>
          <p:cNvSpPr txBox="1">
            <a:spLocks noRot="1" noChangeArrowheads="1"/>
          </p:cNvSpPr>
          <p:nvPr/>
        </p:nvSpPr>
        <p:spPr>
          <a:xfrm>
            <a:off x="838200" y="1219200"/>
            <a:ext cx="7620000" cy="609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609600" marR="0" lvl="0" indent="-60960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14400" y="1371600"/>
            <a:ext cx="7467600" cy="690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000099"/>
                </a:solidFill>
              </a:rPr>
              <a:t>Проведение занятий по тех. учебе для работников Центра </a:t>
            </a:r>
            <a:endParaRPr lang="ru-RU" sz="2400" b="1" dirty="0">
              <a:solidFill>
                <a:srgbClr val="000099"/>
              </a:solidFill>
            </a:endParaRPr>
          </a:p>
        </p:txBody>
      </p:sp>
      <p:pic>
        <p:nvPicPr>
          <p:cNvPr id="14" name="Picture 5" descr="P505095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0600" y="2057400"/>
            <a:ext cx="3551238" cy="2663825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5" name="Picture 6" descr="P505097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76800" y="2057400"/>
            <a:ext cx="3443288" cy="2582863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1219200" y="4800600"/>
            <a:ext cx="6629400" cy="1752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Изучение новых нормативно – правовых документов,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передового опыта других Центров, 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материалов электронных методических дней 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Министерства социальной защиты населения</a:t>
            </a:r>
          </a:p>
          <a:p>
            <a:pPr algn="ctr"/>
            <a:r>
              <a:rPr lang="ru-RU" dirty="0">
                <a:solidFill>
                  <a:srgbClr val="000099"/>
                </a:solidFill>
                <a:latin typeface="Times New Roman" pitchFamily="18" charset="0"/>
              </a:rPr>
              <a:t>Свердловской области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286000" y="3810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УЧАСТИЕ В ГРАНТОВЫХ КОНКУРСАХ СОЦИАЛЬНЫХ ПРОЕКТОВ</a:t>
            </a:r>
            <a:endParaRPr lang="ru-RU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19200" y="1219200"/>
            <a:ext cx="6705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</a:rPr>
              <a:t>Социальный проект «Возрождение семьи»» 2009г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</a:rPr>
              <a:t>Благотворительный фонд «</a:t>
            </a:r>
            <a:r>
              <a:rPr lang="ru-RU" b="1" dirty="0" err="1" smtClean="0">
                <a:solidFill>
                  <a:srgbClr val="000099"/>
                </a:solidFill>
              </a:rPr>
              <a:t>Синара-Фонд</a:t>
            </a:r>
            <a:r>
              <a:rPr lang="ru-RU" b="1" dirty="0" smtClean="0">
                <a:solidFill>
                  <a:srgbClr val="000099"/>
                </a:solidFill>
              </a:rPr>
              <a:t>»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</a:rPr>
              <a:t>80 тысяч рублей</a:t>
            </a:r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819400" y="5257800"/>
            <a:ext cx="4114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</a:rPr>
              <a:t>Реабилитация семей группы риска, имеющих несовершеннолетних детей </a:t>
            </a:r>
          </a:p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Picture 8" descr="подворовой обход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78506">
            <a:off x="3350460" y="2767680"/>
            <a:ext cx="2882900" cy="2160587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</p:pic>
      <p:pic>
        <p:nvPicPr>
          <p:cNvPr id="18" name="Picture 11" descr="IMG_000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5715000" y="1981200"/>
            <a:ext cx="2590800" cy="19431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</p:pic>
      <p:pic>
        <p:nvPicPr>
          <p:cNvPr id="19" name="Picture 7" descr="IMG_000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14400" y="3429000"/>
            <a:ext cx="2460625" cy="182245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sp>
        <p:nvSpPr>
          <p:cNvPr id="17" name="Rectangle 2"/>
          <p:cNvSpPr txBox="1">
            <a:spLocks noRot="1" noChangeArrowheads="1"/>
          </p:cNvSpPr>
          <p:nvPr/>
        </p:nvSpPr>
        <p:spPr>
          <a:xfrm>
            <a:off x="1295400" y="152400"/>
            <a:ext cx="6019800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ОРГАНИЗАЦИЯ КОНСУЛЬТАТИВНОЙ </a:t>
            </a:r>
            <a:b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ПОМОЩИ ГРАЖДАНАМ ГОРОДА </a:t>
            </a:r>
            <a:b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И КАМЕНКОГО РАЙОНА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914400" y="1828800"/>
            <a:ext cx="7162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Информирование граждан города через средства массовой информации</a:t>
            </a:r>
            <a:endParaRPr lang="ru-RU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6800" y="2895600"/>
            <a:ext cx="3338513" cy="2504836"/>
          </a:xfrm>
          <a:prstGeom prst="rect">
            <a:avLst/>
          </a:prstGeom>
          <a:noFill/>
          <a:ln w="19050">
            <a:solidFill>
              <a:srgbClr val="333399"/>
            </a:solidFill>
            <a:miter lim="800000"/>
            <a:headEnd/>
            <a:tailEnd/>
          </a:ln>
          <a:effectLst/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00600" y="2819400"/>
            <a:ext cx="3359150" cy="2519362"/>
          </a:xfrm>
          <a:prstGeom prst="rect">
            <a:avLst/>
          </a:prstGeom>
          <a:noFill/>
          <a:ln w="19050">
            <a:solidFill>
              <a:srgbClr val="00008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990600"/>
          <a:ext cx="91440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28600"/>
            <a:ext cx="10058400" cy="1828800"/>
          </a:xfrm>
        </p:spPr>
        <p:txBody>
          <a:bodyPr>
            <a:noAutofit/>
            <a:scene3d>
              <a:camera prst="isometricOffAxis2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Фестиваль</a:t>
            </a:r>
            <a:r>
              <a:rPr lang="ru-RU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«СПОЁМТЕ, ДРУЗБЯ»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762000" y="5638800"/>
            <a:ext cx="10515600" cy="1569660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3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ЗАДАЧИ:</a:t>
            </a:r>
            <a:r>
              <a:rPr lang="ru-RU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удовлетворение потребностей граждан</a:t>
            </a:r>
          </a:p>
          <a:p>
            <a:pPr algn="ctr"/>
            <a:r>
              <a:rPr lang="ru-RU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пожилого возраста в самовыражении, в общественном признании,</a:t>
            </a:r>
          </a:p>
          <a:p>
            <a:pPr algn="ctr"/>
            <a:r>
              <a:rPr lang="ru-RU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уважении окружающих.</a:t>
            </a:r>
          </a:p>
          <a:p>
            <a:pPr algn="ctr"/>
            <a:endParaRPr lang="ru-RU" sz="20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4290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3657600"/>
            <a:ext cx="638872" cy="714375"/>
          </a:xfrm>
          <a:prstGeom prst="rect">
            <a:avLst/>
          </a:prstGeom>
          <a:noFill/>
        </p:spPr>
      </p:pic>
      <p:pic>
        <p:nvPicPr>
          <p:cNvPr id="8" name="Рисунок 7"/>
          <p:cNvPicPr/>
          <p:nvPr/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>
            <a:off x="2514600" y="685800"/>
            <a:ext cx="3810000" cy="2600325"/>
          </a:xfrm>
          <a:prstGeom prst="ellipse">
            <a:avLst/>
          </a:prstGeom>
          <a:noFill/>
          <a:ln w="76200">
            <a:solidFill>
              <a:schemeClr val="bg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sp>
        <p:nvSpPr>
          <p:cNvPr id="12" name="Овал 11"/>
          <p:cNvSpPr/>
          <p:nvPr/>
        </p:nvSpPr>
        <p:spPr>
          <a:xfrm>
            <a:off x="914400" y="2362200"/>
            <a:ext cx="3295373" cy="2767962"/>
          </a:xfrm>
          <a:prstGeom prst="ellipse">
            <a:avLst/>
          </a:prstGeom>
          <a:blipFill rotWithShape="0">
            <a:blip r:embed="rId6" cstate="print"/>
            <a:stretch>
              <a:fillRect/>
            </a:stretch>
          </a:blipFill>
          <a:scene3d>
            <a:camera prst="orthographicFront"/>
            <a:lightRig rig="flat" dir="t"/>
          </a:scene3d>
          <a:sp3d z="127000" prstMaterial="plastic">
            <a:bevelT w="88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Овал 12"/>
          <p:cNvSpPr/>
          <p:nvPr/>
        </p:nvSpPr>
        <p:spPr>
          <a:xfrm>
            <a:off x="4724400" y="2438400"/>
            <a:ext cx="3800349" cy="2711410"/>
          </a:xfrm>
          <a:prstGeom prst="ellipse">
            <a:avLst/>
          </a:prstGeom>
          <a:blipFill rotWithShape="0">
            <a:blip r:embed="rId7" cstate="print"/>
            <a:stretch>
              <a:fillRect/>
            </a:stretch>
          </a:blipFill>
          <a:scene3d>
            <a:camera prst="orthographicFront"/>
            <a:lightRig rig="flat" dir="t"/>
          </a:scene3d>
          <a:sp3d z="127000" prstMaterial="plastic">
            <a:bevelT w="88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5">
              <a:tint val="50000"/>
              <a:hueOff val="-10682366"/>
              <a:satOff val="47617"/>
              <a:lumOff val="4207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Прямоугольник 13"/>
          <p:cNvSpPr/>
          <p:nvPr/>
        </p:nvSpPr>
        <p:spPr>
          <a:xfrm>
            <a:off x="1066800" y="4572000"/>
            <a:ext cx="762247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Добровольческий форум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447800" y="1981200"/>
            <a:ext cx="6248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4800" b="1" i="1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Отделение срочного социального обслуживания</a:t>
            </a:r>
            <a:endParaRPr kumimoji="0" lang="ru-RU" sz="4800" b="1" i="1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42291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38200" y="838200"/>
            <a:ext cx="36576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2009 год отделением срочного социального обслуживания</a:t>
            </a:r>
          </a:p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обслужено – 2 723  человека</a:t>
            </a:r>
          </a:p>
          <a:p>
            <a:pPr algn="ctr"/>
            <a:endParaRPr lang="ru-RU" sz="3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Оказано  - 14 687  услуг</a:t>
            </a:r>
            <a:endParaRPr lang="ru-RU" sz="30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4" descr="IMG_00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799" y="914400"/>
            <a:ext cx="3538554" cy="2654300"/>
          </a:xfrm>
          <a:prstGeom prst="rect">
            <a:avLst/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0" name="Picture 9" descr="P101098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799" y="3657600"/>
            <a:ext cx="3606555" cy="285895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8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81400" y="5562600"/>
            <a:ext cx="638872" cy="714375"/>
          </a:xfrm>
          <a:prstGeom prst="rect">
            <a:avLst/>
          </a:prstGeom>
          <a:noFill/>
        </p:spPr>
      </p:pic>
      <p:pic>
        <p:nvPicPr>
          <p:cNvPr id="1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6248" y="3276601"/>
            <a:ext cx="477024" cy="533400"/>
          </a:xfrm>
          <a:prstGeom prst="rect">
            <a:avLst/>
          </a:prstGeom>
          <a:noFill/>
        </p:spPr>
      </p:pic>
      <p:pic>
        <p:nvPicPr>
          <p:cNvPr id="1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77200" y="685800"/>
            <a:ext cx="477024" cy="533400"/>
          </a:xfrm>
          <a:prstGeom prst="rect">
            <a:avLst/>
          </a:prstGeom>
          <a:noFill/>
        </p:spPr>
      </p:pic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53400" y="6172200"/>
            <a:ext cx="477024" cy="5334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6248400"/>
            <a:ext cx="638872" cy="714375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1219200" y="762000"/>
            <a:ext cx="6781800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Пункт проката технических средств реабилитации и адаптации инвалидов и пожилых людей</a:t>
            </a:r>
          </a:p>
          <a:p>
            <a:endParaRPr lang="ru-RU" sz="14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6" descr="P72100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9200" y="3124200"/>
            <a:ext cx="2116196" cy="2819400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9" name="Picture 5" descr="P721000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57600" y="3657600"/>
            <a:ext cx="2112962" cy="2816358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20" name="Picture 4" descr="P721003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10250" y="3276600"/>
            <a:ext cx="2132101" cy="2843213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21" name="Прямоугольник 20"/>
          <p:cNvSpPr/>
          <p:nvPr/>
        </p:nvSpPr>
        <p:spPr>
          <a:xfrm>
            <a:off x="914400" y="2057400"/>
            <a:ext cx="7315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В течение 2009 года обратилось 279 человек</a:t>
            </a:r>
            <a:r>
              <a:rPr lang="ru-RU" dirty="0" smtClean="0">
                <a:solidFill>
                  <a:srgbClr val="FF0000"/>
                </a:solidFill>
              </a:rPr>
              <a:t> и получило </a:t>
            </a:r>
            <a:r>
              <a:rPr lang="ru-RU" b="1" dirty="0" smtClean="0">
                <a:solidFill>
                  <a:srgbClr val="FF0000"/>
                </a:solidFill>
              </a:rPr>
              <a:t>387 технических средств реабилитации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42291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524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14400" y="762000"/>
            <a:ext cx="7315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/>
          </a:p>
          <a:p>
            <a:endParaRPr lang="ru-RU" dirty="0"/>
          </a:p>
        </p:txBody>
      </p:sp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4648200"/>
            <a:ext cx="533400" cy="596438"/>
          </a:xfrm>
          <a:prstGeom prst="rect">
            <a:avLst/>
          </a:prstGeom>
          <a:noFill/>
        </p:spPr>
      </p:pic>
      <p:pic>
        <p:nvPicPr>
          <p:cNvPr id="16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228600"/>
            <a:ext cx="638872" cy="714375"/>
          </a:xfrm>
          <a:prstGeom prst="rect">
            <a:avLst/>
          </a:prstGeom>
          <a:noFill/>
        </p:spPr>
      </p:pic>
      <p:pic>
        <p:nvPicPr>
          <p:cNvPr id="17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3810000"/>
            <a:ext cx="457200" cy="511233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1524000" y="914400"/>
            <a:ext cx="594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Служба «Социальное        </a:t>
            </a:r>
          </a:p>
          <a:p>
            <a:pPr algn="ctr"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000099"/>
                </a:solidFill>
              </a:rPr>
              <a:t>                       такси»</a:t>
            </a:r>
            <a:endParaRPr lang="ru-RU" sz="2400" b="1" dirty="0">
              <a:solidFill>
                <a:srgbClr val="000099"/>
              </a:solidFill>
            </a:endParaRPr>
          </a:p>
        </p:txBody>
      </p:sp>
      <p:pic>
        <p:nvPicPr>
          <p:cNvPr id="19" name="Picture 3" descr="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0600" y="3048000"/>
            <a:ext cx="3337581" cy="2503488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20" name="Picture 4" descr="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53000" y="2971800"/>
            <a:ext cx="3176588" cy="238272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1" name="Прямоугольник 20"/>
          <p:cNvSpPr/>
          <p:nvPr/>
        </p:nvSpPr>
        <p:spPr>
          <a:xfrm>
            <a:off x="2133600" y="18288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За  2009 год поступило -  </a:t>
            </a:r>
            <a:r>
              <a:rPr lang="ru-RU" b="1" dirty="0" smtClean="0">
                <a:solidFill>
                  <a:srgbClr val="FF0000"/>
                </a:solidFill>
              </a:rPr>
              <a:t>401 заявка, </a:t>
            </a:r>
            <a:r>
              <a:rPr lang="ru-RU" dirty="0" smtClean="0">
                <a:solidFill>
                  <a:srgbClr val="FF0000"/>
                </a:solidFill>
              </a:rPr>
              <a:t>получили услуги</a:t>
            </a:r>
            <a:r>
              <a:rPr lang="ru-RU" b="1" dirty="0" smtClean="0">
                <a:solidFill>
                  <a:srgbClr val="FF0000"/>
                </a:solidFill>
              </a:rPr>
              <a:t> - 109 человек.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981200" y="2438400"/>
            <a:ext cx="4342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Всего было предоставлено – </a:t>
            </a:r>
            <a:r>
              <a:rPr lang="ru-RU" b="1" dirty="0" smtClean="0">
                <a:solidFill>
                  <a:srgbClr val="FF0000"/>
                </a:solidFill>
              </a:rPr>
              <a:t>386 поездок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286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914400"/>
            <a:ext cx="638872" cy="714375"/>
          </a:xfrm>
          <a:prstGeom prst="rect">
            <a:avLst/>
          </a:prstGeom>
          <a:noFill/>
        </p:spPr>
      </p:pic>
      <p:pic>
        <p:nvPicPr>
          <p:cNvPr id="15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5715000"/>
            <a:ext cx="638872" cy="714375"/>
          </a:xfrm>
          <a:prstGeom prst="rect">
            <a:avLst/>
          </a:prstGeom>
          <a:noFill/>
        </p:spPr>
      </p:pic>
      <p:pic>
        <p:nvPicPr>
          <p:cNvPr id="5122" name="Picture 2" descr="http://www.chitalnya.ru/upload3/505/1ac571e561d9a37d5bdcc5af39023d5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5121486"/>
            <a:ext cx="533400" cy="1469815"/>
          </a:xfrm>
          <a:prstGeom prst="rect">
            <a:avLst/>
          </a:prstGeom>
          <a:noFill/>
        </p:spPr>
      </p:pic>
      <p:sp>
        <p:nvSpPr>
          <p:cNvPr id="5124" name="AutoShape 4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8" name="AutoShape 8" descr="http://www.%D0%BF%D0%B0%D1%88%D0%B8%D0%BD%D0%BE-%D0%BE%D0%BD%D0%BB%D0%B0%D0%B9%D0%BD.%D1%80%D1%84/_bd/8/5308807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1783727" y="838200"/>
            <a:ext cx="60411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«Салон приема и выдачи одежды и обуви»</a:t>
            </a:r>
            <a:endParaRPr lang="ru-RU" sz="2400" b="1" dirty="0">
              <a:solidFill>
                <a:srgbClr val="000099"/>
              </a:solidFill>
            </a:endParaRPr>
          </a:p>
        </p:txBody>
      </p:sp>
      <p:pic>
        <p:nvPicPr>
          <p:cNvPr id="20" name="Picture 3" descr="P101000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33600" y="2362200"/>
            <a:ext cx="5130800" cy="384810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838200" y="1199347"/>
            <a:ext cx="7543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течение 2009 года в салоне по приему и выдаче одежды б/у  принято  от  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341 человека – 11 789 вещей.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Выдано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629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малообеспеченным гражданам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11 747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вещей,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181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гражданину БОМЖ выдано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1 575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вещей.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4229100"/>
            <a:ext cx="685800" cy="6858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9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24200"/>
            <a:ext cx="638872" cy="714375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1295400"/>
            <a:ext cx="434433" cy="485775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4108" name="Picture 12" descr="http://okartinkah.ru/img/kartinki-dlya-detey-na-prozrachnom-fone-1885/kartinki-dlya-detey-na-prozrachnom-fone-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4200" y="3886200"/>
            <a:ext cx="1447800" cy="2398133"/>
          </a:xfrm>
          <a:prstGeom prst="rect">
            <a:avLst/>
          </a:prstGeom>
          <a:noFill/>
        </p:spPr>
      </p:pic>
      <p:pic>
        <p:nvPicPr>
          <p:cNvPr id="22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9399" y="4724400"/>
            <a:ext cx="613317" cy="685800"/>
          </a:xfrm>
          <a:prstGeom prst="rect">
            <a:avLst/>
          </a:prstGeom>
          <a:noFill/>
        </p:spPr>
      </p:pic>
      <p:pic>
        <p:nvPicPr>
          <p:cNvPr id="23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990600"/>
            <a:ext cx="533400" cy="596438"/>
          </a:xfrm>
          <a:prstGeom prst="rect">
            <a:avLst/>
          </a:prstGeom>
          <a:noFill/>
        </p:spPr>
      </p:pic>
      <p:pic>
        <p:nvPicPr>
          <p:cNvPr id="24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199" y="4648200"/>
            <a:ext cx="669693" cy="748838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914400" y="838200"/>
            <a:ext cx="7239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0099"/>
                </a:solidFill>
              </a:rPr>
              <a:t>Оказание материальной помощи в натуральном виде (продуктовые и промышленные наборы, горячее питание в столовой, абсорбирующее</a:t>
            </a:r>
            <a:r>
              <a:rPr lang="ru-RU" sz="1600" dirty="0" smtClean="0">
                <a:solidFill>
                  <a:srgbClr val="000099"/>
                </a:solidFill>
              </a:rPr>
              <a:t> </a:t>
            </a:r>
            <a:r>
              <a:rPr lang="ru-RU" sz="1600" b="1" dirty="0" smtClean="0">
                <a:solidFill>
                  <a:srgbClr val="000099"/>
                </a:solidFill>
              </a:rPr>
              <a:t>белье);</a:t>
            </a:r>
          </a:p>
          <a:p>
            <a:pPr algn="ctr"/>
            <a:r>
              <a:rPr lang="ru-RU" sz="1600" b="1" dirty="0" smtClean="0">
                <a:solidFill>
                  <a:srgbClr val="000099"/>
                </a:solidFill>
              </a:rPr>
              <a:t>Формирование пакета документов для оказания материальной помощи в денежном выражении;</a:t>
            </a:r>
            <a:endParaRPr lang="ru-RU" sz="1600" b="1" dirty="0">
              <a:solidFill>
                <a:srgbClr val="000099"/>
              </a:solidFill>
            </a:endParaRPr>
          </a:p>
        </p:txBody>
      </p:sp>
      <p:pic>
        <p:nvPicPr>
          <p:cNvPr id="20" name="Picture 4" descr="P10100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799341">
            <a:off x="1345820" y="3332321"/>
            <a:ext cx="2949575" cy="221138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1" name="Picture 5" descr="P101000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845532">
            <a:off x="3373482" y="3415071"/>
            <a:ext cx="3309938" cy="2481262"/>
          </a:xfrm>
          <a:prstGeom prst="rect">
            <a:avLst/>
          </a:prstGeom>
          <a:noFill/>
          <a:ln w="508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90600" y="1870502"/>
            <a:ext cx="7315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Прием заявлений на материальную помощь в натуральном виде: принято заявлений у -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636 человек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Выдано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819 наборов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 сумму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298 923,80 рублей.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2057400" y="457200"/>
            <a:ext cx="5181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Социальная гостиница</a:t>
            </a:r>
            <a:endParaRPr lang="ru-RU" sz="2400" b="1" dirty="0">
              <a:solidFill>
                <a:srgbClr val="000099"/>
              </a:solidFill>
            </a:endParaRPr>
          </a:p>
        </p:txBody>
      </p:sp>
      <p:pic>
        <p:nvPicPr>
          <p:cNvPr id="15" name="Picture 3" descr="IMG_002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66800" y="2438400"/>
            <a:ext cx="2816886" cy="2112963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7" name="Picture 4" descr="IMG_002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57800" y="2438400"/>
            <a:ext cx="2647934" cy="1986235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8" name="Picture 5" descr="IMG_002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48000" y="4191000"/>
            <a:ext cx="3095625" cy="2322060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838200" y="914400"/>
            <a:ext cx="7620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течение 2009 года в социальной гостинице по ул. Коммунальная, 2-7 проживало -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 человека: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Змитрович Б.М., Хасанов А.Х., Образцов А.О., Уткин В.Л., по ул. Белинского, 7, проживало – 2 человека: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Ловцова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М.А., Зуева Г.И.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Хасанова А.Х. сопровождали к хирургу, окулисту, терапевту, восстановили группу инвалидности.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Оказано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2 521 услуга.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676400" y="381000"/>
            <a:ext cx="5791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</a:rPr>
              <a:t>Работа с гражданам без определенного места жительства и занятий</a:t>
            </a:r>
            <a:endParaRPr lang="ru-RU" sz="2400" dirty="0">
              <a:solidFill>
                <a:srgbClr val="000099"/>
              </a:solidFill>
            </a:endParaRPr>
          </a:p>
        </p:txBody>
      </p:sp>
      <p:pic>
        <p:nvPicPr>
          <p:cNvPr id="14" name="Picture 3" descr="P10100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4400" y="2133600"/>
            <a:ext cx="3502025" cy="2627174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5" name="Picture 4" descr="P506000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76800" y="2133600"/>
            <a:ext cx="3441700" cy="2581600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2209800" y="1143000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FontTx/>
              <a:buChar char="-"/>
            </a:pPr>
            <a:r>
              <a:rPr lang="ru-RU" sz="2000" dirty="0" smtClean="0">
                <a:solidFill>
                  <a:srgbClr val="000099"/>
                </a:solidFill>
              </a:rPr>
              <a:t>совместная работа с церковью </a:t>
            </a:r>
          </a:p>
          <a:p>
            <a:pPr algn="ctr">
              <a:lnSpc>
                <a:spcPct val="90000"/>
              </a:lnSpc>
              <a:buFontTx/>
              <a:buChar char="-"/>
            </a:pPr>
            <a:r>
              <a:rPr lang="ru-RU" sz="2000" dirty="0" smtClean="0">
                <a:solidFill>
                  <a:srgbClr val="000099"/>
                </a:solidFill>
              </a:rPr>
              <a:t>«Новая жизнь» по обеспечению горячим питанием граждан БОМЖ</a:t>
            </a:r>
            <a:endParaRPr lang="ru-RU" sz="2000" dirty="0">
              <a:solidFill>
                <a:srgbClr val="000099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914400" y="5029200"/>
            <a:ext cx="7467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99"/>
                </a:solidFill>
              </a:rPr>
              <a:t>В течение 2009 года было сделано - </a:t>
            </a:r>
            <a:r>
              <a:rPr lang="ru-RU" b="1" dirty="0" smtClean="0">
                <a:solidFill>
                  <a:srgbClr val="000099"/>
                </a:solidFill>
              </a:rPr>
              <a:t>44 выезда</a:t>
            </a:r>
            <a:r>
              <a:rPr lang="ru-RU" dirty="0" smtClean="0">
                <a:solidFill>
                  <a:srgbClr val="000099"/>
                </a:solidFill>
              </a:rPr>
              <a:t> на реку ул. </a:t>
            </a:r>
            <a:r>
              <a:rPr lang="ru-RU" dirty="0" err="1" smtClean="0">
                <a:solidFill>
                  <a:srgbClr val="000099"/>
                </a:solidFill>
              </a:rPr>
              <a:t>Бугарева</a:t>
            </a:r>
            <a:r>
              <a:rPr lang="ru-RU" dirty="0" smtClean="0">
                <a:solidFill>
                  <a:srgbClr val="000099"/>
                </a:solidFill>
              </a:rPr>
              <a:t>, с акцией по предоставлению горячего питания гражданам БОМЖ. Было выдано </a:t>
            </a:r>
            <a:r>
              <a:rPr lang="ru-RU" b="1" dirty="0" smtClean="0">
                <a:solidFill>
                  <a:srgbClr val="000099"/>
                </a:solidFill>
              </a:rPr>
              <a:t>горячих обедов – 930</a:t>
            </a:r>
            <a:r>
              <a:rPr lang="ru-RU" dirty="0" smtClean="0">
                <a:solidFill>
                  <a:srgbClr val="000099"/>
                </a:solidFill>
              </a:rPr>
              <a:t>, </a:t>
            </a:r>
            <a:r>
              <a:rPr lang="ru-RU" b="1" dirty="0" smtClean="0">
                <a:solidFill>
                  <a:srgbClr val="000099"/>
                </a:solidFill>
              </a:rPr>
              <a:t>147 человекам</a:t>
            </a:r>
            <a:r>
              <a:rPr lang="ru-RU" dirty="0" smtClean="0">
                <a:solidFill>
                  <a:srgbClr val="000099"/>
                </a:solidFill>
              </a:rPr>
              <a:t>. За отчетный период впервые обратилось </a:t>
            </a:r>
            <a:r>
              <a:rPr lang="ru-RU" b="1" dirty="0" smtClean="0">
                <a:solidFill>
                  <a:srgbClr val="000099"/>
                </a:solidFill>
              </a:rPr>
              <a:t>27 человек</a:t>
            </a:r>
            <a:r>
              <a:rPr lang="ru-RU" dirty="0" smtClean="0">
                <a:solidFill>
                  <a:srgbClr val="000099"/>
                </a:solidFill>
              </a:rPr>
              <a:t>, каждому была оказана консультация по правовым вопросам.</a:t>
            </a:r>
            <a:endParaRPr lang="ru-RU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3581400" y="381000"/>
            <a:ext cx="1981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dirty="0" smtClean="0">
                <a:solidFill>
                  <a:srgbClr val="000099"/>
                </a:solidFill>
              </a:rPr>
              <a:t>Мобильная </a:t>
            </a:r>
          </a:p>
          <a:p>
            <a:pPr algn="r">
              <a:buFont typeface="Wingdings" pitchFamily="2" charset="2"/>
              <a:buNone/>
            </a:pPr>
            <a:r>
              <a:rPr lang="ru-RU" sz="2400" b="1" dirty="0" smtClean="0">
                <a:solidFill>
                  <a:srgbClr val="000099"/>
                </a:solidFill>
              </a:rPr>
              <a:t>бригада</a:t>
            </a:r>
            <a:endParaRPr lang="ru-RU" sz="2400" b="1" dirty="0">
              <a:solidFill>
                <a:srgbClr val="000099"/>
              </a:solidFill>
            </a:endParaRPr>
          </a:p>
        </p:txBody>
      </p:sp>
      <p:pic>
        <p:nvPicPr>
          <p:cNvPr id="14" name="Picture 3" descr="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1981200"/>
            <a:ext cx="3438611" cy="2579687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5" name="Picture 4" descr="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00600" y="1981200"/>
            <a:ext cx="3532717" cy="2649538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7" name="Picture 5" descr="P101000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71800" y="4191000"/>
            <a:ext cx="3010326" cy="2257425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990600" y="1295400"/>
            <a:ext cx="7086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В течение 2009 года было сделано – </a:t>
            </a:r>
            <a:r>
              <a:rPr lang="ru-RU" b="1" dirty="0" smtClean="0">
                <a:solidFill>
                  <a:srgbClr val="FF0000"/>
                </a:solidFill>
              </a:rPr>
              <a:t>27 выездов</a:t>
            </a:r>
            <a:r>
              <a:rPr lang="ru-RU" dirty="0" smtClean="0">
                <a:solidFill>
                  <a:srgbClr val="FF0000"/>
                </a:solidFill>
              </a:rPr>
              <a:t>. 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447800" y="240267"/>
            <a:ext cx="62484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ru-RU" sz="4800" b="1" i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ru-RU" sz="48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Социально – реабилитационное отделение</a:t>
            </a:r>
          </a:p>
        </p:txBody>
      </p:sp>
      <p:pic>
        <p:nvPicPr>
          <p:cNvPr id="14" name="Picture 3" descr="C:\Users\Andreeva_TI\Desktop\Рисунок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7000" y="3733800"/>
            <a:ext cx="3949232" cy="2819400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2743200" y="685800"/>
            <a:ext cx="35519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 2009 году начинает работать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819400" y="990600"/>
            <a:ext cx="34967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ОСНОВНЫЕ ЗАДАЧИ: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90600" y="1676400"/>
            <a:ext cx="7162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0099"/>
                </a:solidFill>
              </a:rPr>
              <a:t>Выявление граждан с ограниченными возможностями, нуждающихся в социальной реабилитации</a:t>
            </a:r>
          </a:p>
          <a:p>
            <a:endParaRPr lang="ru-RU" dirty="0" smtClean="0">
              <a:solidFill>
                <a:srgbClr val="000099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0099"/>
                </a:solidFill>
              </a:rPr>
              <a:t>Проведение мероприятий по </a:t>
            </a:r>
            <a:r>
              <a:rPr lang="ru-RU" dirty="0" err="1" smtClean="0">
                <a:solidFill>
                  <a:srgbClr val="000099"/>
                </a:solidFill>
              </a:rPr>
              <a:t>социокультурной</a:t>
            </a:r>
            <a:r>
              <a:rPr lang="ru-RU" dirty="0" smtClean="0">
                <a:solidFill>
                  <a:srgbClr val="000099"/>
                </a:solidFill>
              </a:rPr>
              <a:t>, социально – бытовой и социально – психологической реабилитации.</a:t>
            </a:r>
          </a:p>
          <a:p>
            <a:endParaRPr lang="ru-RU" dirty="0" smtClean="0">
              <a:solidFill>
                <a:srgbClr val="000099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0099"/>
                </a:solidFill>
              </a:rPr>
              <a:t>Проведение социально – бытовой реабилитации на дому.</a:t>
            </a:r>
          </a:p>
          <a:p>
            <a:endParaRPr lang="ru-RU" dirty="0" smtClean="0">
              <a:solidFill>
                <a:srgbClr val="000099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000099"/>
                </a:solidFill>
              </a:rPr>
              <a:t>Оформление документов и выдача направлений в реабилитационные Центры для прохождения курса социальной реабилитации (г. Екатеринбург, г. </a:t>
            </a:r>
            <a:r>
              <a:rPr lang="ru-RU" dirty="0" err="1" smtClean="0">
                <a:solidFill>
                  <a:srgbClr val="000099"/>
                </a:solidFill>
              </a:rPr>
              <a:t>Рефть</a:t>
            </a:r>
            <a:r>
              <a:rPr lang="ru-RU" dirty="0" smtClean="0">
                <a:solidFill>
                  <a:srgbClr val="000099"/>
                </a:solidFill>
              </a:rPr>
              <a:t>, г. Первоуральск, г. Нижний Тагил, г.Сысерть, г. Асбест.)</a:t>
            </a:r>
            <a:endParaRPr lang="ru-RU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WordArt 4"/>
          <p:cNvSpPr>
            <a:spLocks noChangeArrowheads="1" noChangeShapeType="1" noTextEdit="1"/>
          </p:cNvSpPr>
          <p:nvPr/>
        </p:nvSpPr>
        <p:spPr bwMode="auto">
          <a:xfrm>
            <a:off x="838200" y="533400"/>
            <a:ext cx="7620000" cy="15113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/>
                <a:latin typeface="Arial"/>
                <a:cs typeface="Arial"/>
              </a:rPr>
              <a:t>Социально - бытовая реабилитация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066800" y="1752600"/>
            <a:ext cx="7162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</a:rPr>
              <a:t>Восстановление функций самообслуживания, достижение</a:t>
            </a:r>
          </a:p>
          <a:p>
            <a:pPr algn="ctr">
              <a:buFont typeface="Wingdings" pitchFamily="2" charset="2"/>
              <a:buNone/>
            </a:pPr>
            <a:r>
              <a:rPr lang="ru-RU" dirty="0" smtClean="0">
                <a:solidFill>
                  <a:srgbClr val="000099"/>
                </a:solidFill>
              </a:rPr>
              <a:t>самостоятельности в быту, восстановление социальных связей личности у инвалидов с психическими расстройствами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5" name="Picture 6" descr="IMG_001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9200" y="3124200"/>
            <a:ext cx="2609850" cy="195897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</p:spPr>
      </p:pic>
      <p:pic>
        <p:nvPicPr>
          <p:cNvPr id="17" name="Picture 7" descr="IMG_000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6600" y="4221163"/>
            <a:ext cx="2609850" cy="1958975"/>
          </a:xfrm>
          <a:prstGeom prst="rect">
            <a:avLst/>
          </a:prstGeom>
          <a:noFill/>
          <a:ln w="9525">
            <a:solidFill>
              <a:srgbClr val="66FF33"/>
            </a:solidFill>
            <a:miter lim="800000"/>
            <a:headEnd/>
            <a:tailEnd/>
          </a:ln>
        </p:spPr>
      </p:pic>
      <p:pic>
        <p:nvPicPr>
          <p:cNvPr id="18" name="Picture 8" descr="P101001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15000" y="3048000"/>
            <a:ext cx="2616200" cy="1960562"/>
          </a:xfrm>
          <a:prstGeom prst="rect">
            <a:avLst/>
          </a:prstGeom>
          <a:noFill/>
          <a:ln w="9525">
            <a:solidFill>
              <a:srgbClr val="66FF33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WordArt 4"/>
          <p:cNvSpPr>
            <a:spLocks noChangeArrowheads="1" noChangeShapeType="1" noTextEdit="1"/>
          </p:cNvSpPr>
          <p:nvPr/>
        </p:nvSpPr>
        <p:spPr bwMode="auto">
          <a:xfrm>
            <a:off x="761999" y="333375"/>
            <a:ext cx="7696201" cy="115252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171"/>
              </a:avLst>
            </a:prstTxWarp>
          </a:bodyPr>
          <a:lstStyle/>
          <a:p>
            <a:pPr algn="ctr"/>
            <a:r>
              <a:rPr lang="ru-RU" sz="3600" b="1" kern="10" dirty="0" err="1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/>
                <a:latin typeface="Arial Black"/>
              </a:rPr>
              <a:t>Социокультурная</a:t>
            </a:r>
            <a:r>
              <a:rPr lang="ru-RU" sz="3600" b="1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/>
                <a:latin typeface="Arial Black"/>
              </a:rPr>
              <a:t> реабилитация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143000" y="1219200"/>
            <a:ext cx="6934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</a:rPr>
              <a:t>Развитие художественного вкуса, выявление музыкальных предпочтений, восстановление мелкой моторики, восстановление речи, организация культурно – массовых мероприятий для инвалидов с психическими расстройствами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5" name="Picture 5" descr="учимся выжигать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9200" y="2362200"/>
            <a:ext cx="2895600" cy="2169942"/>
          </a:xfrm>
          <a:prstGeom prst="rect">
            <a:avLst/>
          </a:prstGeom>
          <a:noFill/>
          <a:ln w="9525">
            <a:solidFill>
              <a:srgbClr val="3399FF"/>
            </a:solidFill>
            <a:miter lim="800000"/>
            <a:headEnd/>
            <a:tailEnd/>
          </a:ln>
        </p:spPr>
      </p:pic>
      <p:pic>
        <p:nvPicPr>
          <p:cNvPr id="17" name="Picture 6" descr="Дивертисмент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81399" y="3886200"/>
            <a:ext cx="3022929" cy="2265362"/>
          </a:xfrm>
          <a:prstGeom prst="rect">
            <a:avLst/>
          </a:prstGeom>
          <a:noFill/>
          <a:ln w="9525">
            <a:solidFill>
              <a:srgbClr val="3399FF"/>
            </a:solidFill>
            <a:miter lim="800000"/>
            <a:headEnd/>
            <a:tailEnd/>
          </a:ln>
        </p:spPr>
      </p:pic>
      <p:pic>
        <p:nvPicPr>
          <p:cNvPr id="18" name="Picture 7" descr="P101001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2438400"/>
            <a:ext cx="2616200" cy="1960562"/>
          </a:xfrm>
          <a:prstGeom prst="rect">
            <a:avLst/>
          </a:prstGeom>
          <a:noFill/>
          <a:ln w="9525">
            <a:solidFill>
              <a:srgbClr val="3399FF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WordArt 4"/>
          <p:cNvSpPr>
            <a:spLocks noChangeArrowheads="1" noChangeShapeType="1" noTextEdit="1"/>
          </p:cNvSpPr>
          <p:nvPr/>
        </p:nvSpPr>
        <p:spPr bwMode="auto">
          <a:xfrm>
            <a:off x="838199" y="333375"/>
            <a:ext cx="7543801" cy="122396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/>
                <a:latin typeface="Arial Black"/>
              </a:rPr>
              <a:t>Социально - психологическая реабилитация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066800" y="1295400"/>
            <a:ext cx="7086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99"/>
                </a:solidFill>
              </a:rPr>
              <a:t>Адаптация клиента к социальному окружению, развитие способности к решению собственных проблем, корректировка самооценки, активизация жизненной позиции, выработка установки на независимый образ жизни, релаксация.</a:t>
            </a:r>
            <a:endParaRPr lang="ru-RU" dirty="0">
              <a:solidFill>
                <a:srgbClr val="000099"/>
              </a:solidFill>
            </a:endParaRPr>
          </a:p>
        </p:txBody>
      </p:sp>
      <p:pic>
        <p:nvPicPr>
          <p:cNvPr id="15" name="Picture 8" descr="DSC0077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9200" y="2667000"/>
            <a:ext cx="3048000" cy="2286000"/>
          </a:xfrm>
          <a:prstGeom prst="rect">
            <a:avLst/>
          </a:prstGeom>
          <a:noFill/>
          <a:ln w="9525">
            <a:solidFill>
              <a:srgbClr val="800080"/>
            </a:solidFill>
            <a:miter lim="800000"/>
            <a:headEnd/>
            <a:tailEnd/>
          </a:ln>
        </p:spPr>
      </p:pic>
      <p:pic>
        <p:nvPicPr>
          <p:cNvPr id="17" name="Picture 9" descr="DSC0084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52800" y="4267200"/>
            <a:ext cx="2616200" cy="1962150"/>
          </a:xfrm>
          <a:prstGeom prst="rect">
            <a:avLst/>
          </a:prstGeom>
          <a:noFill/>
          <a:ln w="9525">
            <a:solidFill>
              <a:srgbClr val="800080"/>
            </a:solidFill>
            <a:miter lim="800000"/>
            <a:headEnd/>
            <a:tailEnd/>
          </a:ln>
        </p:spPr>
      </p:pic>
      <p:pic>
        <p:nvPicPr>
          <p:cNvPr id="18" name="Picture 10" descr="DSC0083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62600" y="2667000"/>
            <a:ext cx="2616200" cy="1962150"/>
          </a:xfrm>
          <a:prstGeom prst="rect">
            <a:avLst/>
          </a:prstGeom>
          <a:noFill/>
          <a:ln w="9525">
            <a:solidFill>
              <a:srgbClr val="80008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990600" y="457200"/>
            <a:ext cx="7239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Оформление документов и выдача направлений в реабилитационные Центры для прохождения курса социальной реабилитации</a:t>
            </a:r>
            <a:endParaRPr lang="ru-RU" dirty="0"/>
          </a:p>
        </p:txBody>
      </p:sp>
      <p:pic>
        <p:nvPicPr>
          <p:cNvPr id="14" name="Picture 4" descr="DSC0719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66800" y="1371600"/>
            <a:ext cx="2879725" cy="2160587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</p:spPr>
      </p:pic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914400" y="3429000"/>
            <a:ext cx="31686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sz="1600" b="1" dirty="0">
                <a:solidFill>
                  <a:srgbClr val="2102D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«Пансионат Ветеранов»</a:t>
            </a:r>
            <a:br>
              <a:rPr lang="ru-RU" sz="1600" b="1" dirty="0">
                <a:solidFill>
                  <a:srgbClr val="2102D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1600" b="1" dirty="0">
                <a:solidFill>
                  <a:srgbClr val="2102D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г. Екатеринбург</a:t>
            </a:r>
          </a:p>
        </p:txBody>
      </p:sp>
      <p:pic>
        <p:nvPicPr>
          <p:cNvPr id="17" name="Picture 7" descr="IMG_013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9200" y="1295400"/>
            <a:ext cx="2879725" cy="2159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</p:spPr>
      </p:pic>
      <p:sp>
        <p:nvSpPr>
          <p:cNvPr id="18" name="Rectangle 12"/>
          <p:cNvSpPr>
            <a:spLocks noChangeArrowheads="1"/>
          </p:cNvSpPr>
          <p:nvPr/>
        </p:nvSpPr>
        <p:spPr bwMode="auto">
          <a:xfrm>
            <a:off x="4495800" y="3352800"/>
            <a:ext cx="4356100" cy="874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ctr">
              <a:buFont typeface="Wingdings" pitchFamily="2" charset="2"/>
              <a:buNone/>
            </a:pPr>
            <a:r>
              <a:rPr lang="ru-RU" sz="1600" b="1" dirty="0">
                <a:solidFill>
                  <a:srgbClr val="2102D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Нижнетагильский  пансионат ветеранов </a:t>
            </a:r>
          </a:p>
          <a:p>
            <a:pPr marL="342900" indent="-342900" algn="ctr">
              <a:buFont typeface="Wingdings" pitchFamily="2" charset="2"/>
              <a:buNone/>
            </a:pPr>
            <a:r>
              <a:rPr lang="ru-RU" sz="1600" b="1" dirty="0">
                <a:solidFill>
                  <a:srgbClr val="2102D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 инвалидов «</a:t>
            </a:r>
            <a:r>
              <a:rPr lang="ru-RU" sz="1600" b="1" dirty="0" err="1">
                <a:solidFill>
                  <a:srgbClr val="2102D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Тагильский</a:t>
            </a:r>
            <a:r>
              <a:rPr lang="ru-RU" sz="1600" b="1" dirty="0">
                <a:solidFill>
                  <a:srgbClr val="2102D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»</a:t>
            </a:r>
            <a:br>
              <a:rPr lang="ru-RU" sz="1600" b="1" dirty="0">
                <a:solidFill>
                  <a:srgbClr val="2102D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ru-RU" sz="1600" b="1" dirty="0">
              <a:solidFill>
                <a:srgbClr val="2102D8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9" name="Рисунок 5" descr="Центр 05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95600" y="3962400"/>
            <a:ext cx="2882900" cy="2160587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2438400" y="5791200"/>
            <a:ext cx="3924301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sz="1600" b="1" dirty="0">
                <a:solidFill>
                  <a:srgbClr val="2102D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Социально – реабилитационное</a:t>
            </a:r>
            <a:br>
              <a:rPr lang="ru-RU" sz="1600" b="1" dirty="0">
                <a:solidFill>
                  <a:srgbClr val="2102D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1600" b="1" dirty="0">
                <a:solidFill>
                  <a:srgbClr val="2102D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отделение ГОУ КЦСОН  «Ветеран»</a:t>
            </a:r>
            <a:br>
              <a:rPr lang="ru-RU" sz="1600" b="1" dirty="0">
                <a:solidFill>
                  <a:srgbClr val="2102D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1600" b="1" dirty="0">
                <a:solidFill>
                  <a:srgbClr val="2102D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п. </a:t>
            </a:r>
            <a:r>
              <a:rPr lang="ru-RU" sz="1600" b="1" dirty="0" err="1">
                <a:solidFill>
                  <a:srgbClr val="2102D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Рефтинский</a:t>
            </a:r>
            <a:endParaRPr lang="ru-RU" sz="1600" b="1" dirty="0">
              <a:solidFill>
                <a:srgbClr val="2102D8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pic>
        <p:nvPicPr>
          <p:cNvPr id="13" name="Picture 18" descr="P101000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38400" y="2590800"/>
            <a:ext cx="4673600" cy="3505200"/>
          </a:xfrm>
          <a:prstGeom prst="rect">
            <a:avLst/>
          </a:prstGeom>
          <a:noFill/>
          <a:ln w="76200">
            <a:solidFill>
              <a:srgbClr val="FFFFFF"/>
            </a:solidFill>
            <a:miter lim="800000"/>
            <a:headEnd/>
            <a:tailEnd/>
          </a:ln>
        </p:spPr>
      </p:pic>
      <p:sp>
        <p:nvSpPr>
          <p:cNvPr id="14" name="WordArt 19"/>
          <p:cNvSpPr>
            <a:spLocks noChangeArrowheads="1" noChangeShapeType="1" noTextEdit="1"/>
          </p:cNvSpPr>
          <p:nvPr/>
        </p:nvSpPr>
        <p:spPr bwMode="auto">
          <a:xfrm>
            <a:off x="914400" y="0"/>
            <a:ext cx="7391400" cy="27384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b="1" kern="10" dirty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Georgia"/>
              </a:rPr>
              <a:t>Участковая социальная служба </a:t>
            </a:r>
          </a:p>
          <a:p>
            <a:pPr algn="ctr"/>
            <a:r>
              <a:rPr lang="ru-RU" sz="3600" b="1" kern="10" dirty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Georgia"/>
              </a:rPr>
              <a:t>города и Каменского района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3733800" y="1219200"/>
            <a:ext cx="2630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Основная задача: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0"/>
          <p:cNvSpPr txBox="1">
            <a:spLocks noChangeArrowheads="1"/>
          </p:cNvSpPr>
          <p:nvPr/>
        </p:nvSpPr>
        <p:spPr>
          <a:xfrm>
            <a:off x="1371600" y="1981200"/>
            <a:ext cx="6310313" cy="3584575"/>
          </a:xfrm>
          <a:prstGeom prst="rect">
            <a:avLst/>
          </a:prstGeom>
          <a:noFill/>
          <a:ln w="76200">
            <a:solidFill>
              <a:schemeClr val="bg1">
                <a:alpha val="0"/>
              </a:schemeClr>
            </a:solidFill>
          </a:ln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Своевременно выявить возникающие проблемы в сфере ближайшего окружения; понять и устранить причины, порождающие их; обеспечить профилактику различных негативных явлений, могущих выявиться в микросреде.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"/>
            <a:ext cx="495300" cy="4953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5753100"/>
            <a:ext cx="762000" cy="762000"/>
          </a:xfrm>
          <a:prstGeom prst="rect">
            <a:avLst/>
          </a:prstGeom>
          <a:noFill/>
        </p:spPr>
      </p:pic>
      <p:pic>
        <p:nvPicPr>
          <p:cNvPr id="10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681464" cy="762000"/>
          </a:xfrm>
          <a:prstGeom prst="rect">
            <a:avLst/>
          </a:prstGeom>
          <a:noFill/>
        </p:spPr>
      </p:pic>
      <p:pic>
        <p:nvPicPr>
          <p:cNvPr id="11" name="Picture 11" descr="http://www.playcast.ru/uploads/2016/04/11/18229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00" y="803737"/>
            <a:ext cx="533400" cy="59643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066800" y="9144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" name="Picture 2" descr="http://litsait.ru/images/photos/medium/article199218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4343400"/>
            <a:ext cx="2754536" cy="2066925"/>
          </a:xfrm>
          <a:prstGeom prst="rect">
            <a:avLst/>
          </a:prstGeom>
          <a:noFill/>
        </p:spPr>
      </p:pic>
      <p:pic>
        <p:nvPicPr>
          <p:cNvPr id="13" name="Picture 2" descr="P1010008"/>
          <p:cNvPicPr>
            <a:picLocks noChangeAspect="1" noChangeArrowheads="1"/>
          </p:cNvPicPr>
          <p:nvPr/>
        </p:nvPicPr>
        <p:blipFill>
          <a:blip r:embed="rId6" cstate="print">
            <a:lum bright="-18000"/>
          </a:blip>
          <a:srcRect l="27640" t="46065" r="15450"/>
          <a:stretch>
            <a:fillRect/>
          </a:stretch>
        </p:blipFill>
        <p:spPr bwMode="auto">
          <a:xfrm>
            <a:off x="0" y="0"/>
            <a:ext cx="9144000" cy="7005638"/>
          </a:xfrm>
          <a:prstGeom prst="rect">
            <a:avLst/>
          </a:prstGeom>
          <a:noFill/>
          <a:ln w="76200" cmpd="tri" algn="ctr">
            <a:noFill/>
            <a:miter lim="800000"/>
            <a:headEnd/>
            <a:tailEnd/>
          </a:ln>
        </p:spPr>
      </p:pic>
      <p:pic>
        <p:nvPicPr>
          <p:cNvPr id="14" name="Picture 15" descr="Изображение 012"/>
          <p:cNvPicPr>
            <a:picLocks noChangeAspect="1" noChangeArrowheads="1"/>
          </p:cNvPicPr>
          <p:nvPr/>
        </p:nvPicPr>
        <p:blipFill>
          <a:blip r:embed="rId7" cstate="print">
            <a:lum bright="-6000"/>
          </a:blip>
          <a:srcRect/>
          <a:stretch>
            <a:fillRect/>
          </a:stretch>
        </p:blipFill>
        <p:spPr bwMode="auto">
          <a:xfrm>
            <a:off x="685800" y="1219200"/>
            <a:ext cx="1606550" cy="120491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17" name="Рисунок 3" descr="G:\фотографии\Новая папка\№4.JPG"/>
          <p:cNvPicPr>
            <a:picLocks noChangeAspect="1" noChangeArrowheads="1"/>
          </p:cNvPicPr>
          <p:nvPr/>
        </p:nvPicPr>
        <p:blipFill>
          <a:blip r:embed="rId8" cstate="print">
            <a:lum contrast="-6000"/>
          </a:blip>
          <a:srcRect/>
          <a:stretch>
            <a:fillRect/>
          </a:stretch>
        </p:blipFill>
        <p:spPr bwMode="auto">
          <a:xfrm>
            <a:off x="2411413" y="2636838"/>
            <a:ext cx="1531937" cy="1282700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8" name="Рисунок 4" descr="G:\фотографии\Новая папка\№5.JPG"/>
          <p:cNvPicPr>
            <a:picLocks noChangeAspect="1" noChangeArrowheads="1"/>
          </p:cNvPicPr>
          <p:nvPr/>
        </p:nvPicPr>
        <p:blipFill>
          <a:blip r:embed="rId9" cstate="print">
            <a:lum bright="10000" contrast="-16000"/>
          </a:blip>
          <a:srcRect/>
          <a:stretch>
            <a:fillRect/>
          </a:stretch>
        </p:blipFill>
        <p:spPr bwMode="auto">
          <a:xfrm>
            <a:off x="3657600" y="228600"/>
            <a:ext cx="1422400" cy="130016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9" name="Picture 12" descr="подворовой обход2"/>
          <p:cNvPicPr>
            <a:picLocks noChangeAspect="1" noChangeArrowheads="1"/>
          </p:cNvPicPr>
          <p:nvPr/>
        </p:nvPicPr>
        <p:blipFill>
          <a:blip r:embed="rId10" cstate="print">
            <a:lum bright="-6000"/>
          </a:blip>
          <a:srcRect r="20930"/>
          <a:stretch>
            <a:fillRect/>
          </a:stretch>
        </p:blipFill>
        <p:spPr bwMode="auto">
          <a:xfrm>
            <a:off x="685800" y="4114800"/>
            <a:ext cx="1503362" cy="1282700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0" name="Picture 9" descr="№37"/>
          <p:cNvPicPr>
            <a:picLocks noChangeAspect="1" noChangeArrowheads="1"/>
          </p:cNvPicPr>
          <p:nvPr/>
        </p:nvPicPr>
        <p:blipFill>
          <a:blip r:embed="rId11" cstate="print">
            <a:lum bright="-6000"/>
          </a:blip>
          <a:srcRect/>
          <a:stretch>
            <a:fillRect/>
          </a:stretch>
        </p:blipFill>
        <p:spPr bwMode="auto">
          <a:xfrm>
            <a:off x="4800600" y="3276600"/>
            <a:ext cx="1582738" cy="1187450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1" name="Picture 8" descr="P1010001"/>
          <p:cNvPicPr>
            <a:picLocks noChangeAspect="1" noChangeArrowheads="1"/>
          </p:cNvPicPr>
          <p:nvPr/>
        </p:nvPicPr>
        <p:blipFill>
          <a:blip r:embed="rId12" cstate="print">
            <a:lum bright="6000"/>
          </a:blip>
          <a:srcRect/>
          <a:stretch>
            <a:fillRect/>
          </a:stretch>
        </p:blipFill>
        <p:spPr bwMode="auto">
          <a:xfrm>
            <a:off x="6781800" y="4495800"/>
            <a:ext cx="1612900" cy="1211263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22" name="Picture 11" descr="информационные конфереции для населения"/>
          <p:cNvPicPr>
            <a:picLocks noChangeAspect="1" noChangeArrowheads="1"/>
          </p:cNvPicPr>
          <p:nvPr/>
        </p:nvPicPr>
        <p:blipFill>
          <a:blip r:embed="rId13" cstate="print">
            <a:lum bright="-6000"/>
          </a:blip>
          <a:srcRect/>
          <a:stretch>
            <a:fillRect/>
          </a:stretch>
        </p:blipFill>
        <p:spPr bwMode="auto">
          <a:xfrm>
            <a:off x="5715000" y="1066800"/>
            <a:ext cx="1558925" cy="1169987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3" name="TextBox 22"/>
          <p:cNvSpPr txBox="1"/>
          <p:nvPr/>
        </p:nvSpPr>
        <p:spPr>
          <a:xfrm>
            <a:off x="685800" y="2743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609600" y="2438400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Оказание материальной помощи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3400" y="5410200"/>
            <a:ext cx="1828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Подворовые</a:t>
            </a: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обходы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438400" y="3962400"/>
            <a:ext cx="152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консультирование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57600" y="1524000"/>
            <a:ext cx="137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Восстановление документов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" name="Picture 13" descr="подворовой обход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733800" y="5181600"/>
            <a:ext cx="1620837" cy="1214438"/>
          </a:xfrm>
          <a:prstGeom prst="rect">
            <a:avLst/>
          </a:prstGeom>
          <a:noFill/>
          <a:ln w="28575" algn="ctr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9" name="TextBox 28"/>
          <p:cNvSpPr txBox="1"/>
          <p:nvPr/>
        </p:nvSpPr>
        <p:spPr>
          <a:xfrm>
            <a:off x="4572000" y="4495800"/>
            <a:ext cx="2057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Проведение праздников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553200" y="57912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Проведение благотворительных актов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733800" y="6400800"/>
            <a:ext cx="1752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Патронаж семей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715000" y="2286000"/>
            <a:ext cx="16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Информирование населения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 descr="D:\фон и на рабочий стол\для презентации фоны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838200" y="485917"/>
            <a:ext cx="7543800" cy="2795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Сотрудниками Государственного областного учреждения социального обслуживания населения  «Комплексный центр социального обслуживания населения» города Каменска – Уральского за  2009 год 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обслужено – </a:t>
            </a:r>
            <a:r>
              <a:rPr lang="ru-RU" sz="24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20 870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человек, оказано – </a:t>
            </a:r>
            <a:r>
              <a:rPr lang="ru-RU" sz="24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369 156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услуг</a:t>
            </a:r>
            <a:endParaRPr kumimoji="0" lang="ru-RU" sz="2400" b="1" i="1" u="sng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4724400"/>
            <a:ext cx="685800" cy="685800"/>
          </a:xfrm>
          <a:prstGeom prst="rect">
            <a:avLst/>
          </a:prstGeom>
          <a:noFill/>
        </p:spPr>
      </p:pic>
      <p:pic>
        <p:nvPicPr>
          <p:cNvPr id="8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5638800"/>
            <a:ext cx="685800" cy="685800"/>
          </a:xfrm>
          <a:prstGeom prst="rect">
            <a:avLst/>
          </a:prstGeom>
          <a:noFill/>
        </p:spPr>
      </p:pic>
      <p:pic>
        <p:nvPicPr>
          <p:cNvPr id="9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3657600"/>
            <a:ext cx="685800" cy="685800"/>
          </a:xfrm>
          <a:prstGeom prst="rect">
            <a:avLst/>
          </a:prstGeom>
          <a:noFill/>
        </p:spPr>
      </p:pic>
      <p:pic>
        <p:nvPicPr>
          <p:cNvPr id="10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2971800"/>
            <a:ext cx="685800" cy="685800"/>
          </a:xfrm>
          <a:prstGeom prst="rect">
            <a:avLst/>
          </a:prstGeom>
          <a:noFill/>
        </p:spPr>
      </p:pic>
      <p:pic>
        <p:nvPicPr>
          <p:cNvPr id="11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2819400"/>
            <a:ext cx="685800" cy="685800"/>
          </a:xfrm>
          <a:prstGeom prst="rect">
            <a:avLst/>
          </a:prstGeom>
          <a:noFill/>
        </p:spPr>
      </p:pic>
      <p:pic>
        <p:nvPicPr>
          <p:cNvPr id="12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800" y="3124200"/>
            <a:ext cx="685800" cy="685800"/>
          </a:xfrm>
          <a:prstGeom prst="rect">
            <a:avLst/>
          </a:prstGeom>
          <a:noFill/>
        </p:spPr>
      </p:pic>
      <p:pic>
        <p:nvPicPr>
          <p:cNvPr id="13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8600" y="3505200"/>
            <a:ext cx="685800" cy="685800"/>
          </a:xfrm>
          <a:prstGeom prst="rect">
            <a:avLst/>
          </a:prstGeom>
          <a:noFill/>
        </p:spPr>
      </p:pic>
      <p:pic>
        <p:nvPicPr>
          <p:cNvPr id="31748" name="Picture 4" descr="C:\Users\Dmitrieva_AS\Desktop\9635415ро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3581400"/>
            <a:ext cx="2895600" cy="3054858"/>
          </a:xfrm>
          <a:prstGeom prst="rect">
            <a:avLst/>
          </a:prstGeom>
          <a:noFill/>
        </p:spPr>
      </p:pic>
      <p:pic>
        <p:nvPicPr>
          <p:cNvPr id="16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4572000"/>
            <a:ext cx="685800" cy="685800"/>
          </a:xfrm>
          <a:prstGeom prst="rect">
            <a:avLst/>
          </a:prstGeom>
          <a:noFill/>
        </p:spPr>
      </p:pic>
      <p:pic>
        <p:nvPicPr>
          <p:cNvPr id="17" name="Picture 13" descr="http://www.playcast.ru/uploads/2014/12/11/110460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5562600"/>
            <a:ext cx="685800" cy="6858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3378</TotalTime>
  <Words>2316</Words>
  <Application>Microsoft Office PowerPoint</Application>
  <PresentationFormat>Экран (4:3)</PresentationFormat>
  <Paragraphs>338</Paragraphs>
  <Slides>42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                Фестиваль «СПОЁМТЕ, ДРУЗБЯ»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Дмитриева Алена Сергеевна</dc:creator>
  <cp:lastModifiedBy>Andreeva_TI</cp:lastModifiedBy>
  <cp:revision>497</cp:revision>
  <dcterms:created xsi:type="dcterms:W3CDTF">2016-07-05T05:21:18Z</dcterms:created>
  <dcterms:modified xsi:type="dcterms:W3CDTF">2016-11-07T10:01:10Z</dcterms:modified>
</cp:coreProperties>
</file>