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8" r:id="rId4"/>
    <p:sldId id="290" r:id="rId5"/>
    <p:sldId id="291" r:id="rId6"/>
    <p:sldId id="313" r:id="rId7"/>
    <p:sldId id="292" r:id="rId8"/>
    <p:sldId id="293" r:id="rId9"/>
    <p:sldId id="303" r:id="rId10"/>
    <p:sldId id="301" r:id="rId11"/>
    <p:sldId id="297" r:id="rId12"/>
    <p:sldId id="315" r:id="rId13"/>
    <p:sldId id="299" r:id="rId14"/>
    <p:sldId id="268" r:id="rId15"/>
    <p:sldId id="314" r:id="rId16"/>
    <p:sldId id="339" r:id="rId17"/>
    <p:sldId id="337" r:id="rId18"/>
    <p:sldId id="338" r:id="rId19"/>
    <p:sldId id="340" r:id="rId20"/>
    <p:sldId id="271" r:id="rId21"/>
    <p:sldId id="316" r:id="rId22"/>
    <p:sldId id="317" r:id="rId23"/>
    <p:sldId id="319" r:id="rId24"/>
    <p:sldId id="346" r:id="rId25"/>
    <p:sldId id="320" r:id="rId26"/>
    <p:sldId id="341" r:id="rId27"/>
    <p:sldId id="342" r:id="rId28"/>
    <p:sldId id="343" r:id="rId29"/>
    <p:sldId id="344" r:id="rId30"/>
    <p:sldId id="345" r:id="rId31"/>
    <p:sldId id="273" r:id="rId32"/>
    <p:sldId id="308" r:id="rId33"/>
    <p:sldId id="307" r:id="rId34"/>
    <p:sldId id="309" r:id="rId35"/>
    <p:sldId id="310" r:id="rId36"/>
    <p:sldId id="311" r:id="rId37"/>
    <p:sldId id="325" r:id="rId38"/>
    <p:sldId id="326" r:id="rId39"/>
    <p:sldId id="327" r:id="rId40"/>
    <p:sldId id="329" r:id="rId41"/>
    <p:sldId id="347" r:id="rId42"/>
    <p:sldId id="348" r:id="rId43"/>
    <p:sldId id="349" r:id="rId44"/>
    <p:sldId id="350" r:id="rId45"/>
    <p:sldId id="351" r:id="rId46"/>
    <p:sldId id="353" r:id="rId47"/>
    <p:sldId id="355" r:id="rId48"/>
    <p:sldId id="356" r:id="rId49"/>
    <p:sldId id="359" r:id="rId50"/>
    <p:sldId id="333" r:id="rId51"/>
    <p:sldId id="360" r:id="rId52"/>
    <p:sldId id="361" r:id="rId53"/>
    <p:sldId id="362" r:id="rId54"/>
    <p:sldId id="363" r:id="rId55"/>
    <p:sldId id="364" r:id="rId56"/>
    <p:sldId id="365" r:id="rId57"/>
    <p:sldId id="366" r:id="rId58"/>
    <p:sldId id="274" r:id="rId5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068B73-9730-49BD-A316-C258C99D87D1}" type="doc">
      <dgm:prSet loTypeId="urn:microsoft.com/office/officeart/2005/8/layout/hList3" loCatId="list" qsTypeId="urn:microsoft.com/office/officeart/2005/8/quickstyle/3d8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738DC5C8-3554-403E-9C94-2FF2ED89074E}">
      <dgm:prSet phldrT="[Текст]" custT="1"/>
      <dgm:spPr/>
      <dgm:t>
        <a:bodyPr/>
        <a:lstStyle/>
        <a:p>
          <a:r>
            <a:rPr lang="ru-RU" sz="2400" b="1" dirty="0" smtClean="0"/>
            <a:t>Социальный паспорт участка</a:t>
          </a:r>
          <a:endParaRPr lang="ru-RU" sz="2400" b="1" dirty="0"/>
        </a:p>
      </dgm:t>
    </dgm:pt>
    <dgm:pt modelId="{4E5008CD-527A-4398-BB71-67DC8FFACEEE}" type="parTrans" cxnId="{8CA13F32-D75E-485B-AE41-34931AD5025D}">
      <dgm:prSet/>
      <dgm:spPr/>
      <dgm:t>
        <a:bodyPr/>
        <a:lstStyle/>
        <a:p>
          <a:endParaRPr lang="ru-RU"/>
        </a:p>
      </dgm:t>
    </dgm:pt>
    <dgm:pt modelId="{0F03A00D-05EC-4AB4-86C8-333C96A6433E}" type="sibTrans" cxnId="{8CA13F32-D75E-485B-AE41-34931AD5025D}">
      <dgm:prSet/>
      <dgm:spPr/>
      <dgm:t>
        <a:bodyPr/>
        <a:lstStyle/>
        <a:p>
          <a:endParaRPr lang="ru-RU"/>
        </a:p>
      </dgm:t>
    </dgm:pt>
    <dgm:pt modelId="{B92AAEF1-032C-43C0-A080-69831A89C8A9}">
      <dgm:prSet phldrT="[Текст]"/>
      <dgm:spPr/>
      <dgm:t>
        <a:bodyPr/>
        <a:lstStyle/>
        <a:p>
          <a:r>
            <a:rPr lang="ru-RU" b="1" dirty="0" smtClean="0"/>
            <a:t>Развёрнутая инфраструктура участка.</a:t>
          </a:r>
          <a:endParaRPr lang="ru-RU" b="1" dirty="0"/>
        </a:p>
      </dgm:t>
    </dgm:pt>
    <dgm:pt modelId="{1C914E5F-0CB5-4353-85E7-0A751B5C4CA6}" type="parTrans" cxnId="{32F2BF22-2C52-4752-9673-1B712D070BB5}">
      <dgm:prSet/>
      <dgm:spPr/>
      <dgm:t>
        <a:bodyPr/>
        <a:lstStyle/>
        <a:p>
          <a:endParaRPr lang="ru-RU"/>
        </a:p>
      </dgm:t>
    </dgm:pt>
    <dgm:pt modelId="{6B9FFFCE-2FB5-4AEB-BB9D-62799092362E}" type="sibTrans" cxnId="{32F2BF22-2C52-4752-9673-1B712D070BB5}">
      <dgm:prSet/>
      <dgm:spPr/>
      <dgm:t>
        <a:bodyPr/>
        <a:lstStyle/>
        <a:p>
          <a:endParaRPr lang="ru-RU"/>
        </a:p>
      </dgm:t>
    </dgm:pt>
    <dgm:pt modelId="{FF7DEA84-1EBA-4DE3-B3FD-B7E02FE2581F}">
      <dgm:prSet phldrT="[Текст]" custT="1"/>
      <dgm:spPr/>
      <dgm:t>
        <a:bodyPr/>
        <a:lstStyle/>
        <a:p>
          <a:r>
            <a:rPr lang="ru-RU" sz="2000" b="1" dirty="0" smtClean="0"/>
            <a:t>Социальная карта.</a:t>
          </a:r>
          <a:endParaRPr lang="ru-RU" sz="2000" b="1" dirty="0"/>
        </a:p>
      </dgm:t>
    </dgm:pt>
    <dgm:pt modelId="{9F77E12C-9079-4622-9485-C18967DA8E6A}" type="parTrans" cxnId="{DA90D84B-8A6A-4EC0-886D-2322B40B4B2F}">
      <dgm:prSet/>
      <dgm:spPr/>
      <dgm:t>
        <a:bodyPr/>
        <a:lstStyle/>
        <a:p>
          <a:endParaRPr lang="ru-RU"/>
        </a:p>
      </dgm:t>
    </dgm:pt>
    <dgm:pt modelId="{01EDE3AE-257C-4604-9C5F-2DFF7DF8F50D}" type="sibTrans" cxnId="{DA90D84B-8A6A-4EC0-886D-2322B40B4B2F}">
      <dgm:prSet/>
      <dgm:spPr/>
      <dgm:t>
        <a:bodyPr/>
        <a:lstStyle/>
        <a:p>
          <a:endParaRPr lang="ru-RU"/>
        </a:p>
      </dgm:t>
    </dgm:pt>
    <dgm:pt modelId="{47AE9645-B613-4C2B-B761-574BC4615797}">
      <dgm:prSet phldrT="[Текст]" custT="1"/>
      <dgm:spPr/>
      <dgm:t>
        <a:bodyPr/>
        <a:lstStyle/>
        <a:p>
          <a:r>
            <a:rPr lang="ru-RU" sz="2400" b="1" dirty="0" smtClean="0"/>
            <a:t>Банк данных.</a:t>
          </a:r>
          <a:endParaRPr lang="ru-RU" sz="2400" b="1" dirty="0"/>
        </a:p>
      </dgm:t>
    </dgm:pt>
    <dgm:pt modelId="{4D3DC58C-D3BD-4F28-8696-6F98DBB104E4}" type="parTrans" cxnId="{21D1AD79-9B39-492D-BF1E-8596F82F234B}">
      <dgm:prSet/>
      <dgm:spPr/>
      <dgm:t>
        <a:bodyPr/>
        <a:lstStyle/>
        <a:p>
          <a:endParaRPr lang="ru-RU"/>
        </a:p>
      </dgm:t>
    </dgm:pt>
    <dgm:pt modelId="{43ED7E5E-3ECC-413B-8129-6B31AD96D647}" type="sibTrans" cxnId="{21D1AD79-9B39-492D-BF1E-8596F82F234B}">
      <dgm:prSet/>
      <dgm:spPr/>
      <dgm:t>
        <a:bodyPr/>
        <a:lstStyle/>
        <a:p>
          <a:endParaRPr lang="ru-RU"/>
        </a:p>
      </dgm:t>
    </dgm:pt>
    <dgm:pt modelId="{1071CA6A-F999-437A-9F5B-5A0F0B451823}" type="pres">
      <dgm:prSet presAssocID="{57068B73-9730-49BD-A316-C258C99D87D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160EC7-17A2-4FB4-8939-3F1C48B88952}" type="pres">
      <dgm:prSet presAssocID="{738DC5C8-3554-403E-9C94-2FF2ED89074E}" presName="roof" presStyleLbl="dkBgShp" presStyleIdx="0" presStyleCnt="2" custLinFactNeighborX="-2000"/>
      <dgm:spPr/>
      <dgm:t>
        <a:bodyPr/>
        <a:lstStyle/>
        <a:p>
          <a:endParaRPr lang="ru-RU"/>
        </a:p>
      </dgm:t>
    </dgm:pt>
    <dgm:pt modelId="{D0F4834F-D5BB-4DCB-BCCF-AA581B092527}" type="pres">
      <dgm:prSet presAssocID="{738DC5C8-3554-403E-9C94-2FF2ED89074E}" presName="pillars" presStyleCnt="0"/>
      <dgm:spPr/>
      <dgm:t>
        <a:bodyPr/>
        <a:lstStyle/>
        <a:p>
          <a:endParaRPr lang="ru-RU"/>
        </a:p>
      </dgm:t>
    </dgm:pt>
    <dgm:pt modelId="{954933C8-E1AE-43DC-9754-CFA8ECDAE13C}" type="pres">
      <dgm:prSet presAssocID="{738DC5C8-3554-403E-9C94-2FF2ED89074E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43CB55-890F-4103-88CE-47687EECCE4F}" type="pres">
      <dgm:prSet presAssocID="{FF7DEA84-1EBA-4DE3-B3FD-B7E02FE2581F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4F3FC6-B5E2-4F31-AE04-9AB0E2A274E9}" type="pres">
      <dgm:prSet presAssocID="{47AE9645-B613-4C2B-B761-574BC4615797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210BEA-E1A3-4CCA-8204-E99AE8C2DC4A}" type="pres">
      <dgm:prSet presAssocID="{738DC5C8-3554-403E-9C94-2FF2ED89074E}" presName="base" presStyleLbl="dkBgShp" presStyleIdx="1" presStyleCnt="2" custLinFactNeighborY="4762"/>
      <dgm:spPr/>
      <dgm:t>
        <a:bodyPr/>
        <a:lstStyle/>
        <a:p>
          <a:endParaRPr lang="ru-RU"/>
        </a:p>
      </dgm:t>
    </dgm:pt>
  </dgm:ptLst>
  <dgm:cxnLst>
    <dgm:cxn modelId="{F7B9CB91-07E7-4869-A024-58986C14AF58}" type="presOf" srcId="{FF7DEA84-1EBA-4DE3-B3FD-B7E02FE2581F}" destId="{DE43CB55-890F-4103-88CE-47687EECCE4F}" srcOrd="0" destOrd="0" presId="urn:microsoft.com/office/officeart/2005/8/layout/hList3"/>
    <dgm:cxn modelId="{707D846A-D015-4E59-A17E-1F00CB709677}" type="presOf" srcId="{47AE9645-B613-4C2B-B761-574BC4615797}" destId="{D64F3FC6-B5E2-4F31-AE04-9AB0E2A274E9}" srcOrd="0" destOrd="0" presId="urn:microsoft.com/office/officeart/2005/8/layout/hList3"/>
    <dgm:cxn modelId="{21D1AD79-9B39-492D-BF1E-8596F82F234B}" srcId="{738DC5C8-3554-403E-9C94-2FF2ED89074E}" destId="{47AE9645-B613-4C2B-B761-574BC4615797}" srcOrd="2" destOrd="0" parTransId="{4D3DC58C-D3BD-4F28-8696-6F98DBB104E4}" sibTransId="{43ED7E5E-3ECC-413B-8129-6B31AD96D647}"/>
    <dgm:cxn modelId="{395D347A-6815-4CD6-AFB1-1FCAC064C19A}" type="presOf" srcId="{B92AAEF1-032C-43C0-A080-69831A89C8A9}" destId="{954933C8-E1AE-43DC-9754-CFA8ECDAE13C}" srcOrd="0" destOrd="0" presId="urn:microsoft.com/office/officeart/2005/8/layout/hList3"/>
    <dgm:cxn modelId="{DA90D84B-8A6A-4EC0-886D-2322B40B4B2F}" srcId="{738DC5C8-3554-403E-9C94-2FF2ED89074E}" destId="{FF7DEA84-1EBA-4DE3-B3FD-B7E02FE2581F}" srcOrd="1" destOrd="0" parTransId="{9F77E12C-9079-4622-9485-C18967DA8E6A}" sibTransId="{01EDE3AE-257C-4604-9C5F-2DFF7DF8F50D}"/>
    <dgm:cxn modelId="{8CA13F32-D75E-485B-AE41-34931AD5025D}" srcId="{57068B73-9730-49BD-A316-C258C99D87D1}" destId="{738DC5C8-3554-403E-9C94-2FF2ED89074E}" srcOrd="0" destOrd="0" parTransId="{4E5008CD-527A-4398-BB71-67DC8FFACEEE}" sibTransId="{0F03A00D-05EC-4AB4-86C8-333C96A6433E}"/>
    <dgm:cxn modelId="{32F2BF22-2C52-4752-9673-1B712D070BB5}" srcId="{738DC5C8-3554-403E-9C94-2FF2ED89074E}" destId="{B92AAEF1-032C-43C0-A080-69831A89C8A9}" srcOrd="0" destOrd="0" parTransId="{1C914E5F-0CB5-4353-85E7-0A751B5C4CA6}" sibTransId="{6B9FFFCE-2FB5-4AEB-BB9D-62799092362E}"/>
    <dgm:cxn modelId="{2E4A3207-1D3E-4DEB-A528-96E9A9721ABF}" type="presOf" srcId="{738DC5C8-3554-403E-9C94-2FF2ED89074E}" destId="{41160EC7-17A2-4FB4-8939-3F1C48B88952}" srcOrd="0" destOrd="0" presId="urn:microsoft.com/office/officeart/2005/8/layout/hList3"/>
    <dgm:cxn modelId="{3D039750-7C68-4DCE-BB4D-ED7802E7A3BE}" type="presOf" srcId="{57068B73-9730-49BD-A316-C258C99D87D1}" destId="{1071CA6A-F999-437A-9F5B-5A0F0B451823}" srcOrd="0" destOrd="0" presId="urn:microsoft.com/office/officeart/2005/8/layout/hList3"/>
    <dgm:cxn modelId="{26420C8B-8E7A-4258-93DF-3723A397AC06}" type="presParOf" srcId="{1071CA6A-F999-437A-9F5B-5A0F0B451823}" destId="{41160EC7-17A2-4FB4-8939-3F1C48B88952}" srcOrd="0" destOrd="0" presId="urn:microsoft.com/office/officeart/2005/8/layout/hList3"/>
    <dgm:cxn modelId="{0EA0853C-0E7E-489C-BC98-0CE71B2F8FEF}" type="presParOf" srcId="{1071CA6A-F999-437A-9F5B-5A0F0B451823}" destId="{D0F4834F-D5BB-4DCB-BCCF-AA581B092527}" srcOrd="1" destOrd="0" presId="urn:microsoft.com/office/officeart/2005/8/layout/hList3"/>
    <dgm:cxn modelId="{349F742C-0752-4AE8-9E28-AEB8DDB9448C}" type="presParOf" srcId="{D0F4834F-D5BB-4DCB-BCCF-AA581B092527}" destId="{954933C8-E1AE-43DC-9754-CFA8ECDAE13C}" srcOrd="0" destOrd="0" presId="urn:microsoft.com/office/officeart/2005/8/layout/hList3"/>
    <dgm:cxn modelId="{96E16A52-D888-4671-8F57-E93C16BB6777}" type="presParOf" srcId="{D0F4834F-D5BB-4DCB-BCCF-AA581B092527}" destId="{DE43CB55-890F-4103-88CE-47687EECCE4F}" srcOrd="1" destOrd="0" presId="urn:microsoft.com/office/officeart/2005/8/layout/hList3"/>
    <dgm:cxn modelId="{50E2D6CC-6A09-4818-853E-4661B31C6BA8}" type="presParOf" srcId="{D0F4834F-D5BB-4DCB-BCCF-AA581B092527}" destId="{D64F3FC6-B5E2-4F31-AE04-9AB0E2A274E9}" srcOrd="2" destOrd="0" presId="urn:microsoft.com/office/officeart/2005/8/layout/hList3"/>
    <dgm:cxn modelId="{54ECACDA-E71C-4764-8915-C80F87B95792}" type="presParOf" srcId="{1071CA6A-F999-437A-9F5B-5A0F0B451823}" destId="{83210BEA-E1A3-4CCA-8204-E99AE8C2DC4A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160EC7-17A2-4FB4-8939-3F1C48B88952}">
      <dsp:nvSpPr>
        <dsp:cNvPr id="0" name=""/>
        <dsp:cNvSpPr/>
      </dsp:nvSpPr>
      <dsp:spPr>
        <a:xfrm>
          <a:off x="0" y="0"/>
          <a:ext cx="7010400" cy="70866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Социальный паспорт участка</a:t>
          </a:r>
          <a:endParaRPr lang="ru-RU" sz="2400" b="1" kern="1200" dirty="0"/>
        </a:p>
      </dsp:txBody>
      <dsp:txXfrm>
        <a:off x="0" y="0"/>
        <a:ext cx="7010400" cy="708660"/>
      </dsp:txXfrm>
    </dsp:sp>
    <dsp:sp modelId="{954933C8-E1AE-43DC-9754-CFA8ECDAE13C}">
      <dsp:nvSpPr>
        <dsp:cNvPr id="0" name=""/>
        <dsp:cNvSpPr/>
      </dsp:nvSpPr>
      <dsp:spPr>
        <a:xfrm>
          <a:off x="3423" y="708660"/>
          <a:ext cx="2334517" cy="14881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Развёрнутая инфраструктура участка.</a:t>
          </a:r>
          <a:endParaRPr lang="ru-RU" sz="2400" b="1" kern="1200" dirty="0"/>
        </a:p>
      </dsp:txBody>
      <dsp:txXfrm>
        <a:off x="3423" y="708660"/>
        <a:ext cx="2334517" cy="1488186"/>
      </dsp:txXfrm>
    </dsp:sp>
    <dsp:sp modelId="{DE43CB55-890F-4103-88CE-47687EECCE4F}">
      <dsp:nvSpPr>
        <dsp:cNvPr id="0" name=""/>
        <dsp:cNvSpPr/>
      </dsp:nvSpPr>
      <dsp:spPr>
        <a:xfrm>
          <a:off x="2337941" y="708660"/>
          <a:ext cx="2334517" cy="14881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Социальная карта.</a:t>
          </a:r>
          <a:endParaRPr lang="ru-RU" sz="2000" b="1" kern="1200" dirty="0"/>
        </a:p>
      </dsp:txBody>
      <dsp:txXfrm>
        <a:off x="2337941" y="708660"/>
        <a:ext cx="2334517" cy="1488186"/>
      </dsp:txXfrm>
    </dsp:sp>
    <dsp:sp modelId="{D64F3FC6-B5E2-4F31-AE04-9AB0E2A274E9}">
      <dsp:nvSpPr>
        <dsp:cNvPr id="0" name=""/>
        <dsp:cNvSpPr/>
      </dsp:nvSpPr>
      <dsp:spPr>
        <a:xfrm>
          <a:off x="4672458" y="708660"/>
          <a:ext cx="2334517" cy="14881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Банк данных.</a:t>
          </a:r>
          <a:endParaRPr lang="ru-RU" sz="2400" b="1" kern="1200" dirty="0"/>
        </a:p>
      </dsp:txBody>
      <dsp:txXfrm>
        <a:off x="4672458" y="708660"/>
        <a:ext cx="2334517" cy="1488186"/>
      </dsp:txXfrm>
    </dsp:sp>
    <dsp:sp modelId="{83210BEA-E1A3-4CCA-8204-E99AE8C2DC4A}">
      <dsp:nvSpPr>
        <dsp:cNvPr id="0" name=""/>
        <dsp:cNvSpPr/>
      </dsp:nvSpPr>
      <dsp:spPr>
        <a:xfrm>
          <a:off x="0" y="2196846"/>
          <a:ext cx="7010400" cy="165354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gif"/><Relationship Id="rId7" Type="http://schemas.openxmlformats.org/officeDocument/2006/relationships/image" Target="../media/image1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4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gif"/><Relationship Id="rId7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4.gif"/><Relationship Id="rId4" Type="http://schemas.openxmlformats.org/officeDocument/2006/relationships/image" Target="../media/image4.gif"/><Relationship Id="rId9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.gif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gif"/><Relationship Id="rId7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2.gif"/><Relationship Id="rId4" Type="http://schemas.openxmlformats.org/officeDocument/2006/relationships/image" Target="../media/image4.gif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3.gif"/><Relationship Id="rId7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23.gif"/><Relationship Id="rId4" Type="http://schemas.openxmlformats.org/officeDocument/2006/relationships/image" Target="../media/image4.gif"/><Relationship Id="rId9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.gif"/><Relationship Id="rId7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9.jpe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gif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4.gif"/><Relationship Id="rId7" Type="http://schemas.openxmlformats.org/officeDocument/2006/relationships/image" Target="../media/image5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4.gif"/><Relationship Id="rId7" Type="http://schemas.openxmlformats.org/officeDocument/2006/relationships/image" Target="../media/image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gif"/><Relationship Id="rId5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gif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5" Type="http://schemas.openxmlformats.org/officeDocument/2006/relationships/image" Target="../media/image75.pn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4.gif"/><Relationship Id="rId7" Type="http://schemas.openxmlformats.org/officeDocument/2006/relationships/image" Target="../media/image8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4.gif"/><Relationship Id="rId7" Type="http://schemas.openxmlformats.org/officeDocument/2006/relationships/image" Target="../media/image8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4.gif"/><Relationship Id="rId7" Type="http://schemas.openxmlformats.org/officeDocument/2006/relationships/image" Target="../media/image8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4.gif"/><Relationship Id="rId7" Type="http://schemas.openxmlformats.org/officeDocument/2006/relationships/image" Target="../media/image9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Relationship Id="rId9" Type="http://schemas.openxmlformats.org/officeDocument/2006/relationships/image" Target="../media/image92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image" Target="../media/image4.gif"/><Relationship Id="rId7" Type="http://schemas.openxmlformats.org/officeDocument/2006/relationships/image" Target="../media/image9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Relationship Id="rId9" Type="http://schemas.openxmlformats.org/officeDocument/2006/relationships/image" Target="../media/image96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3" Type="http://schemas.openxmlformats.org/officeDocument/2006/relationships/image" Target="../media/image4.gif"/><Relationship Id="rId7" Type="http://schemas.openxmlformats.org/officeDocument/2006/relationships/image" Target="../media/image9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4.gif"/><Relationship Id="rId7" Type="http://schemas.openxmlformats.org/officeDocument/2006/relationships/image" Target="../media/image10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Relationship Id="rId9" Type="http://schemas.openxmlformats.org/officeDocument/2006/relationships/image" Target="../media/image10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4.gif"/><Relationship Id="rId7" Type="http://schemas.openxmlformats.org/officeDocument/2006/relationships/diagramData" Target="../diagrams/data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11" Type="http://schemas.microsoft.com/office/2007/relationships/diagramDrawing" Target="../diagrams/drawing1.xml"/><Relationship Id="rId5" Type="http://schemas.openxmlformats.org/officeDocument/2006/relationships/image" Target="../media/image76.gif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gif"/><Relationship Id="rId9" Type="http://schemas.openxmlformats.org/officeDocument/2006/relationships/diagramQuickStyle" Target="../diagrams/quickStyle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4.gif"/><Relationship Id="rId7" Type="http://schemas.openxmlformats.org/officeDocument/2006/relationships/image" Target="../media/image1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3" Type="http://schemas.openxmlformats.org/officeDocument/2006/relationships/image" Target="../media/image4.gif"/><Relationship Id="rId7" Type="http://schemas.openxmlformats.org/officeDocument/2006/relationships/image" Target="../media/image1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4.gif"/><Relationship Id="rId7" Type="http://schemas.openxmlformats.org/officeDocument/2006/relationships/image" Target="../media/image1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5" Type="http://schemas.openxmlformats.org/officeDocument/2006/relationships/image" Target="../media/image76.gif"/><Relationship Id="rId4" Type="http://schemas.openxmlformats.org/officeDocument/2006/relationships/image" Target="../media/image3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2010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05400" y="4267200"/>
            <a:ext cx="297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ГОУ «КЦСОН г. Каменска – Уральского  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31746" name="Picture 2" descr="http://himchistka-ekaterinburg.umi.ru/images/cms/data/c_1cu41gxs82toa0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953000"/>
            <a:ext cx="2895600" cy="1654629"/>
          </a:xfrm>
          <a:prstGeom prst="rect">
            <a:avLst/>
          </a:prstGeom>
          <a:noFill/>
        </p:spPr>
      </p:pic>
      <p:pic>
        <p:nvPicPr>
          <p:cNvPr id="18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257800"/>
            <a:ext cx="3581401" cy="10668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D:\фото\директор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676400"/>
            <a:ext cx="3088640" cy="231648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838200" y="990600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Мир держится на добрых людях.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Не на агрессии и зле.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И если доброты не будет,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То ничего не будет на земле.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/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Мир держится на сострадании,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А не на важности пустой.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Вот кто-то свет потёмкам дарит,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Чтоб озарить жизнь красотой.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/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Мир держится на милосердии,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А не на выгоде и лжи.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Никто из нас не минет смерти,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А потому добро творить спеши.</a:t>
            </a:r>
            <a:br>
              <a:rPr lang="ru-RU" dirty="0" smtClean="0">
                <a:solidFill>
                  <a:srgbClr val="000099"/>
                </a:solidFill>
              </a:rPr>
            </a:b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572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8862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5486400"/>
            <a:ext cx="685800" cy="6858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38200" y="838200"/>
            <a:ext cx="7391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2010 году в Центре  функционировали следующие структурные подразделения:</a:t>
            </a:r>
          </a:p>
          <a:p>
            <a:pPr algn="ctr"/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Десять Отделений социального обслуживания на дому граждан пожилого возраста и инвалидов в городе и Каменском районе</a:t>
            </a:r>
          </a:p>
          <a:p>
            <a:pPr marL="342900" indent="-342900" algn="ctr"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Отделение срочного социального обслуживания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социально – реабилитационное отделение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Два отделения участковой социальной службы города и Каменского района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</p:txBody>
      </p:sp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5562600"/>
            <a:ext cx="707018" cy="790575"/>
          </a:xfrm>
          <a:prstGeom prst="rect">
            <a:avLst/>
          </a:prstGeom>
          <a:noFill/>
        </p:spPr>
      </p:pic>
      <p:pic>
        <p:nvPicPr>
          <p:cNvPr id="30722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286000"/>
            <a:ext cx="1047750" cy="1047751"/>
          </a:xfrm>
          <a:prstGeom prst="rect">
            <a:avLst/>
          </a:prstGeom>
          <a:noFill/>
        </p:spPr>
      </p:pic>
      <p:pic>
        <p:nvPicPr>
          <p:cNvPr id="14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5105400"/>
            <a:ext cx="1047750" cy="1047751"/>
          </a:xfrm>
          <a:prstGeom prst="rect">
            <a:avLst/>
          </a:prstGeom>
          <a:noFill/>
        </p:spPr>
      </p:pic>
      <p:pic>
        <p:nvPicPr>
          <p:cNvPr id="15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2600" y="4800600"/>
            <a:ext cx="1047750" cy="104775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495800"/>
            <a:ext cx="707018" cy="7905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38862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228600"/>
            <a:ext cx="707018" cy="7905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48006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505200"/>
            <a:ext cx="685800" cy="685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66800" y="762000"/>
            <a:ext cx="7086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В 2010 году РАБОТА «СОВЕТА НАСТАВНИКОВ»</a:t>
            </a:r>
            <a:endParaRPr lang="ru-RU" dirty="0" smtClean="0">
              <a:solidFill>
                <a:srgbClr val="000099"/>
              </a:solidFill>
            </a:endParaRPr>
          </a:p>
          <a:p>
            <a:r>
              <a:rPr lang="ru-RU" b="1" dirty="0" smtClean="0">
                <a:solidFill>
                  <a:srgbClr val="000099"/>
                </a:solidFill>
              </a:rPr>
              <a:t> Председатель Сергеева Р.К.</a:t>
            </a:r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- В течение 2010 года проведено </a:t>
            </a:r>
            <a:r>
              <a:rPr lang="ru-RU" b="1" u="sng" dirty="0" smtClean="0">
                <a:solidFill>
                  <a:srgbClr val="000099"/>
                </a:solidFill>
              </a:rPr>
              <a:t>12</a:t>
            </a:r>
            <a:r>
              <a:rPr lang="ru-RU" b="1" dirty="0" smtClean="0">
                <a:solidFill>
                  <a:srgbClr val="000099"/>
                </a:solidFill>
              </a:rPr>
              <a:t> </a:t>
            </a:r>
            <a:r>
              <a:rPr lang="ru-RU" dirty="0" smtClean="0">
                <a:solidFill>
                  <a:srgbClr val="000099"/>
                </a:solidFill>
              </a:rPr>
              <a:t>заседаний «Совета наставников»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из них проведено обучающих занятий – </a:t>
            </a:r>
            <a:r>
              <a:rPr lang="ru-RU" b="1" u="sng" dirty="0" smtClean="0">
                <a:solidFill>
                  <a:srgbClr val="000099"/>
                </a:solidFill>
              </a:rPr>
              <a:t>8</a:t>
            </a:r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- За период с января по сентябрь 2010г. проведен полный курс обучения в «Совете наставников» с </a:t>
            </a:r>
            <a:r>
              <a:rPr lang="ru-RU" b="1" u="sng" dirty="0" smtClean="0">
                <a:solidFill>
                  <a:srgbClr val="000099"/>
                </a:solidFill>
              </a:rPr>
              <a:t>19</a:t>
            </a:r>
            <a:r>
              <a:rPr lang="ru-RU" dirty="0" smtClean="0">
                <a:solidFill>
                  <a:srgbClr val="000099"/>
                </a:solidFill>
              </a:rPr>
              <a:t> социальными работниками.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Из них уволились </a:t>
            </a:r>
            <a:r>
              <a:rPr lang="ru-RU" b="1" u="sng" dirty="0" smtClean="0">
                <a:solidFill>
                  <a:srgbClr val="000099"/>
                </a:solidFill>
              </a:rPr>
              <a:t>5</a:t>
            </a:r>
            <a:r>
              <a:rPr lang="ru-RU" dirty="0" smtClean="0">
                <a:solidFill>
                  <a:srgbClr val="000099"/>
                </a:solidFill>
              </a:rPr>
              <a:t> человека – </a:t>
            </a:r>
            <a:r>
              <a:rPr lang="ru-RU" b="1" dirty="0" smtClean="0">
                <a:solidFill>
                  <a:srgbClr val="000099"/>
                </a:solidFill>
              </a:rPr>
              <a:t>14 </a:t>
            </a:r>
            <a:r>
              <a:rPr lang="ru-RU" dirty="0" smtClean="0">
                <a:solidFill>
                  <a:srgbClr val="000099"/>
                </a:solidFill>
              </a:rPr>
              <a:t>социальных работников продолжают работать.</a:t>
            </a:r>
          </a:p>
          <a:p>
            <a:pPr algn="ctr"/>
            <a:endParaRPr lang="ru-RU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2867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581400"/>
            <a:ext cx="885825" cy="849852"/>
          </a:xfrm>
          <a:prstGeom prst="rect">
            <a:avLst/>
          </a:prstGeom>
          <a:noFill/>
        </p:spPr>
      </p:pic>
      <p:pic>
        <p:nvPicPr>
          <p:cNvPr id="2867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60198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1038548" y="4924747"/>
            <a:ext cx="1066800" cy="1066800"/>
          </a:xfrm>
          <a:prstGeom prst="rect">
            <a:avLst/>
          </a:prstGeom>
          <a:noFill/>
        </p:spPr>
      </p:pic>
      <p:pic>
        <p:nvPicPr>
          <p:cNvPr id="1026" name="Picture 2" descr="P10708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0" y="3352800"/>
            <a:ext cx="29718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066800" y="1066800"/>
            <a:ext cx="7162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249017"/>
            <a:ext cx="1066800" cy="1066800"/>
          </a:xfrm>
          <a:prstGeom prst="rect">
            <a:avLst/>
          </a:prstGeom>
          <a:noFill/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838200" y="533400"/>
            <a:ext cx="7467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РАБОТЫ «СОВЕТА ТРУДОВОГО КОЛЛЕКТИВА»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года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2010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года проведено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заседания (19.02.2010, 30.08.2010, 25.11.2010. 25.11.2010г.) на которых рассмотрели следующие вопросы: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1) обсуждение поведения специалиста СРО в связи с неоднократным неисполнением без уважительных причин трудовых обязанностей;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2) обслуживание клиентов в холодное, жаркое время года;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3) отчет по приобретению спец. одежды, спец. обуви для соц. работников и участковых специалистов;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4) обеспечение соц. работников канц. товарами;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668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5) отчёт о проделанной работе Председателя Совета наставников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Шиль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Е.Ю.;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838200" y="2895600"/>
            <a:ext cx="7620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РАБОТЫ «ШКОЛЫ СОЦИАЛЬНОГО РАБОТНИКА»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2010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году  продолжилась работа в «Школе социального работника» с психологом Медведевой Н.Б..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период  с марта по май 2010 года тема занятий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Узнай себя заново»  включала в себя три встречи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занятий  являлась помощь в осознании работниками своих внутренних  установок, личных убеждений;  в создании мотивации на достижение личных результатов своего труда.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Тема предполагала просмотр научно-популярного фильма «Секрет успеха» и его дальнейшее обсуждение.</a:t>
            </a:r>
            <a:r>
              <a:rPr lang="ru-RU" sz="1400" dirty="0" smtClean="0">
                <a:solidFill>
                  <a:srgbClr val="000099"/>
                </a:solidFill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 июле и августе проведено тестирование социальных работников в рамках психологического исследования на тему «Эмоциональное выгорание работников социальной службы».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5334000"/>
            <a:ext cx="74676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 сентябре-декабре месяце началась работа по профилактике эмоционального выгорания. Сотрудникам представлялась информация о том, что такое «эмоциональное выгорание», как и когда оно возникает и какие последствия может повлечь. Далее подробно разбирались составляющие стресса. На последнем занятии была предложена одна из профилактических методик </a:t>
            </a:r>
            <a:endParaRPr lang="ru-RU" sz="1400" dirty="0">
              <a:solidFill>
                <a:srgbClr val="0000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6764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325217"/>
            <a:ext cx="1066800" cy="10668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90600" y="838200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18.02.2010 года организовали и провели праздничное заседание клуба для ветеранов ВОВ  </a:t>
            </a:r>
            <a:r>
              <a:rPr lang="ru-RU" dirty="0" smtClean="0">
                <a:solidFill>
                  <a:srgbClr val="FF0000"/>
                </a:solidFill>
              </a:rPr>
              <a:t>«Фронтовик» </a:t>
            </a:r>
            <a:r>
              <a:rPr lang="ru-RU" dirty="0" smtClean="0">
                <a:solidFill>
                  <a:srgbClr val="000099"/>
                </a:solidFill>
              </a:rPr>
              <a:t>на тему: «Есть такая профессия» с участием ансамбля «Вишенка» и представителями «Торгово-промышленной палаты». На мероприятии присутствовало </a:t>
            </a:r>
            <a:r>
              <a:rPr lang="ru-RU" b="1" dirty="0" smtClean="0">
                <a:solidFill>
                  <a:srgbClr val="000099"/>
                </a:solidFill>
              </a:rPr>
              <a:t>30 человек</a:t>
            </a:r>
            <a:r>
              <a:rPr lang="ru-RU" dirty="0" smtClean="0">
                <a:solidFill>
                  <a:srgbClr val="000099"/>
                </a:solidFill>
              </a:rPr>
              <a:t>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38913" name="Picture 1" descr="IMG_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3124200"/>
            <a:ext cx="2819400" cy="2111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IMG_000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81600" y="3200400"/>
            <a:ext cx="2670922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  <p:pic>
        <p:nvPicPr>
          <p:cNvPr id="2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497417" y="2077816"/>
            <a:ext cx="1066800" cy="1066800"/>
          </a:xfrm>
          <a:prstGeom prst="rect">
            <a:avLst/>
          </a:prstGeom>
          <a:noFill/>
        </p:spPr>
      </p:pic>
      <p:pic>
        <p:nvPicPr>
          <p:cNvPr id="2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2306416" y="2001616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81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3810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4091534" y="-99465"/>
            <a:ext cx="1066800" cy="106680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762000" y="1066800"/>
            <a:ext cx="7467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srgbClr val="000099"/>
                </a:solidFill>
              </a:rPr>
              <a:t>с 8.02.2010 по 24. 02.2010 года организовали и провели акции: </a:t>
            </a:r>
            <a:r>
              <a:rPr lang="ru-RU" dirty="0" smtClean="0">
                <a:solidFill>
                  <a:srgbClr val="FF0000"/>
                </a:solidFill>
              </a:rPr>
              <a:t>«Поздравительная открытка», «Адресный подарок»</a:t>
            </a:r>
            <a:r>
              <a:rPr lang="ru-RU" dirty="0" smtClean="0">
                <a:solidFill>
                  <a:srgbClr val="000099"/>
                </a:solidFill>
              </a:rPr>
              <a:t> (по изготовлению и вручению открыток и подарков ветеранам боевых действий, УТФ) совместно с общеобразовательными учебными учреждениями. Акция проведена на 12 социальных участках города. В акции приняли участие </a:t>
            </a:r>
            <a:r>
              <a:rPr lang="ru-RU" b="1" dirty="0" smtClean="0">
                <a:solidFill>
                  <a:srgbClr val="000099"/>
                </a:solidFill>
              </a:rPr>
              <a:t>15 школ</a:t>
            </a:r>
            <a:r>
              <a:rPr lang="ru-RU" dirty="0" smtClean="0">
                <a:solidFill>
                  <a:srgbClr val="000099"/>
                </a:solidFill>
              </a:rPr>
              <a:t>, было изготовлено </a:t>
            </a:r>
            <a:r>
              <a:rPr lang="ru-RU" b="1" dirty="0" smtClean="0">
                <a:solidFill>
                  <a:srgbClr val="000099"/>
                </a:solidFill>
              </a:rPr>
              <a:t>26 сувениров</a:t>
            </a:r>
            <a:r>
              <a:rPr lang="ru-RU" dirty="0" smtClean="0">
                <a:solidFill>
                  <a:srgbClr val="000099"/>
                </a:solidFill>
              </a:rPr>
              <a:t>, </a:t>
            </a:r>
            <a:r>
              <a:rPr lang="ru-RU" b="1" dirty="0" smtClean="0">
                <a:solidFill>
                  <a:srgbClr val="000099"/>
                </a:solidFill>
              </a:rPr>
              <a:t>326 открыток</a:t>
            </a:r>
            <a:r>
              <a:rPr lang="ru-RU" dirty="0" smtClean="0">
                <a:solidFill>
                  <a:srgbClr val="000099"/>
                </a:solidFill>
              </a:rPr>
              <a:t>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37889" name="Picture 1" descr="SS8506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3124200"/>
            <a:ext cx="28575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SS8506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3124200"/>
            <a:ext cx="284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2860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243840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5105400"/>
            <a:ext cx="685800" cy="685800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600200" y="609600"/>
            <a:ext cx="5943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мероприятия, посвященные 65 – ой годовщине Победы в ВОВ: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607150" y="2664550"/>
            <a:ext cx="1066800" cy="10668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914400" y="1295400"/>
            <a:ext cx="739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409 ветеранов и участников ВОВ получили юбилейные медали, посвященные памятной дате, с которыми ветераны пожелали сфотографироваться , 24 ветерана получили фотографии на память.  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36879" name="Picture 15" descr="P10100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2286000"/>
            <a:ext cx="2057400" cy="1533525"/>
          </a:xfrm>
          <a:prstGeom prst="rect">
            <a:avLst/>
          </a:prstGeom>
          <a:noFill/>
        </p:spPr>
      </p:pic>
      <p:pic>
        <p:nvPicPr>
          <p:cNvPr id="36880" name="Picture 16" descr="Подоприхин В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10200" y="2286000"/>
            <a:ext cx="2057400" cy="1533525"/>
          </a:xfrm>
          <a:prstGeom prst="rect">
            <a:avLst/>
          </a:prstGeom>
          <a:noFill/>
        </p:spPr>
      </p:pic>
      <p:sp>
        <p:nvSpPr>
          <p:cNvPr id="37" name="Прямоугольник 36"/>
          <p:cNvSpPr/>
          <p:nvPr/>
        </p:nvSpPr>
        <p:spPr>
          <a:xfrm>
            <a:off x="838200" y="3962400"/>
            <a:ext cx="75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В преддверии юбилея Дня Победы на социальных участках города участковыми специалистами проведены праздничные мероприятия для ветеранов и участников ВОВ. 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36881" name="Picture 17" descr="IMG_004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8800" y="4857750"/>
            <a:ext cx="2247900" cy="1685925"/>
          </a:xfrm>
          <a:prstGeom prst="rect">
            <a:avLst/>
          </a:prstGeom>
          <a:noFill/>
        </p:spPr>
      </p:pic>
      <p:pic>
        <p:nvPicPr>
          <p:cNvPr id="36882" name="Picture 18" descr="IMG_005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3600" y="4724400"/>
            <a:ext cx="2324100" cy="17430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" cy="511233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2286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962400"/>
            <a:ext cx="685800" cy="76685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819400"/>
            <a:ext cx="707018" cy="790575"/>
          </a:xfrm>
          <a:prstGeom prst="rect">
            <a:avLst/>
          </a:prstGeom>
          <a:noFill/>
        </p:spPr>
      </p:pic>
      <p:pic>
        <p:nvPicPr>
          <p:cNvPr id="24578" name="Picture 2" descr="http://www.playcast.ru/uploads/2016/03/11/1777450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0" y="2743200"/>
            <a:ext cx="904875" cy="117157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715880">
            <a:off x="759549" y="5560149"/>
            <a:ext cx="1066800" cy="1066800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838200" y="914400"/>
            <a:ext cx="7620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7.07.2010г – клиенты (инвалиды с психическими расстройствами)  социального реабилитационного отделения участвовали в городском фестивале творчества инвалидов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«Искусство дарует радость»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который проходил в ДК «Юность». Всего участвовало 11 инвалидов в номинациях: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«Декоративно – прикладное искусство» - была организована выставка изделий, изготовленных инвалидами, участвовало 4 инвалида, получили 1 Диплом  2 место и 3 поощрительных приза;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«Хореографическое искусство» - участвовало 2 инвалида, получили Дипломы 2 и 3 место;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«Художественное слово» - участвовало 2 инвалида, получили 1 Диплом 3 место и поощрительный приз;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Вокальное творчество» - участвовал 1 инвалид, получил поощрительный приз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5842" name="Picture 2" descr="IMG_002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7800" y="3810000"/>
            <a:ext cx="2733675" cy="2057400"/>
          </a:xfrm>
          <a:prstGeom prst="rect">
            <a:avLst/>
          </a:prstGeom>
          <a:noFill/>
        </p:spPr>
      </p:pic>
      <p:pic>
        <p:nvPicPr>
          <p:cNvPr id="35843" name="Picture 3" descr="IMG_00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81600" y="3810000"/>
            <a:ext cx="2724150" cy="2047875"/>
          </a:xfrm>
          <a:prstGeom prst="rect">
            <a:avLst/>
          </a:prstGeom>
          <a:noFill/>
        </p:spPr>
      </p:pic>
      <p:pic>
        <p:nvPicPr>
          <p:cNvPr id="19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38400" y="57912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838200" y="990600"/>
            <a:ext cx="7543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В августе 2010 года была проведена благотворительная акция по сбору денежных средств  для детей – школьников из малообеспеченных семей. В акции поучаствовали сотрудники Центра, было собрано более 3 тысяч рублей. На эти средства участковыми специалистами по социальной работе Каменского района были закуплены канцелярские товары, сформированы 13 наборов в сумме по 300 рублей.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34817" name="Picture 1" descr="P101000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5946" y="2895600"/>
            <a:ext cx="3030279" cy="2286000"/>
          </a:xfrm>
          <a:prstGeom prst="rect">
            <a:avLst/>
          </a:prstGeom>
          <a:noFill/>
        </p:spPr>
      </p:pic>
      <p:pic>
        <p:nvPicPr>
          <p:cNvPr id="34818" name="Picture 2" descr="P101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95400" y="2971800"/>
            <a:ext cx="2949875" cy="2209800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43434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990600"/>
            <a:ext cx="632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0099"/>
                </a:solidFill>
              </a:rPr>
              <a:t>Отделения социального обслуживания на дому</a:t>
            </a:r>
            <a:endParaRPr lang="ru-RU" sz="3200" dirty="0">
              <a:solidFill>
                <a:srgbClr val="000099"/>
              </a:solidFill>
            </a:endParaRPr>
          </a:p>
        </p:txBody>
      </p:sp>
      <p:pic>
        <p:nvPicPr>
          <p:cNvPr id="33793" name="Picture 1" descr="D:\фото\ФОТОГРАФИИ по годам\фото сотрудников ГОУ КСОН\сотрудники Синарского район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2133600"/>
            <a:ext cx="4724400" cy="3543301"/>
          </a:xfrm>
          <a:prstGeom prst="rect">
            <a:avLst/>
          </a:prstGeom>
          <a:noFill/>
        </p:spPr>
      </p:pic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57912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4343400"/>
            <a:ext cx="707018" cy="790575"/>
          </a:xfrm>
          <a:prstGeom prst="rect">
            <a:avLst/>
          </a:prstGeom>
          <a:noFill/>
        </p:spPr>
      </p:pic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2286000" y="609600"/>
            <a:ext cx="4572000" cy="104457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10  </a:t>
            </a:r>
          </a:p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отделений на дому</a:t>
            </a:r>
          </a:p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 </a:t>
            </a:r>
            <a:r>
              <a:rPr lang="ru-RU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более 1 </a:t>
            </a:r>
            <a:r>
              <a:rPr lang="ru-RU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312 </a:t>
            </a:r>
            <a:r>
              <a:rPr lang="ru-RU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клиентов</a:t>
            </a: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685800" y="2209800"/>
            <a:ext cx="3048000" cy="134937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7</a:t>
            </a:r>
          </a:p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отделений</a:t>
            </a:r>
          </a:p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Каменск-Уральский</a:t>
            </a:r>
          </a:p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более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1099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клиентов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5410200" y="2286000"/>
            <a:ext cx="2971800" cy="122872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3</a:t>
            </a:r>
          </a:p>
          <a:p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отделения</a:t>
            </a:r>
          </a:p>
          <a:p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Каменский район </a:t>
            </a:r>
          </a:p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213 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клиентов</a:t>
            </a: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762000" y="4419600"/>
            <a:ext cx="7772400" cy="122872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</a:pPr>
            <a:r>
              <a:rPr lang="ru-RU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на обслуживании в отделении находятся пенсионеры, инвалиды, которые по состоянию здоровья не могут выходить из дома, обслуживать себя в домашних условиях.</a:t>
            </a:r>
            <a:br>
              <a:rPr lang="ru-RU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</a:br>
            <a:endParaRPr lang="ru-RU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21" name="Line 7"/>
          <p:cNvSpPr>
            <a:spLocks noChangeShapeType="1"/>
          </p:cNvSpPr>
          <p:nvPr/>
        </p:nvSpPr>
        <p:spPr bwMode="auto">
          <a:xfrm>
            <a:off x="6172200" y="1676400"/>
            <a:ext cx="8382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 flipH="1">
            <a:off x="2438400" y="1676400"/>
            <a:ext cx="5334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2010 год отделениями социального обслуживания на дому граждан пожилого возраста и инвалидов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2 096 человек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- 237 064 услуг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76600"/>
            <a:ext cx="545171" cy="6096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81000"/>
            <a:ext cx="570725" cy="638175"/>
          </a:xfrm>
          <a:prstGeom prst="rect">
            <a:avLst/>
          </a:prstGeom>
          <a:noFill/>
        </p:spPr>
      </p:pic>
      <p:pic>
        <p:nvPicPr>
          <p:cNvPr id="17410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4191000"/>
            <a:ext cx="2596642" cy="3105151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590800"/>
            <a:ext cx="545171" cy="609600"/>
          </a:xfrm>
          <a:prstGeom prst="rect">
            <a:avLst/>
          </a:prstGeom>
          <a:noFill/>
        </p:spPr>
      </p:pic>
      <p:pic>
        <p:nvPicPr>
          <p:cNvPr id="31745" name="Picture 1" descr="P107083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0200" y="914400"/>
            <a:ext cx="2667000" cy="20029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1746" name="Picture 2" descr="P107082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10200" y="3962400"/>
            <a:ext cx="2743200" cy="20532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52578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50292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Социальные работники отделения социального обслуживания на дому предоставляют клиентам  комплекс социальных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r>
              <a:rPr lang="ru-RU" b="1" dirty="0" smtClean="0">
                <a:solidFill>
                  <a:srgbClr val="000099"/>
                </a:solidFill>
              </a:rPr>
              <a:t>услуг: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685800" y="1295400"/>
            <a:ext cx="3962400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социально-бытовые;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социально-медицинские;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 </a:t>
            </a:r>
            <a:r>
              <a:rPr lang="ru-RU" dirty="0" err="1">
                <a:solidFill>
                  <a:srgbClr val="000099"/>
                </a:solidFill>
              </a:rPr>
              <a:t>cоциально</a:t>
            </a:r>
            <a:r>
              <a:rPr lang="ru-RU" dirty="0">
                <a:solidFill>
                  <a:srgbClr val="000099"/>
                </a:solidFill>
              </a:rPr>
              <a:t> - правовые;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rgbClr val="000099"/>
                </a:solidFill>
              </a:rPr>
              <a:t> -социально-экономические;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rgbClr val="000099"/>
                </a:solidFill>
              </a:rPr>
              <a:t>-социально-психологические </a:t>
            </a:r>
          </a:p>
        </p:txBody>
      </p:sp>
      <p:pic>
        <p:nvPicPr>
          <p:cNvPr id="19" name="Picture 5" descr="Фото014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1371600"/>
            <a:ext cx="3759200" cy="2819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" name="Picture 5" descr="SL55006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3429000"/>
            <a:ext cx="3840163" cy="216052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133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186151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Бригадный метод обслуживания граждан – оказание экстренной социальной помощи гражданам пожилого возраста и инвалидам на дому Бригадой социальных работников с целью увеличения количества социальных услуг и упорядочения нагрузки на социальных работников.</a:t>
            </a: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ru-RU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 2010 году работа по организации бригадного обслуживания в отделениях социального обслуживания на дому в Каменском районе продолжилась</a:t>
            </a: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38200" y="2819400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660066"/>
                </a:solidFill>
              </a:rPr>
              <a:t>бригада № 1 социальных работников работает на территории МО Каменского городского округа в </a:t>
            </a:r>
            <a:r>
              <a:rPr lang="ru-RU" i="1" dirty="0" err="1" smtClean="0">
                <a:solidFill>
                  <a:srgbClr val="660066"/>
                </a:solidFill>
              </a:rPr>
              <a:t>Окуловской</a:t>
            </a:r>
            <a:r>
              <a:rPr lang="ru-RU" i="1" dirty="0" smtClean="0">
                <a:solidFill>
                  <a:srgbClr val="660066"/>
                </a:solidFill>
              </a:rPr>
              <a:t>   сельской администрации.</a:t>
            </a:r>
            <a:endParaRPr lang="ru-RU" dirty="0"/>
          </a:p>
        </p:txBody>
      </p:sp>
      <p:pic>
        <p:nvPicPr>
          <p:cNvPr id="24" name="Picture 3" descr="Фото01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657600"/>
            <a:ext cx="3200400" cy="24003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5" name="Picture 4" descr="Фото014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8400" y="3657600"/>
            <a:ext cx="3251200" cy="2438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5562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13716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762000" y="1676400"/>
            <a:ext cx="3962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90600" y="762000"/>
            <a:ext cx="7086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solidFill>
                  <a:srgbClr val="000099"/>
                </a:solidFill>
              </a:rPr>
              <a:t>В мае 2010г создана бригада № 2 социальных работников на территории МО Каменского городского округа в </a:t>
            </a:r>
            <a:r>
              <a:rPr lang="ru-RU" i="1" dirty="0" err="1" smtClean="0">
                <a:solidFill>
                  <a:srgbClr val="000099"/>
                </a:solidFill>
              </a:rPr>
              <a:t>Кисловской</a:t>
            </a:r>
            <a:r>
              <a:rPr lang="ru-RU" i="1" dirty="0" smtClean="0">
                <a:solidFill>
                  <a:srgbClr val="000099"/>
                </a:solidFill>
              </a:rPr>
              <a:t> сельской администрации.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7" name="Picture 6" descr="P101000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2590800"/>
            <a:ext cx="3646198" cy="27336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838200" y="1905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специалист по социальной работе выполняющий функции диспетчера</a:t>
            </a:r>
            <a:endParaRPr lang="ru-RU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1" name="Picture 5" descr="P101000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3200400"/>
            <a:ext cx="3311525" cy="248430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4572000" y="16002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 бригаду вошли 3 сотрудника:</a:t>
            </a:r>
          </a:p>
          <a:p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Водитель (0.5 ставки социального работника);</a:t>
            </a:r>
          </a:p>
          <a:p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 социальных работника (один из них мужчина)</a:t>
            </a:r>
            <a:endParaRPr lang="ru-RU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3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8674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57150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5" name="Rectangle 2"/>
          <p:cNvSpPr txBox="1">
            <a:spLocks noRot="1" noChangeArrowheads="1"/>
          </p:cNvSpPr>
          <p:nvPr/>
        </p:nvSpPr>
        <p:spPr>
          <a:xfrm>
            <a:off x="838199" y="609600"/>
            <a:ext cx="7543801" cy="14319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Бригады, действующие в условиях города</a:t>
            </a: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Picture 3" descr="SL5500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838200" y="2286000"/>
            <a:ext cx="3727450" cy="20970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7" name="Picture 4" descr="SL55006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2286000"/>
            <a:ext cx="3526978" cy="1984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1143000" y="4800600"/>
            <a:ext cx="693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 бригады  по оказанию сезонных видов работ в отделениях социального обслуживания пожилых людей и инвалидов на дому в городе</a:t>
            </a:r>
            <a:r>
              <a:rPr lang="ru-RU" sz="1600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rgbClr val="00B050">
                <a:alpha val="86000"/>
              </a:srgbClr>
            </a:solidFill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133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9436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3048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1" name="Рисунок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762000"/>
            <a:ext cx="2667000" cy="1935163"/>
          </a:xfrm>
          <a:prstGeom prst="rect">
            <a:avLst/>
          </a:prstGeom>
          <a:noFill/>
          <a:ln w="57150">
            <a:solidFill>
              <a:srgbClr val="009900"/>
            </a:solidFill>
            <a:miter lim="800000"/>
            <a:headEnd/>
            <a:tailEnd/>
          </a:ln>
        </p:spPr>
      </p:pic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3810000" y="533400"/>
            <a:ext cx="4724400" cy="129540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ctr">
            <a:normAutofit fontScale="75000" lnSpcReduction="2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Организация досуга для пожилых людей и инвалидов на дому</a:t>
            </a:r>
          </a:p>
        </p:txBody>
      </p:sp>
      <p:sp>
        <p:nvSpPr>
          <p:cNvPr id="16" name="WordArt 8"/>
          <p:cNvSpPr>
            <a:spLocks noChangeArrowheads="1" noChangeShapeType="1" noTextEdit="1"/>
          </p:cNvSpPr>
          <p:nvPr/>
        </p:nvSpPr>
        <p:spPr bwMode="auto">
          <a:xfrm rot="1249896">
            <a:off x="1530830" y="2693868"/>
            <a:ext cx="1657350" cy="12001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Создано</a:t>
            </a:r>
          </a:p>
        </p:txBody>
      </p:sp>
      <p:sp>
        <p:nvSpPr>
          <p:cNvPr id="18" name="WordArt 11"/>
          <p:cNvSpPr>
            <a:spLocks noChangeArrowheads="1" noChangeShapeType="1" noTextEdit="1"/>
          </p:cNvSpPr>
          <p:nvPr/>
        </p:nvSpPr>
        <p:spPr bwMode="auto">
          <a:xfrm>
            <a:off x="2133600" y="3657600"/>
            <a:ext cx="419100" cy="847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6000" kern="10" dirty="0">
                <a:ln w="9525">
                  <a:solidFill>
                    <a:srgbClr val="00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9</a:t>
            </a:r>
          </a:p>
        </p:txBody>
      </p:sp>
      <p:sp>
        <p:nvSpPr>
          <p:cNvPr id="19" name="WordArt 9"/>
          <p:cNvSpPr>
            <a:spLocks noChangeArrowheads="1" noChangeShapeType="1" noTextEdit="1"/>
          </p:cNvSpPr>
          <p:nvPr/>
        </p:nvSpPr>
        <p:spPr bwMode="auto">
          <a:xfrm rot="815565">
            <a:off x="1095612" y="4171597"/>
            <a:ext cx="2571750" cy="12001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мини </a:t>
            </a:r>
            <a:r>
              <a:rPr lang="ru-RU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– клубов на дому</a:t>
            </a:r>
            <a:endParaRPr lang="ru-RU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009900"/>
              </a:solidFill>
              <a:latin typeface="Arial"/>
              <a:cs typeface="Arial"/>
            </a:endParaRPr>
          </a:p>
        </p:txBody>
      </p:sp>
      <p:pic>
        <p:nvPicPr>
          <p:cNvPr id="20" name="Picture 7" descr="IMG_0858"/>
          <p:cNvPicPr>
            <a:picLocks noChangeAspect="1" noChangeArrowheads="1"/>
          </p:cNvPicPr>
          <p:nvPr/>
        </p:nvPicPr>
        <p:blipFill>
          <a:blip r:embed="rId6" cstate="print">
            <a:lum bright="-6000"/>
          </a:blip>
          <a:srcRect/>
          <a:stretch>
            <a:fillRect/>
          </a:stretch>
        </p:blipFill>
        <p:spPr bwMode="auto">
          <a:xfrm>
            <a:off x="3581400" y="2514600"/>
            <a:ext cx="2438400" cy="1830388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  <p:pic>
        <p:nvPicPr>
          <p:cNvPr id="21" name="Picture 2" descr="C:\Documents and Settings\Светлана\Рабочий стол\готовимся к конкурсу\Мини-клуб назаренко е.г\IMG_0115.JPG"/>
          <p:cNvPicPr>
            <a:picLocks noChangeAspect="1" noChangeArrowheads="1"/>
          </p:cNvPicPr>
          <p:nvPr/>
        </p:nvPicPr>
        <p:blipFill>
          <a:blip r:embed="rId7" cstate="print">
            <a:lum bright="-6000"/>
          </a:blip>
          <a:srcRect t="8961" r="11395"/>
          <a:stretch>
            <a:fillRect/>
          </a:stretch>
        </p:blipFill>
        <p:spPr bwMode="auto">
          <a:xfrm>
            <a:off x="5486400" y="1981200"/>
            <a:ext cx="2895600" cy="2132013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  <p:sp>
        <p:nvSpPr>
          <p:cNvPr id="22" name="WordArt 10"/>
          <p:cNvSpPr>
            <a:spLocks noChangeArrowheads="1" noChangeShapeType="1" noTextEdit="1"/>
          </p:cNvSpPr>
          <p:nvPr/>
        </p:nvSpPr>
        <p:spPr bwMode="auto">
          <a:xfrm>
            <a:off x="3276600" y="4038600"/>
            <a:ext cx="5562600" cy="990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0066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" МЫ ВМЕСТЕ!"</a:t>
            </a: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>
          <a:xfrm>
            <a:off x="990600" y="5181600"/>
            <a:ext cx="7315200" cy="129540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!!!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Позволяет пожилым людям сохранять чувство жизненной наполненности, ощущение состояния творческого подъёма и самореализации.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8674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57150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67000" y="533400"/>
            <a:ext cx="3943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Привлечение волонтёров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1295400"/>
            <a:ext cx="2819400" cy="2843213"/>
          </a:xfrm>
          <a:prstGeom prst="rect">
            <a:avLst/>
          </a:prstGeom>
          <a:noFill/>
          <a:ln w="28575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838200" y="54864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Учащиеся средних учебных заведений города  организовали и провели благотворительную акцию «Чистота» для клиентов, находящихся на обслуживании в Центре по оказанию бесплатной социально-бытовой услуги. В 2010 году было обслужено более 30 пенсионеров.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24" name="Picture 5" descr="IMG_00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77006" y="1371600"/>
            <a:ext cx="3142593" cy="2641600"/>
          </a:xfrm>
          <a:prstGeom prst="rect">
            <a:avLst/>
          </a:prstGeom>
          <a:noFill/>
          <a:ln w="28575">
            <a:solidFill>
              <a:srgbClr val="0066FF"/>
            </a:solidFill>
            <a:miter lim="800000"/>
            <a:headEnd/>
            <a:tailEnd/>
          </a:ln>
        </p:spPr>
      </p:pic>
      <p:pic>
        <p:nvPicPr>
          <p:cNvPr id="25" name="Picture 5" descr="Рисунок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3124200"/>
            <a:ext cx="3153715" cy="23637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38200" y="533400"/>
            <a:ext cx="7543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FF"/>
                </a:solidFill>
              </a:rPr>
              <a:t>Основные задачи отделения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Осуществление социального мониторинга на территории обслуживания Центром;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Изучение эффективности деятельности структурных подразделений Центра и внесение предложений по повышению ее качества;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Обобщение и внедрение передовых видов и форм социального обслуживания населения;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Решение вопросов повышения квалификации работников Центра;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Разработка и проведение мероприятий;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Информирование общественности о деятельности Центра.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3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90800" y="68580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1066800"/>
            <a:ext cx="7467600" cy="9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для работников Центра целью повышения компетентности качества оказания услуг населению города и Каменского района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Повышение психологической компетентности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социальных работников (</a:t>
            </a:r>
            <a:r>
              <a:rPr lang="ru-RU" dirty="0" err="1">
                <a:solidFill>
                  <a:srgbClr val="000099"/>
                </a:solidFill>
                <a:latin typeface="Times New Roman" pitchFamily="18" charset="0"/>
              </a:rPr>
              <a:t>конфликтология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, вербальная защита,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эмоциональное выгорание и др.)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Повышение управленческой компетентности руководящих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работников (менеджмент, этика управления, контроль качества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оказываемых услуг)   </a:t>
            </a:r>
          </a:p>
        </p:txBody>
      </p:sp>
      <p:pic>
        <p:nvPicPr>
          <p:cNvPr id="16" name="Picture 4" descr="IMG_007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2209800"/>
            <a:ext cx="3124200" cy="234315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" name="Picture 4" descr="Изображение 83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2209800"/>
            <a:ext cx="3139981" cy="2354263"/>
          </a:xfrm>
          <a:prstGeom prst="rect">
            <a:avLst/>
          </a:prstGeom>
          <a:noFill/>
          <a:ln w="9525">
            <a:solidFill>
              <a:srgbClr val="FF0000">
                <a:alpha val="48000"/>
              </a:srgb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09800" y="762000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219200"/>
            <a:ext cx="7620000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09600" marR="0" lvl="0" indent="-6096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371600"/>
            <a:ext cx="7467600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по тех. учебе для работников Центра 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4" name="Picture 5" descr="P50509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2057400"/>
            <a:ext cx="3551238" cy="2663825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Picture 6" descr="P505097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057400"/>
            <a:ext cx="3443288" cy="2582863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Изучение новых нормативно – правовых документов,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передового опыта других Центров,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материалов электронных методических дней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Министерства социальной защиты населения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Свердловской области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60960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7526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91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447800" y="1143000"/>
            <a:ext cx="685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Заведующей организационно-методическим отделением проводились </a:t>
            </a:r>
            <a:r>
              <a:rPr lang="ru-RU" dirty="0" smtClean="0">
                <a:solidFill>
                  <a:srgbClr val="FF0000"/>
                </a:solidFill>
              </a:rPr>
              <a:t>методические советы </a:t>
            </a:r>
            <a:r>
              <a:rPr lang="ru-RU" dirty="0" smtClean="0">
                <a:solidFill>
                  <a:srgbClr val="000099"/>
                </a:solidFill>
              </a:rPr>
              <a:t>с заведующими структурных подразделений на темы: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219200" y="2136339"/>
            <a:ext cx="701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dirty="0" smtClean="0">
                <a:solidFill>
                  <a:srgbClr val="000099"/>
                </a:solidFill>
              </a:rPr>
              <a:t>– О проведение мониторинга качества и доступности предоставления услуг гражданам, о введении карт реабилитации;</a:t>
            </a:r>
          </a:p>
          <a:p>
            <a:pPr lvl="1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Определение ключевых показателей в структурных подразделениях Центра в соответствии с </a:t>
            </a:r>
            <a:r>
              <a:rPr lang="ru-RU" dirty="0" err="1" smtClean="0">
                <a:solidFill>
                  <a:srgbClr val="000099"/>
                </a:solidFill>
              </a:rPr>
              <a:t>гос</a:t>
            </a:r>
            <a:r>
              <a:rPr lang="ru-RU" dirty="0" smtClean="0">
                <a:solidFill>
                  <a:srgbClr val="000099"/>
                </a:solidFill>
              </a:rPr>
              <a:t>. Заданием;</a:t>
            </a:r>
          </a:p>
          <a:p>
            <a:pPr lvl="1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и др.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26" name="Picture 4" descr="P10408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3962400"/>
            <a:ext cx="2997200" cy="225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IMG_166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3962400"/>
            <a:ext cx="2895600" cy="217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Социальный проект «Возрождение семьи»» 2010г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Российско-германский Благотворительный фонд 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«</a:t>
            </a:r>
            <a:r>
              <a:rPr lang="ru-RU" dirty="0" smtClean="0">
                <a:solidFill>
                  <a:srgbClr val="000099"/>
                </a:solidFill>
              </a:rPr>
              <a:t>Центр «Перспектива»</a:t>
            </a:r>
            <a:endParaRPr lang="ru-RU" b="1" dirty="0" smtClean="0">
              <a:solidFill>
                <a:srgbClr val="000099"/>
              </a:solidFill>
            </a:endParaRP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100 тысяч рублей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Реабилитация семей группы риска, имеющих несовершеннолетних детей 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4577" name="Picture 1" descr="DSC048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2514600"/>
            <a:ext cx="2590800" cy="195072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  <p:pic>
        <p:nvPicPr>
          <p:cNvPr id="24578" name="Picture 2" descr="DSC0484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600" y="2438400"/>
            <a:ext cx="2594245" cy="1943100"/>
          </a:xfrm>
          <a:prstGeom prst="rect">
            <a:avLst/>
          </a:prstGeom>
          <a:solidFill>
            <a:srgbClr val="FF0000">
              <a:alpha val="98000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20" name="Picture 5" descr="DSC0482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3276600"/>
            <a:ext cx="2565400" cy="192405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9144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rgbClr val="000099"/>
                </a:solidFill>
              </a:rPr>
              <a:t>Проведен фестиваль творчества пожилых людей под названием </a:t>
            </a:r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b="1" dirty="0" smtClean="0">
                <a:solidFill>
                  <a:srgbClr val="FF0000"/>
                </a:solidFill>
              </a:rPr>
              <a:t>Споемте, друзья</a:t>
            </a:r>
            <a:r>
              <a:rPr lang="ru-RU" dirty="0" smtClean="0">
                <a:solidFill>
                  <a:srgbClr val="FF0000"/>
                </a:solidFill>
              </a:rPr>
              <a:t>», </a:t>
            </a:r>
            <a:r>
              <a:rPr lang="ru-RU" dirty="0" smtClean="0">
                <a:solidFill>
                  <a:srgbClr val="000099"/>
                </a:solidFill>
              </a:rPr>
              <a:t>на проведение фестиваля </a:t>
            </a:r>
            <a:r>
              <a:rPr lang="ru-RU" dirty="0" smtClean="0">
                <a:solidFill>
                  <a:srgbClr val="FF0000"/>
                </a:solidFill>
              </a:rPr>
              <a:t>Администрация города выделила 10 тысяч рублей</a:t>
            </a:r>
            <a:r>
              <a:rPr lang="ru-RU" dirty="0" smtClean="0">
                <a:solidFill>
                  <a:srgbClr val="000099"/>
                </a:solidFill>
              </a:rPr>
              <a:t>. Фестиваль охватил более 100 творческих пожилых людей.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56322" name="Picture 2" descr="IMG_0380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1066800" y="2286000"/>
            <a:ext cx="3124200" cy="234315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56323" name="Picture 3" descr="IMG_0400"/>
          <p:cNvPicPr preferRelativeResize="0">
            <a:picLocks noChangeAspect="1" noChangeArrowheads="1"/>
          </p:cNvPicPr>
          <p:nvPr/>
        </p:nvPicPr>
        <p:blipFill>
          <a:blip r:embed="rId6" cstate="print">
            <a:lum bright="10000"/>
          </a:blip>
          <a:srcRect/>
          <a:stretch>
            <a:fillRect/>
          </a:stretch>
        </p:blipFill>
        <p:spPr bwMode="auto">
          <a:xfrm>
            <a:off x="5105400" y="2286000"/>
            <a:ext cx="3009900" cy="2257425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1910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914400"/>
            <a:ext cx="7467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000099"/>
                </a:solidFill>
              </a:rPr>
              <a:t>Проведен 1 этап областного </a:t>
            </a:r>
            <a:r>
              <a:rPr lang="ru-RU" dirty="0" smtClean="0">
                <a:solidFill>
                  <a:srgbClr val="FF0000"/>
                </a:solidFill>
              </a:rPr>
              <a:t>фестиваля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0099"/>
                </a:solidFill>
              </a:rPr>
              <a:t>под девизом </a:t>
            </a:r>
            <a:r>
              <a:rPr lang="ru-RU" b="1" dirty="0" smtClean="0">
                <a:solidFill>
                  <a:srgbClr val="FF0000"/>
                </a:solidFill>
              </a:rPr>
              <a:t>«Быть матерью, превыше счастья нет» </a:t>
            </a:r>
            <a:r>
              <a:rPr lang="ru-RU" dirty="0" smtClean="0">
                <a:solidFill>
                  <a:srgbClr val="000099"/>
                </a:solidFill>
              </a:rPr>
              <a:t>в Детском Культурном Центре,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Администрация города выделила денежные средства в сумме 20 тысяч рублей. </a:t>
            </a:r>
            <a:r>
              <a:rPr lang="ru-RU" dirty="0" smtClean="0">
                <a:solidFill>
                  <a:srgbClr val="000099"/>
                </a:solidFill>
              </a:rPr>
              <a:t>Победители в номинациях: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Вокальное творчество или </a:t>
            </a:r>
            <a:r>
              <a:rPr lang="ru-RU" dirty="0" err="1" smtClean="0">
                <a:solidFill>
                  <a:srgbClr val="000099"/>
                </a:solidFill>
              </a:rPr>
              <a:t>музицирование</a:t>
            </a:r>
            <a:r>
              <a:rPr lang="ru-RU" dirty="0" smtClean="0">
                <a:solidFill>
                  <a:srgbClr val="000099"/>
                </a:solidFill>
              </a:rPr>
              <a:t>;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Хореография;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Декоративно – прикладное искусство»;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8369" name="Picture 1" descr="IMG_009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3200400"/>
            <a:ext cx="2705100" cy="2030615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58371" name="Picture 3" descr="IMG_213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1000" y="2971800"/>
            <a:ext cx="1600200" cy="2134855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58372" name="Picture 4" descr="IMG_0056"/>
          <p:cNvPicPr>
            <a:picLocks noChangeAspect="1" noChangeArrowheads="1"/>
          </p:cNvPicPr>
          <p:nvPr/>
        </p:nvPicPr>
        <p:blipFill>
          <a:blip r:embed="rId8" cstate="print"/>
          <a:srcRect l="14764"/>
          <a:stretch>
            <a:fillRect/>
          </a:stretch>
        </p:blipFill>
        <p:spPr bwMode="auto">
          <a:xfrm>
            <a:off x="5867400" y="1752600"/>
            <a:ext cx="2580120" cy="2027238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2362200" y="5334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Участники фестиваля получили памятные призы и дипломы за участие. 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2010 года в Центре проводятся социологические исследования: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программе «Самочувствие пенсионера»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Цель – выявление проблем у граждан пенсионного возраста в городе и Каменском районе, своевременное устранение и помощь нуждающимся пенсионерам. Проанкетировано 100 пенсионеров. Оказана помощь более 50 пенсионерам;</a:t>
            </a:r>
          </a:p>
          <a:p>
            <a:pPr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Ежеквартально проводился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Опрос конкретного получателя социальных услуг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учреждении по 100 клиентов. Результаты опроса положительные;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мониторинг результативности работы отделений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социального обслуживания на дому граждан пожилого возраста и инвалидов, отделения срочного социального обслуживания.</a:t>
            </a:r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1828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1143000"/>
            <a:ext cx="7315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С 2010 года организационно-методическим отделением выпускается </a:t>
            </a:r>
            <a:r>
              <a:rPr lang="ru-RU" dirty="0" smtClean="0">
                <a:solidFill>
                  <a:srgbClr val="FF0000"/>
                </a:solidFill>
              </a:rPr>
              <a:t>корпоративная газета «От сердца к сердцу»</a:t>
            </a:r>
            <a:r>
              <a:rPr lang="ru-RU" dirty="0" smtClean="0"/>
              <a:t>. </a:t>
            </a:r>
            <a:r>
              <a:rPr lang="ru-RU" dirty="0" smtClean="0">
                <a:solidFill>
                  <a:srgbClr val="000099"/>
                </a:solidFill>
              </a:rPr>
              <a:t>Тираж 200 экземпляров.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Разрабатываются и распространяются информационные буклеты с целью информирования граждан об услугах центра.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Информация о центре публикуется в местных средствах массовой информации.</a:t>
            </a:r>
          </a:p>
          <a:p>
            <a:endParaRPr lang="ru-RU" dirty="0"/>
          </a:p>
        </p:txBody>
      </p:sp>
      <p:graphicFrame>
        <p:nvGraphicFramePr>
          <p:cNvPr id="63490" name="Object 2"/>
          <p:cNvGraphicFramePr>
            <a:graphicFrameLocks noChangeAspect="1"/>
          </p:cNvGraphicFramePr>
          <p:nvPr/>
        </p:nvGraphicFramePr>
        <p:xfrm>
          <a:off x="914400" y="2971800"/>
          <a:ext cx="2229326" cy="3149600"/>
        </p:xfrm>
        <a:graphic>
          <a:graphicData uri="http://schemas.openxmlformats.org/presentationml/2006/ole">
            <p:oleObj spid="_x0000_s63490" name="Acrobat Document" r:id="rId7" imgW="5676833" imgH="8019837" progId="AcroExch.Document.DC">
              <p:embed/>
            </p:oleObj>
          </a:graphicData>
        </a:graphic>
      </p:graphicFrame>
      <p:pic>
        <p:nvPicPr>
          <p:cNvPr id="25" name="Picture 4" descr="IMG_0009"/>
          <p:cNvPicPr>
            <a:picLocks noChangeAspect="1" noChangeArrowheads="1"/>
          </p:cNvPicPr>
          <p:nvPr/>
        </p:nvPicPr>
        <p:blipFill>
          <a:blip r:embed="rId8" cstate="print"/>
          <a:srcRect t="8333" b="5556"/>
          <a:stretch>
            <a:fillRect/>
          </a:stretch>
        </p:blipFill>
        <p:spPr bwMode="auto">
          <a:xfrm>
            <a:off x="3200400" y="2667000"/>
            <a:ext cx="3124200" cy="2012950"/>
          </a:xfrm>
          <a:prstGeom prst="rect">
            <a:avLst/>
          </a:prstGeom>
          <a:noFill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9" cstate="print"/>
          <a:srcRect t="7417" b="15942"/>
          <a:stretch>
            <a:fillRect/>
          </a:stretch>
        </p:blipFill>
        <p:spPr bwMode="auto">
          <a:xfrm>
            <a:off x="4953000" y="4114800"/>
            <a:ext cx="289560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066800" y="1066800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Разрабатывается и внедряется в работу структурных подразделений программно-методический материал:</a:t>
            </a:r>
          </a:p>
          <a:p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914400" y="1905000"/>
            <a:ext cx="7467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Программа социально – бытовой реабилитации для инвалидов с психическими расстройствами посредством оккупационной терапии;</a:t>
            </a:r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Комплексная программа </a:t>
            </a:r>
            <a:r>
              <a:rPr lang="ru-RU" dirty="0" err="1" smtClean="0"/>
              <a:t>социокультурной</a:t>
            </a:r>
            <a:r>
              <a:rPr lang="ru-RU" dirty="0" smtClean="0"/>
              <a:t> реабилитации инвалидов «Основы декоративно – прикладного искусства «Город мастеров»;</a:t>
            </a:r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Программа по </a:t>
            </a:r>
            <a:r>
              <a:rPr lang="ru-RU" dirty="0" err="1" smtClean="0"/>
              <a:t>социокультурной</a:t>
            </a:r>
            <a:r>
              <a:rPr lang="ru-RU" dirty="0" smtClean="0"/>
              <a:t> реабилитации инвалидов «Восстановление речи у инвалидов на занятиях </a:t>
            </a:r>
            <a:r>
              <a:rPr lang="ru-RU" dirty="0" err="1" smtClean="0"/>
              <a:t>вокалотерапии</a:t>
            </a:r>
            <a:r>
              <a:rPr lang="ru-RU" dirty="0" smtClean="0"/>
              <a:t>»;</a:t>
            </a:r>
          </a:p>
          <a:p>
            <a:endParaRPr lang="ru-RU" dirty="0" smtClean="0"/>
          </a:p>
          <a:p>
            <a:r>
              <a:rPr lang="ru-RU" dirty="0" smtClean="0"/>
              <a:t>-Программа по </a:t>
            </a:r>
            <a:r>
              <a:rPr lang="ru-RU" dirty="0" err="1" smtClean="0"/>
              <a:t>социокультурной</a:t>
            </a:r>
            <a:r>
              <a:rPr lang="ru-RU" dirty="0" smtClean="0"/>
              <a:t> реабилитации инвалидов посредством музыкотерапии и </a:t>
            </a:r>
            <a:r>
              <a:rPr lang="ru-RU" dirty="0" err="1" smtClean="0"/>
              <a:t>игротерапии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5334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pic>
        <p:nvPicPr>
          <p:cNvPr id="12" name="Picture 4" descr="IMG_0059"/>
          <p:cNvPicPr>
            <a:picLocks noChangeAspect="1" noChangeArrowheads="1"/>
          </p:cNvPicPr>
          <p:nvPr/>
        </p:nvPicPr>
        <p:blipFill>
          <a:blip r:embed="rId5" cstate="print">
            <a:lum bright="-6000"/>
          </a:blip>
          <a:srcRect/>
          <a:stretch>
            <a:fillRect/>
          </a:stretch>
        </p:blipFill>
        <p:spPr bwMode="auto">
          <a:xfrm>
            <a:off x="2438400" y="3352800"/>
            <a:ext cx="4154488" cy="2953215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2010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3 830  человек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- 12 768  услуг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6248" y="3276601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5" name="Picture 8" descr="P10303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762000"/>
            <a:ext cx="3225800" cy="2419350"/>
          </a:xfrm>
          <a:prstGeom prst="rect">
            <a:avLst/>
          </a:prstGeom>
          <a:noFill/>
        </p:spPr>
      </p:pic>
      <p:pic>
        <p:nvPicPr>
          <p:cNvPr id="16" name="Picture 9" descr="P5060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3657600"/>
            <a:ext cx="3352800" cy="244951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219200" y="762000"/>
            <a:ext cx="6781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3" name="Picture 1" descr="P72100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4648200"/>
            <a:ext cx="2159577" cy="16383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4" name="Picture 2" descr="P721005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4572000"/>
            <a:ext cx="1327199" cy="17907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838200" y="1981200"/>
            <a:ext cx="75438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2010 года в социальный пункт проката были закуплены технические средства реабилитации. В настоящее время в социальном пункте проката 548 ТСР.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2010 года в пункт проката Центра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389 человек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получило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697 технических средств реабилитации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филиалы пункта проката: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п.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46 человек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получили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54 технических средств реабилитации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Позариха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14 человек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получили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15 технических средств реабилитации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Итого: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обратилось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449 человек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получили -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766 технических средств реабилитации.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6" name="Picture 4" descr="P101000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4724400"/>
            <a:ext cx="2047875" cy="1533525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562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24000" y="914400"/>
            <a:ext cx="594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Служба «Социальное такси»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838200" y="1447800"/>
            <a:ext cx="7467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2010 года продолжена работа отделения «Социальное такси». За  2010 г. поступило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534 заявки,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получили услуги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128 человек.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 клиентами проведен инструктаж, на каждого впервые обратившегося заведена социальная карта для подсчета услуг за год. Всего было предоставлено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469 поездок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P1010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3200400"/>
            <a:ext cx="2951152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P10100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200400"/>
            <a:ext cx="296186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5715000"/>
            <a:ext cx="638872" cy="714375"/>
          </a:xfrm>
          <a:prstGeom prst="rect">
            <a:avLst/>
          </a:prstGeom>
          <a:noFill/>
        </p:spPr>
      </p:pic>
      <p:pic>
        <p:nvPicPr>
          <p:cNvPr id="5122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21486"/>
            <a:ext cx="533400" cy="146981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83727" y="838200"/>
            <a:ext cx="6041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«Салон приема и выдачи одежды и обуви»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38200" y="1447800"/>
            <a:ext cx="75438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 было принято  от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243 человек – 6 809 вещей.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Выдано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387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малообеспеченным гражданам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6 737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вещей,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143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гражданам  БОМЖ выдано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1 005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вещей.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7863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выездные акции по сбору одежды: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Магазин Галант – 250 вещей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проведена акция по сбору вещей для граждан попавших от пожара  - было собрано 500 вещей.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проведена акция  по сбору вещей в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Рыбниковское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собраны вещи в количестве – 230 штук.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собор – 200 штук.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СООО ИВК  « Арсенал » - собрано 80 штук.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ул.Кирова 3-63 – 20шт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центр реабилитации « Росток » - 50 штук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ОАО « КУМЗ »  - собрано вещей – 70 штук.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77863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Магазин « Ева» - 16 штук.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IMG_00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3352800"/>
            <a:ext cx="2649071" cy="2057400"/>
          </a:xfrm>
          <a:prstGeom prst="rect">
            <a:avLst/>
          </a:prstGeom>
          <a:noFill/>
          <a:ln w="635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6387" name="Picture 3" descr="IMG_005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3600" y="5029200"/>
            <a:ext cx="1990725" cy="1466850"/>
          </a:xfrm>
          <a:prstGeom prst="rect">
            <a:avLst/>
          </a:prstGeom>
          <a:noFill/>
          <a:ln w="635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08" name="Picture 12" descr="http://okartinkah.ru/img/kartinki-dlya-detey-na-prozrachnom-fone-1885/kartinki-dlya-detey-na-prozrachnom-fone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4459867"/>
            <a:ext cx="1447800" cy="2398133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399" y="47244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199" y="46482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14400" y="838200"/>
            <a:ext cx="7239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Работа с гражданами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762000" y="1447800"/>
            <a:ext cx="73152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2010г. было зарегистрировано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52 гражданина, трое  повторно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без определенного мета жительства по адресу ул. Коммунальная, 2-7.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Оформлено паспортов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человекам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Отправлено в дом-интернат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 человека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Оформлена группа инвалидности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 человекам;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Сданы анализы и переоформлены медицинские карты для поступления в дом-интернат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человекам; одному человеку оформлена карта И.П.Р.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Доставлено в центр духовного развития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человека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Оформление и назначение пенсии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 человекам;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Содействие в оформление медицинских страховых полисов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9 человекам;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оформление страхового пенсионного свидетельства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8 человекам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Оплатили госпошлину на приобретении Российского гражданства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- 1 человеку;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оформление пенсионного удостоверения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7 человекам;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Фонд Социального Страхования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3 человека получили средства реабилитации;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4953000"/>
            <a:ext cx="533400" cy="146981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76400" y="381000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Работа с гражданам без определенного места жительства и занятий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4" name="Picture 3" descr="P10100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133600"/>
            <a:ext cx="3502025" cy="262717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5" name="Picture 4" descr="P506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2133600"/>
            <a:ext cx="3441700" cy="25816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209800" y="114300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Tx/>
              <a:buChar char="-"/>
            </a:pPr>
            <a:r>
              <a:rPr lang="ru-RU" sz="2000" dirty="0" smtClean="0">
                <a:solidFill>
                  <a:srgbClr val="000099"/>
                </a:solidFill>
              </a:rPr>
              <a:t>совместная работа с церковью </a:t>
            </a:r>
          </a:p>
          <a:p>
            <a:pPr algn="ctr">
              <a:lnSpc>
                <a:spcPct val="90000"/>
              </a:lnSpc>
              <a:buFontTx/>
              <a:buChar char="-"/>
            </a:pPr>
            <a:r>
              <a:rPr lang="ru-RU" sz="2000" dirty="0" smtClean="0">
                <a:solidFill>
                  <a:srgbClr val="000099"/>
                </a:solidFill>
              </a:rPr>
              <a:t>«Новая жизнь» по обеспечению горячим питанием граждан БОМЖ</a:t>
            </a:r>
            <a:endParaRPr lang="ru-RU" sz="2000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4953000"/>
            <a:ext cx="7620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В течение 2010 года было сделано – </a:t>
            </a:r>
            <a:r>
              <a:rPr lang="ru-RU" b="1" dirty="0" smtClean="0">
                <a:solidFill>
                  <a:srgbClr val="000099"/>
                </a:solidFill>
              </a:rPr>
              <a:t>43 выезда</a:t>
            </a:r>
            <a:r>
              <a:rPr lang="ru-RU" dirty="0" smtClean="0">
                <a:solidFill>
                  <a:srgbClr val="000099"/>
                </a:solidFill>
              </a:rPr>
              <a:t> на реку ул. </a:t>
            </a:r>
            <a:r>
              <a:rPr lang="ru-RU" dirty="0" err="1" smtClean="0">
                <a:solidFill>
                  <a:srgbClr val="000099"/>
                </a:solidFill>
              </a:rPr>
              <a:t>Бугарева</a:t>
            </a:r>
            <a:r>
              <a:rPr lang="ru-RU" dirty="0" smtClean="0">
                <a:solidFill>
                  <a:srgbClr val="000099"/>
                </a:solidFill>
              </a:rPr>
              <a:t>, с акцией по предоставлению горячего питания гражданам БОМЖ. Было выдано </a:t>
            </a:r>
            <a:r>
              <a:rPr lang="ru-RU" b="1" dirty="0" smtClean="0">
                <a:solidFill>
                  <a:srgbClr val="000099"/>
                </a:solidFill>
              </a:rPr>
              <a:t>горячих обедов – 973</a:t>
            </a:r>
            <a:r>
              <a:rPr lang="ru-RU" dirty="0" smtClean="0">
                <a:solidFill>
                  <a:srgbClr val="000099"/>
                </a:solidFill>
              </a:rPr>
              <a:t>, </a:t>
            </a:r>
            <a:r>
              <a:rPr lang="ru-RU" b="1" dirty="0" smtClean="0">
                <a:solidFill>
                  <a:srgbClr val="000099"/>
                </a:solidFill>
              </a:rPr>
              <a:t>182 человекам</a:t>
            </a:r>
            <a:r>
              <a:rPr lang="ru-RU" dirty="0" smtClean="0">
                <a:solidFill>
                  <a:srgbClr val="000099"/>
                </a:solidFill>
              </a:rPr>
              <a:t>. За отчетный период впервые обратилось </a:t>
            </a:r>
            <a:r>
              <a:rPr lang="ru-RU" b="1" dirty="0" smtClean="0">
                <a:solidFill>
                  <a:srgbClr val="000099"/>
                </a:solidFill>
              </a:rPr>
              <a:t>25 человек</a:t>
            </a:r>
            <a:r>
              <a:rPr lang="ru-RU" dirty="0" smtClean="0">
                <a:solidFill>
                  <a:srgbClr val="000099"/>
                </a:solidFill>
              </a:rPr>
              <a:t>, каждому была оказана консультация по правовым вопросам, </a:t>
            </a:r>
            <a:r>
              <a:rPr lang="ru-RU" b="1" dirty="0" smtClean="0">
                <a:solidFill>
                  <a:srgbClr val="000099"/>
                </a:solidFill>
              </a:rPr>
              <a:t>26 человек</a:t>
            </a:r>
            <a:r>
              <a:rPr lang="ru-RU" dirty="0" smtClean="0">
                <a:solidFill>
                  <a:srgbClr val="000099"/>
                </a:solidFill>
              </a:rPr>
              <a:t> получили медикаменты .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971800" y="762000"/>
            <a:ext cx="327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Мобильная бригада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4" name="Picture 3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4572000"/>
            <a:ext cx="2219756" cy="1665287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5" name="Picture 4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9800" y="4572000"/>
            <a:ext cx="2313517" cy="173513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7" name="Picture 5" descr="P101000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4572000"/>
            <a:ext cx="2299025" cy="172402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1371600"/>
            <a:ext cx="7543800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2010 года было сделано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43 выезда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Выдано: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вещей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3 339 штук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технических средств реабилитации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113 средств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подстригли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240 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Выезжали в населенные пункты  Каменского района: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Б-Грязнуха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п. Новый Быт (3выезда),п. Горный (3выезда),с.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Маминское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(3выезда), д.Шилово (3 выезда), с. Колчедан ( 2 выезда),с.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Рыбникоское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( 2 выезда),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Клевакинское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( 3 выезда), с. Покровское (2 выезда), с. Черемхово ( 2 выезда),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Кисловское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Позариха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д.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Крайчиково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Барабановское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Исетское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Новоисетское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( 2 выезда),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Монастырка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д.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Пирогово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Травянское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( 2 выезда),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с. Сосновское, д. Новый Завод, п.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Хозспособ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п.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д.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Б-Белоносово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47800" y="240267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3352800"/>
            <a:ext cx="3949232" cy="2819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143000" y="838200"/>
            <a:ext cx="693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 -  реабилитационное отделение  оказывает услуги гражданам пожилого возраста и имеющим группу инвалидности: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167640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Проведение мероприятий   </a:t>
            </a:r>
            <a:r>
              <a:rPr lang="ru-RU" b="1" dirty="0" err="1" smtClean="0">
                <a:solidFill>
                  <a:srgbClr val="000099"/>
                </a:solidFill>
                <a:latin typeface="Bookman Old Style" pitchFamily="18" charset="0"/>
              </a:rPr>
              <a:t>социокультурной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, социально-бытовой,  социально-психологической и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социально-трудовой реабилитации </a:t>
            </a:r>
          </a:p>
          <a:p>
            <a:pPr marL="342900" indent="-342900"/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   (курс  3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2.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 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Оформление документов и выдача направлений в социально – реабилитационные отделения 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для прохождения курса социальной реабилитации при условиях    круглосуточного пребывания, которые находятся в пределах Свердловской области</a:t>
            </a:r>
            <a:r>
              <a:rPr lang="ru-RU" dirty="0" smtClean="0">
                <a:solidFill>
                  <a:srgbClr val="000099"/>
                </a:solidFill>
              </a:rPr>
              <a:t> 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(курс 2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3.Обеспечение отдельных категорий граждан ПОИ</a:t>
            </a:r>
            <a:endParaRPr lang="ru-RU" b="1" dirty="0">
              <a:solidFill>
                <a:srgbClr val="000099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60612" y="914400"/>
            <a:ext cx="7956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Социально-бытовая реабилитация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4" name="Picture 12" descr="DSC0128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1600200"/>
            <a:ext cx="3048000" cy="238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1" descr="S630228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4114800"/>
            <a:ext cx="3124200" cy="2358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3" descr="DSC0129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1600200"/>
            <a:ext cx="3365679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8600" y="53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90600" y="533400"/>
            <a:ext cx="7391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Социально-бытовая реабилитация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дому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4" name="Picture 7" descr="F:\фото 2014 преобраз\реабилитация на дому\IMG_01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1676400"/>
            <a:ext cx="3556000" cy="253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 descr="F:\фото 2014 преобраз\реабилитация на дому\IMG_01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4953000" y="1676400"/>
            <a:ext cx="3225800" cy="2419350"/>
          </a:xfrm>
          <a:prstGeom prst="rect">
            <a:avLst/>
          </a:prstGeom>
          <a:noFill/>
        </p:spPr>
      </p:pic>
      <p:pic>
        <p:nvPicPr>
          <p:cNvPr id="17" name="Picture 12" descr="DSC0072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1066800" y="4343400"/>
            <a:ext cx="3259667" cy="21336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419600" y="4267200"/>
            <a:ext cx="4419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Для клиентов, которые не выходят за пределы квартиры, либо являются </a:t>
            </a:r>
            <a:r>
              <a:rPr lang="ru-RU" dirty="0" err="1" smtClean="0">
                <a:solidFill>
                  <a:srgbClr val="000099"/>
                </a:solidFill>
              </a:rPr>
              <a:t>маломобильными</a:t>
            </a:r>
            <a:r>
              <a:rPr lang="ru-RU" dirty="0" smtClean="0">
                <a:solidFill>
                  <a:srgbClr val="000099"/>
                </a:solidFill>
              </a:rPr>
              <a:t>,  проводятся занятия по социально-бытовой реабилитации в домашних условиях: обучение навыкам самообслуживания и способам организации досуга .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066800" y="762000"/>
            <a:ext cx="7162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Социально-трудовая реабилитация</a:t>
            </a:r>
            <a:endParaRPr lang="ru-RU" sz="3200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4" name="Picture 11" descr="D:\ФОТО\трудовая реабилитация\IMG_00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1905000"/>
            <a:ext cx="3320845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1" descr="F:\фото 2014 преобраз\бытовая трудовая реаб-я 2014\IMG_163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62600" y="1828800"/>
            <a:ext cx="2183732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F:\фото 2014 преобраз\бытовая трудовая реаб-я 2014\трудовая\IMG_106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1524000" y="4419600"/>
            <a:ext cx="2713038" cy="2033888"/>
          </a:xfrm>
          <a:prstGeom prst="rect">
            <a:avLst/>
          </a:prstGeom>
          <a:noFill/>
        </p:spPr>
      </p:pic>
      <p:pic>
        <p:nvPicPr>
          <p:cNvPr id="18" name="Picture 14" descr="F:\фото 2014 преобраз\бытовая трудовая реаб-я 2014\трудовая\IMG_117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57800" y="4419600"/>
            <a:ext cx="292629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14400" y="762000"/>
            <a:ext cx="746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Социально-психологическая реабилитация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4" descr="DSC0063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1905000"/>
            <a:ext cx="3048000" cy="2407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DSC0085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1905000"/>
            <a:ext cx="2914650" cy="2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1" descr="F:\фото 2014 преобраз\специалисты, кабинеты\IMG_158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19200" y="4419600"/>
            <a:ext cx="2992967" cy="2154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2" descr="Фото Песоная терапия с Даниловым 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81600" y="4343400"/>
            <a:ext cx="3022600" cy="217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30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561844" y="838200"/>
            <a:ext cx="5928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  <a:cs typeface="Times New Roman" pitchFamily="18" charset="0"/>
              </a:rPr>
              <a:t>Адаптивная физкультура</a:t>
            </a:r>
            <a:endParaRPr lang="ru-RU" sz="3200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4" name="Picture 4" descr="F:\фото 2014 преобраз\ФОТО преобразованные  для РАЗБОРА 2014\IMG_21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1600200"/>
            <a:ext cx="3429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F:\фото преоб 2013\Корелина О.В\фото корелиной\фото работы\P10602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990600" y="4114800"/>
            <a:ext cx="3429000" cy="2222500"/>
          </a:xfrm>
          <a:prstGeom prst="rect">
            <a:avLst/>
          </a:prstGeom>
          <a:noFill/>
        </p:spPr>
      </p:pic>
      <p:pic>
        <p:nvPicPr>
          <p:cNvPr id="17" name="Picture 3" descr="F:\фото 2014 преобраз\ЗОЖ\IMG_12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00600" y="1600200"/>
            <a:ext cx="3646004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143000" y="762000"/>
            <a:ext cx="6629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Социокультурная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реабилитация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(прикладное творчество)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4" name="Picture 10" descr="F:\фото 2014 преобраз\социокультурная прикладное творчество 2014\IMG_10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1828800"/>
            <a:ext cx="3164323" cy="2312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F:\фото 2014 преобраз\социокультурная прикладное творчество 2014\алла ивановна ребилитация занятия\P10802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1828800"/>
            <a:ext cx="3284837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F:\фото 2014 преобраз\социокультурная прикладное творчество 2014\IMG_118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1295400" y="4267200"/>
            <a:ext cx="2999122" cy="2286000"/>
          </a:xfrm>
          <a:prstGeom prst="rect">
            <a:avLst/>
          </a:prstGeom>
          <a:noFill/>
        </p:spPr>
      </p:pic>
      <p:pic>
        <p:nvPicPr>
          <p:cNvPr id="18" name="Picture 9" descr="F:\фото 2014 преобраз\социокультурная прикладное творчество 2014\алла ивановна ребилитация занятия\P108023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76800" y="4191000"/>
            <a:ext cx="330868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14400" y="838200"/>
            <a:ext cx="739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Организация и проведение культурно-массовых , познавательных мероприятий</a:t>
            </a:r>
            <a:endParaRPr lang="ru-RU" sz="32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4" name="Picture 12" descr="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2590800"/>
            <a:ext cx="3475038" cy="2606675"/>
          </a:xfrm>
          <a:prstGeom prst="rect">
            <a:avLst/>
          </a:prstGeom>
          <a:noFill/>
        </p:spPr>
      </p:pic>
      <p:pic>
        <p:nvPicPr>
          <p:cNvPr id="15" name="Picture 13" descr="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2590800"/>
            <a:ext cx="3402102" cy="25527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143000" y="914400"/>
            <a:ext cx="6934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Клуб здорового образа жизни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«ТОНУС» 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4" name="Picture 12" descr="F:\фото 2014 преобраз\ЗОЖ\цаф\IMG_207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2209800"/>
            <a:ext cx="32004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3" descr="F:\фото 2014 преобраз\ЗОЖ\цаф\IMG_206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22098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5486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5105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13198" y="1066800"/>
            <a:ext cx="6044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</a:rPr>
              <a:t>Театральная студия </a:t>
            </a:r>
            <a:r>
              <a:rPr lang="ru-RU" sz="3200" b="1" dirty="0" smtClean="0">
                <a:solidFill>
                  <a:srgbClr val="FF0000"/>
                </a:solidFill>
              </a:rPr>
              <a:t>«СКАРАБЕЙ»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4" name="Picture 4" descr="IMG_018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4600" y="1981200"/>
            <a:ext cx="3962400" cy="2641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18" descr="P101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2895600"/>
            <a:ext cx="2870200" cy="2152650"/>
          </a:xfrm>
          <a:prstGeom prst="rect">
            <a:avLst/>
          </a:prstGeom>
          <a:noFill/>
          <a:ln w="76200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Участковая социальная служба </a:t>
            </a:r>
          </a:p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города и Каменского района</a:t>
            </a:r>
          </a:p>
        </p:txBody>
      </p:sp>
      <p:pic>
        <p:nvPicPr>
          <p:cNvPr id="115714" name="Picture 2" descr="ouss-rayon-1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2895600"/>
            <a:ext cx="3391317" cy="2057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14400" y="838200"/>
            <a:ext cx="7467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kern="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Территория города Каменска – Уральского поделена на 12 </a:t>
            </a:r>
            <a:r>
              <a:rPr lang="ru-RU" b="1" kern="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участков, в Каменском районе территория поделена на 15 участков</a:t>
            </a:r>
            <a:endParaRPr lang="ru-RU" b="1" kern="0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18" name="Picture 12" descr="P1010014"/>
          <p:cNvPicPr>
            <a:picLocks noChangeAspect="1" noChangeArrowheads="1"/>
          </p:cNvPicPr>
          <p:nvPr/>
        </p:nvPicPr>
        <p:blipFill>
          <a:blip r:embed="rId6" cstate="print"/>
          <a:srcRect l="5121" b="17307"/>
          <a:stretch>
            <a:fillRect/>
          </a:stretch>
        </p:blipFill>
        <p:spPr bwMode="auto">
          <a:xfrm>
            <a:off x="838200" y="1600200"/>
            <a:ext cx="7373903" cy="4876800"/>
          </a:xfrm>
          <a:prstGeom prst="rect">
            <a:avLst/>
          </a:prstGeom>
          <a:noFill/>
          <a:effectLst>
            <a:softEdge rad="317500"/>
          </a:effectLst>
        </p:spPr>
      </p:pic>
      <p:graphicFrame>
        <p:nvGraphicFramePr>
          <p:cNvPr id="19" name="Схема 18"/>
          <p:cNvGraphicFramePr/>
          <p:nvPr/>
        </p:nvGraphicFramePr>
        <p:xfrm>
          <a:off x="381000" y="4495800"/>
          <a:ext cx="7010400" cy="236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0600" y="304800"/>
            <a:ext cx="723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Формы работы Участковой социальной службы :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5" name="Oval 8"/>
          <p:cNvSpPr>
            <a:spLocks noChangeArrowheads="1"/>
          </p:cNvSpPr>
          <p:nvPr/>
        </p:nvSpPr>
        <p:spPr bwMode="auto">
          <a:xfrm>
            <a:off x="3124200" y="3276600"/>
            <a:ext cx="2971800" cy="16970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Сбор информации о </a:t>
            </a:r>
          </a:p>
          <a:p>
            <a:pPr algn="ctr"/>
            <a:r>
              <a:rPr lang="ru-RU" b="1" dirty="0"/>
              <a:t>нуждающихся</a:t>
            </a:r>
          </a:p>
          <a:p>
            <a:pPr algn="ctr"/>
            <a:r>
              <a:rPr lang="ru-RU" b="1" dirty="0"/>
              <a:t>через </a:t>
            </a:r>
            <a:r>
              <a:rPr lang="ru-RU" b="1" dirty="0" err="1"/>
              <a:t>учр</a:t>
            </a:r>
            <a:r>
              <a:rPr lang="ru-RU" b="1" dirty="0"/>
              <a:t>.- я и </a:t>
            </a:r>
          </a:p>
          <a:p>
            <a:pPr algn="ctr"/>
            <a:r>
              <a:rPr lang="ru-RU" b="1" dirty="0"/>
              <a:t>частных лиц.</a:t>
            </a:r>
            <a:r>
              <a:rPr lang="ru-RU" dirty="0"/>
              <a:t> </a:t>
            </a:r>
          </a:p>
        </p:txBody>
      </p:sp>
      <p:sp>
        <p:nvSpPr>
          <p:cNvPr id="17" name="Oval 11"/>
          <p:cNvSpPr>
            <a:spLocks noChangeArrowheads="1"/>
          </p:cNvSpPr>
          <p:nvPr/>
        </p:nvSpPr>
        <p:spPr bwMode="auto">
          <a:xfrm>
            <a:off x="2667000" y="1447800"/>
            <a:ext cx="3352800" cy="1655763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Социально- бытовое</a:t>
            </a:r>
          </a:p>
          <a:p>
            <a:pPr algn="ctr"/>
            <a:r>
              <a:rPr lang="ru-RU" b="1" dirty="0"/>
              <a:t> обследование</a:t>
            </a:r>
          </a:p>
        </p:txBody>
      </p:sp>
      <p:sp>
        <p:nvSpPr>
          <p:cNvPr id="18" name="Oval 9"/>
          <p:cNvSpPr>
            <a:spLocks noChangeArrowheads="1"/>
          </p:cNvSpPr>
          <p:nvPr/>
        </p:nvSpPr>
        <p:spPr bwMode="auto">
          <a:xfrm>
            <a:off x="5029200" y="1371600"/>
            <a:ext cx="3297237" cy="165576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Прием и </a:t>
            </a:r>
          </a:p>
          <a:p>
            <a:pPr algn="ctr"/>
            <a:r>
              <a:rPr lang="ru-RU" b="1" dirty="0"/>
              <a:t>консультирование </a:t>
            </a:r>
          </a:p>
          <a:p>
            <a:pPr algn="ctr"/>
            <a:r>
              <a:rPr lang="ru-RU" b="1" dirty="0"/>
              <a:t>граждан.</a:t>
            </a:r>
          </a:p>
        </p:txBody>
      </p:sp>
      <p:sp>
        <p:nvSpPr>
          <p:cNvPr id="19" name="Oval 8"/>
          <p:cNvSpPr>
            <a:spLocks noChangeArrowheads="1"/>
          </p:cNvSpPr>
          <p:nvPr/>
        </p:nvSpPr>
        <p:spPr bwMode="auto">
          <a:xfrm>
            <a:off x="5867400" y="2667000"/>
            <a:ext cx="2971800" cy="169703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Сбор информации о </a:t>
            </a:r>
          </a:p>
          <a:p>
            <a:pPr algn="ctr"/>
            <a:r>
              <a:rPr lang="ru-RU" b="1" dirty="0"/>
              <a:t>нуждающихся</a:t>
            </a:r>
          </a:p>
          <a:p>
            <a:pPr algn="ctr"/>
            <a:r>
              <a:rPr lang="ru-RU" b="1" dirty="0"/>
              <a:t>через </a:t>
            </a:r>
            <a:r>
              <a:rPr lang="ru-RU" b="1" dirty="0" err="1"/>
              <a:t>учр</a:t>
            </a:r>
            <a:r>
              <a:rPr lang="ru-RU" b="1" dirty="0"/>
              <a:t>.- я и </a:t>
            </a:r>
          </a:p>
          <a:p>
            <a:pPr algn="ctr"/>
            <a:r>
              <a:rPr lang="ru-RU" b="1" dirty="0"/>
              <a:t>частных лиц.</a:t>
            </a:r>
            <a:r>
              <a:rPr lang="ru-RU" dirty="0"/>
              <a:t> </a:t>
            </a:r>
          </a:p>
        </p:txBody>
      </p:sp>
      <p:sp>
        <p:nvSpPr>
          <p:cNvPr id="20" name="Oval 4"/>
          <p:cNvSpPr>
            <a:spLocks noChangeArrowheads="1"/>
          </p:cNvSpPr>
          <p:nvPr/>
        </p:nvSpPr>
        <p:spPr bwMode="auto">
          <a:xfrm>
            <a:off x="5724525" y="4365625"/>
            <a:ext cx="3190875" cy="1882775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Посредничество</a:t>
            </a:r>
          </a:p>
          <a:p>
            <a:pPr algn="ctr"/>
            <a:r>
              <a:rPr lang="ru-RU" b="1" dirty="0"/>
              <a:t> между  учреждениями</a:t>
            </a:r>
          </a:p>
          <a:p>
            <a:pPr algn="ctr"/>
            <a:r>
              <a:rPr lang="ru-RU" b="1" dirty="0"/>
              <a:t>города и клиентом</a:t>
            </a:r>
            <a:r>
              <a:rPr lang="ru-RU" dirty="0"/>
              <a:t>.</a:t>
            </a:r>
          </a:p>
        </p:txBody>
      </p:sp>
      <p:sp>
        <p:nvSpPr>
          <p:cNvPr id="21" name="Oval 7"/>
          <p:cNvSpPr>
            <a:spLocks noChangeArrowheads="1"/>
          </p:cNvSpPr>
          <p:nvPr/>
        </p:nvSpPr>
        <p:spPr bwMode="auto">
          <a:xfrm>
            <a:off x="3352800" y="5202238"/>
            <a:ext cx="2971800" cy="165576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Проведение </a:t>
            </a:r>
          </a:p>
          <a:p>
            <a:pPr algn="ctr"/>
            <a:r>
              <a:rPr lang="ru-RU" b="1" dirty="0"/>
              <a:t>благотворительных</a:t>
            </a:r>
          </a:p>
          <a:p>
            <a:pPr algn="ctr"/>
            <a:r>
              <a:rPr lang="ru-RU" b="1" dirty="0"/>
              <a:t> акций.</a:t>
            </a:r>
          </a:p>
        </p:txBody>
      </p:sp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685800" y="5013325"/>
            <a:ext cx="3527425" cy="1655763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Оказание </a:t>
            </a:r>
          </a:p>
          <a:p>
            <a:pPr algn="ctr"/>
            <a:r>
              <a:rPr lang="ru-RU" b="1" dirty="0"/>
              <a:t>материальной помощи</a:t>
            </a:r>
            <a:r>
              <a:rPr lang="ru-RU" sz="1000" dirty="0"/>
              <a:t>.</a:t>
            </a:r>
          </a:p>
        </p:txBody>
      </p:sp>
      <p:sp>
        <p:nvSpPr>
          <p:cNvPr id="23" name="Oval 5"/>
          <p:cNvSpPr>
            <a:spLocks noChangeArrowheads="1"/>
          </p:cNvSpPr>
          <p:nvPr/>
        </p:nvSpPr>
        <p:spPr bwMode="auto">
          <a:xfrm>
            <a:off x="0" y="3429000"/>
            <a:ext cx="3276600" cy="1800225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Работа с волонтерами</a:t>
            </a:r>
          </a:p>
        </p:txBody>
      </p:sp>
      <p:sp>
        <p:nvSpPr>
          <p:cNvPr id="24" name="Oval 10"/>
          <p:cNvSpPr>
            <a:spLocks noChangeArrowheads="1"/>
          </p:cNvSpPr>
          <p:nvPr/>
        </p:nvSpPr>
        <p:spPr bwMode="auto">
          <a:xfrm>
            <a:off x="304800" y="1524000"/>
            <a:ext cx="3116263" cy="2047875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Организация досуга </a:t>
            </a:r>
          </a:p>
          <a:p>
            <a:pPr algn="ctr"/>
            <a:r>
              <a:rPr lang="ru-RU" b="1" dirty="0"/>
              <a:t>населения, </a:t>
            </a:r>
          </a:p>
          <a:p>
            <a:pPr algn="ctr"/>
            <a:endParaRPr lang="ru-RU" b="1" dirty="0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flipH="1" flipV="1">
            <a:off x="3505200" y="2971800"/>
            <a:ext cx="144462" cy="43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6" name="Line 15"/>
          <p:cNvSpPr>
            <a:spLocks noChangeShapeType="1"/>
          </p:cNvSpPr>
          <p:nvPr/>
        </p:nvSpPr>
        <p:spPr bwMode="auto">
          <a:xfrm flipV="1">
            <a:off x="5181600" y="2819400"/>
            <a:ext cx="409575" cy="469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" name="Line 19"/>
          <p:cNvSpPr>
            <a:spLocks noChangeShapeType="1"/>
          </p:cNvSpPr>
          <p:nvPr/>
        </p:nvSpPr>
        <p:spPr bwMode="auto">
          <a:xfrm flipH="1" flipV="1">
            <a:off x="2819400" y="3429000"/>
            <a:ext cx="38100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8" name="Line 17"/>
          <p:cNvSpPr>
            <a:spLocks noChangeShapeType="1"/>
          </p:cNvSpPr>
          <p:nvPr/>
        </p:nvSpPr>
        <p:spPr bwMode="auto">
          <a:xfrm>
            <a:off x="5562600" y="4800600"/>
            <a:ext cx="22860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9" name="Line 16"/>
          <p:cNvSpPr>
            <a:spLocks noChangeShapeType="1"/>
          </p:cNvSpPr>
          <p:nvPr/>
        </p:nvSpPr>
        <p:spPr bwMode="auto">
          <a:xfrm>
            <a:off x="4724400" y="4876800"/>
            <a:ext cx="279400" cy="3524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" name="Line 13"/>
          <p:cNvSpPr>
            <a:spLocks noChangeShapeType="1"/>
          </p:cNvSpPr>
          <p:nvPr/>
        </p:nvSpPr>
        <p:spPr bwMode="auto">
          <a:xfrm flipH="1">
            <a:off x="3657600" y="4876800"/>
            <a:ext cx="38100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Участие и организация акций: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62200" y="1524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- Акция «Праздник в доме»:</a:t>
            </a:r>
          </a:p>
          <a:p>
            <a:r>
              <a:rPr lang="ru-RU" b="1" dirty="0" smtClean="0">
                <a:solidFill>
                  <a:srgbClr val="000099"/>
                </a:solidFill>
              </a:rPr>
              <a:t>- Акция «Поздравительная открытка»:</a:t>
            </a:r>
          </a:p>
          <a:p>
            <a:r>
              <a:rPr lang="ru-RU" b="1" dirty="0" smtClean="0">
                <a:solidFill>
                  <a:srgbClr val="000099"/>
                </a:solidFill>
              </a:rPr>
              <a:t>- Акция «Красота в подарок» :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15" name="Picture 4" descr="Изображение 2 04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590800"/>
            <a:ext cx="3581400" cy="26860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" name="Picture 6" descr="P103058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4419600"/>
            <a:ext cx="2641600" cy="1981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Picture 5" descr="P105087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53000" y="2590800"/>
            <a:ext cx="3352800" cy="25146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914400"/>
            <a:ext cx="746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ИНФОРМИРОВАНИЕ НАСЕЛЕНИЯ ОБ УСЛУГАХ ЦЕНТРА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 cstate="print"/>
          <a:srcRect l="7913"/>
          <a:stretch>
            <a:fillRect/>
          </a:stretch>
        </p:blipFill>
        <p:spPr>
          <a:xfrm>
            <a:off x="1219200" y="2057400"/>
            <a:ext cx="2915688" cy="218440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17" name="Рисунок 4" descr="M:\Общая\РАЙОН\Шафикова\Автобус Надежы 2\P105038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4419600"/>
            <a:ext cx="2638425" cy="198120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4724400" y="2255440"/>
            <a:ext cx="385445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b="1" dirty="0">
                <a:solidFill>
                  <a:srgbClr val="000099"/>
                </a:solidFill>
              </a:rPr>
              <a:t>Прием населения по решению </a:t>
            </a:r>
          </a:p>
          <a:p>
            <a:r>
              <a:rPr lang="ru-RU" b="1" dirty="0">
                <a:solidFill>
                  <a:srgbClr val="000099"/>
                </a:solidFill>
              </a:rPr>
              <a:t>вопросов социальной </a:t>
            </a:r>
          </a:p>
          <a:p>
            <a:r>
              <a:rPr lang="ru-RU" b="1" dirty="0">
                <a:solidFill>
                  <a:srgbClr val="000099"/>
                </a:solidFill>
              </a:rPr>
              <a:t>направленности на территории </a:t>
            </a:r>
          </a:p>
          <a:p>
            <a:r>
              <a:rPr lang="ru-RU" b="1" dirty="0">
                <a:solidFill>
                  <a:srgbClr val="000099"/>
                </a:solidFill>
              </a:rPr>
              <a:t>социальных участках:</a:t>
            </a:r>
          </a:p>
          <a:p>
            <a:endParaRPr lang="ru-RU" b="1" dirty="0">
              <a:solidFill>
                <a:srgbClr val="000099"/>
              </a:solidFill>
            </a:endParaRPr>
          </a:p>
          <a:p>
            <a:endParaRPr lang="ru-RU" b="1" dirty="0">
              <a:solidFill>
                <a:srgbClr val="000099"/>
              </a:solidFill>
            </a:endParaRPr>
          </a:p>
          <a:p>
            <a:r>
              <a:rPr lang="ru-RU" b="1" dirty="0">
                <a:solidFill>
                  <a:srgbClr val="000099"/>
                </a:solidFill>
              </a:rPr>
              <a:t>- информирование населения о днях часах работы информационно – консультативных пунктов, через объявления, стенды, социальную рекламу.</a:t>
            </a:r>
          </a:p>
          <a:p>
            <a:endParaRPr lang="ru-RU" b="1" dirty="0"/>
          </a:p>
          <a:p>
            <a:endParaRPr lang="ru-RU" b="1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38200" y="838200"/>
            <a:ext cx="7543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Участие в реализации индивидуальных программ реабилитации неблагополучных семей с несовершеннолетними детьми: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14400" y="2209800"/>
            <a:ext cx="7543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0099"/>
                </a:solidFill>
              </a:rPr>
              <a:t>социально-педагогических патронажей</a:t>
            </a:r>
            <a:r>
              <a:rPr lang="ru-RU" dirty="0" smtClean="0">
                <a:solidFill>
                  <a:srgbClr val="000099"/>
                </a:solidFill>
              </a:rPr>
              <a:t> </a:t>
            </a:r>
          </a:p>
          <a:p>
            <a:pPr algn="just"/>
            <a:r>
              <a:rPr lang="ru-RU" b="1" dirty="0" smtClean="0">
                <a:solidFill>
                  <a:srgbClr val="000099"/>
                </a:solidFill>
              </a:rPr>
              <a:t>Участие в рейдах  совместно с органами профилактике семейного неблагополучия и правонарушений с целью оказание помощи семьям оказавшихся  ТЖС</a:t>
            </a:r>
            <a:r>
              <a:rPr lang="ru-RU" dirty="0" smtClean="0">
                <a:solidFill>
                  <a:srgbClr val="000099"/>
                </a:solidFill>
              </a:rPr>
              <a:t> </a:t>
            </a:r>
          </a:p>
          <a:p>
            <a:pPr algn="just"/>
            <a:r>
              <a:rPr lang="ru-RU" b="1" dirty="0" smtClean="0">
                <a:solidFill>
                  <a:srgbClr val="000099"/>
                </a:solidFill>
              </a:rPr>
              <a:t>- Организована работа по сопровождению семей группы риска согласно индивидуальному плану реабилитации семьи состоящих на учёте в отделении: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17" name="Picture 4" descr="DSC048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4267200"/>
            <a:ext cx="2946400" cy="2209800"/>
          </a:xfrm>
          <a:prstGeom prst="rect">
            <a:avLst/>
          </a:prstGeom>
          <a:noFill/>
        </p:spPr>
      </p:pic>
      <p:pic>
        <p:nvPicPr>
          <p:cNvPr id="18" name="Picture 5" descr="DSC0483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4267200"/>
            <a:ext cx="2921000" cy="21907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0600" y="914400"/>
            <a:ext cx="723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Проведение </a:t>
            </a:r>
            <a:r>
              <a:rPr lang="ru-RU" sz="3200" b="1" dirty="0" err="1" smtClean="0">
                <a:solidFill>
                  <a:srgbClr val="FF0000"/>
                </a:solidFill>
              </a:rPr>
              <a:t>досуговых</a:t>
            </a:r>
            <a:r>
              <a:rPr lang="ru-RU" sz="3200" b="1" dirty="0" smtClean="0">
                <a:solidFill>
                  <a:srgbClr val="FF0000"/>
                </a:solidFill>
              </a:rPr>
              <a:t>  мероприятий на социальных участках города: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14400" y="1981200"/>
            <a:ext cx="7467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- Театрализованные игры, посвящённые Дню детей:</a:t>
            </a:r>
          </a:p>
          <a:p>
            <a:r>
              <a:rPr lang="ru-RU" b="1" dirty="0" smtClean="0">
                <a:solidFill>
                  <a:srgbClr val="000099"/>
                </a:solidFill>
              </a:rPr>
              <a:t>- Организация концертных программ, посвящённых годовщине Победы в ВОВ на социальных участках города – «Мы этой памяти верны»:</a:t>
            </a:r>
          </a:p>
          <a:p>
            <a:r>
              <a:rPr lang="ru-RU" b="1" dirty="0" smtClean="0">
                <a:solidFill>
                  <a:srgbClr val="000099"/>
                </a:solidFill>
              </a:rPr>
              <a:t>- Организация праздника День двора:</a:t>
            </a:r>
          </a:p>
          <a:p>
            <a:r>
              <a:rPr lang="ru-RU" b="1" dirty="0" smtClean="0">
                <a:solidFill>
                  <a:srgbClr val="000099"/>
                </a:solidFill>
              </a:rPr>
              <a:t>- Помощь в проведении праздника посвящённого Дню семьи, любви и верности совместно со специалистами УСП</a:t>
            </a:r>
            <a:r>
              <a:rPr lang="ru-RU" dirty="0" smtClean="0">
                <a:solidFill>
                  <a:srgbClr val="000099"/>
                </a:solidFill>
              </a:rPr>
              <a:t> </a:t>
            </a:r>
          </a:p>
          <a:p>
            <a:r>
              <a:rPr lang="ru-RU" b="1" dirty="0" smtClean="0">
                <a:solidFill>
                  <a:srgbClr val="000099"/>
                </a:solidFill>
              </a:rPr>
              <a:t>- В рамках мероприятий посвящённых Дню пенсионера на социальном участке №9 был организован праздник – внимания- «От всей души».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17" name="Рисунок 7" descr="C:\Users\shaposhnik\Desktop\фото2013г\3 квартал\ДЕНЬ ДЕРЕВНИ 03.08.2013\Новая папка\DSCN343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4495800"/>
            <a:ext cx="2514600" cy="18843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8" name="Рисунок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0" y="4267200"/>
            <a:ext cx="2895600" cy="2171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9" name="Рисунок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7400" y="4495800"/>
            <a:ext cx="2472260" cy="1857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648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824537"/>
            <a:ext cx="2754536" cy="2066925"/>
          </a:xfrm>
          <a:prstGeom prst="rect">
            <a:avLst/>
          </a:prstGeom>
          <a:noFill/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Georg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24000" y="914400"/>
            <a:ext cx="5917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Организация клубной деятельности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14400" y="1600200"/>
            <a:ext cx="4572000" cy="2230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RU" dirty="0" smtClean="0">
                <a:solidFill>
                  <a:srgbClr val="000099"/>
                </a:solidFill>
              </a:rPr>
              <a:t>Вечера встреч;</a:t>
            </a:r>
          </a:p>
          <a:p>
            <a:pPr>
              <a:lnSpc>
                <a:spcPct val="200000"/>
              </a:lnSpc>
            </a:pPr>
            <a:r>
              <a:rPr lang="ru-RU" dirty="0" smtClean="0">
                <a:solidFill>
                  <a:srgbClr val="000099"/>
                </a:solidFill>
              </a:rPr>
              <a:t>Концертные программы;</a:t>
            </a:r>
          </a:p>
          <a:p>
            <a:pPr>
              <a:lnSpc>
                <a:spcPct val="200000"/>
              </a:lnSpc>
            </a:pPr>
            <a:r>
              <a:rPr lang="ru-RU" dirty="0" smtClean="0">
                <a:solidFill>
                  <a:srgbClr val="000099"/>
                </a:solidFill>
              </a:rPr>
              <a:t>Музыкальные вечера;</a:t>
            </a:r>
          </a:p>
          <a:p>
            <a:pPr>
              <a:lnSpc>
                <a:spcPct val="200000"/>
              </a:lnSpc>
            </a:pPr>
            <a:r>
              <a:rPr lang="ru-RU" dirty="0" smtClean="0">
                <a:solidFill>
                  <a:srgbClr val="000099"/>
                </a:solidFill>
              </a:rPr>
              <a:t>Конкурсы и др.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7" name="Рисунок 2" descr="C:\Users\kson3-1-3\Desktop\фото Каменский район\МАСТЕРИЦА\IMG_0413.jpg"/>
          <p:cNvPicPr>
            <a:picLocks noChangeAspect="1" noChangeArrowheads="1"/>
          </p:cNvPicPr>
          <p:nvPr/>
        </p:nvPicPr>
        <p:blipFill>
          <a:blip r:embed="rId6" cstate="print"/>
          <a:srcRect t="4774" r="14111" b="16641"/>
          <a:stretch>
            <a:fillRect/>
          </a:stretch>
        </p:blipFill>
        <p:spPr bwMode="auto">
          <a:xfrm>
            <a:off x="5105400" y="1447800"/>
            <a:ext cx="2990850" cy="2054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Рисунок 1" descr="C:\Users\shaposhnik\Desktop\фото2013г\3 квартал\клуб фронтовики шаг в прошлое\P105084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3962400"/>
            <a:ext cx="2944813" cy="22098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9" name="Рисунок 1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00200" y="4038600"/>
            <a:ext cx="2497138" cy="1885950"/>
          </a:xfrm>
          <a:prstGeom prst="rect">
            <a:avLst/>
          </a:prstGeom>
          <a:noFill/>
          <a:ln w="38100">
            <a:solidFill>
              <a:srgbClr val="953735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52735"/>
            <a:ext cx="7543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областного учреждения социального обслуживания населения  «Комплексный центр социального обслуживания населения» города Каменска – Уральского за  2009 год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23 281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388 402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724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6388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8194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1242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5052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581400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572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4082</TotalTime>
  <Words>3178</Words>
  <Application>Microsoft Office PowerPoint</Application>
  <PresentationFormat>Экран (4:3)</PresentationFormat>
  <Paragraphs>457</Paragraphs>
  <Slides>58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60" baseType="lpstr">
      <vt:lpstr>Office Theme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620</cp:revision>
  <dcterms:created xsi:type="dcterms:W3CDTF">2016-07-05T05:21:18Z</dcterms:created>
  <dcterms:modified xsi:type="dcterms:W3CDTF">2016-11-10T08:25:13Z</dcterms:modified>
</cp:coreProperties>
</file>