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8" r:id="rId4"/>
    <p:sldId id="290" r:id="rId5"/>
    <p:sldId id="291" r:id="rId6"/>
    <p:sldId id="360" r:id="rId7"/>
    <p:sldId id="313" r:id="rId8"/>
    <p:sldId id="292" r:id="rId9"/>
    <p:sldId id="293" r:id="rId10"/>
    <p:sldId id="303" r:id="rId11"/>
    <p:sldId id="301" r:id="rId12"/>
    <p:sldId id="361" r:id="rId13"/>
    <p:sldId id="362" r:id="rId14"/>
    <p:sldId id="363" r:id="rId15"/>
    <p:sldId id="297" r:id="rId16"/>
    <p:sldId id="364" r:id="rId17"/>
    <p:sldId id="315" r:id="rId18"/>
    <p:sldId id="368" r:id="rId19"/>
    <p:sldId id="314" r:id="rId20"/>
    <p:sldId id="271" r:id="rId21"/>
    <p:sldId id="317" r:id="rId22"/>
    <p:sldId id="319" r:id="rId23"/>
    <p:sldId id="346" r:id="rId24"/>
    <p:sldId id="320" r:id="rId25"/>
    <p:sldId id="341" r:id="rId26"/>
    <p:sldId id="342" r:id="rId27"/>
    <p:sldId id="343" r:id="rId28"/>
    <p:sldId id="344" r:id="rId29"/>
    <p:sldId id="369" r:id="rId30"/>
    <p:sldId id="370" r:id="rId31"/>
    <p:sldId id="371" r:id="rId32"/>
    <p:sldId id="372" r:id="rId33"/>
    <p:sldId id="273" r:id="rId34"/>
    <p:sldId id="308" r:id="rId35"/>
    <p:sldId id="307" r:id="rId36"/>
    <p:sldId id="309" r:id="rId37"/>
    <p:sldId id="310" r:id="rId38"/>
    <p:sldId id="311" r:id="rId39"/>
    <p:sldId id="325" r:id="rId40"/>
    <p:sldId id="326" r:id="rId41"/>
    <p:sldId id="327" r:id="rId42"/>
    <p:sldId id="373" r:id="rId43"/>
    <p:sldId id="329" r:id="rId44"/>
    <p:sldId id="347" r:id="rId45"/>
    <p:sldId id="348" r:id="rId46"/>
    <p:sldId id="378" r:id="rId47"/>
    <p:sldId id="349" r:id="rId48"/>
    <p:sldId id="374" r:id="rId49"/>
    <p:sldId id="375" r:id="rId50"/>
    <p:sldId id="376" r:id="rId51"/>
    <p:sldId id="377" r:id="rId52"/>
    <p:sldId id="379" r:id="rId53"/>
    <p:sldId id="380" r:id="rId54"/>
    <p:sldId id="351" r:id="rId55"/>
    <p:sldId id="355" r:id="rId56"/>
    <p:sldId id="356" r:id="rId57"/>
    <p:sldId id="359" r:id="rId58"/>
    <p:sldId id="333" r:id="rId59"/>
    <p:sldId id="381" r:id="rId60"/>
    <p:sldId id="382" r:id="rId61"/>
    <p:sldId id="383" r:id="rId62"/>
    <p:sldId id="384" r:id="rId63"/>
    <p:sldId id="385" r:id="rId64"/>
    <p:sldId id="386" r:id="rId65"/>
    <p:sldId id="274" r:id="rId6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3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gif"/><Relationship Id="rId7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2.gif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3.gif"/><Relationship Id="rId7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3.gif"/><Relationship Id="rId4" Type="http://schemas.openxmlformats.org/officeDocument/2006/relationships/image" Target="../media/image4.gif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3.gif"/><Relationship Id="rId7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2.gif"/><Relationship Id="rId4" Type="http://schemas.openxmlformats.org/officeDocument/2006/relationships/image" Target="../media/image4.gif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3.gif"/><Relationship Id="rId7" Type="http://schemas.openxmlformats.org/officeDocument/2006/relationships/image" Target="../media/image2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12.gif"/><Relationship Id="rId4" Type="http://schemas.openxmlformats.org/officeDocument/2006/relationships/image" Target="../media/image4.gif"/><Relationship Id="rId9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3.gif"/><Relationship Id="rId7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25.gif"/><Relationship Id="rId4" Type="http://schemas.openxmlformats.org/officeDocument/2006/relationships/image" Target="../media/image4.gif"/><Relationship Id="rId9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3.gif"/><Relationship Id="rId7" Type="http://schemas.openxmlformats.org/officeDocument/2006/relationships/image" Target="../media/image2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28.gif"/><Relationship Id="rId4" Type="http://schemas.openxmlformats.org/officeDocument/2006/relationships/image" Target="../media/image4.gif"/><Relationship Id="rId9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3.gif"/><Relationship Id="rId7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28.gif"/><Relationship Id="rId4" Type="http://schemas.openxmlformats.org/officeDocument/2006/relationships/image" Target="../media/image4.gif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.gif"/><Relationship Id="rId7" Type="http://schemas.openxmlformats.org/officeDocument/2006/relationships/image" Target="../media/image3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28.gif"/><Relationship Id="rId4" Type="http://schemas.openxmlformats.org/officeDocument/2006/relationships/image" Target="../media/image4.gif"/><Relationship Id="rId9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.gif"/><Relationship Id="rId7" Type="http://schemas.openxmlformats.org/officeDocument/2006/relationships/image" Target="../media/image3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28.gif"/><Relationship Id="rId4" Type="http://schemas.openxmlformats.org/officeDocument/2006/relationships/image" Target="../media/image4.gif"/><Relationship Id="rId9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4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.gif"/><Relationship Id="rId7" Type="http://schemas.openxmlformats.org/officeDocument/2006/relationships/image" Target="../media/image4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4.gif"/><Relationship Id="rId7" Type="http://schemas.openxmlformats.org/officeDocument/2006/relationships/image" Target="../media/image5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11" Type="http://schemas.openxmlformats.org/officeDocument/2006/relationships/image" Target="../media/image42.gif"/><Relationship Id="rId5" Type="http://schemas.openxmlformats.org/officeDocument/2006/relationships/image" Target="../media/image52.jpeg"/><Relationship Id="rId10" Type="http://schemas.openxmlformats.org/officeDocument/2006/relationships/image" Target="../media/image57.jpeg"/><Relationship Id="rId4" Type="http://schemas.openxmlformats.org/officeDocument/2006/relationships/image" Target="../media/image3.gif"/><Relationship Id="rId9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4.gif"/><Relationship Id="rId7" Type="http://schemas.openxmlformats.org/officeDocument/2006/relationships/image" Target="../media/image6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4.gif"/><Relationship Id="rId7" Type="http://schemas.openxmlformats.org/officeDocument/2006/relationships/image" Target="../media/image6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5.jpeg"/><Relationship Id="rId7" Type="http://schemas.openxmlformats.org/officeDocument/2006/relationships/image" Target="../media/image7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gif"/><Relationship Id="rId5" Type="http://schemas.openxmlformats.org/officeDocument/2006/relationships/image" Target="../media/image3.gif"/><Relationship Id="rId4" Type="http://schemas.openxmlformats.org/officeDocument/2006/relationships/image" Target="../media/image4.gif"/><Relationship Id="rId9" Type="http://schemas.openxmlformats.org/officeDocument/2006/relationships/oleObject" Target="../embeddings/oleObject1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4.gif"/><Relationship Id="rId7" Type="http://schemas.openxmlformats.org/officeDocument/2006/relationships/image" Target="../media/image7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5.jpeg"/><Relationship Id="rId7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gif"/><Relationship Id="rId11" Type="http://schemas.openxmlformats.org/officeDocument/2006/relationships/image" Target="../media/image81.jpeg"/><Relationship Id="rId5" Type="http://schemas.openxmlformats.org/officeDocument/2006/relationships/image" Target="../media/image3.gif"/><Relationship Id="rId10" Type="http://schemas.openxmlformats.org/officeDocument/2006/relationships/image" Target="../media/image80.jpeg"/><Relationship Id="rId4" Type="http://schemas.openxmlformats.org/officeDocument/2006/relationships/image" Target="../media/image4.gif"/><Relationship Id="rId9" Type="http://schemas.openxmlformats.org/officeDocument/2006/relationships/image" Target="../media/image7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11.gif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jpeg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jpeg"/><Relationship Id="rId4" Type="http://schemas.openxmlformats.org/officeDocument/2006/relationships/image" Target="../media/image8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92.gif"/><Relationship Id="rId4" Type="http://schemas.openxmlformats.org/officeDocument/2006/relationships/image" Target="../media/image3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3" Type="http://schemas.openxmlformats.org/officeDocument/2006/relationships/image" Target="../media/image4.gif"/><Relationship Id="rId7" Type="http://schemas.openxmlformats.org/officeDocument/2006/relationships/image" Target="../media/image9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gif"/><Relationship Id="rId5" Type="http://schemas.openxmlformats.org/officeDocument/2006/relationships/image" Target="../media/image95.png"/><Relationship Id="rId4" Type="http://schemas.openxmlformats.org/officeDocument/2006/relationships/image" Target="../media/image3.gif"/><Relationship Id="rId9" Type="http://schemas.openxmlformats.org/officeDocument/2006/relationships/image" Target="../media/image9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0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0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pn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3" Type="http://schemas.openxmlformats.org/officeDocument/2006/relationships/image" Target="../media/image4.gif"/><Relationship Id="rId7" Type="http://schemas.openxmlformats.org/officeDocument/2006/relationships/image" Target="../media/image10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3" Type="http://schemas.openxmlformats.org/officeDocument/2006/relationships/image" Target="../media/image4.gif"/><Relationship Id="rId7" Type="http://schemas.openxmlformats.org/officeDocument/2006/relationships/image" Target="../media/image10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eg"/><Relationship Id="rId3" Type="http://schemas.openxmlformats.org/officeDocument/2006/relationships/image" Target="../media/image4.gif"/><Relationship Id="rId7" Type="http://schemas.openxmlformats.org/officeDocument/2006/relationships/image" Target="../media/image1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4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jpeg"/><Relationship Id="rId3" Type="http://schemas.openxmlformats.org/officeDocument/2006/relationships/image" Target="../media/image4.gif"/><Relationship Id="rId7" Type="http://schemas.openxmlformats.org/officeDocument/2006/relationships/image" Target="../media/image1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jpeg"/><Relationship Id="rId3" Type="http://schemas.openxmlformats.org/officeDocument/2006/relationships/image" Target="../media/image4.gif"/><Relationship Id="rId7" Type="http://schemas.openxmlformats.org/officeDocument/2006/relationships/image" Target="../media/image1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2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6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jpeg"/><Relationship Id="rId3" Type="http://schemas.openxmlformats.org/officeDocument/2006/relationships/image" Target="../media/image4.gif"/><Relationship Id="rId7" Type="http://schemas.openxmlformats.org/officeDocument/2006/relationships/image" Target="../media/image1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png"/><Relationship Id="rId5" Type="http://schemas.openxmlformats.org/officeDocument/2006/relationships/image" Target="../media/image99.gif"/><Relationship Id="rId4" Type="http://schemas.openxmlformats.org/officeDocument/2006/relationships/image" Target="../media/image3.gif"/><Relationship Id="rId9" Type="http://schemas.openxmlformats.org/officeDocument/2006/relationships/image" Target="../media/image133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3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4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3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6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3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jpeg"/><Relationship Id="rId3" Type="http://schemas.openxmlformats.org/officeDocument/2006/relationships/image" Target="../media/image4.gif"/><Relationship Id="rId7" Type="http://schemas.openxmlformats.org/officeDocument/2006/relationships/image" Target="../media/image14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jpeg"/><Relationship Id="rId5" Type="http://schemas.openxmlformats.org/officeDocument/2006/relationships/image" Target="../media/image99.gif"/><Relationship Id="rId4" Type="http://schemas.openxmlformats.org/officeDocument/2006/relationships/image" Target="../media/image3.gi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304800"/>
            <a:ext cx="6477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ГБУ «КЦСОН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2011 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1524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60960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"/>
            <a:ext cx="685800" cy="685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105400" y="4267200"/>
            <a:ext cx="2971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Директор ГБУ «КЦСОН г. Каменска – Уральского  Гапанович </a:t>
            </a:r>
          </a:p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Ирина Сергеевна</a:t>
            </a:r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pic>
        <p:nvPicPr>
          <p:cNvPr id="31746" name="Picture 2" descr="http://himchistka-ekaterinburg.umi.ru/images/cms/data/c_1cu41gxs82toa0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4953000"/>
            <a:ext cx="2895600" cy="1654629"/>
          </a:xfrm>
          <a:prstGeom prst="rect">
            <a:avLst/>
          </a:prstGeom>
          <a:noFill/>
        </p:spPr>
      </p:pic>
      <p:pic>
        <p:nvPicPr>
          <p:cNvPr id="18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5257800"/>
            <a:ext cx="3581401" cy="10668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38200" y="1828800"/>
            <a:ext cx="373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D:\фото\директор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1676400"/>
            <a:ext cx="3088640" cy="2316480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1066800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Не прячьте нежность по карманам,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И не стесняйтесь доброты,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Не бойтесь показаться странным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Средь бестолковой суеты.</a:t>
            </a:r>
            <a:br>
              <a:rPr lang="ru-RU" dirty="0" smtClean="0">
                <a:solidFill>
                  <a:srgbClr val="000099"/>
                </a:solidFill>
              </a:rPr>
            </a:br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С улыбкой выйдете из дома,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Вдыхая полной грудью жизнь,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Пройдите улочкой знакомой,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И постарайтесь не спешить.</a:t>
            </a:r>
            <a:br>
              <a:rPr lang="ru-RU" dirty="0" smtClean="0">
                <a:solidFill>
                  <a:srgbClr val="000099"/>
                </a:solidFill>
              </a:rPr>
            </a:br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В душе своей сады взрастите,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Оберегайте их от зла,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Из тех садов цветы дарите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И незнакомым и друзьям...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5720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38862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5486400"/>
            <a:ext cx="685800" cy="6858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38200" y="838200"/>
            <a:ext cx="7391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2011 году в Центре  функционировали следующие структурные подразделения:</a:t>
            </a:r>
          </a:p>
          <a:p>
            <a:pPr algn="ctr"/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Десять Отделений социального обслуживания на дому граждан пожилого возраста и инвалидов в городе и Каменском районе</a:t>
            </a:r>
          </a:p>
          <a:p>
            <a:pPr marL="342900" indent="-342900" algn="ctr"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 Отделение срочного социального обслуживания</a:t>
            </a:r>
          </a:p>
          <a:p>
            <a:pPr marL="342900" indent="-342900" algn="ctr">
              <a:buFontTx/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 социально – реабилитационное отделение</a:t>
            </a:r>
          </a:p>
          <a:p>
            <a:pPr marL="342900" indent="-342900" algn="ctr">
              <a:buFontTx/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Два отделения участковой социальной службы города и Каменского района</a:t>
            </a:r>
          </a:p>
          <a:p>
            <a:pPr marL="342900" indent="-342900" algn="ctr">
              <a:buFontTx/>
              <a:buAutoNum type="arabicPeriod"/>
            </a:pPr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Организационно – методическое отделение</a:t>
            </a:r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 algn="just"/>
            <a:endParaRPr lang="ru-RU" dirty="0" smtClean="0"/>
          </a:p>
          <a:p>
            <a:pPr marL="342900" indent="-342900" algn="just"/>
            <a:endParaRPr lang="ru-RU" dirty="0" smtClean="0"/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/>
            <a:endParaRPr lang="ru-RU" dirty="0" smtClean="0"/>
          </a:p>
        </p:txBody>
      </p:sp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5562600"/>
            <a:ext cx="707018" cy="790575"/>
          </a:xfrm>
          <a:prstGeom prst="rect">
            <a:avLst/>
          </a:prstGeom>
          <a:noFill/>
        </p:spPr>
      </p:pic>
      <p:pic>
        <p:nvPicPr>
          <p:cNvPr id="30722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2286000"/>
            <a:ext cx="1047750" cy="1047751"/>
          </a:xfrm>
          <a:prstGeom prst="rect">
            <a:avLst/>
          </a:prstGeom>
          <a:noFill/>
        </p:spPr>
      </p:pic>
      <p:pic>
        <p:nvPicPr>
          <p:cNvPr id="14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5105400"/>
            <a:ext cx="1047750" cy="1047751"/>
          </a:xfrm>
          <a:prstGeom prst="rect">
            <a:avLst/>
          </a:prstGeom>
          <a:noFill/>
        </p:spPr>
      </p:pic>
      <p:pic>
        <p:nvPicPr>
          <p:cNvPr id="15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52600" y="4800600"/>
            <a:ext cx="1047750" cy="104775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4495800"/>
            <a:ext cx="707018" cy="7905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3886200"/>
            <a:ext cx="707018" cy="790575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228600"/>
            <a:ext cx="707018" cy="7905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52400"/>
            <a:ext cx="707018" cy="79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480060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3810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505200"/>
            <a:ext cx="685800" cy="6858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066800" y="762000"/>
            <a:ext cx="708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 2011 году РАБОТА «СОВЕТА НАСТАВНИКОВ»</a:t>
            </a:r>
            <a:endParaRPr lang="ru-RU" dirty="0" smtClean="0">
              <a:solidFill>
                <a:srgbClr val="FF0000"/>
              </a:solidFill>
            </a:endParaRPr>
          </a:p>
        </p:txBody>
      </p:sp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28675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3581400"/>
            <a:ext cx="885825" cy="849852"/>
          </a:xfrm>
          <a:prstGeom prst="rect">
            <a:avLst/>
          </a:prstGeom>
          <a:noFill/>
        </p:spPr>
      </p:pic>
      <p:pic>
        <p:nvPicPr>
          <p:cNvPr id="2867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60198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05139">
            <a:off x="962347" y="5458148"/>
            <a:ext cx="1066800" cy="1066800"/>
          </a:xfrm>
          <a:prstGeom prst="rect">
            <a:avLst/>
          </a:prstGeom>
          <a:noFill/>
        </p:spPr>
      </p:pic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914400" y="1143000"/>
            <a:ext cx="74676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2011года проведено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13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заседаний «Совета наставников».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Курс обучения в «Совете наставников» проведен с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37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социальными работниками. Из молодых работников уволились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человек,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29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человек продолжают работать.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каждым молодым работником закреплен Наставник, который обучает молодого работника.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Молодой работник первый рабочий день работает на участке с Наставником и у него уже складывается представление о работе.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Курс обучения состоит из практических и теоретических занятий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38200" y="2971800"/>
            <a:ext cx="7467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1666875" algn="l"/>
              </a:tabLst>
            </a:pPr>
            <a:r>
              <a:rPr lang="ru-RU" b="1" dirty="0" smtClean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РАБОТА «СОВЕТА ТРУДОВОГО КОЛЛЕКТИВА»</a:t>
            </a:r>
            <a:endParaRPr lang="ru-RU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914400" y="3429000"/>
            <a:ext cx="7543800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239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2011 года организовано и проведено 2 заседания Совета трудового коллектива, в ходе которых были рассмотрены следующие вопросы: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7239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представление к награждению сотрудников Центра к профессиональному празднику «Дню социального работника». Почетными грамотами и благотворительными письмами награждено 28 сотрудников;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7239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расходование внебюджетных средств;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7239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внесение изменений в Коллективный договор;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7239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утверждение Соглашения по охране труда;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7239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награждение сотрудников Центра в связи с юбилейной датой. Награждено 11 сотрудников.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239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066800" y="1066800"/>
            <a:ext cx="71628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962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249017"/>
            <a:ext cx="1066800" cy="1066800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219200" y="838200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«ШКОЛЫ СОЦИАЛЬНОГО РАБОТНИКА»</a:t>
            </a:r>
            <a:endParaRPr lang="ru-RU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762000" y="1295400"/>
            <a:ext cx="7543800" cy="4739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2011 году  продолжилась работа в «Школе социального работника».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В первом квартале проводились занятия на тему: «Методы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саморегуляции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 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Цели занятий: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помощь в освоении работниками основных приемов и способов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саморегуляции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помощь в создании мотивации на повышение эффективности своего труда.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Во втором квартале проведены занятия на тему: «Профилактика синдрома эмоционального выгорания.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Самоподдержка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Цели занятий: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освоение приемов защиты от выгорания;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обучение регулированию своими эмоциями.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В третьем квартале проведено тестирование социальных работников по методике Бойко В.В. «Определение степени эмоционального выгорания». В исследовании приняли участие сотрудники отделений Центра. После тестирования проведена обработка результатов, написано психологическое заключение по общему эмоциональному состоянию коллектива. Основные составляющие синдрома «эмоционального выгорания» определились: 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переживанием психотравмирующих ситуаций. Сотрудники, имеющие данный симптом, как правило,  принимают переживания клиентов как за свои, не разделяют личные и рабочие отношения. Возникает синдром  «слияния».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возрастанием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обезличенности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формальности контактов, развитием негативного, бездушного, циничного отношения к раздражителям.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физиологическими проблемами, болезнями адаптации. Стресс явился главным фактором, влияющим на появление или обострение многих заболеваний.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1002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В четвертом квартале был проведен тренинг «Партнерское общение» с целью развития культуры общения и создания позитивного психологического климата.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810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707018" cy="79057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838200"/>
            <a:ext cx="723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7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381000"/>
            <a:ext cx="685800" cy="685800"/>
          </a:xfrm>
          <a:prstGeom prst="rect">
            <a:avLst/>
          </a:prstGeom>
          <a:noFill/>
        </p:spPr>
      </p:pic>
      <p:pic>
        <p:nvPicPr>
          <p:cNvPr id="14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888343">
            <a:off x="7002737" y="678137"/>
            <a:ext cx="1066800" cy="1066800"/>
          </a:xfrm>
          <a:prstGeom prst="rect">
            <a:avLst/>
          </a:prstGeom>
          <a:noFill/>
        </p:spPr>
      </p:pic>
      <p:sp>
        <p:nvSpPr>
          <p:cNvPr id="103425" name="Rectangle 1"/>
          <p:cNvSpPr>
            <a:spLocks noChangeArrowheads="1"/>
          </p:cNvSpPr>
          <p:nvPr/>
        </p:nvSpPr>
        <p:spPr bwMode="auto">
          <a:xfrm>
            <a:off x="838200" y="283459"/>
            <a:ext cx="7543800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занятия по тех. учебе с сотрудниками Центра по «Программе теоретической подготовки персонала на 2011 – 2012гг»:</a:t>
            </a:r>
            <a:endParaRPr kumimoji="0" lang="ru-RU" b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заведующими отделениями: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26.09.11 – занятие с заведующими отделениями по теме «Менеджмент в социальной сфере»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31.10.11 – занятие с заведующими отделениями по теме «Этика в социальной сфере»;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07.11.11 – занятие с заведующими отделениями по теме «Социальный менеджмент как разработка и реализация социальной политики. Социальная политика как обеспечение нормальной жизнедеятельности людей»;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05.12.11 – занятие с заведующими отделениями по теме «Социальный менеджмент как организация и управление социальной работой».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социальными работниками: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26.10.11 и 02.11.11 – на тему «Оказание услуг гражданам пожилого возраста и инвалидам специалистами Центра»;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07.12.11 и 14.12.11 – на тему «Методы и приемы ухода за тяжелобольными лежачими клиентами».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9089" name="Picture 1" descr="D:\фото\ФОТОГРАФИИ по годам\школа соц. работника с просмотром фильма\P10100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5600" y="4114800"/>
            <a:ext cx="1682610" cy="2243138"/>
          </a:xfrm>
          <a:prstGeom prst="rect">
            <a:avLst/>
          </a:prstGeom>
          <a:noFill/>
        </p:spPr>
      </p:pic>
      <p:pic>
        <p:nvPicPr>
          <p:cNvPr id="89090" name="Picture 2" descr="D:\фото\ФОТОГРАФИИ по годам\школа соц. работника с просмотром фильма\P10100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33800" y="4191000"/>
            <a:ext cx="2852831" cy="2139950"/>
          </a:xfrm>
          <a:prstGeom prst="rect">
            <a:avLst/>
          </a:prstGeom>
          <a:noFill/>
        </p:spPr>
      </p:pic>
      <p:pic>
        <p:nvPicPr>
          <p:cNvPr id="89091" name="Picture 3" descr="D:\фото\ФОТОГРАФИИ по годам\школа соц. раб\P10100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14400" y="4267200"/>
            <a:ext cx="2698751" cy="202406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6764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962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325217"/>
            <a:ext cx="1066800" cy="1066800"/>
          </a:xfrm>
          <a:prstGeom prst="rect">
            <a:avLst/>
          </a:prstGeom>
          <a:noFill/>
        </p:spPr>
      </p:pic>
      <p:pic>
        <p:nvPicPr>
          <p:cNvPr id="25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62200" y="5562600"/>
            <a:ext cx="4629150" cy="609600"/>
          </a:xfrm>
          <a:prstGeom prst="rect">
            <a:avLst/>
          </a:prstGeom>
          <a:noFill/>
        </p:spPr>
      </p:pic>
      <p:pic>
        <p:nvPicPr>
          <p:cNvPr id="2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497417" y="2077816"/>
            <a:ext cx="1066800" cy="1066800"/>
          </a:xfrm>
          <a:prstGeom prst="rect">
            <a:avLst/>
          </a:prstGeom>
          <a:noFill/>
        </p:spPr>
      </p:pic>
      <p:pic>
        <p:nvPicPr>
          <p:cNvPr id="27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2306416" y="2001616"/>
            <a:ext cx="1066800" cy="106680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524000" y="990600"/>
            <a:ext cx="6629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Начала работать Региональная комплексная программа «Старшее поколение» 2011-2015гг</a:t>
            </a:r>
            <a:endParaRPr lang="ru-RU" sz="2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направление «Компьютерная грамотность»</a:t>
            </a:r>
          </a:p>
          <a:p>
            <a:pPr algn="just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 организационно-методическом отделении обучаются пенсионеры в группах по 4 человека и на дому. По данной программе закуплены компьютеры. К концу 2011 года было обучено 29 пенсионеров.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4993" name="Picture 1" descr="D:\ШПВ\ФОТО шпв МЕТОД. МАТЕРИАЛ\Изображение 14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47800" y="3352800"/>
            <a:ext cx="2865038" cy="2148681"/>
          </a:xfrm>
          <a:prstGeom prst="rect">
            <a:avLst/>
          </a:prstGeom>
          <a:noFill/>
        </p:spPr>
      </p:pic>
      <p:pic>
        <p:nvPicPr>
          <p:cNvPr id="2" name="Picture 1" descr="IMG_087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53000" y="3352800"/>
            <a:ext cx="2741612" cy="2055559"/>
          </a:xfrm>
          <a:prstGeom prst="rect">
            <a:avLst/>
          </a:prstGeom>
          <a:noFill/>
          <a:ln w="28575" algn="in">
            <a:noFill/>
            <a:miter lim="800000"/>
            <a:headEnd/>
            <a:tailEnd/>
          </a:ln>
          <a:effectLst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533400"/>
            <a:ext cx="707018" cy="790575"/>
          </a:xfrm>
          <a:prstGeom prst="rect">
            <a:avLst/>
          </a:prstGeom>
          <a:noFill/>
        </p:spPr>
      </p:pic>
      <p:pic>
        <p:nvPicPr>
          <p:cNvPr id="2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334000"/>
            <a:ext cx="707018" cy="79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810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707018" cy="79057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838200"/>
            <a:ext cx="723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7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381000"/>
            <a:ext cx="685800" cy="685800"/>
          </a:xfrm>
          <a:prstGeom prst="rect">
            <a:avLst/>
          </a:prstGeom>
          <a:noFill/>
        </p:spPr>
      </p:pic>
      <p:pic>
        <p:nvPicPr>
          <p:cNvPr id="14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888343">
            <a:off x="1211538" y="4792937"/>
            <a:ext cx="1066800" cy="1066800"/>
          </a:xfrm>
          <a:prstGeom prst="rect">
            <a:avLst/>
          </a:prstGeom>
          <a:noFill/>
        </p:spPr>
      </p:pic>
      <p:pic>
        <p:nvPicPr>
          <p:cNvPr id="18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5562600"/>
            <a:ext cx="4629150" cy="6096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838200" y="838200"/>
            <a:ext cx="7467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19.04.2011 и 21.04.2011 проведена акция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«Театр – детям!»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терапевтического театра «Скарабей»,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показали спектакль «Сказка о том, как поп себе работника искал!» учащимся общеобразовательных школ № 32, 51. На мероприятиях присутствовало 110 человек.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3969" name="Picture 1" descr="IMG_0003"/>
          <p:cNvPicPr>
            <a:picLocks noChangeAspect="1" noChangeArrowheads="1"/>
          </p:cNvPicPr>
          <p:nvPr/>
        </p:nvPicPr>
        <p:blipFill>
          <a:blip r:embed="rId7" cstate="print"/>
          <a:srcRect l="6088"/>
          <a:stretch>
            <a:fillRect/>
          </a:stretch>
        </p:blipFill>
        <p:spPr bwMode="auto">
          <a:xfrm>
            <a:off x="1219200" y="2209800"/>
            <a:ext cx="3003884" cy="2133600"/>
          </a:xfrm>
          <a:prstGeom prst="rect">
            <a:avLst/>
          </a:prstGeom>
          <a:noFill/>
        </p:spPr>
      </p:pic>
      <p:pic>
        <p:nvPicPr>
          <p:cNvPr id="83970" name="Picture 2" descr="IMG_0004"/>
          <p:cNvPicPr>
            <a:picLocks noChangeAspect="1" noChangeArrowheads="1"/>
          </p:cNvPicPr>
          <p:nvPr/>
        </p:nvPicPr>
        <p:blipFill>
          <a:blip r:embed="rId8" cstate="print"/>
          <a:srcRect r="2736"/>
          <a:stretch>
            <a:fillRect/>
          </a:stretch>
        </p:blipFill>
        <p:spPr bwMode="auto">
          <a:xfrm>
            <a:off x="5105400" y="2286000"/>
            <a:ext cx="2991351" cy="2057400"/>
          </a:xfrm>
          <a:prstGeom prst="rect">
            <a:avLst/>
          </a:prstGeom>
          <a:noFill/>
        </p:spPr>
      </p:pic>
      <p:pic>
        <p:nvPicPr>
          <p:cNvPr id="83971" name="Picture 3" descr="IMG_0097"/>
          <p:cNvPicPr>
            <a:picLocks noChangeAspect="1" noChangeArrowheads="1"/>
          </p:cNvPicPr>
          <p:nvPr/>
        </p:nvPicPr>
        <p:blipFill>
          <a:blip r:embed="rId9" cstate="print"/>
          <a:srcRect l="2019" r="3418"/>
          <a:stretch>
            <a:fillRect/>
          </a:stretch>
        </p:blipFill>
        <p:spPr bwMode="auto">
          <a:xfrm>
            <a:off x="3581400" y="3657600"/>
            <a:ext cx="2619375" cy="1905000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4800600"/>
            <a:ext cx="707018" cy="790575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304800"/>
            <a:ext cx="707018" cy="79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5943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22860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480060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46482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304800"/>
            <a:ext cx="685800" cy="685800"/>
          </a:xfrm>
          <a:prstGeom prst="rect">
            <a:avLst/>
          </a:prstGeom>
          <a:noFill/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600200" y="825043"/>
            <a:ext cx="59436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15880">
            <a:off x="530950" y="2359750"/>
            <a:ext cx="1066800" cy="10668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838200" y="838200"/>
            <a:ext cx="7543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solidFill>
                  <a:srgbClr val="000099"/>
                </a:solidFill>
              </a:rPr>
              <a:t>Участковые специалисты Центра совместно с учащимися Каменск-Уральского многопрофильного техникума в рамках Весенней недели добра организовали и провели акцию </a:t>
            </a:r>
            <a:r>
              <a:rPr lang="ru-RU" b="1" dirty="0" smtClean="0">
                <a:solidFill>
                  <a:srgbClr val="FF0000"/>
                </a:solidFill>
              </a:rPr>
              <a:t>«Красота в подарок»</a:t>
            </a:r>
            <a:r>
              <a:rPr lang="ru-RU" dirty="0" smtClean="0">
                <a:solidFill>
                  <a:srgbClr val="000099"/>
                </a:solidFill>
              </a:rPr>
              <a:t> по предоставлению бесплатной стрижки всем желающим. </a:t>
            </a:r>
            <a:br>
              <a:rPr lang="ru-RU" dirty="0" smtClean="0">
                <a:solidFill>
                  <a:srgbClr val="000099"/>
                </a:solidFill>
              </a:rPr>
            </a:br>
            <a:r>
              <a:rPr lang="ru-RU" dirty="0" smtClean="0">
                <a:solidFill>
                  <a:srgbClr val="000099"/>
                </a:solidFill>
              </a:rPr>
              <a:t>Так же социальные работники Центра организовали  </a:t>
            </a:r>
            <a:r>
              <a:rPr lang="ru-RU" b="1" dirty="0" smtClean="0">
                <a:solidFill>
                  <a:srgbClr val="FF0000"/>
                </a:solidFill>
              </a:rPr>
              <a:t>стрижки на дому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000099"/>
                </a:solidFill>
              </a:rPr>
              <a:t>для пожилых людей стрижки клиентов на дому. Всего стрижки были сделаны 78 желающим.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82945" name="Picture 1" descr="SDC12899"/>
          <p:cNvPicPr>
            <a:picLocks noChangeAspect="1" noChangeArrowheads="1"/>
          </p:cNvPicPr>
          <p:nvPr/>
        </p:nvPicPr>
        <p:blipFill>
          <a:blip r:embed="rId6" cstate="print"/>
          <a:srcRect b="12303"/>
          <a:stretch>
            <a:fillRect/>
          </a:stretch>
        </p:blipFill>
        <p:spPr bwMode="auto">
          <a:xfrm>
            <a:off x="1371600" y="2819400"/>
            <a:ext cx="2486025" cy="1639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6" name="Picture 2" descr="P101000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9000" y="3886200"/>
            <a:ext cx="243436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7" name="Picture 3" descr="DSC0386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34000" y="2590800"/>
            <a:ext cx="2514600" cy="1889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62200" y="57150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228600"/>
            <a:ext cx="762000" cy="852055"/>
          </a:xfrm>
          <a:prstGeom prst="rect">
            <a:avLst/>
          </a:prstGeom>
          <a:noFill/>
        </p:spPr>
      </p:pic>
      <p:pic>
        <p:nvPicPr>
          <p:cNvPr id="19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228600"/>
            <a:ext cx="762000" cy="852055"/>
          </a:xfrm>
          <a:prstGeom prst="rect">
            <a:avLst/>
          </a:prstGeom>
          <a:noFill/>
        </p:spPr>
      </p:pic>
      <p:pic>
        <p:nvPicPr>
          <p:cNvPr id="20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15880">
            <a:off x="7084149" y="5407750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7150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57200" cy="511233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228600"/>
            <a:ext cx="685800" cy="685800"/>
          </a:xfrm>
          <a:prstGeom prst="rect">
            <a:avLst/>
          </a:prstGeom>
          <a:noFill/>
        </p:spPr>
      </p:pic>
      <p:pic>
        <p:nvPicPr>
          <p:cNvPr id="16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962400"/>
            <a:ext cx="685800" cy="76685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819400"/>
            <a:ext cx="707018" cy="790575"/>
          </a:xfrm>
          <a:prstGeom prst="rect">
            <a:avLst/>
          </a:prstGeom>
          <a:noFill/>
        </p:spPr>
      </p:pic>
      <p:pic>
        <p:nvPicPr>
          <p:cNvPr id="24578" name="Picture 2" descr="http://www.playcast.ru/uploads/2016/03/11/1777450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0" y="2743200"/>
            <a:ext cx="904875" cy="117157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715880">
            <a:off x="759549" y="5560149"/>
            <a:ext cx="1066800" cy="1066800"/>
          </a:xfrm>
          <a:prstGeom prst="rect">
            <a:avLst/>
          </a:prstGeom>
          <a:noFill/>
        </p:spPr>
      </p:pic>
      <p:pic>
        <p:nvPicPr>
          <p:cNvPr id="19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8400" y="5791200"/>
            <a:ext cx="4629150" cy="609600"/>
          </a:xfrm>
          <a:prstGeom prst="rect">
            <a:avLst/>
          </a:prstGeom>
          <a:noFill/>
        </p:spPr>
      </p:pic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914400" y="464009"/>
            <a:ext cx="7239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429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16-24.04.2011 в рамках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Весенней недели добра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был проведен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недельный благотворительный марафон по сбору одежды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обуви б/у, игрушек, канцелярских принадлежностей для оказания поддержки и помощи людям, находящихся в трудной жизненной ситуации.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марафоне приняли участие все отделения Центра, а так же 635 добровольцев, из них: общеобразовательные школы, музыкальная школа, «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Синарский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Трубный лицей», «Лицей № 9», «Центр детского и юношеского туризма и экскурсий», частные лица, социальные работники и др. Было собрано более 4 000 одежды и обуви, более 2000 игрушек. По мере поступления были организованы мероприятия по выдаче одежды и обуви б/у населению.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22" name="Picture 2" descr="P101000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5400" y="3581400"/>
            <a:ext cx="2497609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3" name="Picture 3" descr="DSC0054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28800" y="3581400"/>
            <a:ext cx="2709639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60960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  <p:pic>
        <p:nvPicPr>
          <p:cNvPr id="20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5562600"/>
            <a:ext cx="4629150" cy="6096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914400" y="914400"/>
            <a:ext cx="7239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25.06.2011 года в Детском Культурном Центре состоялся гала-концерт первого городского этапа Фестиваля, посвященного Дню матери под девизом </a:t>
            </a:r>
            <a:r>
              <a:rPr lang="ru-RU" dirty="0" smtClean="0">
                <a:solidFill>
                  <a:srgbClr val="FF0000"/>
                </a:solidFill>
              </a:rPr>
              <a:t>«Такие разные мамы».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90600" y="1828800"/>
            <a:ext cx="3037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Всего участвовало 19 семей. 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80897" name="Picture 1" descr="DSC0612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6600" y="3505200"/>
            <a:ext cx="2709009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8" name="Picture 2" descr="DSC0610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24000" y="2209800"/>
            <a:ext cx="2295525" cy="172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3" descr="DSC0607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29200" y="2133600"/>
            <a:ext cx="2457450" cy="1848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4572000"/>
            <a:ext cx="707018" cy="79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60960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  <p:pic>
        <p:nvPicPr>
          <p:cNvPr id="20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5562600"/>
            <a:ext cx="4629150" cy="609600"/>
          </a:xfrm>
          <a:prstGeom prst="rect">
            <a:avLst/>
          </a:prstGeom>
          <a:noFill/>
        </p:spPr>
      </p:pic>
      <p:sp>
        <p:nvSpPr>
          <p:cNvPr id="131073" name="Rectangle 1"/>
          <p:cNvSpPr>
            <a:spLocks noChangeArrowheads="1"/>
          </p:cNvSpPr>
          <p:nvPr/>
        </p:nvSpPr>
        <p:spPr bwMode="auto">
          <a:xfrm>
            <a:off x="914400" y="566791"/>
            <a:ext cx="74676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Приняли участие в акции Единого комплекса системы социальной защиты </a:t>
            </a:r>
            <a:r>
              <a:rPr kumimoji="0" lang="ru-RU" sz="2400" b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«Автобус надежды</a:t>
            </a:r>
            <a:r>
              <a:rPr kumimoji="0" lang="ru-RU" sz="1400" b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по оказанию комплекса социальных услуг гражданам, попавшим в трудную</a:t>
            </a:r>
            <a:r>
              <a:rPr kumimoji="0" lang="ru-RU" sz="1400" b="1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жизненную ситуацию</a:t>
            </a:r>
            <a:r>
              <a:rPr kumimoji="0" lang="ru-RU" sz="1400" b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sz="2400" b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31.01.11 -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Позарихинская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с/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– 87 человек.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22.04.11 -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Новоисетская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с/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– 35 человек.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27.05.11 -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Клевакинская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с/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– 59 человек.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Всего охвачено 181 человек.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2945" name="Picture 1" descr="IMG_002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71600" y="2667000"/>
            <a:ext cx="25908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6" name="Picture 2" descr="IMG_004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81400" y="3886200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7" name="Picture 3" descr="IMG_001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62600" y="2438400"/>
            <a:ext cx="23145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4648200"/>
            <a:ext cx="707018" cy="79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60960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  <p:pic>
        <p:nvPicPr>
          <p:cNvPr id="20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5791200"/>
            <a:ext cx="4629150" cy="609600"/>
          </a:xfrm>
          <a:prstGeom prst="rect">
            <a:avLst/>
          </a:prstGeom>
          <a:noFill/>
        </p:spPr>
      </p:pic>
      <p:sp>
        <p:nvSpPr>
          <p:cNvPr id="130049" name="Rectangle 1"/>
          <p:cNvSpPr>
            <a:spLocks noChangeArrowheads="1"/>
          </p:cNvSpPr>
          <p:nvPr/>
        </p:nvSpPr>
        <p:spPr bwMode="auto">
          <a:xfrm>
            <a:off x="838200" y="560457"/>
            <a:ext cx="762000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Организована и проведена акция для детей из малообеспеченных семей «Здравствуй, школа!» специалистами участковой социальной службой города.</a:t>
            </a:r>
            <a:endParaRPr kumimoji="0" lang="ru-RU" sz="1400" b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30 и 31 августа 2011 года участковыми специалистами города были проведены праздники для детей из малообеспеченных семей с вручением подарков (канцелярских наборов) к новому учебному году.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Праздники прошли в помещении клуба «Зимняя вишня» по адресу ул. Октябрьская 11б и п.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Хозспособ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при финансовой поддержке Администрации города, было выделено 75 тысяч рублей. Всего было сформировано и выдано 212 наборов для старшеклассников и 45 наборов для первоклассников.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Каменском районе было сформировано и выдано 41 канцелярский набор для первоклассников и старшеклассников из малообеспеченных семей.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0050" name="Picture 2" descr="P1010017"/>
          <p:cNvPicPr>
            <a:picLocks noChangeAspect="1" noChangeArrowheads="1"/>
          </p:cNvPicPr>
          <p:nvPr/>
        </p:nvPicPr>
        <p:blipFill>
          <a:blip r:embed="rId7" cstate="print"/>
          <a:srcRect l="10660"/>
          <a:stretch>
            <a:fillRect/>
          </a:stretch>
        </p:blipFill>
        <p:spPr bwMode="auto">
          <a:xfrm>
            <a:off x="1219200" y="3124199"/>
            <a:ext cx="2552700" cy="2111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51" name="Picture 3" descr="P1010007"/>
          <p:cNvPicPr>
            <a:picLocks noChangeAspect="1" noChangeArrowheads="1"/>
          </p:cNvPicPr>
          <p:nvPr/>
        </p:nvPicPr>
        <p:blipFill>
          <a:blip r:embed="rId8" cstate="print"/>
          <a:srcRect l="10513"/>
          <a:stretch>
            <a:fillRect/>
          </a:stretch>
        </p:blipFill>
        <p:spPr bwMode="auto">
          <a:xfrm>
            <a:off x="3581399" y="3886200"/>
            <a:ext cx="2443557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52" name="Picture 4" descr="P1010004"/>
          <p:cNvPicPr>
            <a:picLocks noChangeAspect="1" noChangeArrowheads="1"/>
          </p:cNvPicPr>
          <p:nvPr/>
        </p:nvPicPr>
        <p:blipFill>
          <a:blip r:embed="rId9" cstate="print"/>
          <a:srcRect r="8980"/>
          <a:stretch>
            <a:fillRect/>
          </a:stretch>
        </p:blipFill>
        <p:spPr bwMode="auto">
          <a:xfrm>
            <a:off x="5867400" y="3200400"/>
            <a:ext cx="2438400" cy="200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60960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  <p:pic>
        <p:nvPicPr>
          <p:cNvPr id="20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5562600"/>
            <a:ext cx="4629150" cy="609600"/>
          </a:xfrm>
          <a:prstGeom prst="rect">
            <a:avLst/>
          </a:prstGeom>
          <a:noFill/>
        </p:spPr>
      </p:pic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838200" y="896034"/>
            <a:ext cx="7086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мероприятия, посвященные Дню пожилого человека с 01-10.10.2011 года. </a:t>
            </a:r>
            <a:endParaRPr kumimoji="0" lang="ru-RU" b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38200" y="1524000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b="1" dirty="0" smtClean="0">
                <a:solidFill>
                  <a:srgbClr val="000099"/>
                </a:solidFill>
              </a:rPr>
              <a:t>заседания клубов на дому</a:t>
            </a:r>
            <a:r>
              <a:rPr lang="ru-RU" dirty="0" smtClean="0">
                <a:solidFill>
                  <a:srgbClr val="000099"/>
                </a:solidFill>
              </a:rPr>
              <a:t> «Дружные соседи», «Интересные собеседники», «За чашкой чая», «</a:t>
            </a:r>
            <a:r>
              <a:rPr lang="ru-RU" dirty="0" err="1" smtClean="0">
                <a:solidFill>
                  <a:srgbClr val="000099"/>
                </a:solidFill>
              </a:rPr>
              <a:t>Уралочка</a:t>
            </a:r>
            <a:r>
              <a:rPr lang="ru-RU" dirty="0" smtClean="0">
                <a:solidFill>
                  <a:srgbClr val="000099"/>
                </a:solidFill>
              </a:rPr>
              <a:t>», «Ветеран», «Какие наши годы», «</a:t>
            </a:r>
            <a:r>
              <a:rPr lang="ru-RU" dirty="0" err="1" smtClean="0">
                <a:solidFill>
                  <a:srgbClr val="000099"/>
                </a:solidFill>
              </a:rPr>
              <a:t>Дарьюшка</a:t>
            </a:r>
            <a:r>
              <a:rPr lang="ru-RU" dirty="0" smtClean="0">
                <a:solidFill>
                  <a:srgbClr val="000099"/>
                </a:solidFill>
              </a:rPr>
              <a:t>», « Мастерица», «Любители  чая», «Мы вместе». Участвовало 74 клиента.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29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3000" y="2819400"/>
            <a:ext cx="2436813" cy="182705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29028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3810000"/>
            <a:ext cx="2406650" cy="1804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29030" name="Picture 6" descr="P106068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5000" y="2743200"/>
            <a:ext cx="2573463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5029200"/>
            <a:ext cx="707018" cy="790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3657600"/>
            <a:ext cx="707018" cy="79057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447800" y="990600"/>
            <a:ext cx="6324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0099"/>
                </a:solidFill>
              </a:rPr>
              <a:t>Отделения социального обслуживания на дому</a:t>
            </a:r>
            <a:endParaRPr lang="ru-RU" sz="3200" dirty="0">
              <a:solidFill>
                <a:srgbClr val="000099"/>
              </a:solidFill>
            </a:endParaRPr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5791200"/>
            <a:ext cx="4629150" cy="609600"/>
          </a:xfrm>
          <a:prstGeom prst="rect">
            <a:avLst/>
          </a:prstGeom>
          <a:noFill/>
        </p:spPr>
      </p:pic>
      <p:pic>
        <p:nvPicPr>
          <p:cNvPr id="79873" name="Picture 1" descr="IMG_000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2362200"/>
            <a:ext cx="4143375" cy="2774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914400"/>
            <a:ext cx="3962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2011 год отделениями социального обслуживания на дому граждан пожилого возраста и инвалидов города Каменска – Уральского и Каменского района  обслужено –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2 120 человек</a:t>
            </a: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- 269 111 услуг</a:t>
            </a:r>
            <a:endParaRPr lang="ru-RU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76600"/>
            <a:ext cx="545171" cy="6096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81000"/>
            <a:ext cx="570725" cy="638175"/>
          </a:xfrm>
          <a:prstGeom prst="rect">
            <a:avLst/>
          </a:prstGeom>
          <a:noFill/>
        </p:spPr>
      </p:pic>
      <p:pic>
        <p:nvPicPr>
          <p:cNvPr id="17410" name="Picture 2" descr="http://www.playcast.ru/uploads/2015/10/28/1563817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6328" y="4648200"/>
            <a:ext cx="2214314" cy="2647951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590800"/>
            <a:ext cx="545171" cy="609600"/>
          </a:xfrm>
          <a:prstGeom prst="rect">
            <a:avLst/>
          </a:prstGeom>
          <a:noFill/>
        </p:spPr>
      </p:pic>
      <p:pic>
        <p:nvPicPr>
          <p:cNvPr id="132098" name="Picture 2" descr="P100095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1219200"/>
            <a:ext cx="2835623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2099" name="Picture 3" descr="DSCN0736"/>
          <p:cNvPicPr>
            <a:picLocks noChangeAspect="1" noChangeArrowheads="1"/>
          </p:cNvPicPr>
          <p:nvPr/>
        </p:nvPicPr>
        <p:blipFill>
          <a:blip r:embed="rId7" cstate="print"/>
          <a:srcRect b="15434"/>
          <a:stretch>
            <a:fillRect/>
          </a:stretch>
        </p:blipFill>
        <p:spPr bwMode="auto">
          <a:xfrm>
            <a:off x="5257800" y="4038600"/>
            <a:ext cx="2762779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81000"/>
            <a:ext cx="570725" cy="6381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3048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35814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304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1828800"/>
            <a:ext cx="707018" cy="790575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914400" y="685800"/>
            <a:ext cx="7467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</a:rPr>
              <a:t>В 7 отделениях социального облуживания на дому города № 1, 2 состояло на учете – </a:t>
            </a:r>
            <a:r>
              <a:rPr lang="ru-RU" sz="1400" b="1" dirty="0" smtClean="0">
                <a:solidFill>
                  <a:srgbClr val="000099"/>
                </a:solidFill>
              </a:rPr>
              <a:t> </a:t>
            </a:r>
            <a:r>
              <a:rPr lang="ru-RU" sz="1400" b="1" dirty="0" smtClean="0">
                <a:solidFill>
                  <a:srgbClr val="FF0000"/>
                </a:solidFill>
              </a:rPr>
              <a:t>1 080 человек</a:t>
            </a:r>
            <a:r>
              <a:rPr lang="ru-RU" sz="1400" dirty="0" smtClean="0">
                <a:solidFill>
                  <a:srgbClr val="FF0000"/>
                </a:solidFill>
              </a:rPr>
              <a:t>: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38200" y="1066800"/>
            <a:ext cx="7391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99"/>
                </a:solidFill>
              </a:rPr>
              <a:t>В 3 отделениях социального обслуживания на дому Каменского района № 3 состояло на учете </a:t>
            </a:r>
            <a:r>
              <a:rPr lang="ru-RU" sz="1400" b="1" dirty="0" smtClean="0">
                <a:solidFill>
                  <a:srgbClr val="FF0000"/>
                </a:solidFill>
              </a:rPr>
              <a:t>244</a:t>
            </a:r>
            <a:r>
              <a:rPr lang="ru-RU" sz="1400" dirty="0" smtClean="0">
                <a:solidFill>
                  <a:srgbClr val="FF0000"/>
                </a:solidFill>
              </a:rPr>
              <a:t> человека</a:t>
            </a:r>
            <a:r>
              <a:rPr lang="ru-RU" sz="1400" dirty="0" smtClean="0">
                <a:solidFill>
                  <a:srgbClr val="000099"/>
                </a:solidFill>
              </a:rPr>
              <a:t>.</a:t>
            </a:r>
            <a:endParaRPr lang="ru-RU" sz="1400" dirty="0">
              <a:solidFill>
                <a:srgbClr val="000099"/>
              </a:solidFill>
            </a:endParaRPr>
          </a:p>
        </p:txBody>
      </p:sp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914400" y="1524000"/>
            <a:ext cx="754380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В отделениях социального обслуживания на дому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города Каменска</a:t>
            </a:r>
            <a:r>
              <a:rPr kumimoji="0" lang="ru-RU" sz="12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Уральского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сформировано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 бригад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- В отделении 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Сергеевой Р.К.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работает 3 бригады по 2 человека по оказанию сезонных видов работ. Бригадами обслужено 6 клиентов, оказано 13 услуг.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- В отделении </a:t>
            </a:r>
            <a:r>
              <a:rPr kumimoji="0" lang="ru-RU" sz="1200" b="0" i="1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Мажириной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Е.В.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работает бригада из 3 человек по оказанию сезонных видов работ). Обслужено 12 клиентов, оказано 26 услуг.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- В отделении </a:t>
            </a:r>
            <a:r>
              <a:rPr kumimoji="0" lang="ru-RU" sz="1200" b="0" i="1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Шиль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Е.Ю.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работает бригада из 2-х человек по уборке помещения (для клиентов с большим объемом социально-бытовых услуг). Обслужен 1 клиент, оказано 211 услуг.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- В отделении 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Сергеевой С.А.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работает бригада из 5-ти человек по оказанию сезонных видов работ. Обслужено 27 клиентов, оказано 38 услуг.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- В отделении 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Богдановой И.П.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работает бригада из 2-х человек по замещению социальных работников на время ежегодных отпусков и больничных листов. Обслужено13 клиентов, оказано 127 услуг.</a:t>
            </a:r>
            <a:endParaRPr lang="ru-RU" sz="1200" dirty="0" smtClean="0">
              <a:solidFill>
                <a:srgbClr val="000099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cs typeface="Arial" pitchFamily="34" charset="0"/>
              </a:rPr>
              <a:t>Всего бригадами города обслужено 49 клиентов, оказано 415 услуг.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2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 отделениях социального обслуживания на </a:t>
            </a:r>
            <a:r>
              <a:rPr lang="ru-RU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дому Каменского района </a:t>
            </a:r>
            <a:r>
              <a:rPr lang="ru-RU" sz="12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продолжают работать </a:t>
            </a:r>
            <a:r>
              <a:rPr lang="ru-RU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 универсальные бригады</a:t>
            </a:r>
            <a:r>
              <a:rPr lang="ru-RU" sz="12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социальных работников, оснащенные транспортом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914400" y="4572000"/>
            <a:ext cx="7543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Всего бригадами социальных работников Каменского района в течение 2011 года обслужено 98 человек, оказано 4769 услуг.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8852" name="Picture 4" descr="P101000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5105400"/>
            <a:ext cx="204787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3" name="Picture 5" descr="P10100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43200" y="5029200"/>
            <a:ext cx="204787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4" name="Picture 6" descr="шиль (4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6800" y="5029200"/>
            <a:ext cx="19812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5" name="Picture 7" descr="P100094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34200" y="5029200"/>
            <a:ext cx="196215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657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56388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762000" y="684312"/>
            <a:ext cx="7620000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течение 2011 года работали 8 мини-клубов на дому: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Проводились праздничные заседания, посвященные календарным датам, православным праздникам, участвовали пенсионеры, проживающие рядом, в одном доме или соседних домах. На заседания приглашались различные гости, психологи центра, учащиеся школ и средних учебных заведений, и др. Заседания проходили за чашкой чая в праздничной беседе.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6194" name="Picture 2" descr="DSCN0736"/>
          <p:cNvPicPr>
            <a:picLocks noChangeAspect="1" noChangeArrowheads="1"/>
          </p:cNvPicPr>
          <p:nvPr/>
        </p:nvPicPr>
        <p:blipFill>
          <a:blip r:embed="rId5" cstate="print"/>
          <a:srcRect b="15434"/>
          <a:stretch>
            <a:fillRect/>
          </a:stretch>
        </p:blipFill>
        <p:spPr bwMode="auto">
          <a:xfrm>
            <a:off x="1447800" y="3200400"/>
            <a:ext cx="2695575" cy="170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6195" name="Picture 3" descr="SL381631"/>
          <p:cNvPicPr>
            <a:picLocks noChangeAspect="1" noChangeArrowheads="1"/>
          </p:cNvPicPr>
          <p:nvPr/>
        </p:nvPicPr>
        <p:blipFill>
          <a:blip r:embed="rId6" cstate="print"/>
          <a:srcRect b="14490"/>
          <a:stretch>
            <a:fillRect/>
          </a:stretch>
        </p:blipFill>
        <p:spPr bwMode="auto">
          <a:xfrm>
            <a:off x="3124200" y="4343400"/>
            <a:ext cx="3209925" cy="2082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6196" name="Picture 4" descr="IMG_00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1199" y="3200400"/>
            <a:ext cx="253509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4864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52578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838200" y="774413"/>
            <a:ext cx="7543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Заведующие и социальные работники ОСО № 1,2,3 в течение 2011 года приняли активное участие в акциях, проводимых в Центре: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4" name="Picture 4" descr="P106068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1447800"/>
            <a:ext cx="1762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1066800" y="2743200"/>
            <a:ext cx="1981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</a:rPr>
              <a:t>Акция «Праздник в доме»</a:t>
            </a:r>
            <a:endParaRPr lang="ru-RU" sz="1200" b="1" dirty="0">
              <a:solidFill>
                <a:srgbClr val="000099"/>
              </a:solidFill>
            </a:endParaRPr>
          </a:p>
        </p:txBody>
      </p:sp>
      <p:pic>
        <p:nvPicPr>
          <p:cNvPr id="76806" name="Picture 6" descr="IMG_003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0" y="1676400"/>
            <a:ext cx="1892979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2971800" y="32004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99"/>
                </a:solidFill>
              </a:rPr>
              <a:t>Акция «Поздравительная открытка»</a:t>
            </a:r>
            <a:endParaRPr lang="ru-RU" sz="1200" b="1" dirty="0">
              <a:solidFill>
                <a:srgbClr val="000099"/>
              </a:solidFill>
            </a:endParaRPr>
          </a:p>
        </p:txBody>
      </p:sp>
      <p:pic>
        <p:nvPicPr>
          <p:cNvPr id="76807" name="Picture 7" descr="IMG_00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1371600"/>
            <a:ext cx="2200275" cy="1469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5105400" y="2819400"/>
            <a:ext cx="2209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Акция «Чистота в подарок»</a:t>
            </a:r>
            <a:endParaRPr 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8" name="Picture 8" descr="SDC12899"/>
          <p:cNvPicPr>
            <a:picLocks noChangeAspect="1" noChangeArrowheads="1"/>
          </p:cNvPicPr>
          <p:nvPr/>
        </p:nvPicPr>
        <p:blipFill>
          <a:blip r:embed="rId8" cstate="print"/>
          <a:srcRect b="12303"/>
          <a:stretch>
            <a:fillRect/>
          </a:stretch>
        </p:blipFill>
        <p:spPr bwMode="auto">
          <a:xfrm>
            <a:off x="914400" y="3505200"/>
            <a:ext cx="218122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914400" y="4953000"/>
            <a:ext cx="228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Акция «Красота в подарок»</a:t>
            </a:r>
            <a:endParaRPr 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9" name="Picture 9" descr="P101000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29000" y="3733800"/>
            <a:ext cx="18859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28"/>
          <p:cNvSpPr txBox="1"/>
          <p:nvPr/>
        </p:nvSpPr>
        <p:spPr>
          <a:xfrm>
            <a:off x="3429000" y="5105400"/>
            <a:ext cx="1981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Акция «Теплые носочки»</a:t>
            </a:r>
            <a:endParaRPr 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514600"/>
            <a:ext cx="685800" cy="766849"/>
          </a:xfrm>
          <a:prstGeom prst="rect">
            <a:avLst/>
          </a:prstGeom>
          <a:noFill/>
        </p:spPr>
      </p:pic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6810" name="Picture 10" descr="IMG_005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62600" y="3124200"/>
            <a:ext cx="1895475" cy="1420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3" name="TextBox 32"/>
          <p:cNvSpPr txBox="1"/>
          <p:nvPr/>
        </p:nvSpPr>
        <p:spPr>
          <a:xfrm>
            <a:off x="5562600" y="4572000"/>
            <a:ext cx="2057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Акция «Тепло от души»</a:t>
            </a:r>
            <a:endParaRPr 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" name="Picture 2" descr="http://www.playcast.ru/uploads/2015/10/28/15638175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43600" y="4972049"/>
            <a:ext cx="1577102" cy="188595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3000" y="23622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Организационно – методическое отделение</a:t>
            </a:r>
            <a:endParaRPr lang="ru-RU" sz="48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196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90800" y="685800"/>
            <a:ext cx="411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2000" y="1066800"/>
            <a:ext cx="7467600" cy="98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для работников Центра целью повышения компетентности качества оказания услуг населению города и Каменского района</a:t>
            </a:r>
            <a:endParaRPr lang="ru-RU" sz="2400" b="1" dirty="0">
              <a:solidFill>
                <a:srgbClr val="000099"/>
              </a:solidFill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219200" y="4800600"/>
            <a:ext cx="6629400" cy="762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</a:rPr>
              <a:t>Программа «Профилактика и преодоление эмоционального 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</a:rPr>
              <a:t>Выгорания у работников социальной сферы»</a:t>
            </a:r>
            <a:endParaRPr lang="ru-RU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pic>
        <p:nvPicPr>
          <p:cNvPr id="13" name="Picture 5" descr="P108013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2286000"/>
            <a:ext cx="3073400" cy="2312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IMG_166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2279160"/>
            <a:ext cx="2971800" cy="2227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09800" y="762000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Rectangle 3"/>
          <p:cNvSpPr txBox="1">
            <a:spLocks noRot="1" noChangeArrowheads="1"/>
          </p:cNvSpPr>
          <p:nvPr/>
        </p:nvSpPr>
        <p:spPr>
          <a:xfrm>
            <a:off x="838200" y="1219200"/>
            <a:ext cx="7620000" cy="609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609600" marR="0" lvl="0" indent="-6096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4400" y="1371600"/>
            <a:ext cx="7467600" cy="69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по тех. учебе для работников Центра </a:t>
            </a:r>
            <a:endParaRPr lang="ru-RU" sz="2400" b="1" dirty="0">
              <a:solidFill>
                <a:srgbClr val="000099"/>
              </a:solidFill>
            </a:endParaRP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1219200" y="4800600"/>
            <a:ext cx="6629400" cy="1752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</a:rPr>
              <a:t>Программа трехуровневой техучебы для сотрудников центра 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</a:rPr>
              <a:t>с целью изучения нормативно-правовых актов: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</a:rPr>
              <a:t>Для заведующих структурными подразделениями;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</a:rPr>
              <a:t>- для специалистов по социальной работе; </a:t>
            </a:r>
          </a:p>
          <a:p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</a:rPr>
              <a:t>- Для социальных работников;</a:t>
            </a:r>
            <a:endParaRPr lang="ru-RU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pic>
        <p:nvPicPr>
          <p:cNvPr id="17" name="Picture 4" descr="P10408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2057400"/>
            <a:ext cx="3430341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6" descr="IMG_086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1066800" y="1981200"/>
            <a:ext cx="2900121" cy="2667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60960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7526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791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447800" y="1143000"/>
            <a:ext cx="6858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Заведующей организационно-методическим отделением проводились </a:t>
            </a:r>
            <a:r>
              <a:rPr lang="ru-RU" dirty="0" smtClean="0">
                <a:solidFill>
                  <a:srgbClr val="FF0000"/>
                </a:solidFill>
              </a:rPr>
              <a:t>методические советы </a:t>
            </a:r>
            <a:r>
              <a:rPr lang="ru-RU" dirty="0" smtClean="0">
                <a:solidFill>
                  <a:srgbClr val="000099"/>
                </a:solidFill>
              </a:rPr>
              <a:t>с заведующими структурных подразделений на темы: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219200" y="2136339"/>
            <a:ext cx="7010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000099"/>
                </a:solidFill>
              </a:rPr>
              <a:t>30.10.11г – Организация мероприятий, посвященных Декаде инвалида и Осенней неделе добра;</a:t>
            </a:r>
          </a:p>
          <a:p>
            <a:pPr lvl="0"/>
            <a:r>
              <a:rPr lang="ru-RU" dirty="0" smtClean="0">
                <a:solidFill>
                  <a:srgbClr val="000099"/>
                </a:solidFill>
              </a:rPr>
              <a:t>18.11.11г – Анализ выполнения </a:t>
            </a:r>
            <a:r>
              <a:rPr lang="ru-RU" dirty="0" err="1" smtClean="0">
                <a:solidFill>
                  <a:srgbClr val="000099"/>
                </a:solidFill>
              </a:rPr>
              <a:t>гос</a:t>
            </a:r>
            <a:r>
              <a:rPr lang="ru-RU" dirty="0" smtClean="0">
                <a:solidFill>
                  <a:srgbClr val="000099"/>
                </a:solidFill>
              </a:rPr>
              <a:t>. задания  в течение 2011 года;</a:t>
            </a:r>
          </a:p>
          <a:p>
            <a:pPr lvl="0"/>
            <a:r>
              <a:rPr lang="ru-RU" dirty="0" smtClean="0">
                <a:solidFill>
                  <a:srgbClr val="000099"/>
                </a:solidFill>
              </a:rPr>
              <a:t>14.12.11г – Планирование работы Центра на 2012г, в том числе по «Программе «Старшее поколение»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26" name="Picture 4" descr="P10408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3962400"/>
            <a:ext cx="2997200" cy="225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IMG_166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3962400"/>
            <a:ext cx="2895600" cy="217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962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46482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86000" y="381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В ГРАНТОВЫХ КОНКУРСАХ СОЦИАЛЬНЫХ ПРОЕКТОВ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19200" y="1219200"/>
            <a:ext cx="6705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Социальный проект «В здоровом теле, здоровый дух» 2011г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Благотворительный фонд «Компания РУСАЛ»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100 тысяч рублей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Приобщение к физкультуре и спорту граждан пожилого возраста и инвалидов 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1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67585" name="Picture 1" descr="IMGA075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2209800"/>
            <a:ext cx="2581275" cy="1932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6" name="Picture 2" descr="P102007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2800" y="3124200"/>
            <a:ext cx="2809875" cy="2117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3" descr="P102023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1828800"/>
            <a:ext cx="264594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15240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14400" y="914400"/>
            <a:ext cx="739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solidFill>
                  <a:srgbClr val="000099"/>
                </a:solidFill>
              </a:rPr>
              <a:t>Проведен фестиваль творчества пожилых людей под названием </a:t>
            </a:r>
            <a:r>
              <a:rPr lang="ru-RU" dirty="0" smtClean="0">
                <a:solidFill>
                  <a:srgbClr val="FF0000"/>
                </a:solidFill>
              </a:rPr>
              <a:t>«</a:t>
            </a:r>
            <a:r>
              <a:rPr lang="ru-RU" b="1" dirty="0" smtClean="0">
                <a:solidFill>
                  <a:srgbClr val="FF0000"/>
                </a:solidFill>
              </a:rPr>
              <a:t>Споемте, друзья</a:t>
            </a:r>
            <a:r>
              <a:rPr lang="ru-RU" dirty="0" smtClean="0">
                <a:solidFill>
                  <a:srgbClr val="FF0000"/>
                </a:solidFill>
              </a:rPr>
              <a:t>», </a:t>
            </a:r>
            <a:r>
              <a:rPr lang="ru-RU" dirty="0" smtClean="0">
                <a:solidFill>
                  <a:srgbClr val="000099"/>
                </a:solidFill>
              </a:rPr>
              <a:t>на проведение фестиваля </a:t>
            </a:r>
            <a:r>
              <a:rPr lang="ru-RU" dirty="0" smtClean="0">
                <a:solidFill>
                  <a:srgbClr val="FF0000"/>
                </a:solidFill>
              </a:rPr>
              <a:t>Администрация города выделила 20 тысяч рублей</a:t>
            </a:r>
            <a:r>
              <a:rPr lang="ru-RU" dirty="0" smtClean="0">
                <a:solidFill>
                  <a:srgbClr val="000099"/>
                </a:solidFill>
              </a:rPr>
              <a:t>. Фестиваль охватил более 100 творческих пожилых людей.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7150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2133600"/>
            <a:ext cx="2466975" cy="178706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4200" y="3733800"/>
            <a:ext cx="2528888" cy="189726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81600" y="2057400"/>
            <a:ext cx="2988415" cy="1828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16764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029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838200" y="914400"/>
            <a:ext cx="7467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000099"/>
                </a:solidFill>
              </a:rPr>
              <a:t>Проведен 1 этап областного </a:t>
            </a:r>
            <a:r>
              <a:rPr lang="ru-RU" dirty="0" smtClean="0">
                <a:solidFill>
                  <a:srgbClr val="FF0000"/>
                </a:solidFill>
              </a:rPr>
              <a:t>фестиваля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0099"/>
                </a:solidFill>
              </a:rPr>
              <a:t>под девизом </a:t>
            </a:r>
            <a:r>
              <a:rPr lang="ru-RU" b="1" dirty="0" smtClean="0">
                <a:solidFill>
                  <a:srgbClr val="FF0000"/>
                </a:solidFill>
              </a:rPr>
              <a:t>«Быть матерью, превыше счастья нет» </a:t>
            </a:r>
            <a:r>
              <a:rPr lang="ru-RU" dirty="0" smtClean="0">
                <a:solidFill>
                  <a:srgbClr val="000099"/>
                </a:solidFill>
              </a:rPr>
              <a:t>в Детском Культурном Центре,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Администрация города выделила денежные средства в сумме 20 тысяч рублей. </a:t>
            </a:r>
            <a:r>
              <a:rPr lang="ru-RU" dirty="0" smtClean="0">
                <a:solidFill>
                  <a:srgbClr val="000099"/>
                </a:solidFill>
              </a:rPr>
              <a:t>Победители в номинациях: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- Вокальное творчество или </a:t>
            </a:r>
            <a:r>
              <a:rPr lang="ru-RU" dirty="0" err="1" smtClean="0">
                <a:solidFill>
                  <a:srgbClr val="000099"/>
                </a:solidFill>
              </a:rPr>
              <a:t>музицирование</a:t>
            </a:r>
            <a:r>
              <a:rPr lang="ru-RU" dirty="0" smtClean="0">
                <a:solidFill>
                  <a:srgbClr val="000099"/>
                </a:solidFill>
              </a:rPr>
              <a:t>;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- Хореография;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- Декоративно – прикладное искусство»;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362200" y="5334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Участники фестиваля получили памятные призы и дипломы за участие. 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65537" name="Picture 1" descr="DSC0607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3048000"/>
            <a:ext cx="2686050" cy="2020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8" name="Picture 2" descr="DSC061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0" y="3048000"/>
            <a:ext cx="2544772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006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0292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2011 году в Центре продолжена работа по проведению </a:t>
            </a:r>
            <a:r>
              <a:rPr lang="ru-RU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социологическиих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исследований:</a:t>
            </a: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программе «Самочувствие пенсионера»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Цель – выявление проблем у граждан пенсионного возраста в городе и Каменском районе, своевременное устранение и помощь нуждающимся пенсионерам. Проанкетировано 100 пенсионеров. Оказана помощь более 50 пенсионерам;</a:t>
            </a:r>
          </a:p>
          <a:p>
            <a:pPr>
              <a:buFontTx/>
              <a:buChar char="-"/>
            </a:pPr>
            <a:endParaRPr lang="ru-RU" dirty="0" smtClean="0"/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Ежеквартально проводился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Опрос конкретного получателя социальных услуг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учреждении по 100 клиентов. Результаты опроса положительные;</a:t>
            </a:r>
          </a:p>
          <a:p>
            <a:pPr>
              <a:buFontTx/>
              <a:buChar char="-"/>
            </a:pPr>
            <a:endParaRPr lang="ru-RU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Проведен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мониторинг результативности работы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отделения участковой социальной службы города Каменска - Уральского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381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2400" y="1828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8674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28956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953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990600" y="1143000"/>
            <a:ext cx="731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В 2011 года организационно-методическим отделением сделано 4 выпуска  </a:t>
            </a:r>
            <a:r>
              <a:rPr lang="ru-RU" dirty="0" smtClean="0">
                <a:solidFill>
                  <a:srgbClr val="FF0000"/>
                </a:solidFill>
              </a:rPr>
              <a:t>корпоративной газеты «От сердца к сердцу»</a:t>
            </a:r>
            <a:r>
              <a:rPr lang="ru-RU" dirty="0" smtClean="0"/>
              <a:t>. </a:t>
            </a:r>
            <a:r>
              <a:rPr lang="ru-RU" dirty="0" smtClean="0">
                <a:solidFill>
                  <a:srgbClr val="000099"/>
                </a:solidFill>
              </a:rPr>
              <a:t>Тираж 200 экземпляров.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Разрабатываются и распространяются информационные буклеты с целью информирования граждан об услугах центра.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Информация о центре публикуется в местных средствах массовой информации.</a:t>
            </a:r>
          </a:p>
          <a:p>
            <a:endParaRPr lang="ru-RU" dirty="0"/>
          </a:p>
        </p:txBody>
      </p:sp>
      <p:pic>
        <p:nvPicPr>
          <p:cNvPr id="25" name="Picture 4" descr="IMG_0009"/>
          <p:cNvPicPr>
            <a:picLocks noChangeAspect="1" noChangeArrowheads="1"/>
          </p:cNvPicPr>
          <p:nvPr/>
        </p:nvPicPr>
        <p:blipFill>
          <a:blip r:embed="rId7" cstate="print"/>
          <a:srcRect t="8333" b="5556"/>
          <a:stretch>
            <a:fillRect/>
          </a:stretch>
        </p:blipFill>
        <p:spPr bwMode="auto">
          <a:xfrm>
            <a:off x="3505200" y="2895600"/>
            <a:ext cx="3124200" cy="2012950"/>
          </a:xfrm>
          <a:prstGeom prst="rect">
            <a:avLst/>
          </a:prstGeom>
          <a:noFill/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8" cstate="print"/>
          <a:srcRect t="7417" b="15942"/>
          <a:stretch>
            <a:fillRect/>
          </a:stretch>
        </p:blipFill>
        <p:spPr bwMode="auto">
          <a:xfrm>
            <a:off x="5562600" y="4114800"/>
            <a:ext cx="2895600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3491" name="Object 3"/>
          <p:cNvGraphicFramePr>
            <a:graphicFrameLocks noChangeAspect="1"/>
          </p:cNvGraphicFramePr>
          <p:nvPr/>
        </p:nvGraphicFramePr>
        <p:xfrm>
          <a:off x="1143000" y="3124200"/>
          <a:ext cx="2085499" cy="2946400"/>
        </p:xfrm>
        <a:graphic>
          <a:graphicData uri="http://schemas.openxmlformats.org/presentationml/2006/ole">
            <p:oleObj spid="_x0000_s63491" name="Acrobat Document" r:id="rId9" imgW="5676833" imgH="8019837" progId="AcroExch.Document.DC">
              <p:embed/>
            </p:oleObj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6019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19050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838200" y="838200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solidFill>
                  <a:srgbClr val="000099"/>
                </a:solidFill>
              </a:rPr>
              <a:t>3.10.11г проведена выставка декоративно-прикладного искусства </a:t>
            </a:r>
            <a:r>
              <a:rPr lang="ru-RU" dirty="0" smtClean="0">
                <a:solidFill>
                  <a:srgbClr val="FF0000"/>
                </a:solidFill>
              </a:rPr>
              <a:t>«Активное долголетие»</a:t>
            </a:r>
            <a:r>
              <a:rPr lang="ru-RU" dirty="0" smtClean="0">
                <a:solidFill>
                  <a:srgbClr val="000099"/>
                </a:solidFill>
              </a:rPr>
              <a:t>, участниками которой стали клиенты ОСО на дому, для этого Администрацией города было выдано в форме оперативного гранта 30 тысяч рублей. Участвовало 15 клиентов;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39266" name="Picture 2" descr="DSC0103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40600" y="2286000"/>
            <a:ext cx="326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267" name="Picture 3" descr="P10100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7800" y="2362200"/>
            <a:ext cx="2476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9268" name="Picture 4"/>
          <p:cNvPicPr>
            <a:picLocks noChangeAspect="1" noChangeArrowheads="1"/>
          </p:cNvPicPr>
          <p:nvPr/>
        </p:nvPicPr>
        <p:blipFill>
          <a:blip r:embed="rId8" cstate="print"/>
          <a:srcRect b="9094"/>
          <a:stretch>
            <a:fillRect/>
          </a:stretch>
        </p:blipFill>
        <p:spPr bwMode="auto">
          <a:xfrm>
            <a:off x="3124200" y="4038600"/>
            <a:ext cx="2782193" cy="18970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6019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19050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30480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990600" y="914400"/>
            <a:ext cx="7391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solidFill>
                  <a:srgbClr val="000099"/>
                </a:solidFill>
              </a:rPr>
              <a:t>16.11.11г проведено </a:t>
            </a:r>
            <a:r>
              <a:rPr lang="ru-RU" b="1" dirty="0" smtClean="0">
                <a:solidFill>
                  <a:srgbClr val="FF0000"/>
                </a:solidFill>
              </a:rPr>
              <a:t>общее собрание с сотрудниками Центра </a:t>
            </a:r>
            <a:r>
              <a:rPr lang="ru-RU" dirty="0" smtClean="0">
                <a:solidFill>
                  <a:srgbClr val="000099"/>
                </a:solidFill>
              </a:rPr>
              <a:t>по итогам работы Центра за 9 месяцев, организованное в Детском культурном центре, присутствовало более 100 сотрудников. </a:t>
            </a:r>
          </a:p>
          <a:p>
            <a:pPr algn="just"/>
            <a:r>
              <a:rPr lang="ru-RU" dirty="0" smtClean="0">
                <a:solidFill>
                  <a:srgbClr val="000099"/>
                </a:solidFill>
              </a:rPr>
              <a:t>      Отчитывались: директор Центра, главный бухгалтер, председатель совета наставников, председатель совета трудового коллектива, психолог;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27" name="Picture 2" descr="IMG_374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2590800"/>
            <a:ext cx="4216440" cy="271621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60198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914400" y="838200"/>
            <a:ext cx="739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solidFill>
                  <a:srgbClr val="000099"/>
                </a:solidFill>
              </a:rPr>
              <a:t>2.12.11г  проведен </a:t>
            </a:r>
            <a:r>
              <a:rPr lang="ru-RU" dirty="0" smtClean="0">
                <a:solidFill>
                  <a:srgbClr val="FF0000"/>
                </a:solidFill>
              </a:rPr>
              <a:t>городской семинар </a:t>
            </a:r>
            <a:r>
              <a:rPr lang="ru-RU" dirty="0" smtClean="0">
                <a:solidFill>
                  <a:srgbClr val="000099"/>
                </a:solidFill>
              </a:rPr>
              <a:t>на тему: </a:t>
            </a:r>
            <a:r>
              <a:rPr lang="ru-RU" dirty="0" smtClean="0">
                <a:solidFill>
                  <a:srgbClr val="FF0000"/>
                </a:solidFill>
              </a:rPr>
              <a:t>«Комплексная реабилитация граждан на базе учреждений социальной защиты»</a:t>
            </a:r>
            <a:r>
              <a:rPr lang="ru-RU" dirty="0" smtClean="0">
                <a:solidFill>
                  <a:srgbClr val="000099"/>
                </a:solidFill>
              </a:rPr>
              <a:t>, на семинар приглашались специалисты Центров социального обслуживания города;</a:t>
            </a:r>
            <a:endParaRPr lang="ru-RU" dirty="0">
              <a:solidFill>
                <a:srgbClr val="000099"/>
              </a:solidFill>
            </a:endParaRPr>
          </a:p>
        </p:txBody>
      </p:sp>
      <p:graphicFrame>
        <p:nvGraphicFramePr>
          <p:cNvPr id="140290" name="Object 2"/>
          <p:cNvGraphicFramePr>
            <a:graphicFrameLocks noChangeAspect="1"/>
          </p:cNvGraphicFramePr>
          <p:nvPr/>
        </p:nvGraphicFramePr>
        <p:xfrm>
          <a:off x="2743200" y="1981200"/>
          <a:ext cx="3270130" cy="2176463"/>
        </p:xfrm>
        <a:graphic>
          <a:graphicData uri="http://schemas.openxmlformats.org/presentationml/2006/ole">
            <p:oleObj spid="_x0000_s140290" name="Диаграмма" r:id="rId7" imgW="5895975" imgH="3924300" progId="Excel.Sheet.8">
              <p:embed/>
            </p:oleObj>
          </a:graphicData>
        </a:graphic>
      </p:graphicFrame>
      <p:pic>
        <p:nvPicPr>
          <p:cNvPr id="27" name="Picture 4" descr="DSC0485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72200" y="1828800"/>
            <a:ext cx="2152650" cy="28702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" name="Picture 5" descr="IMG_019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52800" y="4267200"/>
            <a:ext cx="2387600" cy="17907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" name="Picture 4" descr="P101000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14400" y="4343400"/>
            <a:ext cx="1962150" cy="147161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30" name="Picture 4" descr="Фото014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9000" y="2362200"/>
            <a:ext cx="1778000" cy="13335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58674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6019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1524000"/>
            <a:ext cx="638872" cy="714375"/>
          </a:xfrm>
          <a:prstGeom prst="rect">
            <a:avLst/>
          </a:prstGeom>
          <a:noFill/>
        </p:spPr>
      </p:pic>
      <p:pic>
        <p:nvPicPr>
          <p:cNvPr id="2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50292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334000"/>
            <a:ext cx="638872" cy="714375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04800"/>
            <a:ext cx="638872" cy="714375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52400"/>
            <a:ext cx="638872" cy="7143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371600" y="9906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838200" y="762000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000099"/>
                </a:solidFill>
              </a:rPr>
              <a:t>16.12.11г проведен </a:t>
            </a:r>
            <a:r>
              <a:rPr lang="ru-RU" b="1" dirty="0" smtClean="0">
                <a:solidFill>
                  <a:srgbClr val="FF0000"/>
                </a:solidFill>
              </a:rPr>
              <a:t>Форум чествования добровольцев</a:t>
            </a:r>
            <a:r>
              <a:rPr lang="ru-RU" dirty="0" smtClean="0">
                <a:solidFill>
                  <a:srgbClr val="000099"/>
                </a:solidFill>
              </a:rPr>
              <a:t>, на форуме было вручено более 70 Благодарственных писем добровольцам и спонсорам, которые оказывали помощь гражданам, попавшим в трудную жизненную ситуацию в течение всего года.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41314" name="Picture 2" descr="D:\фото\ФОТОГРАФИИ по годам\форум добровольческого движения\P10100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2209800"/>
            <a:ext cx="3511551" cy="2633663"/>
          </a:xfrm>
          <a:prstGeom prst="rect">
            <a:avLst/>
          </a:prstGeom>
          <a:noFill/>
        </p:spPr>
      </p:pic>
      <p:pic>
        <p:nvPicPr>
          <p:cNvPr id="141315" name="Picture 3" descr="D:\фото\ФОТОГРАФИИ по годам\форум добровольцев, Дубровина Галя\DSC022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90600" y="2209800"/>
            <a:ext cx="3556000" cy="2667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447800" y="533400"/>
            <a:ext cx="6248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4800" b="1" i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  <a:endParaRPr kumimoji="0" lang="ru-RU" sz="4800" b="1" i="1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pic>
        <p:nvPicPr>
          <p:cNvPr id="12" name="Picture 4" descr="IMG_0059"/>
          <p:cNvPicPr>
            <a:picLocks noChangeAspect="1" noChangeArrowheads="1"/>
          </p:cNvPicPr>
          <p:nvPr/>
        </p:nvPicPr>
        <p:blipFill>
          <a:blip r:embed="rId5" cstate="print">
            <a:lum bright="-6000"/>
          </a:blip>
          <a:srcRect/>
          <a:stretch>
            <a:fillRect/>
          </a:stretch>
        </p:blipFill>
        <p:spPr bwMode="auto">
          <a:xfrm>
            <a:off x="2438400" y="3352800"/>
            <a:ext cx="4154488" cy="2953215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200" y="838200"/>
            <a:ext cx="3657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2011 год отделением срочного социального обслуживания</a:t>
            </a: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обслужено – 3 553  человек</a:t>
            </a:r>
          </a:p>
          <a:p>
            <a:pPr algn="ctr"/>
            <a:endParaRPr lang="ru-RU" sz="3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- 11 503  услуг</a:t>
            </a:r>
            <a:endParaRPr lang="ru-RU" sz="3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5562600"/>
            <a:ext cx="638872" cy="7143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2971800"/>
            <a:ext cx="477024" cy="53340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  <p:pic>
        <p:nvPicPr>
          <p:cNvPr id="143362" name="Рисунок 8" descr="C:\Users\shaposhnik\Desktop\мои документы\фотографии\фото10г\соц.Хозспособ\P1010004.JPG"/>
          <p:cNvPicPr>
            <a:picLocks noChangeArrowheads="1"/>
          </p:cNvPicPr>
          <p:nvPr/>
        </p:nvPicPr>
        <p:blipFill>
          <a:blip r:embed="rId4" cstate="print"/>
          <a:srcRect l="5508" t="7458" r="4767" b="8987"/>
          <a:stretch>
            <a:fillRect/>
          </a:stretch>
        </p:blipFill>
        <p:spPr bwMode="auto">
          <a:xfrm>
            <a:off x="5105400" y="914400"/>
            <a:ext cx="2971800" cy="2057400"/>
          </a:xfrm>
          <a:prstGeom prst="rect">
            <a:avLst/>
          </a:prstGeom>
          <a:noFill/>
        </p:spPr>
      </p:pic>
      <p:pic>
        <p:nvPicPr>
          <p:cNvPr id="15" name="Picture 6" descr="P101091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429000"/>
            <a:ext cx="3077234" cy="23082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248400"/>
            <a:ext cx="638872" cy="7143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219200" y="762000"/>
            <a:ext cx="67818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Пункт проката технических средств реабилитации и адаптации инвалидов и пожилых людей</a:t>
            </a:r>
          </a:p>
          <a:p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3" name="Picture 1" descr="P72100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4648200"/>
            <a:ext cx="2159577" cy="163830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18434" name="Picture 2" descr="P721005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6200" y="4572000"/>
            <a:ext cx="1327199" cy="179070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18436" name="Picture 4" descr="P101000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3600" y="4724400"/>
            <a:ext cx="2047875" cy="1533525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914400" y="1828800"/>
            <a:ext cx="7543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В течение 2011 года в пункт проката Центра обратилось </a:t>
            </a:r>
            <a:r>
              <a:rPr lang="ru-RU" b="1" dirty="0" smtClean="0">
                <a:solidFill>
                  <a:srgbClr val="000099"/>
                </a:solidFill>
              </a:rPr>
              <a:t>442</a:t>
            </a:r>
            <a:r>
              <a:rPr lang="ru-RU" dirty="0" smtClean="0">
                <a:solidFill>
                  <a:srgbClr val="000099"/>
                </a:solidFill>
              </a:rPr>
              <a:t> </a:t>
            </a:r>
            <a:r>
              <a:rPr lang="ru-RU" b="1" dirty="0" smtClean="0">
                <a:solidFill>
                  <a:srgbClr val="000099"/>
                </a:solidFill>
              </a:rPr>
              <a:t>человека</a:t>
            </a:r>
            <a:r>
              <a:rPr lang="ru-RU" dirty="0" smtClean="0">
                <a:solidFill>
                  <a:srgbClr val="000099"/>
                </a:solidFill>
              </a:rPr>
              <a:t> и получило </a:t>
            </a:r>
            <a:r>
              <a:rPr lang="ru-RU" b="1" dirty="0" smtClean="0">
                <a:solidFill>
                  <a:srgbClr val="000099"/>
                </a:solidFill>
              </a:rPr>
              <a:t>331 техническое средство реабилитации (из них повторно 111 ТСР)</a:t>
            </a:r>
            <a:r>
              <a:rPr lang="ru-RU" dirty="0" smtClean="0">
                <a:solidFill>
                  <a:srgbClr val="000099"/>
                </a:solidFill>
              </a:rPr>
              <a:t>. В том числе:</a:t>
            </a:r>
          </a:p>
          <a:p>
            <a:pPr lvl="0"/>
            <a:r>
              <a:rPr lang="ru-RU" dirty="0" smtClean="0">
                <a:solidFill>
                  <a:srgbClr val="000099"/>
                </a:solidFill>
              </a:rPr>
              <a:t>В филиалы пункта проката: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     - п. </a:t>
            </a:r>
            <a:r>
              <a:rPr lang="ru-RU" dirty="0" err="1" smtClean="0">
                <a:solidFill>
                  <a:srgbClr val="000099"/>
                </a:solidFill>
              </a:rPr>
              <a:t>Мартюш</a:t>
            </a:r>
            <a:r>
              <a:rPr lang="ru-RU" dirty="0" smtClean="0">
                <a:solidFill>
                  <a:srgbClr val="000099"/>
                </a:solidFill>
              </a:rPr>
              <a:t> обратилось </a:t>
            </a:r>
            <a:r>
              <a:rPr lang="ru-RU" b="1" dirty="0" smtClean="0">
                <a:solidFill>
                  <a:srgbClr val="000099"/>
                </a:solidFill>
              </a:rPr>
              <a:t>34 человека</a:t>
            </a:r>
            <a:r>
              <a:rPr lang="ru-RU" dirty="0" smtClean="0">
                <a:solidFill>
                  <a:srgbClr val="000099"/>
                </a:solidFill>
              </a:rPr>
              <a:t>, получили </a:t>
            </a:r>
            <a:r>
              <a:rPr lang="ru-RU" b="1" dirty="0" smtClean="0">
                <a:solidFill>
                  <a:srgbClr val="000099"/>
                </a:solidFill>
              </a:rPr>
              <a:t>36 технических средств реабилитации</a:t>
            </a:r>
            <a:r>
              <a:rPr lang="ru-RU" dirty="0" smtClean="0">
                <a:solidFill>
                  <a:srgbClr val="000099"/>
                </a:solidFill>
              </a:rPr>
              <a:t>;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     - с. </a:t>
            </a:r>
            <a:r>
              <a:rPr lang="ru-RU" dirty="0" err="1" smtClean="0">
                <a:solidFill>
                  <a:srgbClr val="000099"/>
                </a:solidFill>
              </a:rPr>
              <a:t>Позариха</a:t>
            </a:r>
            <a:r>
              <a:rPr lang="ru-RU" dirty="0" smtClean="0">
                <a:solidFill>
                  <a:srgbClr val="000099"/>
                </a:solidFill>
              </a:rPr>
              <a:t> обратилось </a:t>
            </a:r>
            <a:r>
              <a:rPr lang="ru-RU" b="1" dirty="0" smtClean="0">
                <a:solidFill>
                  <a:srgbClr val="000099"/>
                </a:solidFill>
              </a:rPr>
              <a:t>18 человек</a:t>
            </a:r>
            <a:r>
              <a:rPr lang="ru-RU" dirty="0" smtClean="0">
                <a:solidFill>
                  <a:srgbClr val="000099"/>
                </a:solidFill>
              </a:rPr>
              <a:t>, получили </a:t>
            </a:r>
            <a:r>
              <a:rPr lang="ru-RU" b="1" dirty="0" smtClean="0">
                <a:solidFill>
                  <a:srgbClr val="000099"/>
                </a:solidFill>
              </a:rPr>
              <a:t>22 технических средства реабилитации</a:t>
            </a:r>
            <a:r>
              <a:rPr lang="ru-RU" dirty="0" smtClean="0">
                <a:solidFill>
                  <a:srgbClr val="000099"/>
                </a:solidFill>
              </a:rPr>
              <a:t>.  </a:t>
            </a:r>
          </a:p>
          <a:p>
            <a:pPr lvl="0"/>
            <a:r>
              <a:rPr lang="ru-RU" dirty="0" smtClean="0">
                <a:solidFill>
                  <a:srgbClr val="000099"/>
                </a:solidFill>
              </a:rPr>
              <a:t>На выездных акциях мобильной бригады выдано 81 техническое средство;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5562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762000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6482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286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715000"/>
            <a:ext cx="457200" cy="511233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524000" y="914400"/>
            <a:ext cx="5943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Служба «Социальное такси»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7410" name="Picture 2" descr="P10100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3200400"/>
            <a:ext cx="2951152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 descr="P10100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3200400"/>
            <a:ext cx="296186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41" name="Rectangle 1"/>
          <p:cNvSpPr>
            <a:spLocks noChangeArrowheads="1"/>
          </p:cNvSpPr>
          <p:nvPr/>
        </p:nvSpPr>
        <p:spPr bwMode="auto">
          <a:xfrm>
            <a:off x="838200" y="1524000"/>
            <a:ext cx="7543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2011 года продолжена работа отделения «Социальное такси». За  2011 г. поступило 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482 заявки,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получили услуги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- 91 человек.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 клиентами проведен инструктаж, на каждого впервые обратившегося заведена социальная карта для подсчета услуг за год. Всего было предоставлено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361 поездка.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4267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1800" y="2362200"/>
            <a:ext cx="638872" cy="714375"/>
          </a:xfrm>
          <a:prstGeom prst="rect">
            <a:avLst/>
          </a:prstGeom>
          <a:noFill/>
        </p:spPr>
      </p:pic>
      <p:pic>
        <p:nvPicPr>
          <p:cNvPr id="5122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5121486"/>
            <a:ext cx="533400" cy="146981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783727" y="838200"/>
            <a:ext cx="6041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«Салон приема и выдачи одежды и обуви»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6386" name="Picture 2" descr="IMG_00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7800" y="4038600"/>
            <a:ext cx="2550957" cy="1981200"/>
          </a:xfrm>
          <a:prstGeom prst="rect">
            <a:avLst/>
          </a:prstGeom>
          <a:noFill/>
          <a:ln w="635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6387" name="Picture 3" descr="IMG_005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52600" y="4038600"/>
            <a:ext cx="2611211" cy="1924050"/>
          </a:xfrm>
          <a:prstGeom prst="rect">
            <a:avLst/>
          </a:prstGeom>
          <a:noFill/>
          <a:ln w="6350">
            <a:solidFill>
              <a:srgbClr val="000080"/>
            </a:solidFill>
            <a:miter lim="800000"/>
            <a:headEnd/>
            <a:tailEnd/>
          </a:ln>
        </p:spPr>
      </p:pic>
      <p:sp>
        <p:nvSpPr>
          <p:cNvPr id="162818" name="Rectangle 2"/>
          <p:cNvSpPr>
            <a:spLocks noChangeArrowheads="1"/>
          </p:cNvSpPr>
          <p:nvPr/>
        </p:nvSpPr>
        <p:spPr bwMode="auto">
          <a:xfrm>
            <a:off x="914400" y="1217712"/>
            <a:ext cx="74676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течение 2011 года были проведены акции по сбору одежды, обуви, игрушек, канцелярских товаров, предметов первой необходимости, книг с последующей раздачей гражданам, попавшим в трудную жизненную ситуацию.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Всего было 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принято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от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6 500 вещей.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том числе: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граждан –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1 785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вещей;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38200" y="2590800"/>
            <a:ext cx="7543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 2011 год </a:t>
            </a:r>
            <a:r>
              <a:rPr lang="ru-RU" sz="16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выдано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6 670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вещей. В том числе:</a:t>
            </a:r>
          </a:p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- малообеспеченным гражданам –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2 258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вещей;</a:t>
            </a:r>
          </a:p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- гражданам  БОМЖ –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265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вещей;</a:t>
            </a:r>
          </a:p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- на выездных акциях мобильной бригады –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4 147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вещей.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108" name="Picture 12" descr="http://okartinkah.ru/img/kartinki-dlya-detey-na-prozrachnom-fone-1885/kartinki-dlya-detey-na-prozrachnom-fone-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3962400"/>
            <a:ext cx="1447800" cy="2398133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399" y="4724400"/>
            <a:ext cx="613317" cy="6858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990600"/>
            <a:ext cx="533400" cy="596438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199" y="4648200"/>
            <a:ext cx="669693" cy="748838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90600" y="533400"/>
            <a:ext cx="7239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Работа с гражданами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25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5181600"/>
            <a:ext cx="533400" cy="1469815"/>
          </a:xfrm>
          <a:prstGeom prst="rect">
            <a:avLst/>
          </a:prstGeom>
          <a:noFill/>
        </p:spPr>
      </p:pic>
      <p:sp>
        <p:nvSpPr>
          <p:cNvPr id="161793" name="Rectangle 1"/>
          <p:cNvSpPr>
            <a:spLocks noChangeArrowheads="1"/>
          </p:cNvSpPr>
          <p:nvPr/>
        </p:nvSpPr>
        <p:spPr bwMode="auto">
          <a:xfrm>
            <a:off x="838200" y="1066800"/>
            <a:ext cx="746760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Прием заявлений на материальную помощь в денежном виде: принято заявлений у 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16 человек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Оказана материальная помощь10 гражданам на общую сумму 62473 рубля,90коп.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Прием заявлений на материальную помощь в натуральном виде: принято заявлений у 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655 человек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Выдано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655 наборов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сумму 300.000 рублей.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Сфотографировано и выдано справок, удостоверяющих личность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12 человек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повторно справки получили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21 человек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За 2011г. было зарегистрировано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75 граждан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без определенного мета жительства по адресу ул. Коммунальная, 2-7 (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две семьи с детьми повторно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Оформлено паспортов -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человекам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Отправлено в дом-интернат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 человека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Оформлена группа инвалидности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 человекам;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Сданы анализы и переоформлены медицинские карты для поступления в дом-интернат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 человекам.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Доставлено в центр духовного развития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 человека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Содействие в оформление медицинских страховых полисов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16 человекам;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Содействие в оформление страхового пенсионного свидетельства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4 человекам;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Содействие в оформление пенсионного удостоверения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1 человекам;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Фонд Социального Страхования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4 человека получили 11 человек средства реабилитации;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Обследовано и составлены акты социально-бытового обследования для оказания материальной помощи в денежном выражении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16 семьи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8" descr="P103035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5105400" y="4953000"/>
            <a:ext cx="2221023" cy="175515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21" name="Picture 2" descr="M:\УчастковаяСлужба\Шафикова Гулия Аглямовна\ЦЕНТРЫ СОЦ РЕАБИЛИТАЦИИ\Асбест\IMG_0370.JPG"/>
          <p:cNvPicPr>
            <a:picLocks noChangeAspect="1" noChangeArrowheads="1"/>
          </p:cNvPicPr>
          <p:nvPr/>
        </p:nvPicPr>
        <p:blipFill>
          <a:blip r:embed="rId8" cstate="print"/>
          <a:srcRect t="18040" b="21827"/>
          <a:stretch>
            <a:fillRect/>
          </a:stretch>
        </p:blipFill>
        <p:spPr bwMode="auto">
          <a:xfrm>
            <a:off x="3200400" y="5105400"/>
            <a:ext cx="1989441" cy="17526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26" name="Рисунок 8" descr="M:\УчастковаяСлужба\Столбова Елена Валерьевна\БРИГАДА\Бригада фото 2010\DSC0065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19200" y="4953000"/>
            <a:ext cx="2109759" cy="169699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6096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676400" y="381000"/>
            <a:ext cx="579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Работа с гражданам без определенного места жительства и занятий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09800" y="1143000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Tx/>
              <a:buChar char="-"/>
            </a:pPr>
            <a:endParaRPr lang="ru-RU" sz="2000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38200" y="4953000"/>
            <a:ext cx="7620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3581400"/>
            <a:ext cx="3382962" cy="2640013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</p:spPr>
      </p:pic>
      <p:pic>
        <p:nvPicPr>
          <p:cNvPr id="20" name="Picture 6" descr="19503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3505200"/>
            <a:ext cx="3124200" cy="2663603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914400" y="1305342"/>
            <a:ext cx="7467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2011 году налажена работа с Православным приютом – в приюте имеются 50 койко-мест, при необходимости, есть возможность развертывания дополнительных мест до 100, для граждан, попавших в трудную жизненную ситуацию и граждан БОМЖ. Производится бесплатное кормление, есть необходимая одежда и возможность помыться.</a:t>
            </a:r>
          </a:p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Благотворительный Фонд «Ника» (каждую среду с 16.11.2011г.) совершают выезд на реку Исеть в места скопления лиц БОМЖ с целью оказания материальной помощи, в результате которых 31 граждан получили 97 горячих обедов.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971800" y="762000"/>
            <a:ext cx="327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Мобильная бригада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38200" y="2664261"/>
            <a:ext cx="7543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4" descr="P103035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1143000" y="4038600"/>
            <a:ext cx="3178100" cy="23844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19" name="Picture 5" descr="P103044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8088" y="4038600"/>
            <a:ext cx="3148900" cy="23622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159745" name="Rectangle 1"/>
          <p:cNvSpPr>
            <a:spLocks noChangeArrowheads="1"/>
          </p:cNvSpPr>
          <p:nvPr/>
        </p:nvSpPr>
        <p:spPr bwMode="auto">
          <a:xfrm>
            <a:off x="990600" y="1371600"/>
            <a:ext cx="746760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2011 года было сделано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43 выезда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Выдано: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вещей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4 147 штук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технических средств реабилитации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81 штука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подстригли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192 человека;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обучение пользованию ТСР -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515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Выезжали в населенные пункты  Каменского района: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Б.-Грязнуха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п. Новый Быт (3 выезда),п. Горный (2 выезда),с.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Маминское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(3 выезда), д.Шилово, с. Колчедан (2 выезда),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Рыбникоское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выезда),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Клевакинское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выезда), с. Покровское (2 выезда), с. Черемхово,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Кисловское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(3 выезда),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Позариха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Барабановское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выезда),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Новоисетское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выезда),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Монастырка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д.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Пирогово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выезда),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Травянское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выезда),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выезда), с. Сосновское, д. Новый Завод, п.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Хозспособ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п. 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д.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Б.-Белоносово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(2 раза), д. Брод, с.Троицкое,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д.Походилова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447800" y="240267"/>
            <a:ext cx="6248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48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 – реабилитационное отделение</a:t>
            </a:r>
          </a:p>
        </p:txBody>
      </p:sp>
      <p:pic>
        <p:nvPicPr>
          <p:cNvPr id="14" name="Picture 3" descr="C:\Users\Andreeva_TI\Desktop\Рисунок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3352800"/>
            <a:ext cx="3949232" cy="2819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6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274638"/>
            <a:ext cx="6858000" cy="1020762"/>
          </a:xfrm>
        </p:spPr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  <a:latin typeface="Bookman Old Style" pitchFamily="18" charset="0"/>
              </a:rPr>
              <a:t>Структура отделения</a:t>
            </a:r>
            <a:endParaRPr lang="ru-RU" sz="4000" dirty="0" smtClean="0">
              <a:solidFill>
                <a:srgbClr val="FF0000"/>
              </a:solidFill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143000" y="1219200"/>
            <a:ext cx="7389813" cy="838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99"/>
                </a:solidFill>
                <a:latin typeface="Arial" charset="0"/>
              </a:rPr>
              <a:t>ЗАВЕДУЮЩИЙ ОТДЕЛЕНИЕМ</a:t>
            </a:r>
          </a:p>
        </p:txBody>
      </p:sp>
      <p:sp>
        <p:nvSpPr>
          <p:cNvPr id="16388" name="Rectangle 8"/>
          <p:cNvSpPr>
            <a:spLocks noChangeArrowheads="1"/>
          </p:cNvSpPr>
          <p:nvPr/>
        </p:nvSpPr>
        <p:spPr bwMode="auto">
          <a:xfrm>
            <a:off x="6858000" y="3124200"/>
            <a:ext cx="16002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СОЦИАЛЬНЫЙ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РАБОТНИК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(реабилитация в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домашних условиях)</a:t>
            </a: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  <a:p>
            <a:pPr algn="ctr"/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6389" name="Rectangle 9"/>
          <p:cNvSpPr>
            <a:spLocks noChangeArrowheads="1"/>
          </p:cNvSpPr>
          <p:nvPr/>
        </p:nvSpPr>
        <p:spPr bwMode="auto">
          <a:xfrm>
            <a:off x="6400800" y="4343400"/>
            <a:ext cx="2057400" cy="182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</a:t>
            </a:r>
            <a:r>
              <a:rPr lang="ru-RU" sz="1400" b="1" dirty="0" err="1">
                <a:solidFill>
                  <a:srgbClr val="0000FF"/>
                </a:solidFill>
              </a:rPr>
              <a:t>социокультурная</a:t>
            </a:r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реабилитация,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ЗОЖ)</a:t>
            </a:r>
          </a:p>
        </p:txBody>
      </p:sp>
      <p:sp>
        <p:nvSpPr>
          <p:cNvPr id="16390" name="Line 11"/>
          <p:cNvSpPr>
            <a:spLocks noChangeShapeType="1"/>
          </p:cNvSpPr>
          <p:nvPr/>
        </p:nvSpPr>
        <p:spPr bwMode="auto">
          <a:xfrm flipH="1">
            <a:off x="1676400" y="2057400"/>
            <a:ext cx="7620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1" name="Line 12"/>
          <p:cNvSpPr>
            <a:spLocks noChangeShapeType="1"/>
          </p:cNvSpPr>
          <p:nvPr/>
        </p:nvSpPr>
        <p:spPr bwMode="auto">
          <a:xfrm>
            <a:off x="7010400" y="2057400"/>
            <a:ext cx="7620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2" name="Line 13"/>
          <p:cNvSpPr>
            <a:spLocks noChangeShapeType="1"/>
          </p:cNvSpPr>
          <p:nvPr/>
        </p:nvSpPr>
        <p:spPr bwMode="auto">
          <a:xfrm flipH="1">
            <a:off x="2438400" y="2057400"/>
            <a:ext cx="546100" cy="2270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3" name="Line 14"/>
          <p:cNvSpPr>
            <a:spLocks noChangeShapeType="1"/>
          </p:cNvSpPr>
          <p:nvPr/>
        </p:nvSpPr>
        <p:spPr bwMode="auto">
          <a:xfrm>
            <a:off x="6096000" y="2057400"/>
            <a:ext cx="76200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394" name="Rectangle 17"/>
          <p:cNvSpPr>
            <a:spLocks noChangeArrowheads="1"/>
          </p:cNvSpPr>
          <p:nvPr/>
        </p:nvSpPr>
        <p:spPr bwMode="auto">
          <a:xfrm>
            <a:off x="838200" y="3124200"/>
            <a:ext cx="16002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 dirty="0">
                <a:solidFill>
                  <a:srgbClr val="0000FF"/>
                </a:solidFill>
              </a:rPr>
              <a:t>ПСИХОЛОГ</a:t>
            </a:r>
          </a:p>
        </p:txBody>
      </p:sp>
      <p:sp>
        <p:nvSpPr>
          <p:cNvPr id="16396" name="Rectangle 10"/>
          <p:cNvSpPr>
            <a:spLocks noChangeArrowheads="1"/>
          </p:cNvSpPr>
          <p:nvPr/>
        </p:nvSpPr>
        <p:spPr bwMode="auto">
          <a:xfrm>
            <a:off x="3276600" y="4343400"/>
            <a:ext cx="2819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(бытовая  и трудовая</a:t>
            </a:r>
          </a:p>
          <a:p>
            <a:pPr algn="ctr"/>
            <a:r>
              <a:rPr lang="ru-RU" sz="1400" b="1">
                <a:solidFill>
                  <a:srgbClr val="0000FF"/>
                </a:solidFill>
              </a:rPr>
              <a:t> реабилитация )</a:t>
            </a:r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4876800" y="2133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3733800" y="2667000"/>
            <a:ext cx="21336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СПЕЦИАЛИСТ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  ПО 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СОЦИАЛЬНОЙ РАБОТЕ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(первичный приём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0099"/>
                </a:solidFill>
                <a:latin typeface="Arial" charset="0"/>
              </a:rPr>
              <a:t> граждан)</a:t>
            </a:r>
          </a:p>
        </p:txBody>
      </p:sp>
      <p:sp>
        <p:nvSpPr>
          <p:cNvPr id="16399" name="Rectangle 8"/>
          <p:cNvSpPr>
            <a:spLocks noChangeArrowheads="1"/>
          </p:cNvSpPr>
          <p:nvPr/>
        </p:nvSpPr>
        <p:spPr bwMode="auto">
          <a:xfrm flipH="1">
            <a:off x="762000" y="4343400"/>
            <a:ext cx="2057400" cy="1752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СПЕЦИАЛИСТ  ПО 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СОЦИАЛЬНОЙ РАБОТЕ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(</a:t>
            </a:r>
            <a:r>
              <a:rPr lang="ru-RU" sz="1400" b="1" dirty="0" err="1">
                <a:solidFill>
                  <a:srgbClr val="0000FF"/>
                </a:solidFill>
              </a:rPr>
              <a:t>социокультурная</a:t>
            </a:r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реабилитация,</a:t>
            </a:r>
          </a:p>
          <a:p>
            <a:pPr algn="ctr"/>
            <a:r>
              <a:rPr lang="ru-RU" sz="1400" b="1" dirty="0">
                <a:solidFill>
                  <a:srgbClr val="0000FF"/>
                </a:solidFill>
              </a:rPr>
              <a:t> прикладное творчество)</a:t>
            </a:r>
          </a:p>
        </p:txBody>
      </p:sp>
      <p:sp>
        <p:nvSpPr>
          <p:cNvPr id="16400" name="Rectangle 10"/>
          <p:cNvSpPr>
            <a:spLocks noChangeArrowheads="1"/>
          </p:cNvSpPr>
          <p:nvPr/>
        </p:nvSpPr>
        <p:spPr bwMode="auto">
          <a:xfrm>
            <a:off x="2895600" y="5486400"/>
            <a:ext cx="3429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rgbClr val="000099"/>
                </a:solidFill>
              </a:rPr>
              <a:t>КУЛЬТОРГАНИЗАТОР</a:t>
            </a:r>
          </a:p>
          <a:p>
            <a:pPr algn="ctr"/>
            <a:r>
              <a:rPr lang="ru-RU" sz="1400" b="1" dirty="0">
                <a:solidFill>
                  <a:srgbClr val="000099"/>
                </a:solidFill>
              </a:rPr>
              <a:t>(КЛУБНАЯ ДЕЯТЕЛЬНОСТЬ)</a:t>
            </a:r>
          </a:p>
        </p:txBody>
      </p:sp>
      <p:sp>
        <p:nvSpPr>
          <p:cNvPr id="16401" name="Line 14"/>
          <p:cNvSpPr>
            <a:spLocks noChangeShapeType="1"/>
          </p:cNvSpPr>
          <p:nvPr/>
        </p:nvSpPr>
        <p:spPr bwMode="auto">
          <a:xfrm flipH="1">
            <a:off x="3124200" y="2057400"/>
            <a:ext cx="7620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402" name="Line 14"/>
          <p:cNvSpPr>
            <a:spLocks noChangeShapeType="1"/>
          </p:cNvSpPr>
          <p:nvPr/>
        </p:nvSpPr>
        <p:spPr bwMode="auto">
          <a:xfrm>
            <a:off x="3581400" y="2057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143000" y="838200"/>
            <a:ext cx="6934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 -  реабилитационное отделение  оказывает услуги гражданам пожилого возраста и имеющим группу инвалидности: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14400" y="167640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Проведение мероприятий   </a:t>
            </a:r>
            <a:r>
              <a:rPr lang="ru-RU" b="1" dirty="0" err="1" smtClean="0">
                <a:solidFill>
                  <a:srgbClr val="000099"/>
                </a:solidFill>
                <a:latin typeface="Bookman Old Style" pitchFamily="18" charset="0"/>
              </a:rPr>
              <a:t>социокультурной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, социально-бытовой,  социально-психологической и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социально-трудовой реабилитации </a:t>
            </a:r>
          </a:p>
          <a:p>
            <a:pPr marL="342900" indent="-342900"/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    (курс  3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2.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  </a:t>
            </a:r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Оформление документов и выдача направлений в социально – реабилитационные отделения  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для прохождения курса социальной реабилитации при условиях    круглосуточного пребывания, которые находятся в пределах Свердловской области</a:t>
            </a:r>
            <a:r>
              <a:rPr lang="ru-RU" dirty="0" smtClean="0">
                <a:solidFill>
                  <a:srgbClr val="000099"/>
                </a:solidFill>
              </a:rPr>
              <a:t> </a:t>
            </a:r>
            <a:r>
              <a:rPr lang="ru-RU" dirty="0" smtClean="0">
                <a:solidFill>
                  <a:srgbClr val="000099"/>
                </a:solidFill>
                <a:latin typeface="Bookman Old Style" pitchFamily="18" charset="0"/>
              </a:rPr>
              <a:t>(курс 2 недели)</a:t>
            </a:r>
          </a:p>
          <a:p>
            <a:pPr marL="342900" indent="-342900"/>
            <a:r>
              <a:rPr lang="ru-RU" b="1" dirty="0" smtClean="0">
                <a:solidFill>
                  <a:srgbClr val="000099"/>
                </a:solidFill>
                <a:latin typeface="Bookman Old Style" pitchFamily="18" charset="0"/>
              </a:rPr>
              <a:t>3.Обеспечение отдельных категорий граждан ПОИ</a:t>
            </a:r>
            <a:endParaRPr lang="ru-RU" b="1" dirty="0">
              <a:solidFill>
                <a:srgbClr val="000099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657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660612" y="914400"/>
            <a:ext cx="7956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Социально-бытовая реабилитация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14400" y="1524000"/>
            <a:ext cx="7543800" cy="2264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 – бытовая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занятия проводятся с целью восстановления функций самообслуживания, укрепления мотивации к достижению самостоятельности и независимости в быту по направлениям: </a:t>
            </a:r>
            <a:r>
              <a:rPr lang="ru-RU" sz="16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приготовление блюд, правила столового этикета, уход за комнатными растениями, уборка жилых помещений, основы  нанесения макияжа, коррекция  фигуры с помощью одежды, обучение компьютерной грамоте и пользованию мобильным телефоном и др.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6" descr="IMG_00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3810000"/>
            <a:ext cx="2609850" cy="1958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</p:pic>
      <p:pic>
        <p:nvPicPr>
          <p:cNvPr id="21" name="Picture 7" descr="IMG_000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2800" y="4572000"/>
            <a:ext cx="2609850" cy="1958975"/>
          </a:xfrm>
          <a:prstGeom prst="rect">
            <a:avLst/>
          </a:prstGeom>
          <a:noFill/>
          <a:ln w="9525">
            <a:solidFill>
              <a:srgbClr val="66FF33"/>
            </a:solidFill>
            <a:miter lim="800000"/>
            <a:headEnd/>
            <a:tailEnd/>
          </a:ln>
        </p:spPr>
      </p:pic>
      <p:pic>
        <p:nvPicPr>
          <p:cNvPr id="22" name="Picture 8" descr="P10100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3733800"/>
            <a:ext cx="2616200" cy="1960562"/>
          </a:xfrm>
          <a:prstGeom prst="rect">
            <a:avLst/>
          </a:prstGeom>
          <a:noFill/>
          <a:ln w="9525">
            <a:solidFill>
              <a:srgbClr val="66FF33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28600" y="533400"/>
            <a:ext cx="2754536" cy="206692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2209800" y="8382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Методические пособия по социально-бытовой реабилитации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6"/>
          <p:cNvSpPr>
            <a:spLocks noChangeArrowheads="1"/>
          </p:cNvSpPr>
          <p:nvPr/>
        </p:nvSpPr>
        <p:spPr bwMode="auto">
          <a:xfrm>
            <a:off x="838200" y="1981200"/>
            <a:ext cx="74676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dirty="0"/>
              <a:t> </a:t>
            </a:r>
            <a:r>
              <a:rPr lang="ru-RU" dirty="0">
                <a:solidFill>
                  <a:srgbClr val="000099"/>
                </a:solidFill>
              </a:rPr>
              <a:t>Программа социально-бытовой реабилитации для инвалидов с психическими расстройствами посредством оккупационной терапии; ГБУ «КЦСОН г. Каменска-Уральского»</a:t>
            </a:r>
          </a:p>
          <a:p>
            <a:pPr>
              <a:buFontTx/>
              <a:buChar char="-"/>
            </a:pPr>
            <a:endParaRPr lang="ru-RU" dirty="0">
              <a:solidFill>
                <a:srgbClr val="000099"/>
              </a:solidFill>
            </a:endParaRPr>
          </a:p>
          <a:p>
            <a:pPr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 Программа  социально-бытовой реабилитации для людей пожилого возраста и инвалидов «Увлекательный мир компьютерных технологий» (обучение компьютерной грамоте и пользованию мобильным телефоном)</a:t>
            </a:r>
          </a:p>
          <a:p>
            <a:r>
              <a:rPr lang="ru-RU" dirty="0">
                <a:solidFill>
                  <a:srgbClr val="000099"/>
                </a:solidFill>
              </a:rPr>
              <a:t>ГБУ «КЦСОН г. Каменска-Уральского»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2590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09800" y="9906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Социально-бытовая реабилитация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 дому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14400" y="2209800"/>
            <a:ext cx="739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defRPr/>
            </a:pPr>
            <a:r>
              <a:rPr lang="ru-RU" dirty="0" smtClean="0">
                <a:solidFill>
                  <a:srgbClr val="000099"/>
                </a:solidFill>
              </a:rPr>
              <a:t>Для клиентов, которые не выходят за пределы квартиры, либо являются </a:t>
            </a:r>
            <a:r>
              <a:rPr lang="ru-RU" dirty="0" err="1" smtClean="0">
                <a:solidFill>
                  <a:srgbClr val="000099"/>
                </a:solidFill>
              </a:rPr>
              <a:t>маломобильными</a:t>
            </a:r>
            <a:r>
              <a:rPr lang="ru-RU" dirty="0" smtClean="0">
                <a:solidFill>
                  <a:srgbClr val="000099"/>
                </a:solidFill>
              </a:rPr>
              <a:t>,  проводятся занятия по социально-бытовой реабилитации в домашних условиях: обучение навыкам самообслуживания и способам организации досуга 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5" name="Picture 7" descr="F:\фото 2014 преобраз\реабилитация на дому\IMG_01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3429000"/>
            <a:ext cx="2990687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F:\фото 2014 преобраз\реабилитация на дому\IMG_011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3352800" y="4343400"/>
            <a:ext cx="2921000" cy="2190750"/>
          </a:xfrm>
          <a:prstGeom prst="rect">
            <a:avLst/>
          </a:prstGeom>
          <a:noFill/>
        </p:spPr>
      </p:pic>
      <p:pic>
        <p:nvPicPr>
          <p:cNvPr id="18" name="Picture 12" descr="DSC0072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5181600" y="3429000"/>
            <a:ext cx="3143250" cy="20574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838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429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14400" y="1447800"/>
            <a:ext cx="7467600" cy="2633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Социально-трудовая  реабилитация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занятия направлены на развитие </a:t>
            </a:r>
            <a:r>
              <a:rPr lang="ru-RU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трудовых навыков в процессе изготовления несложных швейных изделий. В рамках занятия клиент может научится: </a:t>
            </a:r>
            <a:r>
              <a:rPr lang="ru-RU" sz="16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пользоваться </a:t>
            </a:r>
            <a:r>
              <a:rPr lang="ru-RU" sz="1600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оверлоком</a:t>
            </a:r>
            <a:r>
              <a:rPr lang="ru-RU" sz="16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швейной и вышивальной машиной,  изготовлять изделия в технике «</a:t>
            </a:r>
            <a:r>
              <a:rPr lang="ru-RU" sz="1600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Пэчворк</a:t>
            </a:r>
            <a:r>
              <a:rPr lang="ru-RU" sz="16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 (шитьё изделий из кусочков ткани), шить комплекты постельного белья, кухонные прихватки, чехлы на стулья, изготовлять из ткани игрушки, декоративные подушки, сувениры, а так же вышивать скатерти и салфетки, используя швейную и вышивальную машину.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80462" y="914400"/>
            <a:ext cx="81163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Социально-трудовая реабилитация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21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4267200"/>
            <a:ext cx="2174789" cy="1828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pSp>
        <p:nvGrpSpPr>
          <p:cNvPr id="22" name="Group 9"/>
          <p:cNvGrpSpPr>
            <a:grpSpLocks/>
          </p:cNvGrpSpPr>
          <p:nvPr/>
        </p:nvGrpSpPr>
        <p:grpSpPr bwMode="auto">
          <a:xfrm>
            <a:off x="5943600" y="4267200"/>
            <a:ext cx="2230438" cy="1849438"/>
            <a:chOff x="3888" y="2448"/>
            <a:chExt cx="1789" cy="1789"/>
          </a:xfrm>
        </p:grpSpPr>
        <p:pic>
          <p:nvPicPr>
            <p:cNvPr id="23" name="Picture 1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888" y="2448"/>
              <a:ext cx="1789" cy="178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24" name="Text Box 11"/>
            <p:cNvSpPr txBox="1">
              <a:spLocks noChangeArrowheads="1"/>
            </p:cNvSpPr>
            <p:nvPr/>
          </p:nvSpPr>
          <p:spPr bwMode="auto">
            <a:xfrm>
              <a:off x="3888" y="2448"/>
              <a:ext cx="1789" cy="178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2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66800" y="4267200"/>
            <a:ext cx="1828800" cy="198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86000" y="8382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Методические пособия по социально-трудовой  реабилитации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38200" y="2057400"/>
            <a:ext cx="7620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</a:rPr>
              <a:t>Методика восстановления мелкой моторики пальцев в процессе изготовления цветов из ткани» 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ГБУ ОЦРИ г.Екатеринбург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 - «Восстановление и развитие трудовых навыков в процессе изготовления подарочного набора «Чехлы на стулья»» 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ГБУ ОЦРИ г.Екатеринбург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 - «Методика восстановления утраченных функций и развития мелкой моторики пальцев с использованием техники «Изготовление цветов из ткани на основе круглой заготовки»» 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ГБУ ОЦРИ г.Екатеринбург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 - «Методика изготовления «Вепсской узелковой куклы» из лоскутов ткани, как способ развития художественного вкуса, чувства цвета и пропорций» 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ГБУ ОЦРИ г.Екатеринбург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1371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81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09800" y="9144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62200" y="9144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Социально-психологическая реабилитация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38200" y="1828800"/>
            <a:ext cx="7620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solidFill>
                  <a:srgbClr val="000099"/>
                </a:solidFill>
              </a:rPr>
              <a:t>Социально - психологическая реабилитация </a:t>
            </a:r>
            <a:r>
              <a:rPr lang="ru-RU" dirty="0" smtClean="0">
                <a:solidFill>
                  <a:srgbClr val="000099"/>
                </a:solidFill>
              </a:rPr>
              <a:t>-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solidFill>
                  <a:srgbClr val="000099"/>
                </a:solidFill>
              </a:rPr>
              <a:t>занятия направлены на адаптацию клиента к социальному окружению, развитие способности к решению собственных проблем, активизацию жизненной позиции посредством проведения:  </a:t>
            </a:r>
            <a:r>
              <a:rPr lang="ru-RU" i="1" dirty="0" smtClean="0">
                <a:solidFill>
                  <a:srgbClr val="000099"/>
                </a:solidFill>
              </a:rPr>
              <a:t>сеансов релаксации,  </a:t>
            </a:r>
            <a:r>
              <a:rPr lang="ru-RU" i="1" dirty="0" err="1" smtClean="0">
                <a:solidFill>
                  <a:srgbClr val="000099"/>
                </a:solidFill>
              </a:rPr>
              <a:t>слайд-терапии</a:t>
            </a:r>
            <a:r>
              <a:rPr lang="ru-RU" i="1" dirty="0" smtClean="0">
                <a:solidFill>
                  <a:srgbClr val="000099"/>
                </a:solidFill>
              </a:rPr>
              <a:t>, коррекционных занятий, тренингов уверенности в себе, </a:t>
            </a:r>
            <a:r>
              <a:rPr lang="ru-RU" i="1" dirty="0" err="1" smtClean="0">
                <a:solidFill>
                  <a:srgbClr val="000099"/>
                </a:solidFill>
              </a:rPr>
              <a:t>арт-терапии</a:t>
            </a:r>
            <a:r>
              <a:rPr lang="ru-RU" i="1" dirty="0" smtClean="0">
                <a:solidFill>
                  <a:srgbClr val="000099"/>
                </a:solidFill>
              </a:rPr>
              <a:t>, песочной терапии, встреч групп </a:t>
            </a:r>
            <a:r>
              <a:rPr lang="ru-RU" i="1" dirty="0" err="1" smtClean="0">
                <a:solidFill>
                  <a:srgbClr val="000099"/>
                </a:solidFill>
              </a:rPr>
              <a:t>взаимоподдержки</a:t>
            </a:r>
            <a:r>
              <a:rPr lang="ru-RU" i="1" dirty="0" smtClean="0">
                <a:solidFill>
                  <a:srgbClr val="000099"/>
                </a:solidFill>
              </a:rPr>
              <a:t>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7" name="Picture 5" descr="IMG_019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4419600"/>
            <a:ext cx="2794000" cy="20955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18" name="Picture 6" descr="DSC0084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4419600"/>
            <a:ext cx="2667000" cy="20002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3962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81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362200" y="9144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Методические пособия по социально-психологической реабилитации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14400" y="2286000"/>
            <a:ext cx="7543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</a:rPr>
              <a:t>Диагностический этап и составление плана коррекции в поведенческой терапии» 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	ГБУ ОЦРИ г.Екатеринбург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 - «Коррекция нервно-психических и психосоматических расстройств у инвалидов и лиц среднего и пожилого возраста с помощью медитативных техник» 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ГБУ ОЦРИ г.Екатеринбург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 - «Программа тренинга компетентности в общении для лиц с ограниченными возможностями юношеского возраста» 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ГБУ ОЦРИ г.Екатеринбург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r>
              <a:rPr lang="ru-RU" dirty="0" smtClean="0">
                <a:solidFill>
                  <a:srgbClr val="000099"/>
                </a:solidFill>
              </a:rPr>
              <a:t> - «</a:t>
            </a:r>
            <a:r>
              <a:rPr lang="ru-RU" dirty="0" err="1" smtClean="0">
                <a:solidFill>
                  <a:srgbClr val="000099"/>
                </a:solidFill>
              </a:rPr>
              <a:t>Трансактный</a:t>
            </a:r>
            <a:r>
              <a:rPr lang="ru-RU" dirty="0" smtClean="0">
                <a:solidFill>
                  <a:srgbClr val="000099"/>
                </a:solidFill>
              </a:rPr>
              <a:t> анализ в работе с клиентами с заниженной самооценкой» ГБУ ОЦРИ г.Екатеринбург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81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86000" y="8382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Социокультурная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реабилитация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(4 БЛОКА)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" name="Группа 15"/>
          <p:cNvGrpSpPr>
            <a:grpSpLocks/>
          </p:cNvGrpSpPr>
          <p:nvPr/>
        </p:nvGrpSpPr>
        <p:grpSpPr bwMode="auto">
          <a:xfrm>
            <a:off x="1600200" y="2057400"/>
            <a:ext cx="6172200" cy="4495800"/>
            <a:chOff x="1152424" y="1875966"/>
            <a:chExt cx="4948178" cy="3258332"/>
          </a:xfrm>
        </p:grpSpPr>
        <p:sp>
          <p:nvSpPr>
            <p:cNvPr id="15" name="Выноска со стрелкой вправо 14"/>
            <p:cNvSpPr/>
            <p:nvPr/>
          </p:nvSpPr>
          <p:spPr>
            <a:xfrm>
              <a:off x="1152424" y="1875966"/>
              <a:ext cx="2005762" cy="3258332"/>
            </a:xfrm>
            <a:prstGeom prst="rightArrow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  <a:p>
              <a:pPr algn="ctr">
                <a:defRPr/>
              </a:pPr>
              <a:r>
                <a:rPr lang="ru-RU" sz="2000" b="1" dirty="0" err="1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tx1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Социокультурная</a:t>
              </a:r>
              <a:r>
                <a:rPr lang="ru-RU" sz="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tx1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  реабилитация</a:t>
              </a:r>
            </a:p>
            <a:p>
              <a:pPr algn="ctr">
                <a:defRPr/>
              </a:pPr>
              <a:endPara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7" name="Пятиугольник 16"/>
            <p:cNvSpPr/>
            <p:nvPr/>
          </p:nvSpPr>
          <p:spPr>
            <a:xfrm>
              <a:off x="4010862" y="3698423"/>
              <a:ext cx="2089740" cy="773164"/>
            </a:xfrm>
            <a:prstGeom prst="homePlat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</a:rPr>
                <a:t>Проведение еженедельных культурно-массовых мероприятий</a:t>
              </a:r>
            </a:p>
          </p:txBody>
        </p:sp>
        <p:sp>
          <p:nvSpPr>
            <p:cNvPr id="18" name="Пятиугольник 17"/>
            <p:cNvSpPr/>
            <p:nvPr/>
          </p:nvSpPr>
          <p:spPr>
            <a:xfrm>
              <a:off x="4010862" y="2704355"/>
              <a:ext cx="2089740" cy="883615"/>
            </a:xfrm>
            <a:prstGeom prst="homePlat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</a:rPr>
                <a:t>Занятия, направленные на формирование здорового образа жизни</a:t>
              </a:r>
            </a:p>
          </p:txBody>
        </p:sp>
        <p:sp>
          <p:nvSpPr>
            <p:cNvPr id="19" name="Пятиугольник 18"/>
            <p:cNvSpPr/>
            <p:nvPr/>
          </p:nvSpPr>
          <p:spPr>
            <a:xfrm>
              <a:off x="4023589" y="1875966"/>
              <a:ext cx="2015924" cy="717938"/>
            </a:xfrm>
            <a:prstGeom prst="homePlat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</a:rPr>
                <a:t>Занятия прикладным творчеством</a:t>
              </a:r>
            </a:p>
          </p:txBody>
        </p:sp>
        <p:sp>
          <p:nvSpPr>
            <p:cNvPr id="20" name="TextBox 12"/>
            <p:cNvSpPr txBox="1">
              <a:spLocks noChangeArrowheads="1"/>
            </p:cNvSpPr>
            <p:nvPr/>
          </p:nvSpPr>
          <p:spPr bwMode="auto">
            <a:xfrm>
              <a:off x="3673282" y="2041083"/>
              <a:ext cx="2208070" cy="245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 sz="1600" i="1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4572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152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838200" y="838200"/>
            <a:ext cx="7543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err="1" smtClean="0">
                <a:solidFill>
                  <a:srgbClr val="000099"/>
                </a:solidFill>
              </a:rPr>
              <a:t>Социокультурная</a:t>
            </a:r>
            <a:r>
              <a:rPr lang="ru-RU" b="1" dirty="0" smtClean="0">
                <a:solidFill>
                  <a:srgbClr val="000099"/>
                </a:solidFill>
              </a:rPr>
              <a:t> реабилитация (прикладное творчество)</a:t>
            </a:r>
            <a:r>
              <a:rPr lang="ru-RU" dirty="0" smtClean="0">
                <a:solidFill>
                  <a:srgbClr val="000099"/>
                </a:solidFill>
              </a:rPr>
              <a:t> -</a:t>
            </a:r>
          </a:p>
          <a:p>
            <a:pPr algn="just">
              <a:lnSpc>
                <a:spcPct val="150000"/>
              </a:lnSpc>
              <a:buFontTx/>
              <a:buNone/>
            </a:pPr>
            <a:r>
              <a:rPr lang="ru-RU" dirty="0" smtClean="0">
                <a:solidFill>
                  <a:srgbClr val="000099"/>
                </a:solidFill>
              </a:rPr>
              <a:t>     занятия направлены на развитие мышления, привитие художественного и эстетического  вкуса, восстановление мелкой моторики, посредством применения техник: </a:t>
            </a:r>
            <a:r>
              <a:rPr lang="ru-RU" i="1" dirty="0" smtClean="0">
                <a:solidFill>
                  <a:srgbClr val="000099"/>
                </a:solidFill>
              </a:rPr>
              <a:t> стеклопластика, работа с солёным тестом, </a:t>
            </a:r>
            <a:r>
              <a:rPr lang="ru-RU" i="1" dirty="0" err="1" smtClean="0">
                <a:solidFill>
                  <a:srgbClr val="000099"/>
                </a:solidFill>
              </a:rPr>
              <a:t>бисероплетение</a:t>
            </a:r>
            <a:r>
              <a:rPr lang="ru-RU" i="1" dirty="0" smtClean="0">
                <a:solidFill>
                  <a:srgbClr val="000099"/>
                </a:solidFill>
              </a:rPr>
              <a:t>,  оригами, выжигание по дереву, шитьё мягких игрушек, вязание спицами и крючком, </a:t>
            </a:r>
            <a:r>
              <a:rPr lang="ru-RU" i="1" dirty="0" err="1" smtClean="0">
                <a:solidFill>
                  <a:srgbClr val="000099"/>
                </a:solidFill>
              </a:rPr>
              <a:t>декупаж</a:t>
            </a:r>
            <a:r>
              <a:rPr lang="ru-RU" i="1" dirty="0" smtClean="0">
                <a:solidFill>
                  <a:srgbClr val="000099"/>
                </a:solidFill>
              </a:rPr>
              <a:t> и др.</a:t>
            </a:r>
            <a:endParaRPr lang="ru-RU" dirty="0" smtClean="0">
              <a:solidFill>
                <a:srgbClr val="000099"/>
              </a:solidFill>
            </a:endParaRPr>
          </a:p>
        </p:txBody>
      </p:sp>
      <p:pic>
        <p:nvPicPr>
          <p:cNvPr id="14" name="Picture 10" descr="F:\фото 2014 преобраз\социокультурная прикладное творчество 2014\алла ивановна ребилитация занятия\P10802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3505200"/>
            <a:ext cx="2411627" cy="162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9" descr="F:\фото 2014 преобраз\социокультурная прикладное творчество 2014\алла ивановна ребилитация занятия\P10802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9000" y="4648200"/>
            <a:ext cx="2757237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0" descr="F:\фото 2014 преобраз\социокультурная прикладное творчество 2014\IMG_108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3429000"/>
            <a:ext cx="2530700" cy="184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2438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81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572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09800" y="8382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Методические пособия по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социокультурной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реабилитации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(прикладное творчество)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14400" y="2362200"/>
            <a:ext cx="7467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</a:rPr>
              <a:t>Комплексная программа </a:t>
            </a:r>
            <a:r>
              <a:rPr lang="ru-RU" dirty="0" err="1" smtClean="0">
                <a:solidFill>
                  <a:srgbClr val="000099"/>
                </a:solidFill>
              </a:rPr>
              <a:t>социокультурной</a:t>
            </a:r>
            <a:r>
              <a:rPr lang="ru-RU" dirty="0" smtClean="0">
                <a:solidFill>
                  <a:srgbClr val="000099"/>
                </a:solidFill>
              </a:rPr>
              <a:t> реабилитации инвалидов «Основы декоративно – прикладного искусства «Город мастеров»»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ГБУ «КЦСОН г. Каменска-Уральского»</a:t>
            </a:r>
          </a:p>
          <a:p>
            <a:pPr>
              <a:buFontTx/>
              <a:buChar char="-"/>
            </a:pPr>
            <a:endParaRPr lang="ru-RU" dirty="0" smtClean="0">
              <a:solidFill>
                <a:srgbClr val="000099"/>
              </a:solidFill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</a:rPr>
              <a:t>Программа </a:t>
            </a:r>
            <a:r>
              <a:rPr lang="ru-RU" dirty="0" err="1" smtClean="0">
                <a:solidFill>
                  <a:srgbClr val="000099"/>
                </a:solidFill>
              </a:rPr>
              <a:t>социокультурной</a:t>
            </a:r>
            <a:r>
              <a:rPr lang="ru-RU" dirty="0" smtClean="0">
                <a:solidFill>
                  <a:srgbClr val="000099"/>
                </a:solidFill>
              </a:rPr>
              <a:t> реабилитации инвалидов «Зеркало души» (привлечение через культуру и искусство к активному участию в познавательно - </a:t>
            </a:r>
            <a:r>
              <a:rPr lang="ru-RU" dirty="0" err="1" smtClean="0">
                <a:solidFill>
                  <a:srgbClr val="000099"/>
                </a:solidFill>
              </a:rPr>
              <a:t>досуговой</a:t>
            </a:r>
            <a:r>
              <a:rPr lang="ru-RU" dirty="0" smtClean="0">
                <a:solidFill>
                  <a:srgbClr val="000099"/>
                </a:solidFill>
              </a:rPr>
              <a:t> деятельности)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 ГБУ «КЦСОН г. Каменска-Уральского»</a:t>
            </a:r>
          </a:p>
          <a:p>
            <a:pPr>
              <a:buFontTx/>
              <a:buChar char="-"/>
            </a:pPr>
            <a:endParaRPr lang="ru-RU" dirty="0" smtClean="0">
              <a:solidFill>
                <a:srgbClr val="000099"/>
              </a:solidFill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99"/>
                </a:solidFill>
              </a:rPr>
              <a:t> Методика «Обучение технике «Модульного оригами»,  как средство развития художественного вкуса, чувства формы и цвета у людей с ограниченными возможностями здоровья»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 ГБУ ОЦРИ г.Екатеринбург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 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81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533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3657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33400" y="9906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430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561844" y="838200"/>
            <a:ext cx="5928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  <a:cs typeface="Times New Roman" pitchFamily="18" charset="0"/>
              </a:rPr>
              <a:t>Адаптивная физкультура</a:t>
            </a:r>
            <a:endParaRPr lang="ru-RU" sz="3200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4" name="Picture 4" descr="F:\фото 2014 преобраз\ФОТО преобразованные  для РАЗБОРА 2014\IMG_21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1600200"/>
            <a:ext cx="3429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F:\фото преоб 2013\Корелина О.В\фото корелиной\фото работы\P106020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990600" y="4114800"/>
            <a:ext cx="3429000" cy="2222500"/>
          </a:xfrm>
          <a:prstGeom prst="rect">
            <a:avLst/>
          </a:prstGeom>
          <a:noFill/>
        </p:spPr>
      </p:pic>
      <p:pic>
        <p:nvPicPr>
          <p:cNvPr id="17" name="Picture 3" descr="F:\фото 2014 преобраз\ЗОЖ\IMG_12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00600" y="1600200"/>
            <a:ext cx="3646004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67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914400" y="838200"/>
            <a:ext cx="739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Организация и проведение культурно-массовых , познавательных мероприятий</a:t>
            </a:r>
            <a:endParaRPr lang="ru-RU" sz="32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4" name="Picture 12" descr="0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2590800"/>
            <a:ext cx="3475038" cy="2606675"/>
          </a:xfrm>
          <a:prstGeom prst="rect">
            <a:avLst/>
          </a:prstGeom>
          <a:noFill/>
        </p:spPr>
      </p:pic>
      <p:pic>
        <p:nvPicPr>
          <p:cNvPr id="15" name="Picture 13" descr="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2590800"/>
            <a:ext cx="3402102" cy="25527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667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143000" y="914400"/>
            <a:ext cx="6934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Клуб здорового образа жизни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«ТОНУС» 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4" name="Picture 12" descr="F:\фото 2014 преобраз\ЗОЖ\цаф\IMG_207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2209800"/>
            <a:ext cx="32004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3" descr="F:\фото 2014 преобраз\ЗОЖ\цаф\IMG_206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6800" y="22098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5486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5105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0668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613198" y="1066800"/>
            <a:ext cx="60442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</a:rPr>
              <a:t>Театральная студия </a:t>
            </a:r>
            <a:r>
              <a:rPr lang="ru-RU" sz="3200" b="1" dirty="0" smtClean="0">
                <a:solidFill>
                  <a:srgbClr val="FF0000"/>
                </a:solidFill>
              </a:rPr>
              <a:t>«СКАРАБЕЙ»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4" name="Picture 4" descr="IMG_018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4600" y="1981200"/>
            <a:ext cx="3962400" cy="2641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990600"/>
            <a:ext cx="2754536" cy="2066925"/>
          </a:xfrm>
          <a:prstGeom prst="rect">
            <a:avLst/>
          </a:prstGeom>
          <a:noFill/>
        </p:spPr>
      </p:pic>
      <p:pic>
        <p:nvPicPr>
          <p:cNvPr id="13" name="Picture 18" descr="P10100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3124200"/>
            <a:ext cx="3251200" cy="24384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Участковая социальная служба </a:t>
            </a:r>
          </a:p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города и Каменского района</a:t>
            </a:r>
          </a:p>
        </p:txBody>
      </p:sp>
      <p:pic>
        <p:nvPicPr>
          <p:cNvPr id="15" name="Picture 2" descr="ouss-rayon-1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3124200"/>
            <a:ext cx="3768130" cy="228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895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5105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066800"/>
            <a:ext cx="2754536" cy="2066925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838200" y="1828800"/>
            <a:ext cx="739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99"/>
                </a:solidFill>
              </a:rPr>
              <a:t>В течение 2011 года продолжилась работа участковой социальной службой на 16 участках Каменского района численностью от 1 500 до </a:t>
            </a:r>
            <a:endParaRPr lang="ru-RU" dirty="0" smtClean="0">
              <a:solidFill>
                <a:srgbClr val="000099"/>
              </a:solidFill>
            </a:endParaRPr>
          </a:p>
          <a:p>
            <a:pPr algn="just"/>
            <a:r>
              <a:rPr lang="ru-RU" dirty="0" smtClean="0">
                <a:solidFill>
                  <a:srgbClr val="000099"/>
                </a:solidFill>
              </a:rPr>
              <a:t>2 </a:t>
            </a:r>
            <a:r>
              <a:rPr lang="ru-RU" dirty="0" smtClean="0">
                <a:solidFill>
                  <a:srgbClr val="000099"/>
                </a:solidFill>
              </a:rPr>
              <a:t>000 человек. В отделении работает 14 участковых специалистов по социальной работе.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38200" y="838200"/>
            <a:ext cx="7543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r>
              <a:rPr lang="ru-RU" dirty="0" smtClean="0">
                <a:solidFill>
                  <a:srgbClr val="000099"/>
                </a:solidFill>
              </a:rPr>
              <a:t>В течение 2011 года продолжилась работа участковой социальной службой на 12 участках города численностью по 15 000 тыс. человек. В отделении работает 12 участковых специалистов по социальной работе.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47457" name="Rectangle 1"/>
          <p:cNvSpPr>
            <a:spLocks noChangeArrowheads="1"/>
          </p:cNvSpPr>
          <p:nvPr/>
        </p:nvSpPr>
        <p:spPr bwMode="auto">
          <a:xfrm>
            <a:off x="914400" y="3124200"/>
            <a:ext cx="613950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0099"/>
                </a:solidFill>
              </a:rPr>
              <a:t>В</a:t>
            </a:r>
            <a:r>
              <a:rPr lang="ru-RU" sz="1400" dirty="0" smtClean="0">
                <a:solidFill>
                  <a:srgbClr val="000099"/>
                </a:solidFill>
              </a:rPr>
              <a:t> </a:t>
            </a:r>
            <a:r>
              <a:rPr lang="ru-RU" sz="1400" b="1" dirty="0" smtClean="0">
                <a:solidFill>
                  <a:srgbClr val="000099"/>
                </a:solidFill>
              </a:rPr>
              <a:t>течение 2011 года </a:t>
            </a: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Отделением участковой социальной службы города</a:t>
            </a:r>
            <a:endParaRPr kumimoji="0" lang="ru-RU" sz="180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14400" y="3429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обслужено </a:t>
            </a:r>
            <a:r>
              <a:rPr lang="ru-RU" b="1" dirty="0" smtClean="0">
                <a:solidFill>
                  <a:srgbClr val="FF0000"/>
                </a:solidFill>
              </a:rPr>
              <a:t>9 398 </a:t>
            </a:r>
            <a:r>
              <a:rPr lang="ru-RU" b="1" dirty="0" smtClean="0">
                <a:solidFill>
                  <a:srgbClr val="FF0000"/>
                </a:solidFill>
              </a:rPr>
              <a:t>человек,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581400" y="3429000"/>
            <a:ext cx="2254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оказано 62 369 услуг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838200" y="3886200"/>
            <a:ext cx="6781800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0099"/>
                </a:solidFill>
              </a:rPr>
              <a:t>В</a:t>
            </a:r>
            <a:r>
              <a:rPr lang="ru-RU" sz="1400" dirty="0" smtClean="0">
                <a:solidFill>
                  <a:srgbClr val="000099"/>
                </a:solidFill>
              </a:rPr>
              <a:t> </a:t>
            </a:r>
            <a:r>
              <a:rPr lang="ru-RU" sz="1400" b="1" dirty="0" smtClean="0">
                <a:solidFill>
                  <a:srgbClr val="000099"/>
                </a:solidFill>
              </a:rPr>
              <a:t>течение 2011 года </a:t>
            </a: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участковой социальной службы по Каменскому району</a:t>
            </a:r>
            <a:r>
              <a:rPr lang="ru-RU" b="1" dirty="0" smtClean="0"/>
              <a:t>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Всего отделением </a:t>
            </a:r>
            <a:endParaRPr lang="ru-RU" sz="1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оказано 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77 100 услуг ,</a:t>
            </a: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Обслужено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9 347 человек,  </a:t>
            </a: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них первично 3084 человек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180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7459" name="Picture 3" descr="DSC03481"/>
          <p:cNvPicPr>
            <a:picLocks noChangeAspect="1" noChangeArrowheads="1"/>
          </p:cNvPicPr>
          <p:nvPr/>
        </p:nvPicPr>
        <p:blipFill>
          <a:blip r:embed="rId6" cstate="print">
            <a:lum contrast="30000"/>
          </a:blip>
          <a:srcRect/>
          <a:stretch>
            <a:fillRect/>
          </a:stretch>
        </p:blipFill>
        <p:spPr bwMode="auto">
          <a:xfrm>
            <a:off x="5486400" y="4343400"/>
            <a:ext cx="2552700" cy="197964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228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81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0668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524000" y="609600"/>
            <a:ext cx="63024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участковой социальной службы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 профилактике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Семейного неблагополучия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6433" name="Rectangle 1"/>
          <p:cNvSpPr>
            <a:spLocks noChangeArrowheads="1"/>
          </p:cNvSpPr>
          <p:nvPr/>
        </p:nvSpPr>
        <p:spPr bwMode="auto">
          <a:xfrm>
            <a:off x="838200" y="1143000"/>
            <a:ext cx="7620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заседании совета профилактики семейного неблагополучия единого комплекса системы социальной защиты населения по г. Каменску-Уральскому  и Каменскому  району.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Участие в советах профилактики общеобразовательных школ города с участием специалистов отделения.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Участие в рейдах  совместно с органами профилактики семейного неблагополучия и правонарушений с целью оказания помощи семьям, оказавшихся  ТЖС, с участием специалистов отделения.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Участие в профилактической операции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«Малыш»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- 9 семей, в них 19 детей.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Участие в профилактическом мероприятии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«Молодежь без пива»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Распространение информационных листовок на социальных участках города – 120 листовок.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Участие в профилактической операции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«Подросток и игла»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Проведение на социальных участках города, информационно-рекламной акции – «Все в твоих руках!» по изготовлению и распространению информационных листовок по профилактике наркомании, токсикомании среди подростков – 60 листовок.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профилактической операции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«Беглец»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- 8 семей, в них 16 детей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Участие в профилактическом мероприятии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«Единый день профилактики».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Распространение информационных листовок на социальных участках города – 100 листовок.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профилактической операции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«Безнадзорные дети»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- 10 семей, в них 17 детей.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профилактической операции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«Беспризорник»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- 8 семей, в них 14 детей.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профилактической операции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«Подросток- лето»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- 49 семей, в них 98 детей.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профилактической операции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«Подросток- семья»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- 32 семьи, в них 64 ребенка.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профилактической операции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«Школьник»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- 90 семей, в них 125 детей.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6434" name="Рисунок 33" descr="C:\Users\shaposhnik\Desktop\все фоты\проект монастырка\DSC00865.JPG"/>
          <p:cNvPicPr>
            <a:picLocks noChangeArrowheads="1"/>
          </p:cNvPicPr>
          <p:nvPr/>
        </p:nvPicPr>
        <p:blipFill>
          <a:blip r:embed="rId6" cstate="print"/>
          <a:srcRect l="10187" t="10258" r="11223" b="8937"/>
          <a:stretch>
            <a:fillRect/>
          </a:stretch>
        </p:blipFill>
        <p:spPr bwMode="auto">
          <a:xfrm>
            <a:off x="838200" y="5105400"/>
            <a:ext cx="1695450" cy="1447800"/>
          </a:xfrm>
          <a:prstGeom prst="rect">
            <a:avLst/>
          </a:prstGeom>
          <a:noFill/>
        </p:spPr>
      </p:pic>
      <p:pic>
        <p:nvPicPr>
          <p:cNvPr id="146435" name="Picture 3" descr="P1010017"/>
          <p:cNvPicPr>
            <a:picLocks noChangeAspect="1" noChangeArrowheads="1"/>
          </p:cNvPicPr>
          <p:nvPr/>
        </p:nvPicPr>
        <p:blipFill>
          <a:blip r:embed="rId7" cstate="print"/>
          <a:srcRect l="10660"/>
          <a:stretch>
            <a:fillRect/>
          </a:stretch>
        </p:blipFill>
        <p:spPr bwMode="auto">
          <a:xfrm>
            <a:off x="2667000" y="5105400"/>
            <a:ext cx="1758880" cy="1455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6436" name="Picture 4" descr="P101000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8200" y="5105400"/>
            <a:ext cx="1878944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6437" name="Picture 5" descr="P101000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29400" y="5105400"/>
            <a:ext cx="1828800" cy="136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27432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5715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838200" y="1752600"/>
            <a:ext cx="7543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- Информационно-консультативными пунктами дана консультация – 1 345 человекам.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- Обследование социально-бытовых условий граждан нуждающихся в социальной поддержке, составлено 368 актов.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- Сделано социальных патронатов – 3 972.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12403" y="990600"/>
            <a:ext cx="75289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участковой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социальной  службы с населением участков города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Каменска - Уральского и Каменского района </a:t>
            </a:r>
            <a:endParaRPr lang="ru-RU" dirty="0"/>
          </a:p>
        </p:txBody>
      </p:sp>
      <p:pic>
        <p:nvPicPr>
          <p:cNvPr id="15" name="Picture 6" descr="SL38142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3581400"/>
            <a:ext cx="3114675" cy="233600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7" name="Picture 4" descr="P103044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3581399"/>
            <a:ext cx="3048000" cy="228629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28600"/>
            <a:ext cx="2754536" cy="2066925"/>
          </a:xfrm>
          <a:prstGeom prst="rect">
            <a:avLst/>
          </a:prstGeom>
          <a:noFill/>
        </p:spPr>
      </p:pic>
      <p:sp>
        <p:nvSpPr>
          <p:cNvPr id="144385" name="Rectangle 1"/>
          <p:cNvSpPr>
            <a:spLocks noChangeArrowheads="1"/>
          </p:cNvSpPr>
          <p:nvPr/>
        </p:nvSpPr>
        <p:spPr bwMode="auto">
          <a:xfrm>
            <a:off x="838200" y="685800"/>
            <a:ext cx="7543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24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Организация и участие в акциях:</a:t>
            </a:r>
            <a:endParaRPr kumimoji="0" lang="ru-RU" sz="24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endParaRPr kumimoji="0" lang="ru-RU" sz="24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4400" y="1295400"/>
            <a:ext cx="75438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Для ветеранов, которые по возрасту и состоянию здоровья не могли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прийти 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 торжественные мероприятия, посвященные Дню Победы, социальные работники совместно с участковыми специалистами и учащимися школ Каменского района организовали </a:t>
            </a: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мини-концерты и поздравления на дому с вручением им подарков, поздравительных телеграмм и открыток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 изготовленных студентами </a:t>
            </a:r>
            <a:r>
              <a:rPr lang="ru-RU" sz="14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Синарского</a:t>
            </a: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Трубного лицея. Поздравлено 94 человека.</a:t>
            </a:r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914400" y="2179023"/>
            <a:ext cx="75438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преддверии празднования Дня Победы на социальных участках Каменского района в: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Окуловской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с/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Сосновской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Травянской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., Покровской с/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Кисловской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Барабановской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., прошли тематические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заседание клубов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тему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«Дорогами войны»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В мероприятиях приняли участие 63 человека.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4388" name="Picture 4" descr="P10107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3733800"/>
            <a:ext cx="2819400" cy="2100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4389" name="Picture 5" descr="DSC0360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3733800"/>
            <a:ext cx="2781300" cy="209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5562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304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228600"/>
            <a:ext cx="2754536" cy="2066925"/>
          </a:xfrm>
          <a:prstGeom prst="rect">
            <a:avLst/>
          </a:prstGeom>
          <a:noFill/>
        </p:spPr>
      </p:pic>
      <p:sp>
        <p:nvSpPr>
          <p:cNvPr id="143361" name="Rectangle 1"/>
          <p:cNvSpPr>
            <a:spLocks noChangeArrowheads="1"/>
          </p:cNvSpPr>
          <p:nvPr/>
        </p:nvSpPr>
        <p:spPr bwMode="auto">
          <a:xfrm>
            <a:off x="838200" y="990600"/>
            <a:ext cx="7620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Организована и проведена акция «Праздник в доме!» с целью поздравления пожилых супружеских пар с праздником любви и супружеской верности (Святых Петра и </a:t>
            </a:r>
            <a:r>
              <a:rPr kumimoji="0" lang="ru-RU" sz="1200" b="1" i="1" u="sng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Февроньи</a:t>
            </a: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специалистами участковой социальной службы города.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июля участковыми специалистами города было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поздравлено на дому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более 80 ветеранов и пенсионеров и вручены открытки и сувениры.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62" name="Rectangle 2"/>
          <p:cNvSpPr>
            <a:spLocks noChangeArrowheads="1"/>
          </p:cNvSpPr>
          <p:nvPr/>
        </p:nvSpPr>
        <p:spPr bwMode="auto">
          <a:xfrm>
            <a:off x="914400" y="2057400"/>
            <a:ext cx="7467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Участковые специалисты по социальной работе города участвовали в организации и проведении конкурса «Лучшее подворье д. </a:t>
            </a:r>
            <a:r>
              <a:rPr kumimoji="0" lang="ru-RU" sz="1200" b="1" i="1" u="sng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Монастырка</a:t>
            </a: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июле был организован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конкурс «Лучшее подворье д.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Монастырка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в котором участвовали жители деревни, участковые специалисты помогли участникам конкурса идеями и своим посильным участием. В конкурсе победила семья Колупаевых.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63" name="Picture 3" descr="DSC0169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3352800"/>
            <a:ext cx="2819400" cy="2108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4" name="Picture 4" descr="DSC0170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81600" y="3352800"/>
            <a:ext cx="2800350" cy="2081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5486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715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"/>
            <a:ext cx="2754536" cy="2066925"/>
          </a:xfrm>
          <a:prstGeom prst="rect">
            <a:avLst/>
          </a:prstGeom>
          <a:noFill/>
        </p:spPr>
      </p:pic>
      <p:sp>
        <p:nvSpPr>
          <p:cNvPr id="177153" name="Rectangle 1"/>
          <p:cNvSpPr>
            <a:spLocks noChangeArrowheads="1"/>
          </p:cNvSpPr>
          <p:nvPr/>
        </p:nvSpPr>
        <p:spPr bwMode="auto">
          <a:xfrm>
            <a:off x="838200" y="635913"/>
            <a:ext cx="746760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Организована и проведена акция для детей из малообеспеченных семей «Здравствуй, школа!» специалистами участковой социальной службой города</a:t>
            </a:r>
            <a:r>
              <a:rPr kumimoji="0" lang="ru-RU" sz="2400" b="1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Каменского района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baseline="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Сформировано и вручено более 200 канцелярских наборов для школьников</a:t>
            </a:r>
            <a:endParaRPr kumimoji="0" lang="ru-RU" sz="1600" b="1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7154" name="Picture 2" descr="P1010017"/>
          <p:cNvPicPr>
            <a:picLocks noChangeAspect="1" noChangeArrowheads="1"/>
          </p:cNvPicPr>
          <p:nvPr/>
        </p:nvPicPr>
        <p:blipFill>
          <a:blip r:embed="rId6" cstate="print"/>
          <a:srcRect l="10660"/>
          <a:stretch>
            <a:fillRect/>
          </a:stretch>
        </p:blipFill>
        <p:spPr bwMode="auto">
          <a:xfrm>
            <a:off x="1295400" y="3200400"/>
            <a:ext cx="2667000" cy="2206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5" name="Picture 3" descr="P1010007"/>
          <p:cNvPicPr>
            <a:picLocks noChangeAspect="1" noChangeArrowheads="1"/>
          </p:cNvPicPr>
          <p:nvPr/>
        </p:nvPicPr>
        <p:blipFill>
          <a:blip r:embed="rId7" cstate="print"/>
          <a:srcRect l="10513"/>
          <a:stretch>
            <a:fillRect/>
          </a:stretch>
        </p:blipFill>
        <p:spPr bwMode="auto">
          <a:xfrm>
            <a:off x="3505200" y="4018414"/>
            <a:ext cx="2743200" cy="2277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6" name="Picture 4" descr="P1010004"/>
          <p:cNvPicPr>
            <a:picLocks noChangeAspect="1" noChangeArrowheads="1"/>
          </p:cNvPicPr>
          <p:nvPr/>
        </p:nvPicPr>
        <p:blipFill>
          <a:blip r:embed="rId8" cstate="print"/>
          <a:srcRect r="8980"/>
          <a:stretch>
            <a:fillRect/>
          </a:stretch>
        </p:blipFill>
        <p:spPr bwMode="auto">
          <a:xfrm>
            <a:off x="5638800" y="2971800"/>
            <a:ext cx="2593326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38200" y="452735"/>
            <a:ext cx="75438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Сотрудниками Государственного областного учреждения социального обслуживания населения  «Комплексный центр социального обслуживания населения» города Каменска – Уральского за 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2011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обслужено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23 402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человек, оказано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440 508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724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5638800"/>
            <a:ext cx="685800" cy="6858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3657600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685800" cy="685800"/>
          </a:xfrm>
          <a:prstGeom prst="rect">
            <a:avLst/>
          </a:prstGeom>
          <a:noFill/>
        </p:spPr>
      </p:pic>
      <p:pic>
        <p:nvPicPr>
          <p:cNvPr id="1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2819400"/>
            <a:ext cx="685800" cy="685800"/>
          </a:xfrm>
          <a:prstGeom prst="rect">
            <a:avLst/>
          </a:prstGeom>
          <a:noFill/>
        </p:spPr>
      </p:pic>
      <p:pic>
        <p:nvPicPr>
          <p:cNvPr id="1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31242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505200"/>
            <a:ext cx="685800" cy="685800"/>
          </a:xfrm>
          <a:prstGeom prst="rect">
            <a:avLst/>
          </a:prstGeom>
          <a:noFill/>
        </p:spPr>
      </p:pic>
      <p:pic>
        <p:nvPicPr>
          <p:cNvPr id="31748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3581400"/>
            <a:ext cx="2895600" cy="3054858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572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4754</TotalTime>
  <Words>4638</Words>
  <Application>Microsoft Office PowerPoint</Application>
  <PresentationFormat>Экран (4:3)</PresentationFormat>
  <Paragraphs>529</Paragraphs>
  <Slides>65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65</vt:i4>
      </vt:variant>
    </vt:vector>
  </HeadingPairs>
  <TitlesOfParts>
    <vt:vector size="68" baseType="lpstr">
      <vt:lpstr>Office Theme</vt:lpstr>
      <vt:lpstr>Acrobat Document</vt:lpstr>
      <vt:lpstr>Диаграмма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Структура отделения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Andreeva_TI</cp:lastModifiedBy>
  <cp:revision>709</cp:revision>
  <dcterms:created xsi:type="dcterms:W3CDTF">2016-07-05T05:21:18Z</dcterms:created>
  <dcterms:modified xsi:type="dcterms:W3CDTF">2016-11-15T12:05:48Z</dcterms:modified>
</cp:coreProperties>
</file>