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8" r:id="rId4"/>
    <p:sldId id="290" r:id="rId5"/>
    <p:sldId id="291" r:id="rId6"/>
    <p:sldId id="360" r:id="rId7"/>
    <p:sldId id="313" r:id="rId8"/>
    <p:sldId id="292" r:id="rId9"/>
    <p:sldId id="293" r:id="rId10"/>
    <p:sldId id="303" r:id="rId11"/>
    <p:sldId id="301" r:id="rId12"/>
    <p:sldId id="361" r:id="rId13"/>
    <p:sldId id="362" r:id="rId14"/>
    <p:sldId id="297" r:id="rId15"/>
    <p:sldId id="364" r:id="rId16"/>
    <p:sldId id="315" r:id="rId17"/>
    <p:sldId id="368" r:id="rId18"/>
    <p:sldId id="314" r:id="rId19"/>
    <p:sldId id="271" r:id="rId20"/>
    <p:sldId id="317" r:id="rId21"/>
    <p:sldId id="319" r:id="rId22"/>
    <p:sldId id="346" r:id="rId23"/>
    <p:sldId id="320" r:id="rId24"/>
    <p:sldId id="343" r:id="rId25"/>
    <p:sldId id="344" r:id="rId26"/>
    <p:sldId id="370" r:id="rId27"/>
    <p:sldId id="372" r:id="rId28"/>
    <p:sldId id="273" r:id="rId29"/>
    <p:sldId id="308" r:id="rId30"/>
    <p:sldId id="307" r:id="rId31"/>
    <p:sldId id="309" r:id="rId32"/>
    <p:sldId id="310" r:id="rId33"/>
    <p:sldId id="311" r:id="rId34"/>
    <p:sldId id="325" r:id="rId35"/>
    <p:sldId id="326" r:id="rId36"/>
    <p:sldId id="327" r:id="rId37"/>
    <p:sldId id="373" r:id="rId38"/>
    <p:sldId id="329" r:id="rId39"/>
    <p:sldId id="347" r:id="rId40"/>
    <p:sldId id="378" r:id="rId41"/>
    <p:sldId id="349" r:id="rId42"/>
    <p:sldId id="375" r:id="rId43"/>
    <p:sldId id="379" r:id="rId44"/>
    <p:sldId id="351" r:id="rId45"/>
    <p:sldId id="355" r:id="rId46"/>
    <p:sldId id="356" r:id="rId47"/>
    <p:sldId id="359" r:id="rId48"/>
    <p:sldId id="333" r:id="rId49"/>
    <p:sldId id="381" r:id="rId50"/>
    <p:sldId id="383" r:id="rId51"/>
    <p:sldId id="384" r:id="rId52"/>
    <p:sldId id="385" r:id="rId53"/>
    <p:sldId id="386" r:id="rId54"/>
    <p:sldId id="274" r:id="rId5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3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gif"/><Relationship Id="rId7" Type="http://schemas.openxmlformats.org/officeDocument/2006/relationships/image" Target="../media/image1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3.gif"/><Relationship Id="rId7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5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gif"/><Relationship Id="rId7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5.gif"/><Relationship Id="rId4" Type="http://schemas.openxmlformats.org/officeDocument/2006/relationships/image" Target="../media/image4.gif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2.gif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gif"/><Relationship Id="rId7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2.gif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3.gif"/><Relationship Id="rId7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22.gif"/><Relationship Id="rId4" Type="http://schemas.openxmlformats.org/officeDocument/2006/relationships/image" Target="../media/image4.gif"/><Relationship Id="rId9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2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25.gif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3.gif"/><Relationship Id="rId7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5.gif"/><Relationship Id="rId4" Type="http://schemas.openxmlformats.org/officeDocument/2006/relationships/image" Target="../media/image4.gif"/><Relationship Id="rId9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3.gif"/><Relationship Id="rId7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25.gif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3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gif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4.gif"/><Relationship Id="rId7" Type="http://schemas.openxmlformats.org/officeDocument/2006/relationships/image" Target="../media/image4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11" Type="http://schemas.openxmlformats.org/officeDocument/2006/relationships/image" Target="../media/image34.gif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3.gif"/><Relationship Id="rId9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.gif"/><Relationship Id="rId7" Type="http://schemas.openxmlformats.org/officeDocument/2006/relationships/image" Target="../media/image5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Relationship Id="rId9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.jpeg"/><Relationship Id="rId7" Type="http://schemas.openxmlformats.org/officeDocument/2006/relationships/image" Target="../media/image5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gif"/><Relationship Id="rId5" Type="http://schemas.openxmlformats.org/officeDocument/2006/relationships/image" Target="../media/image3.gif"/><Relationship Id="rId4" Type="http://schemas.openxmlformats.org/officeDocument/2006/relationships/image" Target="../media/image4.gif"/><Relationship Id="rId9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gif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4.gif"/><Relationship Id="rId7" Type="http://schemas.openxmlformats.org/officeDocument/2006/relationships/image" Target="../media/image7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gif"/><Relationship Id="rId5" Type="http://schemas.openxmlformats.org/officeDocument/2006/relationships/image" Target="../media/image73.png"/><Relationship Id="rId4" Type="http://schemas.openxmlformats.org/officeDocument/2006/relationships/image" Target="../media/image3.gif"/><Relationship Id="rId9" Type="http://schemas.openxmlformats.org/officeDocument/2006/relationships/image" Target="../media/image7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4.gif"/><Relationship Id="rId7" Type="http://schemas.openxmlformats.org/officeDocument/2006/relationships/image" Target="../media/image8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4.gif"/><Relationship Id="rId7" Type="http://schemas.openxmlformats.org/officeDocument/2006/relationships/image" Target="../media/image9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0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4.gif"/><Relationship Id="rId7" Type="http://schemas.openxmlformats.org/officeDocument/2006/relationships/image" Target="../media/image10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pn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image" Target="../media/image4.gif"/><Relationship Id="rId7" Type="http://schemas.openxmlformats.org/officeDocument/2006/relationships/image" Target="../media/image10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pn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jpeg"/><Relationship Id="rId5" Type="http://schemas.openxmlformats.org/officeDocument/2006/relationships/image" Target="../media/image77.gif"/><Relationship Id="rId4" Type="http://schemas.openxmlformats.org/officeDocument/2006/relationships/image" Target="../media/image3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304800"/>
            <a:ext cx="6477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ГБУ «КЦСОН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2012 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1524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60960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"/>
            <a:ext cx="685800" cy="685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105400" y="4267200"/>
            <a:ext cx="2971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Директор ГБУ «КЦСОН г. Каменска – Уральского  Гапанович </a:t>
            </a:r>
          </a:p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Ирина Сергеевна</a:t>
            </a:r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pic>
        <p:nvPicPr>
          <p:cNvPr id="31746" name="Picture 2" descr="http://himchistka-ekaterinburg.umi.ru/images/cms/data/c_1cu41gxs82toa0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4953000"/>
            <a:ext cx="2895600" cy="1654629"/>
          </a:xfrm>
          <a:prstGeom prst="rect">
            <a:avLst/>
          </a:prstGeom>
          <a:noFill/>
        </p:spPr>
      </p:pic>
      <p:pic>
        <p:nvPicPr>
          <p:cNvPr id="18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5257800"/>
            <a:ext cx="3581401" cy="10668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38200" y="1828800"/>
            <a:ext cx="373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D:\фото\директор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1676400"/>
            <a:ext cx="3088640" cy="2316480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1066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838200" y="2667000"/>
            <a:ext cx="3657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 smtClean="0">
                <a:solidFill>
                  <a:srgbClr val="000099"/>
                </a:solidFill>
              </a:rPr>
              <a:t>Не прячьте доброты своей, </a:t>
            </a:r>
            <a:br>
              <a:rPr lang="ru-RU" i="1" dirty="0" smtClean="0">
                <a:solidFill>
                  <a:srgbClr val="000099"/>
                </a:solidFill>
              </a:rPr>
            </a:br>
            <a:r>
              <a:rPr lang="ru-RU" i="1" dirty="0" smtClean="0">
                <a:solidFill>
                  <a:srgbClr val="000099"/>
                </a:solidFill>
              </a:rPr>
              <a:t>Откройте сердце всем наружу. </a:t>
            </a:r>
            <a:br>
              <a:rPr lang="ru-RU" i="1" dirty="0" smtClean="0">
                <a:solidFill>
                  <a:srgbClr val="000099"/>
                </a:solidFill>
              </a:rPr>
            </a:br>
            <a:r>
              <a:rPr lang="ru-RU" i="1" dirty="0" smtClean="0">
                <a:solidFill>
                  <a:srgbClr val="000099"/>
                </a:solidFill>
              </a:rPr>
              <a:t>Тем, что имеете, щедрей </a:t>
            </a:r>
            <a:br>
              <a:rPr lang="ru-RU" i="1" dirty="0" smtClean="0">
                <a:solidFill>
                  <a:srgbClr val="000099"/>
                </a:solidFill>
              </a:rPr>
            </a:br>
            <a:r>
              <a:rPr lang="ru-RU" i="1" dirty="0" smtClean="0">
                <a:solidFill>
                  <a:srgbClr val="000099"/>
                </a:solidFill>
              </a:rPr>
              <a:t>Делитесь, распахните душу. 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5720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38862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5486400"/>
            <a:ext cx="685800" cy="6858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38200" y="838200"/>
            <a:ext cx="7391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2012 году в Центре  функционировали следующие структурные подразделения:</a:t>
            </a:r>
          </a:p>
          <a:p>
            <a:pPr algn="ctr"/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Десять Отделений социального обслуживания на дому граждан пожилого возраста и инвалидов в городе и Каменском районе</a:t>
            </a:r>
          </a:p>
          <a:p>
            <a:pPr marL="342900" indent="-342900" algn="ctr"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 Отделение срочного социального обслуживания</a:t>
            </a:r>
          </a:p>
          <a:p>
            <a:pPr marL="342900" indent="-342900" algn="ctr">
              <a:buFontTx/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 социально – реабилитационное отделение</a:t>
            </a:r>
          </a:p>
          <a:p>
            <a:pPr marL="342900" indent="-342900" algn="ctr">
              <a:buFontTx/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Два отделения участковой социальной службы города и Каменского района</a:t>
            </a:r>
          </a:p>
          <a:p>
            <a:pPr marL="342900" indent="-342900" algn="ctr">
              <a:buFontTx/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Организационно – методическое отделение</a:t>
            </a:r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 algn="just"/>
            <a:endParaRPr lang="ru-RU" dirty="0" smtClean="0"/>
          </a:p>
          <a:p>
            <a:pPr marL="342900" indent="-342900" algn="just"/>
            <a:endParaRPr lang="ru-RU" dirty="0" smtClean="0"/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/>
            <a:endParaRPr lang="ru-RU" dirty="0" smtClean="0"/>
          </a:p>
        </p:txBody>
      </p:sp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5562600"/>
            <a:ext cx="707018" cy="790575"/>
          </a:xfrm>
          <a:prstGeom prst="rect">
            <a:avLst/>
          </a:prstGeom>
          <a:noFill/>
        </p:spPr>
      </p:pic>
      <p:pic>
        <p:nvPicPr>
          <p:cNvPr id="30722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2286000"/>
            <a:ext cx="1047750" cy="1047751"/>
          </a:xfrm>
          <a:prstGeom prst="rect">
            <a:avLst/>
          </a:prstGeom>
          <a:noFill/>
        </p:spPr>
      </p:pic>
      <p:pic>
        <p:nvPicPr>
          <p:cNvPr id="14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5105400"/>
            <a:ext cx="1047750" cy="1047751"/>
          </a:xfrm>
          <a:prstGeom prst="rect">
            <a:avLst/>
          </a:prstGeom>
          <a:noFill/>
        </p:spPr>
      </p:pic>
      <p:pic>
        <p:nvPicPr>
          <p:cNvPr id="15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52600" y="4800600"/>
            <a:ext cx="1047750" cy="104775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4495800"/>
            <a:ext cx="707018" cy="7905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3886200"/>
            <a:ext cx="707018" cy="790575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228600"/>
            <a:ext cx="707018" cy="7905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52400"/>
            <a:ext cx="707018" cy="79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9812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182880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3810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505200"/>
            <a:ext cx="685800" cy="6858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066800" y="609600"/>
            <a:ext cx="708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 2012 году РАБОТА «СОВЕТА НАСТАВНИКОВ»</a:t>
            </a:r>
            <a:endParaRPr lang="ru-RU" dirty="0" smtClean="0">
              <a:solidFill>
                <a:srgbClr val="FF0000"/>
              </a:solidFill>
            </a:endParaRPr>
          </a:p>
        </p:txBody>
      </p:sp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28675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3581400"/>
            <a:ext cx="885825" cy="849852"/>
          </a:xfrm>
          <a:prstGeom prst="rect">
            <a:avLst/>
          </a:prstGeom>
          <a:noFill/>
        </p:spPr>
      </p:pic>
      <p:pic>
        <p:nvPicPr>
          <p:cNvPr id="2867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60198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05139">
            <a:off x="962347" y="5458148"/>
            <a:ext cx="1066800" cy="1066800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2514600"/>
            <a:ext cx="7467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b="1" dirty="0" smtClean="0">
                <a:solidFill>
                  <a:srgbClr val="FF0000"/>
                </a:solidFill>
                <a:cs typeface="Arial" pitchFamily="34" charset="0"/>
              </a:rPr>
              <a:t>ШКОЛА  СОЦИАЛЬНОГО  РАБОТНИКА</a:t>
            </a:r>
            <a:endParaRPr lang="ru-RU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838200" y="914400"/>
            <a:ext cx="739140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 течение 2012года проведено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заседаний «Совета наставников».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 12 месяцев проведен  курс обучения в «Совете наставников» с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18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социальными работниками. Из молодых работников уволились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человек,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13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человек продолжают работать.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каждым молодым работником закреплен Наставник, который обучает молодого работника.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Молодой работник первый рабочий день работает на участке с Наставником и у него уже складывается представление о работе.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838200" y="2209800"/>
            <a:ext cx="7467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Курс обучения состоит из практических и теоретических занятий</a:t>
            </a:r>
            <a:endParaRPr kumimoji="0" lang="ru-RU" sz="140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38200" y="2819400"/>
            <a:ext cx="74676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Летом была разработана, а с сентября 2012 года стартовала новая </a:t>
            </a:r>
            <a:r>
              <a:rPr lang="ru-RU" sz="1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Программа работы с сотрудниками «Курс «Четыре сезона»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которая включает в себя четыре основных блока работы согласно временам года (Осень, Зима, Весна, Лето). Каждый сезон программы имеет свое направление, тему и предназначен для решения определенных личностных и профессиональных задач. Так, например, уже был реализован на практике первый блок программы  </a:t>
            </a:r>
            <a:r>
              <a:rPr lang="ru-RU" sz="1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«Осень – это время жить и работать с удовольствием»,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состоящий из трех общих занятий различной направленности. 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8067" name="Picture 3" descr="Копия Копия IMG_073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47800" y="4419600"/>
            <a:ext cx="2589839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8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81600" y="4343400"/>
            <a:ext cx="215214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810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066800" y="1066800"/>
            <a:ext cx="71628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962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249017"/>
            <a:ext cx="1066800" cy="1066800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219200" y="838200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ПРОВЕДЕНЫ МЕТОДИЧЕСКИЕ СОВЕТЫ С ЗАВЕДУЮЩИМИ СТРУКТУРНЫХ ПОЖРАЗДЕЛЕНИЙ</a:t>
            </a:r>
            <a:endParaRPr lang="ru-RU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914400" y="1399401"/>
            <a:ext cx="746760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20.01.2012 г. – Внедрение программы «Старшее поколение»;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27.02.2012 г. – Государственное задание на 2012 год, вопросы проверки рабочей документации заведующих подразделениями комиссией по контролю качества на 2012 год.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20.04.2012г – подготовка к 1 этапу фестиваля «Такие разные мамы», посвященного Дню матери.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04.07.2012 – тема: Учет услуг в соответствии с ведомственным перечнем государственных услуг (работ), оказываемых областными учреждениями социального обслуживания населения.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14.08.2012 – тема: Программное обеспечение социально-трудовой реабилитации в социально-реабилитационном отделении.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28.09.2012г – тема: Профессиональная подготовка кадров по программе «Ступени роста»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19.10.2012г – тема: Учет услуг при оказании услуг гражданам, попавшим в трудную жизненную ситуацию в отделениях УСС и ОССО.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7042" name="Picture 2" descr="DSCF480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76400" y="4572000"/>
            <a:ext cx="2362200" cy="17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3" name="Picture 3" descr="DSCF481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86400" y="4572000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810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707018" cy="79057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838200"/>
            <a:ext cx="723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7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381000"/>
            <a:ext cx="685800" cy="685800"/>
          </a:xfrm>
          <a:prstGeom prst="rect">
            <a:avLst/>
          </a:prstGeom>
          <a:noFill/>
        </p:spPr>
      </p:pic>
      <p:pic>
        <p:nvPicPr>
          <p:cNvPr id="14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888343">
            <a:off x="7002737" y="678137"/>
            <a:ext cx="1066800" cy="1066800"/>
          </a:xfrm>
          <a:prstGeom prst="rect">
            <a:avLst/>
          </a:prstGeom>
          <a:noFill/>
        </p:spPr>
      </p:pic>
      <p:sp>
        <p:nvSpPr>
          <p:cNvPr id="103425" name="Rectangle 1"/>
          <p:cNvSpPr>
            <a:spLocks noChangeArrowheads="1"/>
          </p:cNvSpPr>
          <p:nvPr/>
        </p:nvSpPr>
        <p:spPr bwMode="auto">
          <a:xfrm>
            <a:off x="838200" y="304800"/>
            <a:ext cx="75438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занятия по тех. учебе с сотрудниками Центра по «Программе теоретической подготовки персонала на 2012гг»: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6017" name="Rectangle 1"/>
          <p:cNvSpPr>
            <a:spLocks noChangeArrowheads="1"/>
          </p:cNvSpPr>
          <p:nvPr/>
        </p:nvSpPr>
        <p:spPr bwMode="auto">
          <a:xfrm>
            <a:off x="838200" y="841445"/>
            <a:ext cx="7620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43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социальными работниками рассмотрены вопросы: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февраль – Бригадный метод обслуживания на дому. Организация досуга на дому. Оказание реабилитационных услуг на дому. Карта реабилитации;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апрель – Услуги социального такси. Услуги социально – реабилитационного отделения. Услуги отделения срочного социального обслуживания.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июнь – Подведение итогов по проведенным занятиям тех. учебы с социальными работниками. Итоговое анкетирование.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сентябрь - «Услуги социального такси. Услуги социально – реабилитационного отделения. Услуги отделения срочного социального обслуживания»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ноябрь - Работа с персональными данными. Работа с конфликтными ситуациями. Права и  обязанности социального работника.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декабрь - Психологические аспекты социальной работы. Оказание психологической помощи клиентам. Социологическое исследование: Коммуникативная компетентность социального работника.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занятия по тех. учебе 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 специалистами социальной работы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Консультирование в социальной работе. Индивидуальное консультирование как средство социальной реабилитации.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Бедность – как социальная проблема. Подходы к измерению бедности. Технологии социальной работы с малообеспеченными слоями населения. Примеры проблемных ситуаций и поиск реальной социальной помощи.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занятия по тех. учебе 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заведующими отделениями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Овладение социальными технологиями – важнейший фактор эффективности работы менеджера в социальной сфере;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Взаимодействие заведующих структурными подразделениями. Принципы взаимодействия. Пути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взаимозаинтересованности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Юридические аспекты работы с персональными данными.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Подбор сотрудников в отделении. Поиск кандидатур. Корпоративная культура. Юридические аспекты работы с обращениями граждан в учреждении;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Привлечение добровольцев и спонсоров для оказания помощи нуждающимся гражданам.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Фандрайзинг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Юридические аспекты работы со спонсорами и добровольцами.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Нормативно – правовая компетентность. Коммуникативная компетентность. Юридические аспекты взаимодействия «сотрудник-клиент» в ракурсе морально – этических принципов.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6764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962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325217"/>
            <a:ext cx="1066800" cy="1066800"/>
          </a:xfrm>
          <a:prstGeom prst="rect">
            <a:avLst/>
          </a:prstGeom>
          <a:noFill/>
        </p:spPr>
      </p:pic>
      <p:pic>
        <p:nvPicPr>
          <p:cNvPr id="25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62200" y="6248400"/>
            <a:ext cx="4629150" cy="609600"/>
          </a:xfrm>
          <a:prstGeom prst="rect">
            <a:avLst/>
          </a:prstGeom>
          <a:noFill/>
        </p:spPr>
      </p:pic>
      <p:pic>
        <p:nvPicPr>
          <p:cNvPr id="2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497417" y="2077816"/>
            <a:ext cx="1066800" cy="1066800"/>
          </a:xfrm>
          <a:prstGeom prst="rect">
            <a:avLst/>
          </a:prstGeom>
          <a:noFill/>
        </p:spPr>
      </p:pic>
      <p:pic>
        <p:nvPicPr>
          <p:cNvPr id="27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2306416" y="2001616"/>
            <a:ext cx="1066800" cy="106680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447800" y="685800"/>
            <a:ext cx="66294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Продолжила работать Региональная комплексная программа «Старшее поколение» 2011-2015гг</a:t>
            </a:r>
            <a:endParaRPr lang="ru-RU" sz="2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направление «Компьютерная грамотность»</a:t>
            </a:r>
          </a:p>
          <a:p>
            <a:pPr algn="just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 организационно-методическом отделении обучаются пенсионеры в группах по 4 пенсионера. По данной программе закуплены компьютеры. </a:t>
            </a: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Направление «Активное долголетие». При консультативном отделении  занимается группа из 7 пенсионеров.</a:t>
            </a: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При участковой социальной службе города Каменска – Уральского работают 3 Школы пожилого возраста: «Декоративно-прикладное творчество» - 8 пенсионеров в СОШ № 40, «Активное долголетие»- 6 пенсионеров в п. Силикатный, и «Обучение навыкам ухода» - 6 пенсионеров в </a:t>
            </a:r>
            <a:r>
              <a:rPr lang="ru-RU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п.Хозспособ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533400"/>
            <a:ext cx="707018" cy="790575"/>
          </a:xfrm>
          <a:prstGeom prst="rect">
            <a:avLst/>
          </a:prstGeom>
          <a:noFill/>
        </p:spPr>
      </p:pic>
      <p:pic>
        <p:nvPicPr>
          <p:cNvPr id="2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334000"/>
            <a:ext cx="707018" cy="790575"/>
          </a:xfrm>
          <a:prstGeom prst="rect">
            <a:avLst/>
          </a:prstGeom>
          <a:noFill/>
        </p:spPr>
      </p:pic>
      <p:pic>
        <p:nvPicPr>
          <p:cNvPr id="5" name="Picture 1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43000" y="4724400"/>
            <a:ext cx="3303588" cy="1322387"/>
          </a:xfrm>
          <a:prstGeom prst="rect">
            <a:avLst/>
          </a:prstGeom>
          <a:noFill/>
        </p:spPr>
      </p:pic>
      <p:pic>
        <p:nvPicPr>
          <p:cNvPr id="84994" name="Picture 2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34000" y="4495800"/>
            <a:ext cx="2019300" cy="192246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707018" cy="79057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838200"/>
            <a:ext cx="723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7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381000"/>
            <a:ext cx="685800" cy="685800"/>
          </a:xfrm>
          <a:prstGeom prst="rect">
            <a:avLst/>
          </a:prstGeom>
          <a:noFill/>
        </p:spPr>
      </p:pic>
      <p:pic>
        <p:nvPicPr>
          <p:cNvPr id="14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888343">
            <a:off x="1211538" y="4792937"/>
            <a:ext cx="1066800" cy="1066800"/>
          </a:xfrm>
          <a:prstGeom prst="rect">
            <a:avLst/>
          </a:prstGeom>
          <a:noFill/>
        </p:spPr>
      </p:pic>
      <p:pic>
        <p:nvPicPr>
          <p:cNvPr id="18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6019800"/>
            <a:ext cx="4629150" cy="609600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4800600"/>
            <a:ext cx="707018" cy="790575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304800"/>
            <a:ext cx="707018" cy="790575"/>
          </a:xfrm>
          <a:prstGeom prst="rect">
            <a:avLst/>
          </a:prstGeom>
          <a:noFill/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04800" y="457200"/>
            <a:ext cx="7998343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 месячник, посвященный «Дню защитника отечества» с 1.02.2012 по 29.02.2012г.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 rot="10800000" flipV="1">
            <a:off x="990600" y="685800"/>
            <a:ext cx="73914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Сотрудники Центра поздравили клиентов-ветеранов ВОВ, участников боевых действий  с Днем защитника отечества через местную газету «Каменский рабочий».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Социальные работники ОСО № 1,2,3 вручили поздравительные открытки своим подопечным на дому. Получили открытки 249 клиентов.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Социальные работники ОСО № 1,2 организовали и провели Благотворительную Акцию «Просвещение в каждый дом» по доставке бесплатной литературы клиентам на дом. Обслужено 524 клиента.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Социальные работники ОСО № 1,2 совместно с волонтерами Агропромышленного лицея и школы № 32 организовали мини-концерты на дому с вручением подарков. Обслужено 6 клиентов.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Участковые специалисты города и Каменского района проведена акция «Поздравительная открытка» по изготовлению и вручению на дому открыток совместно с общеобразовательными учебными учреждениями № 1,3,4,5,7,10,14,15,16,21,22,25,27,30,31,32,34,35,37,40,51 для ветеранов боевых действий, УТФ. Вручено 530 открыток и обслужено 530 человек.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Участковые специалисты города организовали и провели акцию «Красота в подарок» совместно с Каменск - Уральским Многопрофильным техникумом. Стрижки проходили в д.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Монастырка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п. Силикатный, в Школе-интернате № 27. Всего обслужено 57 человек.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38200" y="4953000"/>
            <a:ext cx="75438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Участковые специалисты города организовали и провели акцию «Праздник в доме» и поздравили на дому ветеранов боевых действий и УТФ совместно с учащимися школ города. Обслужено 226 человек.</a:t>
            </a:r>
          </a:p>
          <a:p>
            <a:pPr lvl="0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Участковые специалисты города провели в п. Силикатный для детей игровую программу «Рыцарский турнир», обслужено 40 детей. 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5943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22860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312420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46482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304800"/>
            <a:ext cx="685800" cy="685800"/>
          </a:xfrm>
          <a:prstGeom prst="rect">
            <a:avLst/>
          </a:prstGeom>
          <a:noFill/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600200" y="825043"/>
            <a:ext cx="59436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15880">
            <a:off x="530950" y="2359750"/>
            <a:ext cx="1066800" cy="1066800"/>
          </a:xfrm>
          <a:prstGeom prst="rect">
            <a:avLst/>
          </a:prstGeom>
          <a:noFill/>
        </p:spPr>
      </p:pic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57150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228600"/>
            <a:ext cx="762000" cy="852055"/>
          </a:xfrm>
          <a:prstGeom prst="rect">
            <a:avLst/>
          </a:prstGeom>
          <a:noFill/>
        </p:spPr>
      </p:pic>
      <p:pic>
        <p:nvPicPr>
          <p:cNvPr id="19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228600"/>
            <a:ext cx="762000" cy="852055"/>
          </a:xfrm>
          <a:prstGeom prst="rect">
            <a:avLst/>
          </a:prstGeom>
          <a:noFill/>
        </p:spPr>
      </p:pic>
      <p:pic>
        <p:nvPicPr>
          <p:cNvPr id="20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15880">
            <a:off x="7084149" y="5407750"/>
            <a:ext cx="1066800" cy="1066800"/>
          </a:xfrm>
          <a:prstGeom prst="rect">
            <a:avLst/>
          </a:prstGeom>
          <a:noFill/>
        </p:spPr>
      </p:pic>
      <p:pic>
        <p:nvPicPr>
          <p:cNvPr id="2" name="Picture 2" descr="8wFu_XkfB5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86400" y="3200400"/>
            <a:ext cx="1781175" cy="2381250"/>
          </a:xfrm>
          <a:prstGeom prst="rect">
            <a:avLst/>
          </a:prstGeom>
          <a:noFill/>
        </p:spPr>
      </p:pic>
      <p:pic>
        <p:nvPicPr>
          <p:cNvPr id="3" name="Picture 1" descr="xfAcjJRPYe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71600" y="3200400"/>
            <a:ext cx="3105150" cy="2362200"/>
          </a:xfrm>
          <a:prstGeom prst="rect">
            <a:avLst/>
          </a:prstGeom>
          <a:noFill/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914400" y="533400"/>
            <a:ext cx="74676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мероприятия в рамках Весенней недели добра (21-28.04.2012):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«Просвещение в каждый дом»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доставка бесплатной литературы клиентам ОСО на дом;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«Шерстяной клубочек»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изготовление вязаных вещей силами социальных работников и клиентов ОСО для малообеспеченных семей;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Поездка в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Покровскую церковь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д. Волкова для клиентов ОСО на дому;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«ЗОЖ»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провели беседу о здоровом образе жизни с клиентами;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«Весенняя радость»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доставка цветов клиентам ОСО на дому;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«Руки помощи»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 сбору одежды и предметов быта среди работников Центра для нуждающихся – собрано 161 вещь;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Волонтерами (студентами КУТТС) проведена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генеральная уборка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 1 клиента ОСО на дому.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0" y="2381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7150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57200" cy="511233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228600"/>
            <a:ext cx="685800" cy="685800"/>
          </a:xfrm>
          <a:prstGeom prst="rect">
            <a:avLst/>
          </a:prstGeom>
          <a:noFill/>
        </p:spPr>
      </p:pic>
      <p:pic>
        <p:nvPicPr>
          <p:cNvPr id="16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962400"/>
            <a:ext cx="685800" cy="76685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819400"/>
            <a:ext cx="707018" cy="790575"/>
          </a:xfrm>
          <a:prstGeom prst="rect">
            <a:avLst/>
          </a:prstGeom>
          <a:noFill/>
        </p:spPr>
      </p:pic>
      <p:pic>
        <p:nvPicPr>
          <p:cNvPr id="24578" name="Picture 2" descr="http://www.playcast.ru/uploads/2016/03/11/1777450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0" y="2743200"/>
            <a:ext cx="904875" cy="117157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715880">
            <a:off x="759549" y="5560149"/>
            <a:ext cx="1066800" cy="1066800"/>
          </a:xfrm>
          <a:prstGeom prst="rect">
            <a:avLst/>
          </a:prstGeom>
          <a:noFill/>
        </p:spPr>
      </p:pic>
      <p:pic>
        <p:nvPicPr>
          <p:cNvPr id="19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8400" y="5791200"/>
            <a:ext cx="4629150" cy="609600"/>
          </a:xfrm>
          <a:prstGeom prst="rect">
            <a:avLst/>
          </a:prstGeom>
          <a:noFill/>
        </p:spPr>
      </p:pic>
      <p:pic>
        <p:nvPicPr>
          <p:cNvPr id="3" name="Picture 1" descr="c-mk7U3BGaI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52600" y="4038600"/>
            <a:ext cx="2581275" cy="1876425"/>
          </a:xfrm>
          <a:prstGeom prst="rect">
            <a:avLst/>
          </a:prstGeom>
          <a:noFill/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38200" y="304800"/>
            <a:ext cx="74676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08050" algn="l"/>
              </a:tabLst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08050" algn="l"/>
              </a:tabLst>
            </a:pP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мероприятия, посвященные 67-й годовщине Победы в Великой</a:t>
            </a:r>
            <a:r>
              <a:rPr kumimoji="0" lang="ru-RU" sz="12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Отечественной войне</a:t>
            </a: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805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Совместно с участковым специалистом организовано участие клиентов отделения ОСО №1 в праздновании Дня Победы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школе №32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Школьники организовали концерт и чаепитие.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8050" algn="l"/>
              </a:tabLst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Студенты </a:t>
            </a:r>
            <a:r>
              <a:rPr kumimoji="0" lang="ru-RU" sz="11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агролицея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поздравили 6 клиентов с праздником, вручили подарки и оказали бытовые услуги (мытье окон, очитка полов от пыли, вынос мусора, распиловка дров вручную, складирование дров).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80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0" y="1876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 rot="10800000" flipV="1">
            <a:off x="838200" y="1676400"/>
            <a:ext cx="7543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805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«Забота о ветеранах»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поздравление клиентов центра на дому с вручением подарков и поздравительных телеграмм, содействие в организации чаепитий и массовых мероприятий, участие в оформлении стенда боевой славы (сбор фотодокументов, писем, статей и т.д.), сопровождение обслуживаемых  на массовые мероприятия, посвященные  Дню Победы, организация фотовыставки «Они приближали победу», организация и проведение праздничного угощения «Солдатская каша».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805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«Ветеран»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 уборке двора от мусора, складированию дров (добровольческая деятельность), оказанию психологической помощи, а также содействие в плановой госпитализации, сопровождение нуждающихся в лечебно-профилактические и иные медицинские учреждения, стрижка волос,  туалет тела.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805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«Память»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 благоустройству обелисков, могильных надгробий.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805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Организовали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концертные программы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посвященные 67-ой годовщине Победы в ВОВ на социальных участках города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26" name="Picture 6" descr="IMG_068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62600" y="4038600"/>
            <a:ext cx="2257425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60960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  <p:pic>
        <p:nvPicPr>
          <p:cNvPr id="20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9800" y="5791200"/>
            <a:ext cx="4629150" cy="609600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4572000"/>
            <a:ext cx="707018" cy="790575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 rot="10800000" flipV="1">
            <a:off x="914400" y="725907"/>
            <a:ext cx="75438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 октября 2012 года состоялся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фестиваль «Встреча друзей»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в котором участвовали творческие коллективы КЦСОН «Вишенка» и Общества слепых «Росинка». Фестиваль был посвящен Дню пожилого человека. Центр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социального обслуживания участвовал в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конкурсе партнерских грантов Компании РУСАЛ и Администрации города, были выделены средства в сумме 50 000 рублей для проведения фестиваля.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фестивале творческие коллективы показывали свои умения в вокальном творчестве, в художественном (чтение стихов), декоративно – прикладном искусстве. Встреча получилась очень теплой. Все участники получили дипломы и подарки. Был накрыт праздничный стол.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 descr="IMG_143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95600" y="3352800"/>
            <a:ext cx="3200400" cy="240982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048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61722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9600" y="61722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2438400"/>
            <a:ext cx="707018" cy="790575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838200" y="838200"/>
            <a:ext cx="75438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 ноября 2012 года в КЦСОН был организован и проведен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семинар для специалистов Единого социального комплекса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на тему «Реализация программы «Старшее поколение на  2011 – 2013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гг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». В семинаре принимали участие заведующие структурными подразделениями и специалисты по социальной работе КЦСОН, а также специалисты по социальной работе  Социальных Центров города Каменска – Уральского.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9873" name="Picture 1" descr="IMG_157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2600" y="2209800"/>
            <a:ext cx="206692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4" name="Picture 2" descr="IMG_157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62600" y="2286000"/>
            <a:ext cx="215026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838200" y="3810000"/>
            <a:ext cx="74676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28 ноября 2012 года в Детском Культурном Центре было организовано и проведено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общее собрание коллектива, посвященное Дню матери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Был подготовлен концерт с участием  детских коллективов ДКЦ. 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9875" name="Picture 3" descr="IMG_172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28800" y="4685902"/>
            <a:ext cx="2276475" cy="1705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6" name="Picture 4" descr="IMG_178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62600" y="4648200"/>
            <a:ext cx="2295525" cy="1723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60960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  <p:pic>
        <p:nvPicPr>
          <p:cNvPr id="20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5791200"/>
            <a:ext cx="4629150" cy="609600"/>
          </a:xfrm>
          <a:prstGeom prst="rect">
            <a:avLst/>
          </a:prstGeom>
          <a:noFill/>
        </p:spPr>
      </p:pic>
      <p:sp>
        <p:nvSpPr>
          <p:cNvPr id="130049" name="Rectangle 1"/>
          <p:cNvSpPr>
            <a:spLocks noChangeArrowheads="1"/>
          </p:cNvSpPr>
          <p:nvPr/>
        </p:nvSpPr>
        <p:spPr bwMode="auto">
          <a:xfrm>
            <a:off x="762000" y="730478"/>
            <a:ext cx="76200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Организована и проведена акция для детей из малообеспеченных семей «Здравствуй, школа!» специалистами участковой социальной службой города и Каменского района.</a:t>
            </a:r>
            <a:endParaRPr kumimoji="0" lang="ru-RU" sz="1400" b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14400" y="1443841"/>
            <a:ext cx="74676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акции приняли участие индивидуальные предприниматели: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Экгарт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Л.П.,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Рулева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А.С. –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Колчеданская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с/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адм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., Фоминых И. и жители села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Новоисетское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 Юдинцева Л.Б.-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Сосновская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с/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адм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., депутат районной думы Лагутин Г.В., Белоусова О.А.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Предприниматели Белоусова О.А., Пирогова Л.И.,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Таушканов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С.В. – оказали спонсорскую помощь в организации праздничного стола для проведения мероприятий к Дню пожилого человека специалистом по социальной работе Халтуриной А.В. в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Пирогово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и в с.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Барабановское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8849" name="Рисунок 13" descr="C:\Users\kson3-1-3\Desktop\фото Каменский район\здравствуй школа Горный\DSC0178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95400" y="3276600"/>
            <a:ext cx="268605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0" name="Рисунок 14" descr="C:\Users\kson3-1-3\Desktop\фото Каменский район\здравствуй школа Горный\DSC0179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57800" y="3352800"/>
            <a:ext cx="265747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3657600"/>
            <a:ext cx="707018" cy="79057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447800" y="990600"/>
            <a:ext cx="6324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0099"/>
                </a:solidFill>
              </a:rPr>
              <a:t>Отделения социального обслуживания на дому</a:t>
            </a:r>
            <a:endParaRPr lang="ru-RU" sz="3200" dirty="0">
              <a:solidFill>
                <a:srgbClr val="000099"/>
              </a:solidFill>
            </a:endParaRPr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5791200"/>
            <a:ext cx="4629150" cy="609600"/>
          </a:xfrm>
          <a:prstGeom prst="rect">
            <a:avLst/>
          </a:prstGeom>
          <a:noFill/>
        </p:spPr>
      </p:pic>
      <p:pic>
        <p:nvPicPr>
          <p:cNvPr id="16" name="Picture 4" descr="Фото014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4600" y="2133600"/>
            <a:ext cx="3733800" cy="28003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914400"/>
            <a:ext cx="3962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2012 год отделениями социального обслуживания на дому граждан пожилого возраста и инвалидов города Каменска – Уральского и Каменского района  обслужено –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2 024 человека</a:t>
            </a: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- 287 463 услуг</a:t>
            </a:r>
            <a:endParaRPr lang="ru-RU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76600"/>
            <a:ext cx="545171" cy="6096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81000"/>
            <a:ext cx="570725" cy="638175"/>
          </a:xfrm>
          <a:prstGeom prst="rect">
            <a:avLst/>
          </a:prstGeom>
          <a:noFill/>
        </p:spPr>
      </p:pic>
      <p:pic>
        <p:nvPicPr>
          <p:cNvPr id="17410" name="Picture 2" descr="http://www.playcast.ru/uploads/2015/10/28/1563817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6328" y="4648200"/>
            <a:ext cx="2214314" cy="2647951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590800"/>
            <a:ext cx="545171" cy="609600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81000"/>
            <a:ext cx="570725" cy="638175"/>
          </a:xfrm>
          <a:prstGeom prst="rect">
            <a:avLst/>
          </a:prstGeom>
          <a:noFill/>
        </p:spPr>
      </p:pic>
      <p:pic>
        <p:nvPicPr>
          <p:cNvPr id="14" name="Picture 3" descr="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990600"/>
            <a:ext cx="2819400" cy="215582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6" name="Picture 4" descr="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3962400"/>
            <a:ext cx="3124200" cy="204693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3048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35814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304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1828800"/>
            <a:ext cx="707018" cy="790575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914400" y="685800"/>
            <a:ext cx="7467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</a:rPr>
              <a:t>В 7 отделениях социального облуживания на дому города № 1, 2 состояло на учете – </a:t>
            </a:r>
            <a:r>
              <a:rPr lang="ru-RU" sz="1400" b="1" dirty="0" smtClean="0">
                <a:solidFill>
                  <a:srgbClr val="000099"/>
                </a:solidFill>
              </a:rPr>
              <a:t> </a:t>
            </a:r>
            <a:r>
              <a:rPr lang="ru-RU" sz="1400" b="1" dirty="0" smtClean="0">
                <a:solidFill>
                  <a:srgbClr val="FF0000"/>
                </a:solidFill>
              </a:rPr>
              <a:t>1 038 человек</a:t>
            </a:r>
            <a:r>
              <a:rPr lang="ru-RU" sz="1400" dirty="0" smtClean="0">
                <a:solidFill>
                  <a:srgbClr val="FF0000"/>
                </a:solidFill>
              </a:rPr>
              <a:t>: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38200" y="1066800"/>
            <a:ext cx="7391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</a:rPr>
              <a:t>В 3 отделениях социального обслуживания на дому Каменского района № 3 состояло на учете </a:t>
            </a:r>
            <a:r>
              <a:rPr lang="ru-RU" sz="1400" b="1" dirty="0" smtClean="0">
                <a:solidFill>
                  <a:srgbClr val="FF0000"/>
                </a:solidFill>
              </a:rPr>
              <a:t>251</a:t>
            </a:r>
            <a:r>
              <a:rPr lang="ru-RU" sz="1400" dirty="0" smtClean="0">
                <a:solidFill>
                  <a:srgbClr val="FF0000"/>
                </a:solidFill>
              </a:rPr>
              <a:t> человек</a:t>
            </a:r>
            <a:r>
              <a:rPr lang="ru-RU" sz="1400" dirty="0" smtClean="0">
                <a:solidFill>
                  <a:srgbClr val="000099"/>
                </a:solidFill>
              </a:rPr>
              <a:t>.</a:t>
            </a:r>
            <a:endParaRPr lang="ru-RU" sz="1400" dirty="0">
              <a:solidFill>
                <a:srgbClr val="000099"/>
              </a:solidFill>
            </a:endParaRPr>
          </a:p>
        </p:txBody>
      </p:sp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914400" y="1500916"/>
            <a:ext cx="7543800" cy="318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В отделениях социального обслуживания на дому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города Каменска</a:t>
            </a:r>
            <a:r>
              <a:rPr kumimoji="0" lang="ru-RU" sz="12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Уральского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сформировано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бригад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lang="ru-RU" sz="900" dirty="0" smtClean="0"/>
              <a:t> </a:t>
            </a:r>
          </a:p>
          <a:p>
            <a:pPr algn="just"/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 2012 году:</a:t>
            </a:r>
          </a:p>
          <a:p>
            <a:pPr algn="just"/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- В отделении </a:t>
            </a:r>
            <a:r>
              <a:rPr lang="ru-RU" sz="1200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Назаренко</a:t>
            </a:r>
            <a:r>
              <a:rPr lang="ru-RU" sz="1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Е.Г.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работала бригада из 2-х человек по уборке помещения (для клиентов с большим объемом социально-бытовых услуг). Обслужено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клиента, оказано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89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услуг.</a:t>
            </a:r>
          </a:p>
          <a:p>
            <a:pPr algn="just"/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- В отделении </a:t>
            </a:r>
            <a:r>
              <a:rPr lang="ru-RU" sz="1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Сергеевой Р.К.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работала бригада из 2-х человек по уборке помещения (для клиентов с большим объемом социально-бытовых услуг). Обслужено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клиентов, оказано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1 132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услуг.</a:t>
            </a:r>
          </a:p>
          <a:p>
            <a:pPr algn="just"/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- В отделении </a:t>
            </a:r>
            <a:r>
              <a:rPr lang="ru-RU" sz="12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Богдановой И.П.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работала бригада из 2-х человек по замещению социальных работников на время ежегодных отпусков и больничных листов. Обслужено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клиент, оказано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109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услуг.</a:t>
            </a:r>
          </a:p>
          <a:p>
            <a:pPr algn="just"/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-  В отделении </a:t>
            </a:r>
            <a:r>
              <a:rPr lang="ru-RU" sz="12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Морозан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С.А. работала бригада в составе 2-х социальных работников на сезонные виды услуг (мытье окон, мытье отопительных батарей). Обслужено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клиентов, оказано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услуг.</a:t>
            </a:r>
          </a:p>
          <a:p>
            <a:pPr algn="just"/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-     В отделении </a:t>
            </a:r>
            <a:r>
              <a:rPr lang="ru-RU" sz="12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Мажириной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Е.В. работала бригада в составе 2-х социальных работников на сезонные виды услуг. Обслужено 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клиента, оказано </a:t>
            </a:r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r>
              <a:rPr lang="ru-RU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услуг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cs typeface="Arial" pitchFamily="34" charset="0"/>
              </a:rPr>
              <a:t>Всего бригадами города обслужено 41 клиент, оказано </a:t>
            </a:r>
            <a:r>
              <a:rPr lang="ru-RU" sz="1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1 373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cs typeface="Arial" pitchFamily="34" charset="0"/>
              </a:rPr>
              <a:t> услуги.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2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 отделениях социального обслуживания на </a:t>
            </a:r>
            <a:r>
              <a:rPr lang="ru-RU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дому Каменского района </a:t>
            </a:r>
            <a:r>
              <a:rPr lang="ru-RU" sz="12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продолжают работать </a:t>
            </a:r>
            <a:r>
              <a:rPr lang="ru-RU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 универсальные бригады</a:t>
            </a:r>
            <a:r>
              <a:rPr lang="ru-RU" sz="12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социальных работников, оснащенные транспортом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914400" y="4572000"/>
            <a:ext cx="7543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Всего бригадами социальных работников Каменского района в течение 2012 года обслужено </a:t>
            </a:r>
            <a:r>
              <a:rPr lang="ru-RU" sz="1200" b="1" dirty="0" smtClean="0"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72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человека, оказано </a:t>
            </a:r>
            <a:r>
              <a:rPr lang="ru-RU" sz="1200" b="1" dirty="0" smtClean="0"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8 742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услуги.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2" descr="Фото01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5105400"/>
            <a:ext cx="1930400" cy="14478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1" name="Picture 6" descr="P10100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10200" y="4953000"/>
            <a:ext cx="2012950" cy="150971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657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56388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762000" y="684312"/>
            <a:ext cx="7620000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течение 2012 года работали 6 мини-клубов на дому: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Проводились праздничные заседания, посвященные календарным датам, православным праздникам, участвовали пенсионеры, проживающие рядом, в одном доме или соседних домах. На заседания приглашались различные гости, психологи центра, учащиеся школ и средних учебных заведений, и др. Заседания проходили за чашкой чая в праздничной беседе.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3729" name="Picture 1" descr="IMG_069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3581400"/>
            <a:ext cx="232437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0" name="Picture 2" descr="IMG_068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3581400"/>
            <a:ext cx="2362200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4864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52578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838200" y="774413"/>
            <a:ext cx="7543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Заведующие и социальные работники ОСО № 1,2,3 в течение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2012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года приняли активное участие в акциях, проводимых в Центре: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4" name="Picture 4" descr="P106068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1447800"/>
            <a:ext cx="1762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1066800" y="2743200"/>
            <a:ext cx="1981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</a:rPr>
              <a:t>Акция «Праздник в доме»</a:t>
            </a:r>
            <a:endParaRPr lang="ru-RU" sz="1200" b="1" dirty="0">
              <a:solidFill>
                <a:srgbClr val="000099"/>
              </a:solidFill>
            </a:endParaRPr>
          </a:p>
        </p:txBody>
      </p:sp>
      <p:pic>
        <p:nvPicPr>
          <p:cNvPr id="76806" name="Picture 6" descr="IMG_003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0" y="1676400"/>
            <a:ext cx="1892979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2971800" y="32004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99"/>
                </a:solidFill>
              </a:rPr>
              <a:t>Акция «Поздравительная открытка»</a:t>
            </a:r>
            <a:endParaRPr lang="ru-RU" sz="1200" b="1" dirty="0">
              <a:solidFill>
                <a:srgbClr val="000099"/>
              </a:solidFill>
            </a:endParaRPr>
          </a:p>
        </p:txBody>
      </p:sp>
      <p:pic>
        <p:nvPicPr>
          <p:cNvPr id="76807" name="Picture 7" descr="IMG_00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1371600"/>
            <a:ext cx="2200275" cy="1469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5105400" y="2819400"/>
            <a:ext cx="2209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Акция «Чистота в подарок»</a:t>
            </a:r>
            <a:endParaRPr 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8" name="Picture 8" descr="SDC12899"/>
          <p:cNvPicPr>
            <a:picLocks noChangeAspect="1" noChangeArrowheads="1"/>
          </p:cNvPicPr>
          <p:nvPr/>
        </p:nvPicPr>
        <p:blipFill>
          <a:blip r:embed="rId8" cstate="print"/>
          <a:srcRect b="12303"/>
          <a:stretch>
            <a:fillRect/>
          </a:stretch>
        </p:blipFill>
        <p:spPr bwMode="auto">
          <a:xfrm>
            <a:off x="914400" y="3505200"/>
            <a:ext cx="218122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914400" y="4953000"/>
            <a:ext cx="228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Акция «Красота в подарок»</a:t>
            </a:r>
            <a:endParaRPr 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9" name="Picture 9" descr="P101000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29000" y="3733800"/>
            <a:ext cx="18859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28"/>
          <p:cNvSpPr txBox="1"/>
          <p:nvPr/>
        </p:nvSpPr>
        <p:spPr>
          <a:xfrm>
            <a:off x="3429000" y="5105400"/>
            <a:ext cx="1981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Акция «Теплые носочки»</a:t>
            </a:r>
            <a:endParaRPr 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514600"/>
            <a:ext cx="685800" cy="766849"/>
          </a:xfrm>
          <a:prstGeom prst="rect">
            <a:avLst/>
          </a:prstGeom>
          <a:noFill/>
        </p:spPr>
      </p:pic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6810" name="Picture 10" descr="IMG_005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62600" y="3124200"/>
            <a:ext cx="1895475" cy="1420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3" name="TextBox 32"/>
          <p:cNvSpPr txBox="1"/>
          <p:nvPr/>
        </p:nvSpPr>
        <p:spPr>
          <a:xfrm>
            <a:off x="5562600" y="4572000"/>
            <a:ext cx="2057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Акция «Тепло от души»</a:t>
            </a:r>
            <a:endParaRPr 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" name="Picture 2" descr="http://www.playcast.ru/uploads/2015/10/28/15638175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43600" y="4972049"/>
            <a:ext cx="1577102" cy="188595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3000" y="23622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Организационно – методическое отделение</a:t>
            </a:r>
            <a:endParaRPr lang="ru-RU" sz="48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196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90800" y="685800"/>
            <a:ext cx="411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2000" y="1066800"/>
            <a:ext cx="7467600" cy="98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для работников Центра целью повышения компетентности качества оказания услуг населению города и Каменского района</a:t>
            </a:r>
            <a:endParaRPr lang="ru-RU" sz="2400" b="1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38200" y="4114800"/>
            <a:ext cx="7391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Овладение социальными технологиями – важнейший фактор эффективности работы менеджера в социальной сфере;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Взаимодействие заведующих структурными подразделениями. Принципы взаимодействия. Пути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взаимозаинтересованности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Юридические аспекты работы с персональными данными.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Подбор сотрудников в отделении. Поиск кандидатур. Корпоративная культура. Юридические аспекты работы с обращениями граждан в учреждении;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Привлечение добровольцев и спонсоров для оказания помощи нуждающимся гражданам.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Фандрайзинг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Юридические аспекты работы со спонсорами и добровольцами.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Нормативно – правовая компетентность. Коммуникативная компетентность. Юридические аспекты взаимодействия «сотрудник-клиент» в ракурсе морально – этических принципов.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0657" name="Picture 1" descr="IMG_071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2133600"/>
            <a:ext cx="25050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8" name="Picture 2" descr="IMG_071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7800" y="2133600"/>
            <a:ext cx="25336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09800" y="762000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Rectangle 3"/>
          <p:cNvSpPr txBox="1">
            <a:spLocks noRot="1" noChangeArrowheads="1"/>
          </p:cNvSpPr>
          <p:nvPr/>
        </p:nvSpPr>
        <p:spPr>
          <a:xfrm>
            <a:off x="838200" y="1219200"/>
            <a:ext cx="7620000" cy="609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609600" marR="0" lvl="0" indent="-6096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4400" y="1371600"/>
            <a:ext cx="7467600" cy="69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по тех. учебе для работников Центра </a:t>
            </a:r>
            <a:endParaRPr lang="ru-RU" sz="2400" b="1" dirty="0">
              <a:solidFill>
                <a:srgbClr val="000099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90600" y="4114800"/>
            <a:ext cx="73152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Консультирование в социальной работе. Индивидуальное консультирование как средство социальной реабилитации. 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Бедность – как социальная проблема. Подходы к измерению бедности. Технологии социальной работы с малообеспеченными слоями населения. Примеры проблемных ситуаций и поиск реальной социальной помощи.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9633" name="Picture 1" descr="IMG_071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2133600"/>
            <a:ext cx="25050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4" name="Picture 2" descr="IMG_071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2209800"/>
            <a:ext cx="25336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60960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6019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7526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791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838200" y="635169"/>
            <a:ext cx="7543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Школа</a:t>
            </a:r>
            <a:r>
              <a:rPr kumimoji="0" lang="ru-RU" sz="1200" b="1" i="0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пожилого возраста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Занятия по программе «Старшее поколение» по обучению компьютерной грамоте        «Электронный гражданин» организованы: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2012 году обучено 126 пенсионеров.</a:t>
            </a:r>
            <a:endParaRPr kumimoji="0" lang="ru-RU" sz="18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8610" name="Picture 2" descr="IMG_075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0200" y="1752600"/>
            <a:ext cx="248602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3" descr="IMG_076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1752600"/>
            <a:ext cx="25431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1981200" y="38100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«Активное долголетие» проведены занятия на темы:</a:t>
            </a:r>
          </a:p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2012 году обучено 9 пенсионеров</a:t>
            </a:r>
            <a:endParaRPr lang="ru-RU" sz="1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8612" name="Picture 4" descr="Фото053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24000" y="4267200"/>
            <a:ext cx="23812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3" name="Picture 5" descr="IMG_083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4267200"/>
            <a:ext cx="24288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962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4864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86000" y="381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В ГРАНТОВЫХ КОНКУРСАХ СОЦИАЛЬНЫХ ПРОЕКТОВ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19200" y="1219200"/>
            <a:ext cx="6705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Партнерский социальный проект совместно с Всероссийским обществом слепых «Встреча друзей»  2012г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Благотворительный фонд «Компания РУСАЛ»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Администрация города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50 тысяч рублей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Фестиваль творческих коллективов Центра и Городского общества слепых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1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2" name="Picture 1" descr="IMG_143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7800" y="2895600"/>
            <a:ext cx="248602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IMG_143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9200" y="2895600"/>
            <a:ext cx="251460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029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2012 году в Центре продолжена работа по проведению </a:t>
            </a:r>
            <a:r>
              <a:rPr lang="ru-RU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социологическиих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исследований:</a:t>
            </a:r>
          </a:p>
          <a:p>
            <a:pPr>
              <a:buFontTx/>
              <a:buChar char="-"/>
            </a:pPr>
            <a:endParaRPr lang="ru-RU" dirty="0" smtClean="0"/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Ежеквартально проводился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Опрос конкретного получателя социальных услуг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учреждении по 100 клиентов. Результаты опроса положительные;</a:t>
            </a:r>
          </a:p>
          <a:p>
            <a:pPr>
              <a:buFontTx/>
              <a:buChar char="-"/>
            </a:pPr>
            <a:endParaRPr lang="ru-RU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Проведен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мониторинг результативности работы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отделения участковой социальной службы города Каменска - Уральского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381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2400" y="1828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8674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28956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953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990600" y="1143000"/>
            <a:ext cx="731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В 2012 года организационно-методическим отделением сделано 4 выпуска  </a:t>
            </a:r>
            <a:r>
              <a:rPr lang="ru-RU" dirty="0" smtClean="0">
                <a:solidFill>
                  <a:srgbClr val="FF0000"/>
                </a:solidFill>
              </a:rPr>
              <a:t>корпоративной газеты «От сердца к сердцу»</a:t>
            </a:r>
            <a:r>
              <a:rPr lang="ru-RU" dirty="0" smtClean="0"/>
              <a:t>. </a:t>
            </a:r>
            <a:r>
              <a:rPr lang="ru-RU" dirty="0" smtClean="0">
                <a:solidFill>
                  <a:srgbClr val="000099"/>
                </a:solidFill>
              </a:rPr>
              <a:t>Тираж 200 экземпляров.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Разрабатываются и распространяются информационные буклеты с целью информирования граждан об услугах центра.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Информация о центре публикуется в местных средствах массовой информации.</a:t>
            </a:r>
          </a:p>
          <a:p>
            <a:endParaRPr lang="ru-RU" dirty="0"/>
          </a:p>
        </p:txBody>
      </p:sp>
      <p:pic>
        <p:nvPicPr>
          <p:cNvPr id="25" name="Picture 4" descr="IMG_0009"/>
          <p:cNvPicPr>
            <a:picLocks noChangeAspect="1" noChangeArrowheads="1"/>
          </p:cNvPicPr>
          <p:nvPr/>
        </p:nvPicPr>
        <p:blipFill>
          <a:blip r:embed="rId7" cstate="print"/>
          <a:srcRect t="8333" b="5556"/>
          <a:stretch>
            <a:fillRect/>
          </a:stretch>
        </p:blipFill>
        <p:spPr bwMode="auto">
          <a:xfrm>
            <a:off x="3505200" y="2895600"/>
            <a:ext cx="3124200" cy="2012950"/>
          </a:xfrm>
          <a:prstGeom prst="rect">
            <a:avLst/>
          </a:prstGeom>
          <a:noFill/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8" cstate="print"/>
          <a:srcRect t="7417" b="15942"/>
          <a:stretch>
            <a:fillRect/>
          </a:stretch>
        </p:blipFill>
        <p:spPr bwMode="auto">
          <a:xfrm>
            <a:off x="5562600" y="4114800"/>
            <a:ext cx="2895600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3491" name="Object 3"/>
          <p:cNvGraphicFramePr>
            <a:graphicFrameLocks noChangeAspect="1"/>
          </p:cNvGraphicFramePr>
          <p:nvPr/>
        </p:nvGraphicFramePr>
        <p:xfrm>
          <a:off x="1143000" y="3124200"/>
          <a:ext cx="2085499" cy="2946400"/>
        </p:xfrm>
        <a:graphic>
          <a:graphicData uri="http://schemas.openxmlformats.org/presentationml/2006/ole">
            <p:oleObj spid="_x0000_s63491" name="Acrobat Document" r:id="rId9" imgW="5676833" imgH="8019837" progId="AcroExch.Document.DC">
              <p:embed/>
            </p:oleObj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6019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14478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44196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838200" y="838200"/>
            <a:ext cx="75438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 апреля 2012 года в 15.00. в Детском Культурном Центре состоялся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гала – концерт  первого  этапа Областного Фестиваля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посвященного Дню матери под девизом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«Такие разные мамы»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1313" name="Picture 1" descr="P102096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1981200"/>
            <a:ext cx="288607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1314" name="Picture 2" descr="P102095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81600" y="1981200"/>
            <a:ext cx="280035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990600" y="4419600"/>
            <a:ext cx="27342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Всего участвовало 37 семей. 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6019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15240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914400" y="838200"/>
            <a:ext cx="7391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14 декабря 2012 года в помещении «Зимней вишни» КЦСОН был организован и проведен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Форум добровольцев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куда были приглашены учреждения и частные лица, которые тесно сотрудничают с КЦСОН и оказывают благотворительную помощь гражданам, находящимся в трудной жизненной ситуации.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7153" name="Picture 1" descr="IMG_030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2133600"/>
            <a:ext cx="28384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4" name="Picture 2" descr="IMG_030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2133600"/>
            <a:ext cx="2968964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447800" y="533400"/>
            <a:ext cx="6248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4800" b="1" i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  <a:endParaRPr kumimoji="0" lang="ru-RU" sz="4800" b="1" i="1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pic>
        <p:nvPicPr>
          <p:cNvPr id="12" name="Picture 4" descr="IMG_0059"/>
          <p:cNvPicPr>
            <a:picLocks noChangeAspect="1" noChangeArrowheads="1"/>
          </p:cNvPicPr>
          <p:nvPr/>
        </p:nvPicPr>
        <p:blipFill>
          <a:blip r:embed="rId5" cstate="print">
            <a:lum bright="-6000"/>
          </a:blip>
          <a:srcRect/>
          <a:stretch>
            <a:fillRect/>
          </a:stretch>
        </p:blipFill>
        <p:spPr bwMode="auto">
          <a:xfrm>
            <a:off x="2438400" y="3352800"/>
            <a:ext cx="4154488" cy="2953215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200" y="838200"/>
            <a:ext cx="3657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2012 год отделением срочного социального обслуживания</a:t>
            </a: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обслужено – 3 046  человек</a:t>
            </a:r>
          </a:p>
          <a:p>
            <a:pPr algn="ctr"/>
            <a:endParaRPr lang="ru-RU" sz="3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- 14 770  услуг</a:t>
            </a:r>
            <a:endParaRPr lang="ru-RU" sz="3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5562600"/>
            <a:ext cx="638872" cy="7143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2971800"/>
            <a:ext cx="477024" cy="53340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  <p:pic>
        <p:nvPicPr>
          <p:cNvPr id="16" name="Picture 5" descr="P103035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990600"/>
            <a:ext cx="322580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P10100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3733800"/>
            <a:ext cx="3308350" cy="240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248400"/>
            <a:ext cx="638872" cy="7143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219200" y="762000"/>
            <a:ext cx="67818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Пункт проката технических средств реабилитации и адаптации инвалидов и пожилых людей</a:t>
            </a:r>
          </a:p>
          <a:p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3" name="Picture 1" descr="P72100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4343400"/>
            <a:ext cx="2159577" cy="163830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18434" name="Picture 2" descr="P721005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6200" y="4343400"/>
            <a:ext cx="1327199" cy="179070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18436" name="Picture 4" descr="P101000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3600" y="4419600"/>
            <a:ext cx="2047875" cy="1533525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74081" name="Rectangle 1"/>
          <p:cNvSpPr>
            <a:spLocks noChangeArrowheads="1"/>
          </p:cNvSpPr>
          <p:nvPr/>
        </p:nvSpPr>
        <p:spPr bwMode="auto">
          <a:xfrm>
            <a:off x="914400" y="1905000"/>
            <a:ext cx="75438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течение 2012 года в пункт проката Центра обратилось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506 граждан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получили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631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технических средств реабилитации.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том числе в филиалы пункта проката обратились: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Мартюш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обратилось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26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граждан,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получило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32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технических средств реабилитации;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Позариха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обратилось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гражданина,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получило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 технических средства реабилитации.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с. Колчедан обратилось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граждан,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получило 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технических средств реабилитации;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ул. Ленина, 115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обратилось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- 4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граждан, получили – 5 технических средств реабилитации.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Процент оборота выданных за 2012 года ТСР составляет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2,4%.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5562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762000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6482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286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715000"/>
            <a:ext cx="457200" cy="511233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524000" y="914400"/>
            <a:ext cx="5943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Служба «Социальное такси»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7410" name="Picture 2" descr="P10100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3200400"/>
            <a:ext cx="2951152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914400" y="1371600"/>
            <a:ext cx="7467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В течение 2012 года  в отделение «Социальное такси» обратилось и получило консультацию о работе «Социальное такси» 225 граждан.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Принято 507 заявок из них отказались – 37 клиентов (по собственному желанию), выполнено 470 поездок. Социальным такси  воспользовались 225 граждан, оказано – 1751 услуга.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73057" name="Picture 1" descr="DSCF562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3200400"/>
            <a:ext cx="3200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4267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1800" y="2362200"/>
            <a:ext cx="638872" cy="714375"/>
          </a:xfrm>
          <a:prstGeom prst="rect">
            <a:avLst/>
          </a:prstGeom>
          <a:noFill/>
        </p:spPr>
      </p:pic>
      <p:pic>
        <p:nvPicPr>
          <p:cNvPr id="5122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5121486"/>
            <a:ext cx="533400" cy="146981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783727" y="838200"/>
            <a:ext cx="6041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«Салон приема и выдачи одежды и обуви»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6386" name="Picture 2" descr="IMG_00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4419600"/>
            <a:ext cx="2550957" cy="1981200"/>
          </a:xfrm>
          <a:prstGeom prst="rect">
            <a:avLst/>
          </a:prstGeom>
          <a:noFill/>
          <a:ln w="635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6387" name="Picture 3" descr="IMG_005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76400" y="4419600"/>
            <a:ext cx="2611211" cy="1924050"/>
          </a:xfrm>
          <a:prstGeom prst="rect">
            <a:avLst/>
          </a:prstGeom>
          <a:noFill/>
          <a:ln w="6350">
            <a:solidFill>
              <a:srgbClr val="000080"/>
            </a:solidFill>
            <a:miter lim="800000"/>
            <a:headEnd/>
            <a:tailEnd/>
          </a:ln>
        </p:spPr>
      </p:pic>
      <p:sp>
        <p:nvSpPr>
          <p:cNvPr id="172033" name="Rectangle 1"/>
          <p:cNvSpPr>
            <a:spLocks noChangeArrowheads="1"/>
          </p:cNvSpPr>
          <p:nvPr/>
        </p:nvSpPr>
        <p:spPr bwMode="auto">
          <a:xfrm>
            <a:off x="838200" y="1295400"/>
            <a:ext cx="74676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2012 года были проведены акции по сбору новогодних подарков, одежды, обуви, игрушек, канцелярских товаров, предметов первой необходимости, книг с последующей раздачей гражданам, попавшим в трудную жизненную ситуацию.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 населения города было принято в Салоне по приему и выдаче одежды 1500 штук вещей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б\у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., от 70 граждан.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выездные акции по сбору одежды: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МОУ школы №1, 2, 3,5,7,37,15, 40, 30,32, 19, 25, 38, 51. -5000 вещей.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Часовня – 300 штук.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3. УПКБ «Деталь» -3000 вещей;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ОАО «КУМЗ» - 1000 вещей;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ООО «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Синарский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Трубный завод» 1500 штук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Всего за 2012г. было принято одежды, обуви б/у и предметов первой необходимости 12 300 штук.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Выдано малообеспеченным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192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гражданам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7019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вещей, 69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гражданам  БОМЖ выдано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500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вещей.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108" name="Picture 12" descr="http://okartinkah.ru/img/kartinki-dlya-detey-na-prozrachnom-fone-1885/kartinki-dlya-detey-na-prozrachnom-fone-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3962400"/>
            <a:ext cx="1447800" cy="2398133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399" y="4724400"/>
            <a:ext cx="613317" cy="6858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990600"/>
            <a:ext cx="533400" cy="596438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199" y="4648200"/>
            <a:ext cx="669693" cy="748838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90600" y="533400"/>
            <a:ext cx="7239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Работа с гражданами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25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5181600"/>
            <a:ext cx="533400" cy="1469815"/>
          </a:xfrm>
          <a:prstGeom prst="rect">
            <a:avLst/>
          </a:prstGeom>
          <a:noFill/>
        </p:spPr>
      </p:pic>
      <p:pic>
        <p:nvPicPr>
          <p:cNvPr id="20" name="Picture 8" descr="P103035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4648200" y="3429000"/>
            <a:ext cx="2221023" cy="175515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21" name="Picture 2" descr="M:\УчастковаяСлужба\Шафикова Гулия Аглямовна\ЦЕНТРЫ СОЦ РЕАБИЛИТАЦИИ\Асбест\IMG_0370.JPG"/>
          <p:cNvPicPr>
            <a:picLocks noChangeAspect="1" noChangeArrowheads="1"/>
          </p:cNvPicPr>
          <p:nvPr/>
        </p:nvPicPr>
        <p:blipFill>
          <a:blip r:embed="rId8" cstate="print"/>
          <a:srcRect t="18040" b="21827"/>
          <a:stretch>
            <a:fillRect/>
          </a:stretch>
        </p:blipFill>
        <p:spPr bwMode="auto">
          <a:xfrm>
            <a:off x="3200400" y="4800600"/>
            <a:ext cx="1989441" cy="17526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26" name="Рисунок 8" descr="M:\УчастковаяСлужба\Столбова Елена Валерьевна\БРИГАДА\Бригада фото 2010\DSC0065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43000" y="3962400"/>
            <a:ext cx="2109759" cy="169699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171009" name="Rectangle 1"/>
          <p:cNvSpPr>
            <a:spLocks noChangeArrowheads="1"/>
          </p:cNvSpPr>
          <p:nvPr/>
        </p:nvSpPr>
        <p:spPr bwMode="auto">
          <a:xfrm>
            <a:off x="914400" y="1092369"/>
            <a:ext cx="7467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Прием заявлений на материальную помощь в натуральном виде 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виде продуктового набора: выдано </a:t>
            </a: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381 набор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общую сумму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132.246,12. рублей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виде промышленного набора выдано </a:t>
            </a: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216 наборов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сумму 107.753,88 рублей.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Всего принято заявлений на материальную помощь в натуральном виде  у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444 граждан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выдано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597 наборов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сумму 240.000 рублей.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Повторно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получили материальную помощь в натуральном виде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153 гражданина.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914400" y="2133600"/>
            <a:ext cx="7543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solidFill>
                  <a:srgbClr val="000099"/>
                </a:solidFill>
              </a:rPr>
              <a:t>Предоставлена временная регистрация</a:t>
            </a:r>
            <a:r>
              <a:rPr lang="ru-RU" sz="1400" b="1" i="1" dirty="0" smtClean="0">
                <a:solidFill>
                  <a:srgbClr val="000099"/>
                </a:solidFill>
              </a:rPr>
              <a:t> </a:t>
            </a:r>
            <a:r>
              <a:rPr lang="ru-RU" sz="1400" dirty="0" smtClean="0">
                <a:solidFill>
                  <a:srgbClr val="000099"/>
                </a:solidFill>
              </a:rPr>
              <a:t>по месту пребывания гражданам без определенного места жительства и занятий по адресу ул. Коммунальная, 2-7. В течение года было зарегистрировано 91 гражданину, из них 3 семьи повторно.</a:t>
            </a:r>
            <a:endParaRPr lang="ru-RU" sz="1400" dirty="0">
              <a:solidFill>
                <a:srgbClr val="000099"/>
              </a:solidFill>
            </a:endParaRPr>
          </a:p>
        </p:txBody>
      </p:sp>
      <p:sp>
        <p:nvSpPr>
          <p:cNvPr id="171010" name="Rectangle 2"/>
          <p:cNvSpPr>
            <a:spLocks noChangeArrowheads="1"/>
          </p:cNvSpPr>
          <p:nvPr/>
        </p:nvSpPr>
        <p:spPr bwMode="auto">
          <a:xfrm>
            <a:off x="838200" y="3048000"/>
            <a:ext cx="754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Обследовано и составлены акты социально-бытового обследования для оказания помощи в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восстановлении документов – 53 гражданам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6096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676400" y="381000"/>
            <a:ext cx="579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Работа с гражданам без определенного места жительства и занятий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38200" y="1143000"/>
            <a:ext cx="762000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</a:rPr>
              <a:t>Выданы Справка о постановке на учет лиц без определенного места жительства и занятий и граждан, не имеющих документов, удостоверяющих личность – 24 гражданам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Повторно выданы справки о постановке на учет лиц без определенного места жительства и занятий и граждан, не имеющих документов, удостоверяющих личность – 23 гражданам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  Сопровождение в дом-интернат п. Красногвардейский,  Артемовский района, п. Октябрьский </a:t>
            </a:r>
            <a:r>
              <a:rPr lang="ru-RU" sz="1400" dirty="0" err="1" smtClean="0">
                <a:solidFill>
                  <a:srgbClr val="000099"/>
                </a:solidFill>
              </a:rPr>
              <a:t>Камышловский</a:t>
            </a:r>
            <a:r>
              <a:rPr lang="ru-RU" sz="1400" dirty="0" smtClean="0">
                <a:solidFill>
                  <a:srgbClr val="000099"/>
                </a:solidFill>
              </a:rPr>
              <a:t> район – 2 граждан.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Содействие в оформлении мед. карты для получения путевки в дом-интернат -2 гражданам.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Содействие в оформлении Страхового свидетельства государственного пенсионного страхования – 8 гражданам.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Содействие в оформлении и назначении пенсии – 6 гражданам.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Составлено и отправлено 15 писем в ФБУ ИК, ОУФМС.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Сданы документы на оформление паспорта – 4 гражданам. 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Получено паспортов – 4 гражданина. 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Запрос о переводе пенсии из других городов – 10 гражданам.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Получение пенсионных удостоверений – 4 гражданам.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Оформление группы инвалидности – 4 гражданам.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Запросы пенсии из других городов – 15 гражданам.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Содействие в получении страхового медицинского полиса обязательного страхования – 4 гражданам.</a:t>
            </a:r>
            <a:endParaRPr lang="ru-RU" sz="1400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38200" y="4953000"/>
            <a:ext cx="7620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971800" y="762000"/>
            <a:ext cx="327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Мобильная бригада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38200" y="2664261"/>
            <a:ext cx="7543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14400" y="1143000"/>
            <a:ext cx="7543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0099"/>
                </a:solidFill>
              </a:rPr>
              <a:t>Еженедельная по вторникам организация выездов мобильной бригады в места концентрации лиц БОМЖ</a:t>
            </a:r>
            <a:r>
              <a:rPr lang="ru-RU" sz="1400" dirty="0" smtClean="0">
                <a:solidFill>
                  <a:srgbClr val="000099"/>
                </a:solidFill>
              </a:rPr>
              <a:t> для оказания необходимой социальной помощи, проведение консультаций по восстановлению социального статуса, устройства в Дом-интернат</a:t>
            </a:r>
            <a:r>
              <a:rPr lang="ru-RU" sz="1400" b="1" dirty="0" smtClean="0">
                <a:solidFill>
                  <a:srgbClr val="000099"/>
                </a:solidFill>
              </a:rPr>
              <a:t>.</a:t>
            </a:r>
            <a:r>
              <a:rPr lang="ru-RU" sz="1400" dirty="0" smtClean="0">
                <a:solidFill>
                  <a:srgbClr val="000099"/>
                </a:solidFill>
              </a:rPr>
              <a:t> Этим  гражданам  предложено пройти курс реабилитации в «Центре социальной адаптации лиц без определенного места жительства» п. Лебяжье Каменского района, доводится информация о работе реабилитационного центра «Держава» города Среднеуральска.</a:t>
            </a:r>
            <a:endParaRPr lang="ru-RU" sz="1400" dirty="0">
              <a:solidFill>
                <a:srgbClr val="000099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90600" y="2438400"/>
            <a:ext cx="7543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</a:rPr>
              <a:t>В течение года было совершено 50 выезда в населенные пункты Каменского района: д. </a:t>
            </a:r>
            <a:r>
              <a:rPr lang="ru-RU" sz="1400" dirty="0" err="1" smtClean="0">
                <a:solidFill>
                  <a:srgbClr val="000099"/>
                </a:solidFill>
              </a:rPr>
              <a:t>Б.-Грязнуха</a:t>
            </a:r>
            <a:r>
              <a:rPr lang="ru-RU" sz="1400" dirty="0" smtClean="0">
                <a:solidFill>
                  <a:srgbClr val="000099"/>
                </a:solidFill>
              </a:rPr>
              <a:t>, п. Новый Быт (2 выезда), п. Горный (2 выезда),с. </a:t>
            </a:r>
            <a:r>
              <a:rPr lang="ru-RU" sz="1400" dirty="0" err="1" smtClean="0">
                <a:solidFill>
                  <a:srgbClr val="000099"/>
                </a:solidFill>
              </a:rPr>
              <a:t>Маминское</a:t>
            </a:r>
            <a:r>
              <a:rPr lang="ru-RU" sz="1400" dirty="0" smtClean="0">
                <a:solidFill>
                  <a:srgbClr val="000099"/>
                </a:solidFill>
              </a:rPr>
              <a:t>, д. Шилово (2 выезда), с. Колчедан (3 выезда), с. </a:t>
            </a:r>
            <a:r>
              <a:rPr lang="ru-RU" sz="1400" dirty="0" err="1" smtClean="0">
                <a:solidFill>
                  <a:srgbClr val="000099"/>
                </a:solidFill>
              </a:rPr>
              <a:t>Рыбникоское</a:t>
            </a:r>
            <a:r>
              <a:rPr lang="ru-RU" sz="1400" dirty="0" smtClean="0">
                <a:solidFill>
                  <a:srgbClr val="000099"/>
                </a:solidFill>
              </a:rPr>
              <a:t> (2 выезда), с. </a:t>
            </a:r>
            <a:r>
              <a:rPr lang="ru-RU" sz="1400" dirty="0" err="1" smtClean="0">
                <a:solidFill>
                  <a:srgbClr val="000099"/>
                </a:solidFill>
              </a:rPr>
              <a:t>Клевакинское</a:t>
            </a:r>
            <a:r>
              <a:rPr lang="ru-RU" sz="1400" dirty="0" smtClean="0">
                <a:solidFill>
                  <a:srgbClr val="000099"/>
                </a:solidFill>
              </a:rPr>
              <a:t> (2 выезда), 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с. Покровское (2 выезда), с. Черемхово, с. </a:t>
            </a:r>
            <a:r>
              <a:rPr lang="ru-RU" sz="1400" dirty="0" err="1" smtClean="0">
                <a:solidFill>
                  <a:srgbClr val="000099"/>
                </a:solidFill>
              </a:rPr>
              <a:t>Кисловское</a:t>
            </a:r>
            <a:r>
              <a:rPr lang="ru-RU" sz="1400" dirty="0" smtClean="0">
                <a:solidFill>
                  <a:srgbClr val="000099"/>
                </a:solidFill>
              </a:rPr>
              <a:t>, с. </a:t>
            </a:r>
            <a:r>
              <a:rPr lang="ru-RU" sz="1400" dirty="0" err="1" smtClean="0">
                <a:solidFill>
                  <a:srgbClr val="000099"/>
                </a:solidFill>
              </a:rPr>
              <a:t>Позариха</a:t>
            </a:r>
            <a:r>
              <a:rPr lang="ru-RU" sz="1400" dirty="0" smtClean="0">
                <a:solidFill>
                  <a:srgbClr val="000099"/>
                </a:solidFill>
              </a:rPr>
              <a:t>,  с. </a:t>
            </a:r>
            <a:r>
              <a:rPr lang="ru-RU" sz="1400" dirty="0" err="1" smtClean="0">
                <a:solidFill>
                  <a:srgbClr val="000099"/>
                </a:solidFill>
              </a:rPr>
              <a:t>Барабановское</a:t>
            </a:r>
            <a:r>
              <a:rPr lang="ru-RU" sz="1400" dirty="0" smtClean="0">
                <a:solidFill>
                  <a:srgbClr val="000099"/>
                </a:solidFill>
              </a:rPr>
              <a:t>, с. </a:t>
            </a:r>
            <a:r>
              <a:rPr lang="ru-RU" sz="1400" dirty="0" err="1" smtClean="0">
                <a:solidFill>
                  <a:srgbClr val="000099"/>
                </a:solidFill>
              </a:rPr>
              <a:t>Новоисетское</a:t>
            </a:r>
            <a:r>
              <a:rPr lang="ru-RU" sz="1400" dirty="0" smtClean="0">
                <a:solidFill>
                  <a:srgbClr val="000099"/>
                </a:solidFill>
              </a:rPr>
              <a:t>, с. </a:t>
            </a:r>
            <a:r>
              <a:rPr lang="ru-RU" sz="1400" dirty="0" err="1" smtClean="0">
                <a:solidFill>
                  <a:srgbClr val="000099"/>
                </a:solidFill>
              </a:rPr>
              <a:t>Монастырка</a:t>
            </a:r>
            <a:r>
              <a:rPr lang="ru-RU" sz="1400" dirty="0" smtClean="0">
                <a:solidFill>
                  <a:srgbClr val="000099"/>
                </a:solidFill>
              </a:rPr>
              <a:t> (3 выезда), д. </a:t>
            </a:r>
            <a:r>
              <a:rPr lang="ru-RU" sz="1400" dirty="0" err="1" smtClean="0">
                <a:solidFill>
                  <a:srgbClr val="000099"/>
                </a:solidFill>
              </a:rPr>
              <a:t>Пирогово</a:t>
            </a:r>
            <a:r>
              <a:rPr lang="ru-RU" sz="1400" dirty="0" smtClean="0">
                <a:solidFill>
                  <a:srgbClr val="000099"/>
                </a:solidFill>
              </a:rPr>
              <a:t>, с. </a:t>
            </a:r>
            <a:r>
              <a:rPr lang="ru-RU" sz="1400" dirty="0" err="1" smtClean="0">
                <a:solidFill>
                  <a:srgbClr val="000099"/>
                </a:solidFill>
              </a:rPr>
              <a:t>Травянское</a:t>
            </a:r>
            <a:r>
              <a:rPr lang="ru-RU" sz="1400" dirty="0" smtClean="0">
                <a:solidFill>
                  <a:srgbClr val="000099"/>
                </a:solidFill>
              </a:rPr>
              <a:t> (2 выезда), с. </a:t>
            </a:r>
            <a:r>
              <a:rPr lang="ru-RU" sz="1400" dirty="0" err="1" smtClean="0">
                <a:solidFill>
                  <a:srgbClr val="000099"/>
                </a:solidFill>
              </a:rPr>
              <a:t>Сипавское</a:t>
            </a:r>
            <a:r>
              <a:rPr lang="ru-RU" sz="1400" dirty="0" smtClean="0">
                <a:solidFill>
                  <a:srgbClr val="000099"/>
                </a:solidFill>
              </a:rPr>
              <a:t>, с. Сосновское (4 выезда), д. Новый Завод, д. </a:t>
            </a:r>
            <a:r>
              <a:rPr lang="ru-RU" sz="1400" dirty="0" err="1" smtClean="0">
                <a:solidFill>
                  <a:srgbClr val="000099"/>
                </a:solidFill>
              </a:rPr>
              <a:t>Б-Белоносово</a:t>
            </a:r>
            <a:r>
              <a:rPr lang="ru-RU" sz="1400" dirty="0" smtClean="0">
                <a:solidFill>
                  <a:srgbClr val="000099"/>
                </a:solidFill>
              </a:rPr>
              <a:t>, д. Брод, д. </a:t>
            </a:r>
            <a:r>
              <a:rPr lang="ru-RU" sz="1400" dirty="0" err="1" smtClean="0">
                <a:solidFill>
                  <a:srgbClr val="000099"/>
                </a:solidFill>
              </a:rPr>
              <a:t>Пирогово</a:t>
            </a:r>
            <a:r>
              <a:rPr lang="ru-RU" sz="1400" dirty="0" smtClean="0">
                <a:solidFill>
                  <a:srgbClr val="000099"/>
                </a:solidFill>
              </a:rPr>
              <a:t>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Выезжали в отдаленные районы города: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п. </a:t>
            </a:r>
            <a:r>
              <a:rPr lang="ru-RU" sz="1400" dirty="0" err="1" smtClean="0">
                <a:solidFill>
                  <a:srgbClr val="000099"/>
                </a:solidFill>
              </a:rPr>
              <a:t>Хозспособ</a:t>
            </a:r>
            <a:r>
              <a:rPr lang="ru-RU" sz="1400" dirty="0" smtClean="0">
                <a:solidFill>
                  <a:srgbClr val="000099"/>
                </a:solidFill>
              </a:rPr>
              <a:t> (2 выезда), п. </a:t>
            </a:r>
            <a:r>
              <a:rPr lang="ru-RU" sz="1400" dirty="0" err="1" smtClean="0">
                <a:solidFill>
                  <a:srgbClr val="000099"/>
                </a:solidFill>
              </a:rPr>
              <a:t>Мартюш</a:t>
            </a:r>
            <a:r>
              <a:rPr lang="ru-RU" sz="1400" dirty="0" smtClean="0">
                <a:solidFill>
                  <a:srgbClr val="000099"/>
                </a:solidFill>
              </a:rPr>
              <a:t>, ул. Ленина 115 (2 выезда), п. Силикатный (6 выездов). Школа-интернат № 27, п. Трубников ул. Лесная 2-а</a:t>
            </a:r>
          </a:p>
          <a:p>
            <a:r>
              <a:rPr lang="ru-RU" sz="1400" dirty="0" smtClean="0"/>
              <a:t> .</a:t>
            </a:r>
            <a:endParaRPr lang="ru-RU" sz="1400" dirty="0"/>
          </a:p>
        </p:txBody>
      </p:sp>
      <p:pic>
        <p:nvPicPr>
          <p:cNvPr id="21" name="Picture 4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62600" y="4343400"/>
            <a:ext cx="2516717" cy="188753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447800" y="240267"/>
            <a:ext cx="6248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48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 – реабилитационное отделение</a:t>
            </a:r>
          </a:p>
        </p:txBody>
      </p:sp>
      <p:pic>
        <p:nvPicPr>
          <p:cNvPr id="14" name="Picture 3" descr="C:\Users\Andreeva_TI\Desktop\Рисунок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3352800"/>
            <a:ext cx="3949232" cy="2819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6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274638"/>
            <a:ext cx="6858000" cy="1020762"/>
          </a:xfrm>
        </p:spPr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Bookman Old Style" pitchFamily="18" charset="0"/>
              </a:rPr>
              <a:t>Структура отделения</a:t>
            </a:r>
            <a:endParaRPr lang="ru-RU" sz="4000" dirty="0" smtClean="0">
              <a:solidFill>
                <a:srgbClr val="FF0000"/>
              </a:solidFill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143000" y="1219200"/>
            <a:ext cx="7389813" cy="838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99"/>
                </a:solidFill>
                <a:latin typeface="Arial" charset="0"/>
              </a:rPr>
              <a:t>ЗАВЕДУЮЩИЙ ОТДЕЛЕНИЕМ</a:t>
            </a:r>
          </a:p>
        </p:txBody>
      </p:sp>
      <p:sp>
        <p:nvSpPr>
          <p:cNvPr id="16388" name="Rectangle 8"/>
          <p:cNvSpPr>
            <a:spLocks noChangeArrowheads="1"/>
          </p:cNvSpPr>
          <p:nvPr/>
        </p:nvSpPr>
        <p:spPr bwMode="auto">
          <a:xfrm>
            <a:off x="6858000" y="3124200"/>
            <a:ext cx="16002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СОЦИАЛЬНЫЙ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РАБОТНИК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(реабилитация в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домашних условиях)</a:t>
            </a: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6389" name="Rectangle 9"/>
          <p:cNvSpPr>
            <a:spLocks noChangeArrowheads="1"/>
          </p:cNvSpPr>
          <p:nvPr/>
        </p:nvSpPr>
        <p:spPr bwMode="auto">
          <a:xfrm>
            <a:off x="6400800" y="4343400"/>
            <a:ext cx="2057400" cy="182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</a:t>
            </a:r>
            <a:r>
              <a:rPr lang="ru-RU" sz="1400" b="1" dirty="0" err="1">
                <a:solidFill>
                  <a:srgbClr val="0000FF"/>
                </a:solidFill>
              </a:rPr>
              <a:t>социокультурная</a:t>
            </a:r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реабилитация,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ЗОЖ)</a:t>
            </a:r>
          </a:p>
        </p:txBody>
      </p:sp>
      <p:sp>
        <p:nvSpPr>
          <p:cNvPr id="16390" name="Line 11"/>
          <p:cNvSpPr>
            <a:spLocks noChangeShapeType="1"/>
          </p:cNvSpPr>
          <p:nvPr/>
        </p:nvSpPr>
        <p:spPr bwMode="auto">
          <a:xfrm flipH="1">
            <a:off x="1676400" y="2057400"/>
            <a:ext cx="7620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1" name="Line 12"/>
          <p:cNvSpPr>
            <a:spLocks noChangeShapeType="1"/>
          </p:cNvSpPr>
          <p:nvPr/>
        </p:nvSpPr>
        <p:spPr bwMode="auto">
          <a:xfrm>
            <a:off x="7010400" y="2057400"/>
            <a:ext cx="7620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2" name="Line 13"/>
          <p:cNvSpPr>
            <a:spLocks noChangeShapeType="1"/>
          </p:cNvSpPr>
          <p:nvPr/>
        </p:nvSpPr>
        <p:spPr bwMode="auto">
          <a:xfrm flipH="1">
            <a:off x="2438400" y="2057400"/>
            <a:ext cx="546100" cy="2270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3" name="Line 14"/>
          <p:cNvSpPr>
            <a:spLocks noChangeShapeType="1"/>
          </p:cNvSpPr>
          <p:nvPr/>
        </p:nvSpPr>
        <p:spPr bwMode="auto">
          <a:xfrm>
            <a:off x="6096000" y="2057400"/>
            <a:ext cx="76200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4" name="Rectangle 17"/>
          <p:cNvSpPr>
            <a:spLocks noChangeArrowheads="1"/>
          </p:cNvSpPr>
          <p:nvPr/>
        </p:nvSpPr>
        <p:spPr bwMode="auto">
          <a:xfrm>
            <a:off x="838200" y="3124200"/>
            <a:ext cx="16002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 dirty="0">
                <a:solidFill>
                  <a:srgbClr val="0000FF"/>
                </a:solidFill>
              </a:rPr>
              <a:t>ПСИХОЛОГ</a:t>
            </a:r>
          </a:p>
        </p:txBody>
      </p:sp>
      <p:sp>
        <p:nvSpPr>
          <p:cNvPr id="16396" name="Rectangle 10"/>
          <p:cNvSpPr>
            <a:spLocks noChangeArrowheads="1"/>
          </p:cNvSpPr>
          <p:nvPr/>
        </p:nvSpPr>
        <p:spPr bwMode="auto">
          <a:xfrm>
            <a:off x="3276600" y="4343400"/>
            <a:ext cx="2819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(бытовая  и трудовая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 реабилитация )</a:t>
            </a:r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4876800" y="2133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3733800" y="2667000"/>
            <a:ext cx="21336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СПЕЦИАЛИСТ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  ПО 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СОЦИАЛЬНОЙ РАБОТЕ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(первичный приём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 граждан)</a:t>
            </a:r>
          </a:p>
        </p:txBody>
      </p:sp>
      <p:sp>
        <p:nvSpPr>
          <p:cNvPr id="16399" name="Rectangle 8"/>
          <p:cNvSpPr>
            <a:spLocks noChangeArrowheads="1"/>
          </p:cNvSpPr>
          <p:nvPr/>
        </p:nvSpPr>
        <p:spPr bwMode="auto">
          <a:xfrm flipH="1">
            <a:off x="762000" y="4343400"/>
            <a:ext cx="2057400" cy="1752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</a:t>
            </a:r>
            <a:r>
              <a:rPr lang="ru-RU" sz="1400" b="1" dirty="0" err="1">
                <a:solidFill>
                  <a:srgbClr val="0000FF"/>
                </a:solidFill>
              </a:rPr>
              <a:t>социокультурная</a:t>
            </a:r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реабилитация,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прикладное творчество)</a:t>
            </a:r>
          </a:p>
        </p:txBody>
      </p:sp>
      <p:sp>
        <p:nvSpPr>
          <p:cNvPr id="16400" name="Rectangle 10"/>
          <p:cNvSpPr>
            <a:spLocks noChangeArrowheads="1"/>
          </p:cNvSpPr>
          <p:nvPr/>
        </p:nvSpPr>
        <p:spPr bwMode="auto">
          <a:xfrm>
            <a:off x="2895600" y="5486400"/>
            <a:ext cx="3429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99"/>
                </a:solidFill>
              </a:rPr>
              <a:t>КУЛЬТОРГАНИЗАТОР</a:t>
            </a:r>
          </a:p>
          <a:p>
            <a:pPr algn="ctr"/>
            <a:r>
              <a:rPr lang="ru-RU" sz="1400" b="1" dirty="0">
                <a:solidFill>
                  <a:srgbClr val="000099"/>
                </a:solidFill>
              </a:rPr>
              <a:t>(КЛУБНАЯ ДЕЯТЕЛЬНОСТЬ)</a:t>
            </a:r>
          </a:p>
        </p:txBody>
      </p:sp>
      <p:sp>
        <p:nvSpPr>
          <p:cNvPr id="16401" name="Line 14"/>
          <p:cNvSpPr>
            <a:spLocks noChangeShapeType="1"/>
          </p:cNvSpPr>
          <p:nvPr/>
        </p:nvSpPr>
        <p:spPr bwMode="auto">
          <a:xfrm flipH="1">
            <a:off x="3124200" y="2057400"/>
            <a:ext cx="7620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402" name="Line 14"/>
          <p:cNvSpPr>
            <a:spLocks noChangeShapeType="1"/>
          </p:cNvSpPr>
          <p:nvPr/>
        </p:nvSpPr>
        <p:spPr bwMode="auto">
          <a:xfrm>
            <a:off x="3581400" y="2057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143000" y="838200"/>
            <a:ext cx="6934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 -  реабилитационное отделение  оказывает услуги гражданам пожилого возраста и имеющим группу инвалидности: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14400" y="167640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Проведение мероприятий   </a:t>
            </a:r>
            <a:r>
              <a:rPr lang="ru-RU" b="1" dirty="0" err="1" smtClean="0">
                <a:solidFill>
                  <a:srgbClr val="000099"/>
                </a:solidFill>
                <a:latin typeface="Bookman Old Style" pitchFamily="18" charset="0"/>
              </a:rPr>
              <a:t>социокультурной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, социально-бытовой,  социально-психологической и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социально-трудовой реабилитации </a:t>
            </a:r>
          </a:p>
          <a:p>
            <a:pPr marL="342900" indent="-342900"/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   (курс  3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2.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 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Оформление документов и выдача направлений в социально – реабилитационные отделения 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для прохождения курса социальной реабилитации при условиях    круглосуточного пребывания, которые находятся в пределах Свердловской области</a:t>
            </a:r>
            <a:r>
              <a:rPr lang="ru-RU" dirty="0" smtClean="0">
                <a:solidFill>
                  <a:srgbClr val="000099"/>
                </a:solidFill>
              </a:rPr>
              <a:t> 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(курс 2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3.Обеспечение отдельных категорий граждан ПОИ</a:t>
            </a:r>
            <a:endParaRPr lang="ru-RU" b="1" dirty="0">
              <a:solidFill>
                <a:srgbClr val="000099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657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660612" y="914400"/>
            <a:ext cx="7956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Социально-бытовая реабилитация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14400" y="1524000"/>
            <a:ext cx="7543800" cy="2264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 – бытовая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занятия проводятся с целью восстановления функций самообслуживания, укрепления мотивации к достижению самостоятельности и независимости в быту по направлениям: </a:t>
            </a:r>
            <a:r>
              <a:rPr lang="ru-RU" sz="16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приготовление блюд, правила столового этикета, уход за комнатными растениями, уборка жилых помещений, основы  нанесения макияжа, коррекция  фигуры с помощью одежды, обучение компьютерной грамоте и пользованию мобильным телефоном и др.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4038600"/>
            <a:ext cx="3048000" cy="230118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52600" y="3810000"/>
            <a:ext cx="2006221" cy="2743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2590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09800" y="9906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Социально-бытовая реабилитация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 дому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14400" y="2209800"/>
            <a:ext cx="739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defRPr/>
            </a:pPr>
            <a:r>
              <a:rPr lang="ru-RU" dirty="0" smtClean="0">
                <a:solidFill>
                  <a:srgbClr val="000099"/>
                </a:solidFill>
              </a:rPr>
              <a:t>Для клиентов, которые не выходят за пределы квартиры, либо являются </a:t>
            </a:r>
            <a:r>
              <a:rPr lang="ru-RU" dirty="0" err="1" smtClean="0">
                <a:solidFill>
                  <a:srgbClr val="000099"/>
                </a:solidFill>
              </a:rPr>
              <a:t>маломобильными</a:t>
            </a:r>
            <a:r>
              <a:rPr lang="ru-RU" dirty="0" smtClean="0">
                <a:solidFill>
                  <a:srgbClr val="000099"/>
                </a:solidFill>
              </a:rPr>
              <a:t>,  проводятся занятия по социально-бытовой реабилитации в домашних условиях: обучение навыкам самообслуживания и способам организации досуга 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62817" name="Picture 1" descr="Изображение 43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24200" y="3733800"/>
            <a:ext cx="2997507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838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429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14400" y="1447800"/>
            <a:ext cx="7467600" cy="2633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Социально-трудовая  реабилитация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занятия направлены на развитие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трудовых навыков в процессе изготовления несложных швейных изделий. В рамках занятия клиент может научится: </a:t>
            </a:r>
            <a:r>
              <a:rPr lang="ru-RU" sz="16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пользоваться </a:t>
            </a:r>
            <a:r>
              <a:rPr lang="ru-RU" sz="1600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оверлоком</a:t>
            </a:r>
            <a:r>
              <a:rPr lang="ru-RU" sz="16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швейной и вышивальной машиной,  изготовлять изделия в технике «</a:t>
            </a:r>
            <a:r>
              <a:rPr lang="ru-RU" sz="1600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Пэчворк</a:t>
            </a:r>
            <a:r>
              <a:rPr lang="ru-RU" sz="16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 (шитьё изделий из кусочков ткани), шить комплекты постельного белья, кухонные прихватки, чехлы на стулья, изготовлять из ткани игрушки, декоративные подушки, сувениры, а так же вышивать скатерти и салфетки, используя швейную и вышивальную машину.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80462" y="914400"/>
            <a:ext cx="81163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Социально-трудовая реабилитация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61793" name="Picture 1" descr="DSCN046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0" y="4114800"/>
            <a:ext cx="163830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1794" name="Picture 2" descr="IMGA008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71600" y="4114800"/>
            <a:ext cx="30289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1371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81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09800" y="9144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62200" y="9144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Социально-психологическая реабилитация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38200" y="1828800"/>
            <a:ext cx="7620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solidFill>
                  <a:srgbClr val="000099"/>
                </a:solidFill>
              </a:rPr>
              <a:t>Социально - психологическая реабилитация </a:t>
            </a:r>
            <a:r>
              <a:rPr lang="ru-RU" dirty="0" smtClean="0">
                <a:solidFill>
                  <a:srgbClr val="000099"/>
                </a:solidFill>
              </a:rPr>
              <a:t>-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solidFill>
                  <a:srgbClr val="000099"/>
                </a:solidFill>
              </a:rPr>
              <a:t>занятия направлены на адаптацию клиента к социальному окружению, развитие способности к решению собственных проблем, активизацию жизненной позиции посредством проведения:  </a:t>
            </a:r>
            <a:r>
              <a:rPr lang="ru-RU" i="1" dirty="0" smtClean="0">
                <a:solidFill>
                  <a:srgbClr val="000099"/>
                </a:solidFill>
              </a:rPr>
              <a:t>сеансов релаксации,  </a:t>
            </a:r>
            <a:r>
              <a:rPr lang="ru-RU" i="1" dirty="0" err="1" smtClean="0">
                <a:solidFill>
                  <a:srgbClr val="000099"/>
                </a:solidFill>
              </a:rPr>
              <a:t>слайд-терапии</a:t>
            </a:r>
            <a:r>
              <a:rPr lang="ru-RU" i="1" dirty="0" smtClean="0">
                <a:solidFill>
                  <a:srgbClr val="000099"/>
                </a:solidFill>
              </a:rPr>
              <a:t>, коррекционных занятий, тренингов уверенности в себе, </a:t>
            </a:r>
            <a:r>
              <a:rPr lang="ru-RU" i="1" dirty="0" err="1" smtClean="0">
                <a:solidFill>
                  <a:srgbClr val="000099"/>
                </a:solidFill>
              </a:rPr>
              <a:t>арт-терапии</a:t>
            </a:r>
            <a:r>
              <a:rPr lang="ru-RU" i="1" dirty="0" smtClean="0">
                <a:solidFill>
                  <a:srgbClr val="000099"/>
                </a:solidFill>
              </a:rPr>
              <a:t>, песочной терапии, встреч групп </a:t>
            </a:r>
            <a:r>
              <a:rPr lang="ru-RU" i="1" dirty="0" err="1" smtClean="0">
                <a:solidFill>
                  <a:srgbClr val="000099"/>
                </a:solidFill>
              </a:rPr>
              <a:t>взаимоподдержки</a:t>
            </a:r>
            <a:r>
              <a:rPr lang="ru-RU" i="1" dirty="0" smtClean="0">
                <a:solidFill>
                  <a:srgbClr val="000099"/>
                </a:solidFill>
              </a:rPr>
              <a:t>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59745" name="Picture 1" descr="DSC000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4419600"/>
            <a:ext cx="284741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746" name="Picture 2" descr="DSC0022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7800" y="4383454"/>
            <a:ext cx="2819400" cy="2150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4572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152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838200" y="838200"/>
            <a:ext cx="7543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err="1" smtClean="0">
                <a:solidFill>
                  <a:srgbClr val="000099"/>
                </a:solidFill>
              </a:rPr>
              <a:t>Социокультурная</a:t>
            </a:r>
            <a:r>
              <a:rPr lang="ru-RU" b="1" dirty="0" smtClean="0">
                <a:solidFill>
                  <a:srgbClr val="000099"/>
                </a:solidFill>
              </a:rPr>
              <a:t> реабилитация (прикладное творчество)</a:t>
            </a:r>
            <a:r>
              <a:rPr lang="ru-RU" dirty="0" smtClean="0">
                <a:solidFill>
                  <a:srgbClr val="000099"/>
                </a:solidFill>
              </a:rPr>
              <a:t> -</a:t>
            </a:r>
          </a:p>
          <a:p>
            <a:pPr algn="just">
              <a:lnSpc>
                <a:spcPct val="150000"/>
              </a:lnSpc>
              <a:buFontTx/>
              <a:buNone/>
            </a:pPr>
            <a:r>
              <a:rPr lang="ru-RU" dirty="0" smtClean="0">
                <a:solidFill>
                  <a:srgbClr val="000099"/>
                </a:solidFill>
              </a:rPr>
              <a:t>     занятия направлены на развитие мышления, привитие художественного и эстетического  вкуса, восстановление мелкой моторики, посредством применения техник: </a:t>
            </a:r>
            <a:r>
              <a:rPr lang="ru-RU" i="1" dirty="0" smtClean="0">
                <a:solidFill>
                  <a:srgbClr val="000099"/>
                </a:solidFill>
              </a:rPr>
              <a:t> стеклопластика, работа с солёным тестом, </a:t>
            </a:r>
            <a:r>
              <a:rPr lang="ru-RU" i="1" dirty="0" err="1" smtClean="0">
                <a:solidFill>
                  <a:srgbClr val="000099"/>
                </a:solidFill>
              </a:rPr>
              <a:t>бисероплетение</a:t>
            </a:r>
            <a:r>
              <a:rPr lang="ru-RU" i="1" dirty="0" smtClean="0">
                <a:solidFill>
                  <a:srgbClr val="000099"/>
                </a:solidFill>
              </a:rPr>
              <a:t>,  оригами, выжигание по дереву, шитьё мягких игрушек, вязание спицами и крючком, </a:t>
            </a:r>
            <a:r>
              <a:rPr lang="ru-RU" i="1" dirty="0" err="1" smtClean="0">
                <a:solidFill>
                  <a:srgbClr val="000099"/>
                </a:solidFill>
              </a:rPr>
              <a:t>декупаж</a:t>
            </a:r>
            <a:r>
              <a:rPr lang="ru-RU" i="1" dirty="0" smtClean="0">
                <a:solidFill>
                  <a:srgbClr val="000099"/>
                </a:solidFill>
              </a:rPr>
              <a:t> и др.</a:t>
            </a:r>
            <a:endParaRPr lang="ru-RU" dirty="0" smtClean="0">
              <a:solidFill>
                <a:srgbClr val="000099"/>
              </a:solidFill>
            </a:endParaRPr>
          </a:p>
        </p:txBody>
      </p:sp>
      <p:pic>
        <p:nvPicPr>
          <p:cNvPr id="14" name="Picture 10" descr="F:\фото 2014 преобраз\социокультурная прикладное творчество 2014\алла ивановна ребилитация занятия\P10802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3505200"/>
            <a:ext cx="2411627" cy="162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9" descr="F:\фото 2014 преобраз\социокультурная прикладное творчество 2014\алла ивановна ребилитация занятия\P10802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9000" y="4648200"/>
            <a:ext cx="2757237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0" descr="F:\фото 2014 преобраз\социокультурная прикладное творчество 2014\IMG_108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3429000"/>
            <a:ext cx="2530700" cy="184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81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533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28194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33400" y="9906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430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561844" y="838200"/>
            <a:ext cx="5928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  <a:cs typeface="Times New Roman" pitchFamily="18" charset="0"/>
              </a:rPr>
              <a:t>Адаптивная физкультура</a:t>
            </a:r>
            <a:endParaRPr lang="ru-RU" sz="3200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54625" name="Picture 1" descr="IMG_028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1676400"/>
            <a:ext cx="2752725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626" name="Picture 2" descr="IMG_053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1524000"/>
            <a:ext cx="33051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627" name="Picture 3" descr="IMG_120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71800" y="3962400"/>
            <a:ext cx="319087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67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914400" y="838200"/>
            <a:ext cx="739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Организация и проведение культурно-массовых , познавательных мероприятий</a:t>
            </a:r>
            <a:endParaRPr lang="ru-RU" sz="32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53601" name="Picture 1" descr="IMG_000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3429000"/>
            <a:ext cx="3529654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02" name="Picture 2" descr="IMG_09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3505200"/>
            <a:ext cx="354021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67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143000" y="914400"/>
            <a:ext cx="6934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Клуб здорового образа жизни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«ТОНУС» 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4" name="Picture 12" descr="F:\фото 2014 преобраз\ЗОЖ\цаф\IMG_207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2209800"/>
            <a:ext cx="32004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3" descr="F:\фото 2014 преобраз\ЗОЖ\цаф\IMG_206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6800" y="22098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5486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5105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0668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613198" y="1066800"/>
            <a:ext cx="60442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</a:rPr>
              <a:t>Театральная студия </a:t>
            </a:r>
            <a:r>
              <a:rPr lang="ru-RU" sz="3200" b="1" dirty="0" smtClean="0">
                <a:solidFill>
                  <a:srgbClr val="FF0000"/>
                </a:solidFill>
              </a:rPr>
              <a:t>«СКАРАБЕЙ»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4" name="Picture 4" descr="IMG_018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4600" y="1981200"/>
            <a:ext cx="3962400" cy="2641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990600"/>
            <a:ext cx="2754536" cy="2066925"/>
          </a:xfrm>
          <a:prstGeom prst="rect">
            <a:avLst/>
          </a:prstGeom>
          <a:noFill/>
        </p:spPr>
      </p:pic>
      <p:pic>
        <p:nvPicPr>
          <p:cNvPr id="13" name="Picture 18" descr="P10100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3124200"/>
            <a:ext cx="3251200" cy="24384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Участковая социальная служба </a:t>
            </a:r>
          </a:p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города и Каменского района</a:t>
            </a:r>
          </a:p>
        </p:txBody>
      </p:sp>
      <p:pic>
        <p:nvPicPr>
          <p:cNvPr id="15" name="Picture 2" descr="ouss-rayon-1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3124200"/>
            <a:ext cx="3768130" cy="228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895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5105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066800"/>
            <a:ext cx="2754536" cy="2066925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838200" y="1828800"/>
            <a:ext cx="739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В течение 2012 года продолжилась работа участковой социальной службой на 16 участках Каменского района численностью от 1 500 до </a:t>
            </a:r>
          </a:p>
          <a:p>
            <a:pPr algn="just"/>
            <a:r>
              <a:rPr lang="ru-RU" dirty="0" smtClean="0">
                <a:solidFill>
                  <a:srgbClr val="000099"/>
                </a:solidFill>
              </a:rPr>
              <a:t>2 000 человек. В отделении работает 14 участковых специалистов по социальной работе.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38200" y="838200"/>
            <a:ext cx="7543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r>
              <a:rPr lang="ru-RU" dirty="0" smtClean="0">
                <a:solidFill>
                  <a:srgbClr val="000099"/>
                </a:solidFill>
              </a:rPr>
              <a:t>В течение 2012 года продолжилась работа участковой социальной службой на 12 участках города численностью по 15 000 тыс. человек. В отделении работает 12 участковых специалистов по социальной работе.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47457" name="Rectangle 1"/>
          <p:cNvSpPr>
            <a:spLocks noChangeArrowheads="1"/>
          </p:cNvSpPr>
          <p:nvPr/>
        </p:nvSpPr>
        <p:spPr bwMode="auto">
          <a:xfrm>
            <a:off x="914400" y="3124200"/>
            <a:ext cx="613950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0099"/>
                </a:solidFill>
              </a:rPr>
              <a:t>В</a:t>
            </a:r>
            <a:r>
              <a:rPr lang="ru-RU" sz="1400" dirty="0" smtClean="0">
                <a:solidFill>
                  <a:srgbClr val="000099"/>
                </a:solidFill>
              </a:rPr>
              <a:t> </a:t>
            </a:r>
            <a:r>
              <a:rPr lang="ru-RU" sz="1400" b="1" dirty="0" smtClean="0">
                <a:solidFill>
                  <a:srgbClr val="000099"/>
                </a:solidFill>
              </a:rPr>
              <a:t>течение 2012 года </a:t>
            </a: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Отделением участковой социальной службы города</a:t>
            </a:r>
            <a:endParaRPr kumimoji="0" lang="ru-RU" sz="180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14400" y="3429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обслужено 9 942 человека,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14400" y="3429000"/>
            <a:ext cx="23827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оказано 59 502 услуги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838200" y="4100899"/>
            <a:ext cx="67818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0099"/>
                </a:solidFill>
              </a:rPr>
              <a:t>В</a:t>
            </a:r>
            <a:r>
              <a:rPr lang="ru-RU" sz="1400" dirty="0" smtClean="0">
                <a:solidFill>
                  <a:srgbClr val="000099"/>
                </a:solidFill>
              </a:rPr>
              <a:t> </a:t>
            </a:r>
            <a:r>
              <a:rPr lang="ru-RU" sz="1400" b="1" dirty="0" smtClean="0">
                <a:solidFill>
                  <a:srgbClr val="000099"/>
                </a:solidFill>
              </a:rPr>
              <a:t>течение 2012 года </a:t>
            </a: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участковой социальной службы по Каменскому району</a:t>
            </a:r>
            <a:r>
              <a:rPr lang="ru-RU" b="1" dirty="0" smtClean="0"/>
              <a:t> </a:t>
            </a:r>
            <a:endParaRPr lang="ru-RU" sz="1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оказано  68 832 услуг 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Обслужено 8 649 человек,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180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9505" name="Picture 1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7800" y="4343400"/>
            <a:ext cx="2847975" cy="211455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27432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5715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"/>
            <a:ext cx="2754536" cy="2066925"/>
          </a:xfrm>
          <a:prstGeom prst="rect">
            <a:avLst/>
          </a:prstGeom>
          <a:noFill/>
        </p:spPr>
      </p:pic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762000" y="838200"/>
            <a:ext cx="754380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8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собраниях, круглых столах,  совещаниях, конференциях:</a:t>
            </a:r>
            <a:endParaRPr kumimoji="0" lang="ru-RU" sz="9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роведение круглого стола со специалистами Центра (участники проекта) по итогом работы по проекту «Возрождения семьи» 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частие в методических секции УСС Южного управленческого округа в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г.Рефть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частие в областном семинаре «Взаимодействие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мультидисциплинарной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бригаде по профилактике ВИЧ»      г.Екатеринбург.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7457" name="Рисунок 2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4572000"/>
            <a:ext cx="2524125" cy="1878013"/>
          </a:xfrm>
          <a:prstGeom prst="rect">
            <a:avLst/>
          </a:prstGeom>
          <a:noFill/>
        </p:spPr>
      </p:pic>
      <p:sp>
        <p:nvSpPr>
          <p:cNvPr id="147459" name="Rectangle 3"/>
          <p:cNvSpPr>
            <a:spLocks noChangeArrowheads="1"/>
          </p:cNvSpPr>
          <p:nvPr/>
        </p:nvSpPr>
        <p:spPr bwMode="auto">
          <a:xfrm rot="10800000" flipV="1">
            <a:off x="838200" y="2362200"/>
            <a:ext cx="75438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частие в конкурсе – смотре «Модернизация и инновационные технологии социального обслуживания в учреждениях социального обслуживания населения Свердловской области»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рганизация и участие в круглом столе «От сотрудничества – к новым возможностям»(взаимодействие структурных подразделений Центра ОСО и УСС).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-М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етодическое совещание со специалистами Центра по реализации проекта «Возрождение семьи».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частие в конференции «Модернизация и инновационные технологии социального обслуживания в учреждениях социального обслуживания населения Свердловской области.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мотр – презентация социального проектов «Рецепт долголетия» по организации работы «Школы пожилого возраста» на социальных участках города.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частие в семинаре «Форпост» г.Екатеринбург Тема: «Инновационные технологии в профилактической деятельности в молодёжной среде».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7463" name="Рисунок 9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4495800"/>
            <a:ext cx="2978150" cy="2008187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46433" name="Rectangle 1"/>
          <p:cNvSpPr>
            <a:spLocks noChangeArrowheads="1"/>
          </p:cNvSpPr>
          <p:nvPr/>
        </p:nvSpPr>
        <p:spPr bwMode="auto">
          <a:xfrm>
            <a:off x="838200" y="745123"/>
            <a:ext cx="7620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Проведение </a:t>
            </a:r>
            <a:r>
              <a:rPr kumimoji="0" lang="ru-RU" sz="1600" b="1" i="0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досуговых</a:t>
            </a: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мероприятий на социальных участках города:</a:t>
            </a:r>
            <a:endParaRPr kumimoji="0" lang="ru-RU" sz="18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6435" name="Picture 3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752475" y="6432550"/>
            <a:ext cx="2066925" cy="2000250"/>
          </a:xfrm>
          <a:prstGeom prst="rect">
            <a:avLst/>
          </a:prstGeom>
          <a:noFill/>
        </p:spPr>
      </p:pic>
      <p:pic>
        <p:nvPicPr>
          <p:cNvPr id="146434" name="Picture 2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43300" y="7543800"/>
            <a:ext cx="2603500" cy="1938338"/>
          </a:xfrm>
          <a:prstGeom prst="rect">
            <a:avLst/>
          </a:prstGeom>
          <a:noFill/>
        </p:spPr>
      </p:pic>
      <p:sp>
        <p:nvSpPr>
          <p:cNvPr id="1464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6437" name="Rectangle 5"/>
          <p:cNvSpPr>
            <a:spLocks noChangeArrowheads="1"/>
          </p:cNvSpPr>
          <p:nvPr/>
        </p:nvSpPr>
        <p:spPr bwMode="auto">
          <a:xfrm rot="10800000" flipV="1">
            <a:off x="838200" y="1324570"/>
            <a:ext cx="754380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Организация и проведение праздничного мероприятия, посвященного Дню защитника Отечества совместно с общеобразовательной  школой №14 в п. Силикатный: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игровая программа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«Рыцарский турнир»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охвачено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40чел.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роведение праздника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«Разгульная Масленица!»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социальных участках города совместно со специалистами ФЦБ№ 17: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д. Новый Завод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35чел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Ст. Каменск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33чел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Хозспособ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37чел.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6438" name="Rectangle 6"/>
          <p:cNvSpPr>
            <a:spLocks noChangeArrowheads="1"/>
          </p:cNvSpPr>
          <p:nvPr/>
        </p:nvSpPr>
        <p:spPr bwMode="auto">
          <a:xfrm rot="10800000" flipV="1">
            <a:off x="838200" y="2819400"/>
            <a:ext cx="7620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п. Силикатный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88чел.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д.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Монастырка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25 чел.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Итого : 218чел.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6439" name="Rectangle 7"/>
          <p:cNvSpPr>
            <a:spLocks noChangeArrowheads="1"/>
          </p:cNvSpPr>
          <p:nvPr/>
        </p:nvSpPr>
        <p:spPr bwMode="auto">
          <a:xfrm>
            <a:off x="838200" y="3297704"/>
            <a:ext cx="75438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роведение театрализованной игры: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д.Монастырка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(СОШ№39)- 19детей,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Интернат – школа№27 – 45детей,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Хозспособ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(СОШ№51) – 18 детей,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п.Чекаловский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40детей,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п.Силикатный – 37детей.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Итого 159чел.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роведение игровой программы для детей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из малообеспеченных семей по сказкам Чуковского: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д.Монастырка-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19детей.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6440" name="Picture 8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81600" y="2438400"/>
            <a:ext cx="2603500" cy="1938337"/>
          </a:xfrm>
          <a:prstGeom prst="rect">
            <a:avLst/>
          </a:prstGeom>
          <a:noFill/>
        </p:spPr>
      </p:pic>
      <p:pic>
        <p:nvPicPr>
          <p:cNvPr id="146441" name="Picture 9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5400" y="4495800"/>
            <a:ext cx="2762250" cy="206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79201" name="WordArt 1"/>
          <p:cNvSpPr>
            <a:spLocks noChangeArrowheads="1" noChangeShapeType="1" noTextEdit="1"/>
          </p:cNvSpPr>
          <p:nvPr/>
        </p:nvSpPr>
        <p:spPr bwMode="auto">
          <a:xfrm>
            <a:off x="1219200" y="1447800"/>
            <a:ext cx="2952750" cy="297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клуб-"Ника"</a:t>
            </a:r>
          </a:p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клуб-"Отрада"</a:t>
            </a:r>
          </a:p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клуб-"Молодушки"</a:t>
            </a:r>
          </a:p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клуб-"Элегант"</a:t>
            </a:r>
          </a:p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клуб-"Виктория"</a:t>
            </a:r>
          </a:p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клуб-"Валенсия"</a:t>
            </a:r>
          </a:p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клуб-"Свеча"</a:t>
            </a:r>
          </a:p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клуб-"Фронтовики"</a:t>
            </a:r>
          </a:p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клуб-"Провинциалка"</a:t>
            </a:r>
          </a:p>
          <a:p>
            <a:pPr algn="ctr" rtl="0"/>
            <a:r>
              <a:rPr lang="ru-RU" sz="2000" kern="10" spc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клуб- "Звёздочка"</a:t>
            </a:r>
            <a:endParaRPr lang="ru-RU" sz="2000" kern="10" spc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/>
              <a:latin typeface="Arial Black"/>
            </a:endParaRPr>
          </a:p>
        </p:txBody>
      </p:sp>
      <p:sp>
        <p:nvSpPr>
          <p:cNvPr id="179202" name="Rectangle 2"/>
          <p:cNvSpPr>
            <a:spLocks noChangeArrowheads="1"/>
          </p:cNvSpPr>
          <p:nvPr/>
        </p:nvSpPr>
        <p:spPr bwMode="auto">
          <a:xfrm>
            <a:off x="2854779" y="897523"/>
            <a:ext cx="389164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 клубной деятельности</a:t>
            </a:r>
            <a:endParaRPr kumimoji="0" lang="ru-RU" sz="18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9203" name="Picture 3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0" y="4724400"/>
            <a:ext cx="2341563" cy="1676400"/>
          </a:xfrm>
          <a:prstGeom prst="rect">
            <a:avLst/>
          </a:prstGeom>
          <a:noFill/>
        </p:spPr>
      </p:pic>
      <p:pic>
        <p:nvPicPr>
          <p:cNvPr id="179204" name="Рисунок 21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4191000"/>
            <a:ext cx="2603500" cy="1905000"/>
          </a:xfrm>
          <a:prstGeom prst="rect">
            <a:avLst/>
          </a:prstGeom>
          <a:noFill/>
        </p:spPr>
      </p:pic>
      <p:pic>
        <p:nvPicPr>
          <p:cNvPr id="179205" name="Picture 5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1447800"/>
            <a:ext cx="1573213" cy="2078037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838200" y="762000"/>
            <a:ext cx="75438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Организация и проведение акции единого социального комплекса </a:t>
            </a:r>
            <a:r>
              <a:rPr lang="ru-RU" sz="1600" b="1" dirty="0" smtClean="0">
                <a:solidFill>
                  <a:srgbClr val="FF0000"/>
                </a:solidFill>
              </a:rPr>
              <a:t>«Автобус Надежды»</a:t>
            </a:r>
            <a:r>
              <a:rPr lang="ru-RU" sz="1400" dirty="0" smtClean="0"/>
              <a:t> </a:t>
            </a:r>
            <a:r>
              <a:rPr lang="ru-RU" sz="1400" dirty="0" smtClean="0">
                <a:solidFill>
                  <a:srgbClr val="000099"/>
                </a:solidFill>
              </a:rPr>
              <a:t>на территорию </a:t>
            </a:r>
            <a:r>
              <a:rPr lang="ru-RU" sz="1400" dirty="0" err="1" smtClean="0">
                <a:solidFill>
                  <a:srgbClr val="000099"/>
                </a:solidFill>
              </a:rPr>
              <a:t>Горноисетской</a:t>
            </a:r>
            <a:r>
              <a:rPr lang="ru-RU" sz="1400" dirty="0" smtClean="0">
                <a:solidFill>
                  <a:srgbClr val="000099"/>
                </a:solidFill>
              </a:rPr>
              <a:t> сельской администрации – 16 февраля 2012 года, обслужено 56 человек. 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         Содействие в организации и проведении акции единого социального комплекса «Автобус Надежды» на территории </a:t>
            </a:r>
            <a:r>
              <a:rPr lang="ru-RU" sz="1400" dirty="0" err="1" smtClean="0">
                <a:solidFill>
                  <a:srgbClr val="000099"/>
                </a:solidFill>
              </a:rPr>
              <a:t>Маминской</a:t>
            </a:r>
            <a:r>
              <a:rPr lang="ru-RU" sz="1400" dirty="0" smtClean="0">
                <a:solidFill>
                  <a:srgbClr val="000099"/>
                </a:solidFill>
              </a:rPr>
              <a:t> сельской администрации – 24 февраля 2012 года, обслужено 75 человек, на территориях </a:t>
            </a:r>
            <a:r>
              <a:rPr lang="ru-RU" sz="1400" dirty="0" err="1" smtClean="0">
                <a:solidFill>
                  <a:srgbClr val="000099"/>
                </a:solidFill>
              </a:rPr>
              <a:t>Окуловской</a:t>
            </a:r>
            <a:r>
              <a:rPr lang="ru-RU" sz="1400" dirty="0" smtClean="0">
                <a:solidFill>
                  <a:srgbClr val="000099"/>
                </a:solidFill>
              </a:rPr>
              <a:t> сельской администрации – 25 мая 2012 года, обслужено 25 человек и </a:t>
            </a:r>
            <a:r>
              <a:rPr lang="ru-RU" sz="1400" dirty="0" err="1" smtClean="0">
                <a:solidFill>
                  <a:srgbClr val="000099"/>
                </a:solidFill>
              </a:rPr>
              <a:t>Кисловской</a:t>
            </a:r>
            <a:r>
              <a:rPr lang="ru-RU" sz="1400" dirty="0" smtClean="0">
                <a:solidFill>
                  <a:srgbClr val="000099"/>
                </a:solidFill>
              </a:rPr>
              <a:t> сельской администрации – 10 апреля 2012 года, обслужено 20 человек, на территории </a:t>
            </a:r>
            <a:r>
              <a:rPr lang="ru-RU" sz="1400" dirty="0" err="1" smtClean="0">
                <a:solidFill>
                  <a:srgbClr val="000099"/>
                </a:solidFill>
              </a:rPr>
              <a:t>Рыбниковской</a:t>
            </a:r>
            <a:r>
              <a:rPr lang="ru-RU" sz="1400" dirty="0" smtClean="0">
                <a:solidFill>
                  <a:srgbClr val="000099"/>
                </a:solidFill>
              </a:rPr>
              <a:t> сельской администрации – 18 октября 2012года, обслужено 208 человек, на территории </a:t>
            </a:r>
            <a:r>
              <a:rPr lang="ru-RU" sz="1400" dirty="0" err="1" smtClean="0">
                <a:solidFill>
                  <a:srgbClr val="000099"/>
                </a:solidFill>
              </a:rPr>
              <a:t>Позарихинской</a:t>
            </a:r>
            <a:r>
              <a:rPr lang="ru-RU" sz="1400" dirty="0" smtClean="0">
                <a:solidFill>
                  <a:srgbClr val="000099"/>
                </a:solidFill>
              </a:rPr>
              <a:t> сельской администрации – 30 ноября 2012года, обслужено 8 человек.</a:t>
            </a:r>
          </a:p>
          <a:p>
            <a:r>
              <a:rPr lang="ru-RU" sz="1400" dirty="0" smtClean="0">
                <a:solidFill>
                  <a:srgbClr val="000099"/>
                </a:solidFill>
              </a:rPr>
              <a:t>        Организация и проведение акции единого социального комплекса «Автобус Надежды» на территорию Черемховской  сельской администрации – 13 декабря 2012 года, обслужено 63 человека.</a:t>
            </a:r>
            <a:endParaRPr lang="ru-RU" sz="1400" dirty="0">
              <a:solidFill>
                <a:srgbClr val="000099"/>
              </a:solidFill>
            </a:endParaRPr>
          </a:p>
        </p:txBody>
      </p:sp>
      <p:pic>
        <p:nvPicPr>
          <p:cNvPr id="178177" name="Рисунок 1" descr="C:\Users\kson3-1-3\Desktop\фото Каменский район\автобус Покровка\100_218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3886200"/>
            <a:ext cx="278130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8178" name="Рисунок 2" descr="C:\Users\kson3-1-3\Desktop\фото Каменский район\автобус Покровка\100_22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3962400"/>
            <a:ext cx="27527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38200" y="452735"/>
            <a:ext cx="75438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Сотрудниками Государственного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бюджетного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учреждения социального обслуживания населения  «Комплексный центр социального обслуживания населения» города Каменска – Уральского </a:t>
            </a:r>
            <a:r>
              <a:rPr kumimoji="0" lang="ru-RU" sz="2400" b="1" i="1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 2012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обслужено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22 009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человек, оказано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456 228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724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5638800"/>
            <a:ext cx="685800" cy="6858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3657600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685800" cy="685800"/>
          </a:xfrm>
          <a:prstGeom prst="rect">
            <a:avLst/>
          </a:prstGeom>
          <a:noFill/>
        </p:spPr>
      </p:pic>
      <p:pic>
        <p:nvPicPr>
          <p:cNvPr id="1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2819400"/>
            <a:ext cx="685800" cy="685800"/>
          </a:xfrm>
          <a:prstGeom prst="rect">
            <a:avLst/>
          </a:prstGeom>
          <a:noFill/>
        </p:spPr>
      </p:pic>
      <p:pic>
        <p:nvPicPr>
          <p:cNvPr id="1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31242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505200"/>
            <a:ext cx="685800" cy="685800"/>
          </a:xfrm>
          <a:prstGeom prst="rect">
            <a:avLst/>
          </a:prstGeom>
          <a:noFill/>
        </p:spPr>
      </p:pic>
      <p:pic>
        <p:nvPicPr>
          <p:cNvPr id="31748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3581400"/>
            <a:ext cx="2895600" cy="3054858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572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5161</TotalTime>
  <Words>5171</Words>
  <Application>Microsoft Office PowerPoint</Application>
  <PresentationFormat>Экран (4:3)</PresentationFormat>
  <Paragraphs>504</Paragraphs>
  <Slides>54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6" baseType="lpstr">
      <vt:lpstr>Office Theme</vt:lpstr>
      <vt:lpstr>Acrobat 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Структура отделения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Andreeva_TI</cp:lastModifiedBy>
  <cp:revision>776</cp:revision>
  <dcterms:created xsi:type="dcterms:W3CDTF">2016-07-05T05:21:18Z</dcterms:created>
  <dcterms:modified xsi:type="dcterms:W3CDTF">2016-12-16T04:24:42Z</dcterms:modified>
</cp:coreProperties>
</file>