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8" r:id="rId4"/>
    <p:sldId id="290" r:id="rId5"/>
    <p:sldId id="291" r:id="rId6"/>
    <p:sldId id="297" r:id="rId7"/>
    <p:sldId id="364" r:id="rId8"/>
    <p:sldId id="315" r:id="rId9"/>
    <p:sldId id="368" r:id="rId10"/>
    <p:sldId id="314" r:id="rId11"/>
    <p:sldId id="271" r:id="rId12"/>
    <p:sldId id="317" r:id="rId13"/>
    <p:sldId id="319" r:id="rId14"/>
    <p:sldId id="346" r:id="rId15"/>
    <p:sldId id="392" r:id="rId16"/>
    <p:sldId id="320" r:id="rId17"/>
    <p:sldId id="343" r:id="rId18"/>
    <p:sldId id="344" r:id="rId19"/>
    <p:sldId id="390" r:id="rId20"/>
    <p:sldId id="391" r:id="rId21"/>
    <p:sldId id="273" r:id="rId22"/>
    <p:sldId id="308" r:id="rId23"/>
    <p:sldId id="307" r:id="rId24"/>
    <p:sldId id="309" r:id="rId25"/>
    <p:sldId id="310" r:id="rId26"/>
    <p:sldId id="311" r:id="rId27"/>
    <p:sldId id="326" r:id="rId28"/>
    <p:sldId id="327" r:id="rId29"/>
    <p:sldId id="373" r:id="rId30"/>
    <p:sldId id="329" r:id="rId31"/>
    <p:sldId id="347" r:id="rId32"/>
    <p:sldId id="378" r:id="rId33"/>
    <p:sldId id="349" r:id="rId34"/>
    <p:sldId id="375" r:id="rId35"/>
    <p:sldId id="379" r:id="rId36"/>
    <p:sldId id="333" r:id="rId37"/>
    <p:sldId id="383" r:id="rId38"/>
    <p:sldId id="384" r:id="rId39"/>
    <p:sldId id="385" r:id="rId40"/>
    <p:sldId id="387" r:id="rId41"/>
    <p:sldId id="388" r:id="rId42"/>
    <p:sldId id="389" r:id="rId43"/>
    <p:sldId id="393" r:id="rId44"/>
    <p:sldId id="274" r:id="rId45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993F0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12/23/2016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12/23/2016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12/23/2016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split orient="vert"/>
  </p:transition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1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gif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3.gif"/><Relationship Id="rId7" Type="http://schemas.openxmlformats.org/officeDocument/2006/relationships/image" Target="../media/image1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4.gif"/><Relationship Id="rId9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3.gif"/><Relationship Id="rId7" Type="http://schemas.openxmlformats.org/officeDocument/2006/relationships/image" Target="../media/image1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5" Type="http://schemas.openxmlformats.org/officeDocument/2006/relationships/image" Target="../media/image17.gif"/><Relationship Id="rId4" Type="http://schemas.openxmlformats.org/officeDocument/2006/relationships/image" Target="../media/image4.gif"/><Relationship Id="rId9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13.gif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2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gif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gif"/><Relationship Id="rId4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3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3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13.gif"/><Relationship Id="rId4" Type="http://schemas.openxmlformats.org/officeDocument/2006/relationships/image" Target="../media/image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3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13.gif"/><Relationship Id="rId4" Type="http://schemas.openxmlformats.org/officeDocument/2006/relationships/image" Target="../media/image3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image" Target="../media/image5.jpeg"/><Relationship Id="rId7" Type="http://schemas.openxmlformats.org/officeDocument/2006/relationships/image" Target="../media/image41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3.gif"/><Relationship Id="rId5" Type="http://schemas.openxmlformats.org/officeDocument/2006/relationships/image" Target="../media/image3.gif"/><Relationship Id="rId4" Type="http://schemas.openxmlformats.org/officeDocument/2006/relationships/image" Target="../media/image4.gif"/><Relationship Id="rId9" Type="http://schemas.openxmlformats.org/officeDocument/2006/relationships/oleObject" Target="../embeddings/oleObject1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4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13.gif"/><Relationship Id="rId4" Type="http://schemas.openxmlformats.org/officeDocument/2006/relationships/image" Target="../media/image3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4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13.gif"/><Relationship Id="rId4" Type="http://schemas.openxmlformats.org/officeDocument/2006/relationships/image" Target="../media/image3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5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3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5" Type="http://schemas.openxmlformats.org/officeDocument/2006/relationships/image" Target="../media/image52.jpeg"/><Relationship Id="rId4" Type="http://schemas.openxmlformats.org/officeDocument/2006/relationships/image" Target="../media/image3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5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54.gif"/><Relationship Id="rId4" Type="http://schemas.openxmlformats.org/officeDocument/2006/relationships/image" Target="../media/image3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5" Type="http://schemas.openxmlformats.org/officeDocument/2006/relationships/image" Target="../media/image48.png"/><Relationship Id="rId4" Type="http://schemas.openxmlformats.org/officeDocument/2006/relationships/image" Target="../media/image3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5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5" Type="http://schemas.openxmlformats.org/officeDocument/2006/relationships/image" Target="../media/image57.gif"/><Relationship Id="rId4" Type="http://schemas.openxmlformats.org/officeDocument/2006/relationships/image" Target="../media/image3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5" Type="http://schemas.openxmlformats.org/officeDocument/2006/relationships/image" Target="../media/image57.gif"/><Relationship Id="rId4" Type="http://schemas.openxmlformats.org/officeDocument/2006/relationships/image" Target="../media/image3.gif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jpeg"/><Relationship Id="rId5" Type="http://schemas.openxmlformats.org/officeDocument/2006/relationships/image" Target="../media/image57.gif"/><Relationship Id="rId4" Type="http://schemas.openxmlformats.org/officeDocument/2006/relationships/image" Target="../media/image3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gif"/><Relationship Id="rId4" Type="http://schemas.openxmlformats.org/officeDocument/2006/relationships/image" Target="../media/image3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6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png"/><Relationship Id="rId5" Type="http://schemas.openxmlformats.org/officeDocument/2006/relationships/image" Target="../media/image57.gif"/><Relationship Id="rId4" Type="http://schemas.openxmlformats.org/officeDocument/2006/relationships/image" Target="../media/image3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6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png"/><Relationship Id="rId5" Type="http://schemas.openxmlformats.org/officeDocument/2006/relationships/image" Target="../media/image57.gif"/><Relationship Id="rId4" Type="http://schemas.openxmlformats.org/officeDocument/2006/relationships/image" Target="../media/image3.gi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4.gif"/><Relationship Id="rId7" Type="http://schemas.openxmlformats.org/officeDocument/2006/relationships/image" Target="../media/image6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png"/><Relationship Id="rId5" Type="http://schemas.openxmlformats.org/officeDocument/2006/relationships/image" Target="../media/image57.gif"/><Relationship Id="rId4" Type="http://schemas.openxmlformats.org/officeDocument/2006/relationships/image" Target="../media/image3.gi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3" Type="http://schemas.openxmlformats.org/officeDocument/2006/relationships/image" Target="../media/image4.gif"/><Relationship Id="rId7" Type="http://schemas.openxmlformats.org/officeDocument/2006/relationships/image" Target="../media/image7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png"/><Relationship Id="rId5" Type="http://schemas.openxmlformats.org/officeDocument/2006/relationships/image" Target="../media/image57.gif"/><Relationship Id="rId4" Type="http://schemas.openxmlformats.org/officeDocument/2006/relationships/image" Target="../media/image3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7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jpeg"/><Relationship Id="rId5" Type="http://schemas.openxmlformats.org/officeDocument/2006/relationships/image" Target="../media/image57.gif"/><Relationship Id="rId4" Type="http://schemas.openxmlformats.org/officeDocument/2006/relationships/image" Target="../media/image3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7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png"/><Relationship Id="rId5" Type="http://schemas.openxmlformats.org/officeDocument/2006/relationships/image" Target="../media/image57.gif"/><Relationship Id="rId4" Type="http://schemas.openxmlformats.org/officeDocument/2006/relationships/image" Target="../media/image3.gi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3" Type="http://schemas.openxmlformats.org/officeDocument/2006/relationships/image" Target="../media/image4.gif"/><Relationship Id="rId7" Type="http://schemas.openxmlformats.org/officeDocument/2006/relationships/image" Target="../media/image7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png"/><Relationship Id="rId5" Type="http://schemas.openxmlformats.org/officeDocument/2006/relationships/image" Target="../media/image57.gif"/><Relationship Id="rId4" Type="http://schemas.openxmlformats.org/officeDocument/2006/relationships/image" Target="../media/image3.gif"/><Relationship Id="rId9" Type="http://schemas.openxmlformats.org/officeDocument/2006/relationships/image" Target="../media/image79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3" Type="http://schemas.openxmlformats.org/officeDocument/2006/relationships/image" Target="../media/image4.gif"/><Relationship Id="rId7" Type="http://schemas.openxmlformats.org/officeDocument/2006/relationships/image" Target="../media/image8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png"/><Relationship Id="rId5" Type="http://schemas.openxmlformats.org/officeDocument/2006/relationships/image" Target="../media/image57.gif"/><Relationship Id="rId4" Type="http://schemas.openxmlformats.org/officeDocument/2006/relationships/image" Target="../media/image3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8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3.png"/><Relationship Id="rId5" Type="http://schemas.openxmlformats.org/officeDocument/2006/relationships/image" Target="../media/image57.gif"/><Relationship Id="rId4" Type="http://schemas.openxmlformats.org/officeDocument/2006/relationships/image" Target="../media/image3.gi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3" Type="http://schemas.openxmlformats.org/officeDocument/2006/relationships/image" Target="../media/image4.gif"/><Relationship Id="rId7" Type="http://schemas.openxmlformats.org/officeDocument/2006/relationships/image" Target="../media/image8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5.png"/><Relationship Id="rId5" Type="http://schemas.openxmlformats.org/officeDocument/2006/relationships/image" Target="../media/image57.gif"/><Relationship Id="rId4" Type="http://schemas.openxmlformats.org/officeDocument/2006/relationships/image" Target="../media/image3.gif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png"/><Relationship Id="rId3" Type="http://schemas.openxmlformats.org/officeDocument/2006/relationships/image" Target="../media/image4.gif"/><Relationship Id="rId7" Type="http://schemas.openxmlformats.org/officeDocument/2006/relationships/image" Target="../media/image8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8.png"/><Relationship Id="rId11" Type="http://schemas.openxmlformats.org/officeDocument/2006/relationships/image" Target="../media/image93.png"/><Relationship Id="rId5" Type="http://schemas.openxmlformats.org/officeDocument/2006/relationships/image" Target="../media/image57.gif"/><Relationship Id="rId10" Type="http://schemas.openxmlformats.org/officeDocument/2006/relationships/image" Target="../media/image92.png"/><Relationship Id="rId4" Type="http://schemas.openxmlformats.org/officeDocument/2006/relationships/image" Target="../media/image3.gif"/><Relationship Id="rId9" Type="http://schemas.openxmlformats.org/officeDocument/2006/relationships/image" Target="../media/image91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9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4.jpeg"/><Relationship Id="rId5" Type="http://schemas.openxmlformats.org/officeDocument/2006/relationships/image" Target="../media/image57.gif"/><Relationship Id="rId4" Type="http://schemas.openxmlformats.org/officeDocument/2006/relationships/image" Target="../media/image3.gi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4" name="Picture 4" descr="http://realitypod.com/wp-content/uploads/2013/02/lumio-book-lamp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371600" y="304800"/>
            <a:ext cx="6477000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Летопись </a:t>
            </a:r>
          </a:p>
          <a:p>
            <a:pPr algn="ctr"/>
            <a: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ГБУ «КЦСОН </a:t>
            </a:r>
            <a:b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г. Каменска-Уральского»</a:t>
            </a:r>
            <a:b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за 2014 год</a:t>
            </a:r>
            <a:endParaRPr lang="ru-RU" sz="4400" dirty="0"/>
          </a:p>
        </p:txBody>
      </p:sp>
      <p:pic>
        <p:nvPicPr>
          <p:cNvPr id="5126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7200" y="6019800"/>
            <a:ext cx="533400" cy="533401"/>
          </a:xfrm>
          <a:prstGeom prst="rect">
            <a:avLst/>
          </a:prstGeom>
          <a:noFill/>
        </p:spPr>
      </p:pic>
      <p:pic>
        <p:nvPicPr>
          <p:cNvPr id="5128" name="Picture 8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48600" y="609600"/>
            <a:ext cx="419100" cy="419101"/>
          </a:xfrm>
          <a:prstGeom prst="rect">
            <a:avLst/>
          </a:prstGeom>
          <a:noFill/>
        </p:spPr>
      </p:pic>
      <p:pic>
        <p:nvPicPr>
          <p:cNvPr id="5130" name="Picture 10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2933700"/>
            <a:ext cx="457200" cy="457201"/>
          </a:xfrm>
          <a:prstGeom prst="rect">
            <a:avLst/>
          </a:prstGeom>
          <a:noFill/>
        </p:spPr>
      </p:pic>
      <p:pic>
        <p:nvPicPr>
          <p:cNvPr id="10" name="Picture 3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81200" y="0"/>
            <a:ext cx="843311" cy="942975"/>
          </a:xfrm>
          <a:prstGeom prst="rect">
            <a:avLst/>
          </a:prstGeom>
          <a:noFill/>
        </p:spPr>
      </p:pic>
      <p:pic>
        <p:nvPicPr>
          <p:cNvPr id="11" name="Picture 3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43800" y="4343400"/>
            <a:ext cx="1047750" cy="1171575"/>
          </a:xfrm>
          <a:prstGeom prst="rect">
            <a:avLst/>
          </a:prstGeom>
          <a:noFill/>
        </p:spPr>
      </p:pic>
      <p:pic>
        <p:nvPicPr>
          <p:cNvPr id="5132" name="Picture 12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5000" y="0"/>
            <a:ext cx="952500" cy="952500"/>
          </a:xfrm>
          <a:prstGeom prst="rect">
            <a:avLst/>
          </a:prstGeom>
          <a:noFill/>
        </p:spPr>
      </p:pic>
      <p:pic>
        <p:nvPicPr>
          <p:cNvPr id="5134" name="Picture 14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43800" y="4419600"/>
            <a:ext cx="952500" cy="952500"/>
          </a:xfrm>
          <a:prstGeom prst="rect">
            <a:avLst/>
          </a:prstGeom>
          <a:noFill/>
        </p:spPr>
      </p:pic>
      <p:pic>
        <p:nvPicPr>
          <p:cNvPr id="13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5943600"/>
            <a:ext cx="304800" cy="304801"/>
          </a:xfrm>
          <a:prstGeom prst="rect">
            <a:avLst/>
          </a:prstGeom>
          <a:noFill/>
        </p:spPr>
      </p:pic>
      <p:pic>
        <p:nvPicPr>
          <p:cNvPr id="14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1400" y="3124200"/>
            <a:ext cx="304800" cy="304801"/>
          </a:xfrm>
          <a:prstGeom prst="rect">
            <a:avLst/>
          </a:prstGeom>
          <a:noFill/>
        </p:spPr>
      </p:pic>
      <p:pic>
        <p:nvPicPr>
          <p:cNvPr id="15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9800" y="3962400"/>
            <a:ext cx="304800" cy="304801"/>
          </a:xfrm>
          <a:prstGeom prst="rect">
            <a:avLst/>
          </a:prstGeom>
          <a:noFill/>
        </p:spPr>
      </p:pic>
      <p:pic>
        <p:nvPicPr>
          <p:cNvPr id="16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4038600"/>
            <a:ext cx="304800" cy="304801"/>
          </a:xfrm>
          <a:prstGeom prst="rect">
            <a:avLst/>
          </a:prstGeom>
          <a:noFill/>
        </p:spPr>
      </p:pic>
      <p:pic>
        <p:nvPicPr>
          <p:cNvPr id="17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1600" y="3124200"/>
            <a:ext cx="304800" cy="304801"/>
          </a:xfrm>
          <a:prstGeom prst="rect">
            <a:avLst/>
          </a:prstGeom>
          <a:noFill/>
        </p:spPr>
      </p:pic>
      <p:pic>
        <p:nvPicPr>
          <p:cNvPr id="18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91400" y="6019800"/>
            <a:ext cx="304800" cy="304801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00" y="152400"/>
            <a:ext cx="1047750" cy="1171575"/>
          </a:xfrm>
          <a:prstGeom prst="rect">
            <a:avLst/>
          </a:prstGeom>
          <a:noFill/>
        </p:spPr>
      </p:pic>
      <p:pic>
        <p:nvPicPr>
          <p:cNvPr id="4105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9200" y="609600"/>
            <a:ext cx="762000" cy="85205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533400"/>
            <a:ext cx="685800" cy="685800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5105400" y="4267200"/>
            <a:ext cx="2971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Директор ГБУ «КЦСОН г. Каменска – Уральского  Гапанович </a:t>
            </a:r>
          </a:p>
          <a:p>
            <a:pPr algn="ctr"/>
            <a:r>
              <a:rPr lang="ru-RU" sz="1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Ирина Сергеевна</a:t>
            </a:r>
            <a:endParaRPr lang="ru-RU" sz="14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152400"/>
            <a:ext cx="533400" cy="533400"/>
          </a:xfrm>
          <a:prstGeom prst="rect">
            <a:avLst/>
          </a:prstGeom>
          <a:noFill/>
        </p:spPr>
      </p:pic>
      <p:pic>
        <p:nvPicPr>
          <p:cNvPr id="31746" name="Picture 2" descr="http://himchistka-ekaterinburg.umi.ru/images/cms/data/c_1cu41gxs82toa0c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81600" y="4953000"/>
            <a:ext cx="2895600" cy="1654629"/>
          </a:xfrm>
          <a:prstGeom prst="rect">
            <a:avLst/>
          </a:prstGeom>
          <a:noFill/>
        </p:spPr>
      </p:pic>
      <p:pic>
        <p:nvPicPr>
          <p:cNvPr id="18" name="Picture 4" descr="http://www.playcast.ru/uploads/2015/04/12/13129296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38200" y="5257800"/>
            <a:ext cx="3581401" cy="1066800"/>
          </a:xfrm>
          <a:prstGeom prst="rect">
            <a:avLst/>
          </a:prstGeom>
          <a:noFill/>
        </p:spPr>
      </p:pic>
      <p:sp>
        <p:nvSpPr>
          <p:cNvPr id="17" name="Прямоугольник 16"/>
          <p:cNvSpPr/>
          <p:nvPr/>
        </p:nvSpPr>
        <p:spPr>
          <a:xfrm>
            <a:off x="838200" y="1828800"/>
            <a:ext cx="3733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pic>
        <p:nvPicPr>
          <p:cNvPr id="1026" name="Picture 2" descr="D:\фото\директор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05400" y="1676400"/>
            <a:ext cx="3088640" cy="2316480"/>
          </a:xfrm>
          <a:prstGeom prst="rect">
            <a:avLst/>
          </a:prstGeom>
          <a:noFill/>
        </p:spPr>
      </p:pic>
      <p:sp>
        <p:nvSpPr>
          <p:cNvPr id="20" name="Прямоугольник 19"/>
          <p:cNvSpPr/>
          <p:nvPr/>
        </p:nvSpPr>
        <p:spPr>
          <a:xfrm>
            <a:off x="838200" y="10668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838200" y="3048000"/>
            <a:ext cx="36576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Как важно быть добрей немного,</a:t>
            </a:r>
            <a:b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Дарить души своей тепло,</a:t>
            </a:r>
            <a:b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Избрать своей судьбы дорогу,</a:t>
            </a:r>
            <a:b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Пройти её, смертям назло.</a:t>
            </a:r>
            <a:endParaRPr lang="ru-RU" sz="16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990600"/>
            <a:ext cx="638872" cy="7143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3962400"/>
            <a:ext cx="707018" cy="79057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0" y="5943600"/>
            <a:ext cx="685800" cy="685800"/>
          </a:xfrm>
          <a:prstGeom prst="rect">
            <a:avLst/>
          </a:prstGeom>
          <a:noFill/>
        </p:spPr>
      </p:pic>
      <p:pic>
        <p:nvPicPr>
          <p:cNvPr id="1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5200" y="5562600"/>
            <a:ext cx="707018" cy="790575"/>
          </a:xfrm>
          <a:prstGeom prst="rect">
            <a:avLst/>
          </a:prstGeom>
          <a:noFill/>
        </p:spPr>
      </p:pic>
      <p:pic>
        <p:nvPicPr>
          <p:cNvPr id="30722" name="Picture 2" descr="http://www.playcast.ru/uploads/2016/04/01/1808489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2800" y="2286000"/>
            <a:ext cx="1047750" cy="1047751"/>
          </a:xfrm>
          <a:prstGeom prst="rect">
            <a:avLst/>
          </a:prstGeom>
          <a:noFill/>
        </p:spPr>
      </p:pic>
      <p:pic>
        <p:nvPicPr>
          <p:cNvPr id="14" name="Picture 2" descr="http://www.playcast.ru/uploads/2016/04/01/1808489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43800" y="5486400"/>
            <a:ext cx="1047750" cy="1047751"/>
          </a:xfrm>
          <a:prstGeom prst="rect">
            <a:avLst/>
          </a:prstGeom>
          <a:noFill/>
        </p:spPr>
      </p:pic>
      <p:pic>
        <p:nvPicPr>
          <p:cNvPr id="15" name="Picture 2" descr="http://www.playcast.ru/uploads/2016/04/01/1808489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43000" y="5638800"/>
            <a:ext cx="1047750" cy="1047751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91400" y="457200"/>
            <a:ext cx="707018" cy="790575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3962400"/>
            <a:ext cx="707018" cy="790575"/>
          </a:xfrm>
          <a:prstGeom prst="rect">
            <a:avLst/>
          </a:prstGeom>
          <a:noFill/>
        </p:spPr>
      </p:pic>
      <p:pic>
        <p:nvPicPr>
          <p:cNvPr id="2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228600"/>
            <a:ext cx="707018" cy="790575"/>
          </a:xfrm>
          <a:prstGeom prst="rect">
            <a:avLst/>
          </a:prstGeom>
          <a:noFill/>
        </p:spPr>
      </p:pic>
      <p:pic>
        <p:nvPicPr>
          <p:cNvPr id="2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152400"/>
            <a:ext cx="707018" cy="790575"/>
          </a:xfrm>
          <a:prstGeom prst="rect">
            <a:avLst/>
          </a:prstGeom>
          <a:noFill/>
        </p:spPr>
      </p:pic>
      <p:sp>
        <p:nvSpPr>
          <p:cNvPr id="24" name="Прямоугольник 23"/>
          <p:cNvSpPr/>
          <p:nvPr/>
        </p:nvSpPr>
        <p:spPr>
          <a:xfrm>
            <a:off x="914400" y="685800"/>
            <a:ext cx="75438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 феврале 2014 года прошел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Фестиваль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народного творчества для пенсионеров города и</a:t>
            </a:r>
          </a:p>
          <a:p>
            <a:pPr algn="ctr"/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Каменского района со вместо КУГОО «</a:t>
            </a:r>
            <a:r>
              <a:rPr lang="ru-RU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Дарина</a:t>
            </a:r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» – 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«Наша Родина – Урал», </a:t>
            </a:r>
          </a:p>
          <a:p>
            <a:pPr algn="ctr"/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посвященного </a:t>
            </a:r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80 - </a:t>
            </a:r>
            <a:r>
              <a:rPr lang="ru-RU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летию</a:t>
            </a:r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Свердловской области . </a:t>
            </a:r>
          </a:p>
          <a:p>
            <a:pPr algn="ctr"/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Участвовало </a:t>
            </a:r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326 конкурсантов.</a:t>
            </a:r>
            <a:endParaRPr lang="ru-RU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8849" name="Picture 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29200" y="3505200"/>
            <a:ext cx="2781300" cy="208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8850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24000" y="3505200"/>
            <a:ext cx="2819400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48006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0"/>
            <a:ext cx="1047750" cy="11715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304800"/>
            <a:ext cx="707018" cy="79057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4876800"/>
            <a:ext cx="685800" cy="685800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pic>
        <p:nvPicPr>
          <p:cNvPr id="28675" name="Picture 3" descr="D:\Картинки для презентации\Гифки\1687090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91400" y="5410200"/>
            <a:ext cx="885825" cy="849852"/>
          </a:xfrm>
          <a:prstGeom prst="rect">
            <a:avLst/>
          </a:prstGeom>
          <a:noFill/>
        </p:spPr>
      </p:pic>
      <p:pic>
        <p:nvPicPr>
          <p:cNvPr id="28677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38400" y="6019800"/>
            <a:ext cx="4629150" cy="609600"/>
          </a:xfrm>
          <a:prstGeom prst="rect">
            <a:avLst/>
          </a:prstGeom>
          <a:noFill/>
        </p:spPr>
      </p:pic>
      <p:pic>
        <p:nvPicPr>
          <p:cNvPr id="18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9705139">
            <a:off x="962347" y="5458148"/>
            <a:ext cx="1066800" cy="1066800"/>
          </a:xfrm>
          <a:prstGeom prst="rect">
            <a:avLst/>
          </a:prstGeom>
          <a:noFill/>
        </p:spPr>
      </p:pic>
      <p:sp>
        <p:nvSpPr>
          <p:cNvPr id="20" name="Прямоугольник 19"/>
          <p:cNvSpPr/>
          <p:nvPr/>
        </p:nvSpPr>
        <p:spPr>
          <a:xfrm>
            <a:off x="838200" y="914400"/>
            <a:ext cx="754380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26. 02.2014г. Организовано и проведено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корпоративное общее собрание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сотрудников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 целью подведения итогов работы за 2013 год и обсуждение</a:t>
            </a:r>
          </a:p>
          <a:p>
            <a:pPr algn="ctr"/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планов работы на 2014 год</a:t>
            </a:r>
            <a:endParaRPr lang="ru-RU" sz="16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7825" name="Picture 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295400" y="2362200"/>
            <a:ext cx="30861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26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105400" y="2362200"/>
            <a:ext cx="2980198" cy="199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48600" y="381000"/>
            <a:ext cx="638872" cy="7143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6248400"/>
            <a:ext cx="707018" cy="790575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1066800" y="1066800"/>
            <a:ext cx="71628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Tx/>
              <a:buChar char="-"/>
            </a:pPr>
            <a:endParaRPr lang="ru-RU" sz="1400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Tx/>
              <a:buChar char="-"/>
            </a:pPr>
            <a:endParaRPr lang="ru-RU" sz="1400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90600" y="2286000"/>
            <a:ext cx="7086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2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3962400"/>
            <a:ext cx="533400" cy="533400"/>
          </a:xfrm>
          <a:prstGeom prst="rect">
            <a:avLst/>
          </a:prstGeom>
          <a:noFill/>
        </p:spPr>
      </p:pic>
      <p:pic>
        <p:nvPicPr>
          <p:cNvPr id="22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14800" y="0"/>
            <a:ext cx="1047750" cy="1171575"/>
          </a:xfrm>
          <a:prstGeom prst="rect">
            <a:avLst/>
          </a:prstGeom>
          <a:noFill/>
        </p:spPr>
      </p:pic>
      <p:pic>
        <p:nvPicPr>
          <p:cNvPr id="23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05600" y="533400"/>
            <a:ext cx="533400" cy="533400"/>
          </a:xfrm>
          <a:prstGeom prst="rect">
            <a:avLst/>
          </a:prstGeom>
          <a:noFill/>
        </p:spPr>
      </p:pic>
      <p:pic>
        <p:nvPicPr>
          <p:cNvPr id="27649" name="Picture 1" descr="D:\Картинки для презентации\Гифки\10698_d86b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0" y="5905500"/>
            <a:ext cx="3562350" cy="952500"/>
          </a:xfrm>
          <a:prstGeom prst="rect">
            <a:avLst/>
          </a:prstGeom>
          <a:noFill/>
        </p:spPr>
      </p:pic>
      <p:pic>
        <p:nvPicPr>
          <p:cNvPr id="16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901881">
            <a:off x="630016" y="249017"/>
            <a:ext cx="1066800" cy="1066800"/>
          </a:xfrm>
          <a:prstGeom prst="rect">
            <a:avLst/>
          </a:prstGeom>
          <a:noFill/>
        </p:spPr>
      </p:pic>
      <p:sp>
        <p:nvSpPr>
          <p:cNvPr id="25" name="Прямоугольник 24"/>
          <p:cNvSpPr/>
          <p:nvPr/>
        </p:nvSpPr>
        <p:spPr>
          <a:xfrm>
            <a:off x="762000" y="838200"/>
            <a:ext cx="78486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1400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Областной конкурс «Профессионал  - 2014»</a:t>
            </a:r>
          </a:p>
          <a:p>
            <a:pPr algn="just"/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 мае 2014 года  </a:t>
            </a:r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 номинации «Лучший специалист по социальной работе участковой социальной службы учреждения социального обслуживания – 2014»</a:t>
            </a:r>
          </a:p>
          <a:p>
            <a:pPr algn="just"/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 место 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 конкурсе по южному управленческому округу, </a:t>
            </a:r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 место 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 Областном конкурсе –</a:t>
            </a:r>
          </a:p>
          <a:p>
            <a:pPr algn="just"/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Участковый специалист по социальной работе </a:t>
            </a:r>
            <a:r>
              <a:rPr lang="ru-RU" sz="1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Боровинских</a:t>
            </a:r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М.П.</a:t>
            </a:r>
          </a:p>
          <a:p>
            <a:pPr algn="just"/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 номинации Лучший социальный работник учреждения социального обслуживания –2014»</a:t>
            </a:r>
          </a:p>
          <a:p>
            <a:pPr algn="just"/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 место 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 конкурсе по южному управленческому округу, </a:t>
            </a:r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 место 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 Областном конкурсе –</a:t>
            </a:r>
          </a:p>
          <a:p>
            <a:pPr algn="just"/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Социальный работник </a:t>
            </a:r>
            <a:r>
              <a:rPr lang="ru-RU" sz="14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Мушкарина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Н.Р.</a:t>
            </a:r>
            <a:endParaRPr lang="ru-RU" sz="14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6801" name="Picture 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67400" y="2667000"/>
            <a:ext cx="2535948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6802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066800" y="2971800"/>
            <a:ext cx="3194419" cy="240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810000" y="4572000"/>
            <a:ext cx="2362200" cy="178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62000" y="1219200"/>
            <a:ext cx="78486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914400"/>
            <a:ext cx="952500" cy="9525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43800" y="4419600"/>
            <a:ext cx="571500" cy="571500"/>
          </a:xfrm>
          <a:prstGeom prst="rect">
            <a:avLst/>
          </a:prstGeom>
          <a:noFill/>
        </p:spPr>
      </p:pic>
      <p:pic>
        <p:nvPicPr>
          <p:cNvPr id="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5334000"/>
            <a:ext cx="707018" cy="790575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3048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91400" y="685800"/>
            <a:ext cx="707018" cy="790575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76400" y="3657600"/>
            <a:ext cx="707018" cy="79057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1447800" y="990600"/>
            <a:ext cx="63246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solidFill>
                  <a:srgbClr val="000099"/>
                </a:solidFill>
              </a:rPr>
              <a:t>Отделения социального обслуживания на дому</a:t>
            </a:r>
            <a:endParaRPr lang="ru-RU" sz="3200" dirty="0">
              <a:solidFill>
                <a:srgbClr val="000099"/>
              </a:solidFill>
            </a:endParaRPr>
          </a:p>
        </p:txBody>
      </p:sp>
      <p:pic>
        <p:nvPicPr>
          <p:cNvPr id="17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0" y="5791200"/>
            <a:ext cx="4629150" cy="609600"/>
          </a:xfrm>
          <a:prstGeom prst="rect">
            <a:avLst/>
          </a:prstGeom>
          <a:noFill/>
        </p:spPr>
      </p:pic>
      <p:pic>
        <p:nvPicPr>
          <p:cNvPr id="74753" name="Picture 1" descr="DSC0053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67000" y="2286000"/>
            <a:ext cx="3810000" cy="2859395"/>
          </a:xfrm>
          <a:prstGeom prst="rect">
            <a:avLst/>
          </a:prstGeom>
          <a:noFill/>
          <a:ln w="9525">
            <a:solidFill>
              <a:srgbClr val="FF0000">
                <a:alpha val="0"/>
              </a:srgbClr>
            </a:solidFill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62000" y="914400"/>
            <a:ext cx="39624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 2014 год отделениями социального обслуживания на дому граждан пожилого возраста и инвалидов города Каменска – Уральского и Каменского района  обслужено – </a:t>
            </a:r>
          </a:p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1 651 человек</a:t>
            </a:r>
          </a:p>
          <a:p>
            <a:pPr algn="ctr"/>
            <a:endParaRPr lang="ru-RU" sz="24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Оказано  -  369 431 услуг</a:t>
            </a:r>
            <a:endParaRPr lang="ru-RU" sz="24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228600"/>
            <a:ext cx="533400" cy="5334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276600"/>
            <a:ext cx="545171" cy="6096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81000"/>
            <a:ext cx="570725" cy="638175"/>
          </a:xfrm>
          <a:prstGeom prst="rect">
            <a:avLst/>
          </a:prstGeom>
          <a:noFill/>
        </p:spPr>
      </p:pic>
      <p:pic>
        <p:nvPicPr>
          <p:cNvPr id="17410" name="Picture 2" descr="http://www.playcast.ru/uploads/2015/10/28/15638175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6328" y="4648200"/>
            <a:ext cx="2214314" cy="2647951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2590800"/>
            <a:ext cx="545171" cy="609600"/>
          </a:xfrm>
          <a:prstGeom prst="rect">
            <a:avLst/>
          </a:prstGeom>
          <a:noFill/>
        </p:spPr>
      </p:pic>
      <p:pic>
        <p:nvPicPr>
          <p:cNvPr id="15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381000"/>
            <a:ext cx="570725" cy="638175"/>
          </a:xfrm>
          <a:prstGeom prst="rect">
            <a:avLst/>
          </a:prstGeom>
          <a:noFill/>
        </p:spPr>
      </p:pic>
      <p:pic>
        <p:nvPicPr>
          <p:cNvPr id="14" name="Picture 3" descr="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81600" y="990600"/>
            <a:ext cx="2819400" cy="2155825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16" name="Picture 4" descr="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05400" y="3962400"/>
            <a:ext cx="3124200" cy="2046935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62000" y="1219200"/>
            <a:ext cx="78486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7800" y="304800"/>
            <a:ext cx="952500" cy="9525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43800" y="4419600"/>
            <a:ext cx="571500" cy="571500"/>
          </a:xfrm>
          <a:prstGeom prst="rect">
            <a:avLst/>
          </a:prstGeom>
          <a:noFill/>
        </p:spPr>
      </p:pic>
      <p:pic>
        <p:nvPicPr>
          <p:cNvPr id="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5105400"/>
            <a:ext cx="707018" cy="790575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3048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67600" y="304800"/>
            <a:ext cx="707018" cy="790575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72400" y="1371600"/>
            <a:ext cx="707018" cy="790575"/>
          </a:xfrm>
          <a:prstGeom prst="rect">
            <a:avLst/>
          </a:prstGeom>
          <a:noFill/>
        </p:spPr>
      </p:pic>
      <p:sp>
        <p:nvSpPr>
          <p:cNvPr id="23" name="Прямоугольник 22"/>
          <p:cNvSpPr/>
          <p:nvPr/>
        </p:nvSpPr>
        <p:spPr>
          <a:xfrm>
            <a:off x="914400" y="685800"/>
            <a:ext cx="7467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solidFill>
                  <a:srgbClr val="000099"/>
                </a:solidFill>
              </a:rPr>
              <a:t>В 7 отделениях социального облуживания на дому города № 1, 2 состояло на учете – </a:t>
            </a:r>
            <a:r>
              <a:rPr lang="ru-RU" sz="1400" b="1" dirty="0" smtClean="0">
                <a:solidFill>
                  <a:srgbClr val="000099"/>
                </a:solidFill>
              </a:rPr>
              <a:t> </a:t>
            </a:r>
            <a:r>
              <a:rPr lang="ru-RU" sz="1400" b="1" dirty="0" smtClean="0">
                <a:solidFill>
                  <a:srgbClr val="FF0000"/>
                </a:solidFill>
              </a:rPr>
              <a:t>1 039 человек</a:t>
            </a:r>
            <a:r>
              <a:rPr lang="ru-RU" sz="1400" dirty="0" smtClean="0">
                <a:solidFill>
                  <a:srgbClr val="FF0000"/>
                </a:solidFill>
              </a:rPr>
              <a:t>:</a:t>
            </a:r>
            <a:endParaRPr lang="ru-RU" sz="1400" dirty="0">
              <a:solidFill>
                <a:srgbClr val="FF0000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838200" y="1066800"/>
            <a:ext cx="7391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solidFill>
                  <a:srgbClr val="000099"/>
                </a:solidFill>
              </a:rPr>
              <a:t>В 3 отделениях социального обслуживания на дому Каменского района № 3 состояло на учете </a:t>
            </a:r>
            <a:r>
              <a:rPr lang="ru-RU" sz="1400" b="1" dirty="0" smtClean="0">
                <a:solidFill>
                  <a:srgbClr val="FF0000"/>
                </a:solidFill>
              </a:rPr>
              <a:t>292</a:t>
            </a:r>
            <a:r>
              <a:rPr lang="ru-RU" sz="1400" dirty="0" smtClean="0">
                <a:solidFill>
                  <a:srgbClr val="FF0000"/>
                </a:solidFill>
              </a:rPr>
              <a:t> человека</a:t>
            </a:r>
            <a:r>
              <a:rPr lang="ru-RU" sz="1400" dirty="0" smtClean="0">
                <a:solidFill>
                  <a:srgbClr val="000099"/>
                </a:solidFill>
              </a:rPr>
              <a:t>.</a:t>
            </a:r>
            <a:endParaRPr lang="ru-RU" sz="1400" dirty="0">
              <a:solidFill>
                <a:srgbClr val="000099"/>
              </a:solidFill>
            </a:endParaRPr>
          </a:p>
        </p:txBody>
      </p:sp>
      <p:sp>
        <p:nvSpPr>
          <p:cNvPr id="78850" name="Rectangle 2"/>
          <p:cNvSpPr>
            <a:spLocks noChangeArrowheads="1"/>
          </p:cNvSpPr>
          <p:nvPr/>
        </p:nvSpPr>
        <p:spPr bwMode="auto">
          <a:xfrm>
            <a:off x="838200" y="3429000"/>
            <a:ext cx="75438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2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1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 универсальные бригады</a:t>
            </a:r>
            <a:r>
              <a:rPr lang="ru-RU" sz="1200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социальных работников в Каменском районе, оснащенные транспортом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8851" name="Rectangle 3"/>
          <p:cNvSpPr>
            <a:spLocks noChangeArrowheads="1"/>
          </p:cNvSpPr>
          <p:nvPr/>
        </p:nvSpPr>
        <p:spPr bwMode="auto">
          <a:xfrm>
            <a:off x="762000" y="3810000"/>
            <a:ext cx="7543800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Всего бригадами социальных работников Каменского района в течение 2014 года обслужено </a:t>
            </a:r>
            <a:r>
              <a:rPr lang="ru-RU" sz="1200" b="1" dirty="0" smtClean="0"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83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человека, оказано </a:t>
            </a:r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13 163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услуг.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Picture 4" descr="Фото012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19200" y="4419600"/>
            <a:ext cx="2895600" cy="21717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9" name="Picture 5" descr="P101000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81600" y="4343400"/>
            <a:ext cx="2930525" cy="2198476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20" name="Прямоугольник 19"/>
          <p:cNvSpPr/>
          <p:nvPr/>
        </p:nvSpPr>
        <p:spPr>
          <a:xfrm>
            <a:off x="762000" y="1600200"/>
            <a:ext cx="76962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 2014 году:</a:t>
            </a:r>
          </a:p>
          <a:p>
            <a:pPr algn="just"/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В отделении </a:t>
            </a:r>
            <a:r>
              <a:rPr lang="ru-RU" sz="1400" i="1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Назаренко</a:t>
            </a:r>
            <a:r>
              <a:rPr lang="ru-RU" sz="14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Е.Г. работала бригада из 2-х человек по уборке помещения</a:t>
            </a:r>
          </a:p>
          <a:p>
            <a:pPr algn="just"/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(для клиентов с большим объемом социально-бытовых услуг). Обслужено 5 клиентов,</a:t>
            </a:r>
          </a:p>
          <a:p>
            <a:pPr algn="just"/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оказано 27 услуг.</a:t>
            </a:r>
          </a:p>
          <a:p>
            <a:pPr algn="just"/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В отделении </a:t>
            </a:r>
            <a:r>
              <a:rPr lang="ru-RU" sz="1400" i="1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Мажириной</a:t>
            </a:r>
            <a:r>
              <a:rPr lang="ru-RU" sz="14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Е.В. В январе месяце бригада обслуживала клиентов</a:t>
            </a:r>
          </a:p>
          <a:p>
            <a:pPr algn="just"/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поселка </a:t>
            </a:r>
            <a:r>
              <a:rPr lang="ru-RU" sz="14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Хоз.способ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. В бригаде работали все социальные работники отделения по</a:t>
            </a:r>
          </a:p>
          <a:p>
            <a:pPr algn="just"/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очереди. Оказано 104 услуги и обслуживали 4 клиентов.</a:t>
            </a:r>
          </a:p>
          <a:p>
            <a:pPr algn="just"/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В отделении </a:t>
            </a:r>
            <a:r>
              <a:rPr lang="ru-RU" sz="1400" i="1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Морозан</a:t>
            </a:r>
            <a:r>
              <a:rPr lang="ru-RU" sz="14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С.А.. работала бригада из 2-х человек по выполнению сезонных</a:t>
            </a:r>
          </a:p>
          <a:p>
            <a:pPr algn="just"/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видов работ. Обслужено 1 клиент, оказано 32 услуги.</a:t>
            </a:r>
            <a:endParaRPr lang="ru-RU" sz="14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685800" y="3394977"/>
            <a:ext cx="4267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85800" algn="l"/>
              </a:tabLst>
            </a:pPr>
            <a:endParaRPr kumimoji="0" lang="ru-RU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3657600"/>
            <a:ext cx="533400" cy="5334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67600" y="5638800"/>
            <a:ext cx="685800" cy="766849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152400"/>
            <a:ext cx="838200" cy="937260"/>
          </a:xfrm>
          <a:prstGeom prst="rect">
            <a:avLst/>
          </a:prstGeom>
          <a:noFill/>
        </p:spPr>
      </p:pic>
      <p:pic>
        <p:nvPicPr>
          <p:cNvPr id="1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67962" y="609600"/>
            <a:ext cx="749610" cy="838200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914400" y="457200"/>
            <a:ext cx="7315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>
              <a:solidFill>
                <a:srgbClr val="000099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85800" y="533400"/>
            <a:ext cx="76962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>
              <a:solidFill>
                <a:srgbClr val="000099"/>
              </a:solidFill>
            </a:endParaRPr>
          </a:p>
        </p:txBody>
      </p:sp>
      <p:sp>
        <p:nvSpPr>
          <p:cNvPr id="136193" name="Rectangle 1"/>
          <p:cNvSpPr>
            <a:spLocks noChangeArrowheads="1"/>
          </p:cNvSpPr>
          <p:nvPr/>
        </p:nvSpPr>
        <p:spPr bwMode="auto">
          <a:xfrm>
            <a:off x="762000" y="684312"/>
            <a:ext cx="7620000" cy="2523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течение 2014 года работали 10 мини-клубов на дому: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Проводились праздничные заседания, посвященные календарным датам, православным праздникам, участвовали пенсионеры, проживающие рядом, в одном доме или соседних домах. На заседания приглашались различные гости, психологи центра, учащиеся школ и средних учебных заведений, и др. Заседания проходили за чашкой чая в праздничной беседе.</a:t>
            </a:r>
            <a:endParaRPr kumimoji="0" lang="ru-RU" sz="200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1681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95400" y="3505200"/>
            <a:ext cx="3019425" cy="226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2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53000" y="3429000"/>
            <a:ext cx="3124200" cy="234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685800" y="3394977"/>
            <a:ext cx="4267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85800" algn="l"/>
              </a:tabLst>
            </a:pPr>
            <a:endParaRPr kumimoji="0" lang="ru-RU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8800" y="304800"/>
            <a:ext cx="533400" cy="5334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05600" y="76200"/>
            <a:ext cx="685800" cy="766849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152400"/>
            <a:ext cx="838200" cy="937260"/>
          </a:xfrm>
          <a:prstGeom prst="rect">
            <a:avLst/>
          </a:prstGeom>
          <a:noFill/>
        </p:spPr>
      </p:pic>
      <p:pic>
        <p:nvPicPr>
          <p:cNvPr id="1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67962" y="609600"/>
            <a:ext cx="749610" cy="838200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914400" y="457200"/>
            <a:ext cx="7315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>
              <a:solidFill>
                <a:srgbClr val="000099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85800" y="533400"/>
            <a:ext cx="76962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>
              <a:solidFill>
                <a:srgbClr val="000099"/>
              </a:solidFill>
            </a:endParaRPr>
          </a:p>
        </p:txBody>
      </p:sp>
      <p:pic>
        <p:nvPicPr>
          <p:cNvPr id="3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2514600"/>
            <a:ext cx="685800" cy="766849"/>
          </a:xfrm>
          <a:prstGeom prst="rect">
            <a:avLst/>
          </a:prstGeom>
          <a:noFill/>
        </p:spPr>
      </p:pic>
      <p:sp>
        <p:nvSpPr>
          <p:cNvPr id="76811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1" name="TextBox 30"/>
          <p:cNvSpPr txBox="1"/>
          <p:nvPr/>
        </p:nvSpPr>
        <p:spPr>
          <a:xfrm>
            <a:off x="1752600" y="762000"/>
            <a:ext cx="5791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Школа  пожилого  возраста  на  дому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914400" y="1219200"/>
            <a:ext cx="75438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rgbClr val="000099"/>
                </a:solidFill>
              </a:rPr>
              <a:t>Направление «Безопасная жизнедеятельность»</a:t>
            </a:r>
          </a:p>
          <a:p>
            <a:r>
              <a:rPr lang="ru-RU" sz="1400" dirty="0" smtClean="0">
                <a:solidFill>
                  <a:srgbClr val="000099"/>
                </a:solidFill>
              </a:rPr>
              <a:t> </a:t>
            </a:r>
            <a:r>
              <a:rPr lang="ru-RU" sz="1400" b="1" dirty="0" smtClean="0">
                <a:solidFill>
                  <a:srgbClr val="000099"/>
                </a:solidFill>
              </a:rPr>
              <a:t>19.02.2014г. – проведено занятие в «Школе пожилого возраста» с клиентами отделения</a:t>
            </a:r>
          </a:p>
          <a:p>
            <a:r>
              <a:rPr lang="ru-RU" sz="1400" dirty="0" smtClean="0">
                <a:solidFill>
                  <a:srgbClr val="000099"/>
                </a:solidFill>
              </a:rPr>
              <a:t>по теме - «Психологические основы безопасной жизнедеятельности». Диагностика</a:t>
            </a:r>
          </a:p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личностной самооценки (методика С.А. </a:t>
            </a:r>
            <a:r>
              <a:rPr lang="ru-RU" sz="14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Будасси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) (тестирование)</a:t>
            </a:r>
          </a:p>
          <a:p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05.03.2014 г. - проведено занятие в «Школе пожилого возраста» с клиентами</a:t>
            </a:r>
          </a:p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отделения по теме: «Как повысить самооценку?» (лекция, раздача памяток)</a:t>
            </a:r>
          </a:p>
          <a:p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11.04.2014 г. - «Как избавиться от агрессии?» (лекция, раздача памяток).</a:t>
            </a:r>
          </a:p>
          <a:p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15.05.2014 г. – «Упражнение на расслабление».</a:t>
            </a:r>
          </a:p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04.06.2014 г. - «Как избавиться от тревоги и страха?» (лекция, раздача</a:t>
            </a:r>
          </a:p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36</a:t>
            </a:r>
          </a:p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памяток).</a:t>
            </a:r>
          </a:p>
          <a:p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06.07.2014г. – проведено занятие в «Школе пожилого возраста» с клиентами отделения</a:t>
            </a:r>
          </a:p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на тему - «Учимся радоваться жизни» (лекция)</a:t>
            </a:r>
          </a:p>
          <a:p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04.09.2014 г. - проведено занятие с клиентами на тему – «Как снять стресс и повысить</a:t>
            </a:r>
          </a:p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устойчивость к нему?» (лекция)</a:t>
            </a:r>
          </a:p>
          <a:p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16.10.2014 г. - проведено занятие с клиентами на тему «Безопасная жизнедеятельность</a:t>
            </a:r>
          </a:p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 межличностных отношениях» навыки общения тест «Умеете ли вы общаться с</a:t>
            </a:r>
          </a:p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людьми»?</a:t>
            </a:r>
          </a:p>
          <a:p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20.11.2014 г. - проведено занятие с клиентами на тему «Этические нормы общения»,</a:t>
            </a:r>
          </a:p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«Как научиться общаться лучше?» (лекция).</a:t>
            </a:r>
            <a:endParaRPr lang="ru-RU" sz="14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143000" y="2362200"/>
            <a:ext cx="7010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Организационно – методическое отделение</a:t>
            </a:r>
            <a:endParaRPr lang="ru-RU" sz="4800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990600"/>
            <a:ext cx="876300" cy="8763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05600" y="1905000"/>
            <a:ext cx="685800" cy="6858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14800" y="6096000"/>
            <a:ext cx="952500" cy="9525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14800" y="15240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28800" y="44196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09800" y="5867400"/>
            <a:ext cx="4629150" cy="6096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5638800"/>
            <a:ext cx="638872" cy="714375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590800" y="685800"/>
            <a:ext cx="4114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Работа с персоналом 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62000" y="1066800"/>
            <a:ext cx="7467600" cy="395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09600" indent="-609600"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dirty="0" smtClean="0">
                <a:solidFill>
                  <a:srgbClr val="FF0000"/>
                </a:solidFill>
              </a:rPr>
              <a:t>Школа социального работника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38200" y="1447800"/>
            <a:ext cx="7543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Проведены занятия в Школе социального работника в подразделениях Центра на тему «Изучение Федерального закона № 273 от 25.12.2008г. «О противодействии коррупции» с использование </a:t>
            </a:r>
            <a:r>
              <a:rPr lang="ru-RU" sz="1400" b="1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мультимедийного</a:t>
            </a:r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оборудования. Занятия подготовила и провела методист отделения.</a:t>
            </a:r>
            <a:endParaRPr lang="ru-RU" sz="14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47800" y="2819400"/>
            <a:ext cx="28448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29200" y="2819400"/>
            <a:ext cx="2933700" cy="220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209800" y="762000"/>
            <a:ext cx="4800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Работа с персоналом 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12" name="Rectangle 3"/>
          <p:cNvSpPr txBox="1">
            <a:spLocks noRot="1" noChangeArrowheads="1"/>
          </p:cNvSpPr>
          <p:nvPr/>
        </p:nvSpPr>
        <p:spPr>
          <a:xfrm>
            <a:off x="838200" y="1219200"/>
            <a:ext cx="7620000" cy="609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609600" marR="0" lvl="0" indent="-609600" algn="ctr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38200" y="1219200"/>
            <a:ext cx="7543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23 октября 2014 года был организован и проведен городской семинар для специалистов Единого социального комплекса на тему: «Методы и приемы работы с сотрудниками»</a:t>
            </a:r>
            <a:endParaRPr lang="ru-RU" sz="16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95400" y="2438400"/>
            <a:ext cx="2895600" cy="218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53000" y="2362200"/>
            <a:ext cx="2933700" cy="220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2819400" y="5257800"/>
            <a:ext cx="4114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5791200"/>
            <a:ext cx="638872" cy="714375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1752600"/>
            <a:ext cx="638872" cy="714375"/>
          </a:xfrm>
          <a:prstGeom prst="rect">
            <a:avLst/>
          </a:prstGeom>
          <a:noFill/>
        </p:spPr>
      </p:pic>
      <p:pic>
        <p:nvPicPr>
          <p:cNvPr id="2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5791200"/>
            <a:ext cx="638872" cy="714375"/>
          </a:xfrm>
          <a:prstGeom prst="rect">
            <a:avLst/>
          </a:prstGeom>
          <a:noFill/>
        </p:spPr>
      </p:pic>
      <p:pic>
        <p:nvPicPr>
          <p:cNvPr id="2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990600"/>
            <a:ext cx="638872" cy="714375"/>
          </a:xfrm>
          <a:prstGeom prst="rect">
            <a:avLst/>
          </a:prstGeom>
          <a:noFill/>
        </p:spPr>
      </p:pic>
      <p:pic>
        <p:nvPicPr>
          <p:cNvPr id="2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7800" y="304800"/>
            <a:ext cx="638872" cy="714375"/>
          </a:xfrm>
          <a:prstGeom prst="rect">
            <a:avLst/>
          </a:prstGeom>
          <a:noFill/>
        </p:spPr>
      </p:pic>
      <p:pic>
        <p:nvPicPr>
          <p:cNvPr id="2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67600" y="152400"/>
            <a:ext cx="638872" cy="714375"/>
          </a:xfrm>
          <a:prstGeom prst="rect">
            <a:avLst/>
          </a:prstGeom>
          <a:noFill/>
        </p:spPr>
      </p:pic>
      <p:sp>
        <p:nvSpPr>
          <p:cNvPr id="20" name="Прямоугольник 19"/>
          <p:cNvSpPr/>
          <p:nvPr/>
        </p:nvSpPr>
        <p:spPr>
          <a:xfrm>
            <a:off x="914400" y="1752600"/>
            <a:ext cx="75438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Реализуется социальный проект (</a:t>
            </a:r>
            <a:r>
              <a:rPr lang="ru-RU" sz="16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Субгрант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Общества «Знание») </a:t>
            </a: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«Фестиваль садоводов и огородников»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, проходила </a:t>
            </a: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акция «Руки помощи». 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Добровольцы (сотрудники, участники клубных объединений, горожане) делились излишками </a:t>
            </a:r>
            <a:r>
              <a:rPr lang="ru-RU" sz="16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садово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– огороднической продукции с нуждающимися клиентами отделений социального обслуживания на дому. Поучаствовало более 50 добровольцев, получили овощную продукцию более 60 клиентов. Был реализован бюджет по проекту, закуплены:</a:t>
            </a:r>
          </a:p>
          <a:p>
            <a:pPr algn="just"/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канцелярские товары;</a:t>
            </a:r>
          </a:p>
          <a:p>
            <a:pPr algn="just"/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дипломы, конфеты шоколадные в коробках для чествования добровольцев;</a:t>
            </a:r>
            <a:endParaRPr lang="ru-RU" sz="16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47800" y="4191000"/>
            <a:ext cx="2857500" cy="215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53000" y="4191000"/>
            <a:ext cx="2867025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Прямоугольник 26"/>
          <p:cNvSpPr/>
          <p:nvPr/>
        </p:nvSpPr>
        <p:spPr>
          <a:xfrm>
            <a:off x="2286000" y="83820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УЧАСТИЕ В ГРАНТОВЫХ КОНКУРСАХ СОЦИАЛЬНЫХ ПРОЕКТОВ</a:t>
            </a:r>
            <a:endParaRPr lang="ru-RU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2819400" y="5257800"/>
            <a:ext cx="4114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5791200"/>
            <a:ext cx="638872" cy="714375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1752600"/>
            <a:ext cx="638872" cy="714375"/>
          </a:xfrm>
          <a:prstGeom prst="rect">
            <a:avLst/>
          </a:prstGeom>
          <a:noFill/>
        </p:spPr>
      </p:pic>
      <p:pic>
        <p:nvPicPr>
          <p:cNvPr id="2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5791200"/>
            <a:ext cx="638872" cy="714375"/>
          </a:xfrm>
          <a:prstGeom prst="rect">
            <a:avLst/>
          </a:prstGeom>
          <a:noFill/>
        </p:spPr>
      </p:pic>
      <p:pic>
        <p:nvPicPr>
          <p:cNvPr id="2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990600"/>
            <a:ext cx="638872" cy="714375"/>
          </a:xfrm>
          <a:prstGeom prst="rect">
            <a:avLst/>
          </a:prstGeom>
          <a:noFill/>
        </p:spPr>
      </p:pic>
      <p:pic>
        <p:nvPicPr>
          <p:cNvPr id="2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7800" y="304800"/>
            <a:ext cx="638872" cy="714375"/>
          </a:xfrm>
          <a:prstGeom prst="rect">
            <a:avLst/>
          </a:prstGeom>
          <a:noFill/>
        </p:spPr>
      </p:pic>
      <p:pic>
        <p:nvPicPr>
          <p:cNvPr id="2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67600" y="152400"/>
            <a:ext cx="638872" cy="714375"/>
          </a:xfrm>
          <a:prstGeom prst="rect">
            <a:avLst/>
          </a:prstGeom>
          <a:noFill/>
        </p:spPr>
      </p:pic>
      <p:sp>
        <p:nvSpPr>
          <p:cNvPr id="25" name="Прямоугольник 24"/>
          <p:cNvSpPr/>
          <p:nvPr/>
        </p:nvSpPr>
        <p:spPr>
          <a:xfrm>
            <a:off x="914400" y="914400"/>
            <a:ext cx="7391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27 мая 2014г. в Детском Культурном Центре прошел традиционный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фестиваль - конкурс «Такие разные мамы - 2014», </a:t>
            </a:r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посвященный Дню матери.</a:t>
            </a:r>
            <a:endParaRPr lang="ru-RU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625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95400" y="2362200"/>
            <a:ext cx="3093004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6259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53000" y="2362200"/>
            <a:ext cx="3006513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6260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81400" y="4572000"/>
            <a:ext cx="2257425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39624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5486400"/>
            <a:ext cx="638872" cy="714375"/>
          </a:xfrm>
          <a:prstGeom prst="rect">
            <a:avLst/>
          </a:prstGeom>
          <a:noFill/>
        </p:spPr>
      </p:pic>
      <p:pic>
        <p:nvPicPr>
          <p:cNvPr id="21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09800" y="5867400"/>
            <a:ext cx="4629150" cy="609600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838200" y="751344"/>
            <a:ext cx="7543800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 рамках Единого Дня пенсионера 19 сентября 2014 года в Центре организован и проведен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День открытых дверей.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Были приглашены ветераны – бывшие сотрудники социальной сферы (Управления социальной политики по городу Каменску – Уральскому и Каменскому району и Центра социального обслуживания населения). Для них была организована конференция с</a:t>
            </a:r>
          </a:p>
          <a:p>
            <a:pPr algn="just"/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информацией об услугах Центра, проведен мастер – класс по художественному творчеству, а также организована и проведена познавательная экскурсия по реке Исеть на экскурсионном кораблике «Тритон». Всего было охвачено 27 пенсионеров. Все получили памятные подарки.</a:t>
            </a:r>
            <a:endParaRPr lang="ru-RU" sz="14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5537" name="Picture 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71600" y="3276600"/>
            <a:ext cx="2800350" cy="186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38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05400" y="3276600"/>
            <a:ext cx="2886075" cy="191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2819400" y="5257800"/>
            <a:ext cx="4114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7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09800" y="5867400"/>
            <a:ext cx="4629150" cy="609600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0" y="4800600"/>
            <a:ext cx="638872" cy="714375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0" y="5029200"/>
            <a:ext cx="638872" cy="714375"/>
          </a:xfrm>
          <a:prstGeom prst="rect">
            <a:avLst/>
          </a:prstGeom>
          <a:noFill/>
        </p:spPr>
      </p:pic>
      <p:pic>
        <p:nvPicPr>
          <p:cNvPr id="2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5029200"/>
            <a:ext cx="638872" cy="714375"/>
          </a:xfrm>
          <a:prstGeom prst="rect">
            <a:avLst/>
          </a:prstGeom>
          <a:noFill/>
        </p:spPr>
      </p:pic>
      <p:pic>
        <p:nvPicPr>
          <p:cNvPr id="2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5334000"/>
            <a:ext cx="638872" cy="714375"/>
          </a:xfrm>
          <a:prstGeom prst="rect">
            <a:avLst/>
          </a:prstGeom>
          <a:noFill/>
        </p:spPr>
      </p:pic>
      <p:pic>
        <p:nvPicPr>
          <p:cNvPr id="2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7800" y="304800"/>
            <a:ext cx="638872" cy="714375"/>
          </a:xfrm>
          <a:prstGeom prst="rect">
            <a:avLst/>
          </a:prstGeom>
          <a:noFill/>
        </p:spPr>
      </p:pic>
      <p:pic>
        <p:nvPicPr>
          <p:cNvPr id="2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67600" y="152400"/>
            <a:ext cx="638872" cy="714375"/>
          </a:xfrm>
          <a:prstGeom prst="rect">
            <a:avLst/>
          </a:prstGeom>
          <a:noFill/>
        </p:spPr>
      </p:pic>
      <p:sp>
        <p:nvSpPr>
          <p:cNvPr id="25" name="Прямоугольник 24"/>
          <p:cNvSpPr/>
          <p:nvPr/>
        </p:nvSpPr>
        <p:spPr>
          <a:xfrm>
            <a:off x="838200" y="838200"/>
            <a:ext cx="7543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23 октября 2014 года был организован и проведен городской </a:t>
            </a: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семинар для специалистов Единого социального комплекса 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на тему: «Методы и приемы работы с сотрудниками»</a:t>
            </a:r>
            <a:endParaRPr lang="ru-RU" sz="16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4513" name="Picture 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24000" y="2514600"/>
            <a:ext cx="2895600" cy="218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4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53000" y="2514600"/>
            <a:ext cx="2933700" cy="220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19400" y="381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2819400" y="5257800"/>
            <a:ext cx="4114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7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09800" y="5867400"/>
            <a:ext cx="4629150" cy="609600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72400" y="1828800"/>
            <a:ext cx="638872" cy="714375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0" y="5867400"/>
            <a:ext cx="638872" cy="714375"/>
          </a:xfrm>
          <a:prstGeom prst="rect">
            <a:avLst/>
          </a:prstGeom>
          <a:noFill/>
        </p:spPr>
      </p:pic>
      <p:pic>
        <p:nvPicPr>
          <p:cNvPr id="2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2800" y="2895600"/>
            <a:ext cx="638872" cy="714375"/>
          </a:xfrm>
          <a:prstGeom prst="rect">
            <a:avLst/>
          </a:prstGeom>
          <a:noFill/>
        </p:spPr>
      </p:pic>
      <p:pic>
        <p:nvPicPr>
          <p:cNvPr id="2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4953000"/>
            <a:ext cx="638872" cy="714375"/>
          </a:xfrm>
          <a:prstGeom prst="rect">
            <a:avLst/>
          </a:prstGeom>
          <a:noFill/>
        </p:spPr>
      </p:pic>
      <p:pic>
        <p:nvPicPr>
          <p:cNvPr id="2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47800" y="304800"/>
            <a:ext cx="638872" cy="714375"/>
          </a:xfrm>
          <a:prstGeom prst="rect">
            <a:avLst/>
          </a:prstGeom>
          <a:noFill/>
        </p:spPr>
      </p:pic>
      <p:pic>
        <p:nvPicPr>
          <p:cNvPr id="2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67600" y="152400"/>
            <a:ext cx="638872" cy="714375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990600" y="1143000"/>
            <a:ext cx="73152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0099"/>
                </a:solidFill>
              </a:rPr>
              <a:t>В 2014 года организационно-методическим отделением сделано 4 выпуска  </a:t>
            </a:r>
            <a:r>
              <a:rPr lang="ru-RU" dirty="0" smtClean="0">
                <a:solidFill>
                  <a:srgbClr val="FF0000"/>
                </a:solidFill>
              </a:rPr>
              <a:t>корпоративной газеты «От сердца к сердцу»</a:t>
            </a:r>
            <a:r>
              <a:rPr lang="ru-RU" dirty="0" smtClean="0"/>
              <a:t>. </a:t>
            </a:r>
            <a:r>
              <a:rPr lang="ru-RU" dirty="0" smtClean="0">
                <a:solidFill>
                  <a:srgbClr val="000099"/>
                </a:solidFill>
              </a:rPr>
              <a:t>Тираж 200 экземпляров.</a:t>
            </a:r>
          </a:p>
          <a:p>
            <a:r>
              <a:rPr lang="ru-RU" dirty="0" smtClean="0">
                <a:solidFill>
                  <a:srgbClr val="000099"/>
                </a:solidFill>
              </a:rPr>
              <a:t>Разрабатываются и распространяются информационные буклеты с целью информирования граждан об услугах центра.</a:t>
            </a:r>
          </a:p>
          <a:p>
            <a:r>
              <a:rPr lang="ru-RU" dirty="0" smtClean="0">
                <a:solidFill>
                  <a:srgbClr val="000099"/>
                </a:solidFill>
              </a:rPr>
              <a:t>Информация о центре публикуется в местных средствах массовой информации.</a:t>
            </a:r>
          </a:p>
          <a:p>
            <a:endParaRPr lang="ru-RU" dirty="0"/>
          </a:p>
        </p:txBody>
      </p:sp>
      <p:pic>
        <p:nvPicPr>
          <p:cNvPr id="25" name="Picture 4" descr="IMG_0009"/>
          <p:cNvPicPr>
            <a:picLocks noChangeAspect="1" noChangeArrowheads="1"/>
          </p:cNvPicPr>
          <p:nvPr/>
        </p:nvPicPr>
        <p:blipFill>
          <a:blip r:embed="rId7" cstate="print"/>
          <a:srcRect t="8333" b="5556"/>
          <a:stretch>
            <a:fillRect/>
          </a:stretch>
        </p:blipFill>
        <p:spPr bwMode="auto">
          <a:xfrm>
            <a:off x="3505200" y="2895600"/>
            <a:ext cx="3124200" cy="2012950"/>
          </a:xfrm>
          <a:prstGeom prst="rect">
            <a:avLst/>
          </a:prstGeom>
          <a:noFill/>
        </p:spPr>
      </p:pic>
      <p:pic>
        <p:nvPicPr>
          <p:cNvPr id="26" name="Picture 5"/>
          <p:cNvPicPr>
            <a:picLocks noChangeAspect="1" noChangeArrowheads="1"/>
          </p:cNvPicPr>
          <p:nvPr/>
        </p:nvPicPr>
        <p:blipFill>
          <a:blip r:embed="rId8" cstate="print"/>
          <a:srcRect t="7417" b="15942"/>
          <a:stretch>
            <a:fillRect/>
          </a:stretch>
        </p:blipFill>
        <p:spPr bwMode="auto">
          <a:xfrm>
            <a:off x="5562600" y="4114800"/>
            <a:ext cx="2895600" cy="190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63491" name="Object 3"/>
          <p:cNvGraphicFramePr>
            <a:graphicFrameLocks noChangeAspect="1"/>
          </p:cNvGraphicFramePr>
          <p:nvPr/>
        </p:nvGraphicFramePr>
        <p:xfrm>
          <a:off x="1143000" y="3124200"/>
          <a:ext cx="2085499" cy="2946400"/>
        </p:xfrm>
        <a:graphic>
          <a:graphicData uri="http://schemas.openxmlformats.org/presentationml/2006/ole">
            <p:oleObj spid="_x0000_s63491" name="Acrobat Document" r:id="rId9" imgW="5676833" imgH="8019837" progId="AcroExch.Document.DC">
              <p:embed/>
            </p:oleObj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2819400" y="5257800"/>
            <a:ext cx="4114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7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09800" y="5867400"/>
            <a:ext cx="4629150" cy="609600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66800" y="6019800"/>
            <a:ext cx="638872" cy="714375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72400" y="838200"/>
            <a:ext cx="638872" cy="714375"/>
          </a:xfrm>
          <a:prstGeom prst="rect">
            <a:avLst/>
          </a:prstGeom>
          <a:noFill/>
        </p:spPr>
      </p:pic>
      <p:pic>
        <p:nvPicPr>
          <p:cNvPr id="2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5029200"/>
            <a:ext cx="638872" cy="714375"/>
          </a:xfrm>
          <a:prstGeom prst="rect">
            <a:avLst/>
          </a:prstGeom>
          <a:noFill/>
        </p:spPr>
      </p:pic>
      <p:pic>
        <p:nvPicPr>
          <p:cNvPr id="2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5334000"/>
            <a:ext cx="638872" cy="714375"/>
          </a:xfrm>
          <a:prstGeom prst="rect">
            <a:avLst/>
          </a:prstGeom>
          <a:noFill/>
        </p:spPr>
      </p:pic>
      <p:pic>
        <p:nvPicPr>
          <p:cNvPr id="2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7800" y="304800"/>
            <a:ext cx="638872" cy="714375"/>
          </a:xfrm>
          <a:prstGeom prst="rect">
            <a:avLst/>
          </a:prstGeom>
          <a:noFill/>
        </p:spPr>
      </p:pic>
      <p:pic>
        <p:nvPicPr>
          <p:cNvPr id="2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67600" y="152400"/>
            <a:ext cx="638872" cy="714375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1371600" y="990600"/>
            <a:ext cx="6629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3926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838200" y="838200"/>
            <a:ext cx="7543800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26 ноября 2014 года состоялось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общее собрание сотрудников</a:t>
            </a: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посвященное Дню матери.</a:t>
            </a: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На собрании директор Центра И.С. Гапанович поздравила всех сотрудниц с праздником, чествовала сотрудниц, которые в этом году создали семьи, тех, кто в этом году родили детей. Все сотрудницы получили подарки.</a:t>
            </a:r>
            <a:endParaRPr lang="ru-RU" sz="16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421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47800" y="2971800"/>
            <a:ext cx="2886075" cy="191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4211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29200" y="2971800"/>
            <a:ext cx="2867025" cy="189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2819400" y="5257800"/>
            <a:ext cx="4114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7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09800" y="5867400"/>
            <a:ext cx="4629150" cy="609600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66800" y="6019800"/>
            <a:ext cx="638872" cy="714375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1524000"/>
            <a:ext cx="638872" cy="714375"/>
          </a:xfrm>
          <a:prstGeom prst="rect">
            <a:avLst/>
          </a:prstGeom>
          <a:noFill/>
        </p:spPr>
      </p:pic>
      <p:pic>
        <p:nvPicPr>
          <p:cNvPr id="2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5029200"/>
            <a:ext cx="638872" cy="714375"/>
          </a:xfrm>
          <a:prstGeom prst="rect">
            <a:avLst/>
          </a:prstGeom>
          <a:noFill/>
        </p:spPr>
      </p:pic>
      <p:pic>
        <p:nvPicPr>
          <p:cNvPr id="2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5334000"/>
            <a:ext cx="638872" cy="714375"/>
          </a:xfrm>
          <a:prstGeom prst="rect">
            <a:avLst/>
          </a:prstGeom>
          <a:noFill/>
        </p:spPr>
      </p:pic>
      <p:pic>
        <p:nvPicPr>
          <p:cNvPr id="2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7800" y="304800"/>
            <a:ext cx="638872" cy="714375"/>
          </a:xfrm>
          <a:prstGeom prst="rect">
            <a:avLst/>
          </a:prstGeom>
          <a:noFill/>
        </p:spPr>
      </p:pic>
      <p:pic>
        <p:nvPicPr>
          <p:cNvPr id="2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67600" y="152400"/>
            <a:ext cx="638872" cy="714375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1371600" y="990600"/>
            <a:ext cx="6629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3926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914400" y="762000"/>
            <a:ext cx="74676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12 декабря 2014 года в Центре состоялся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Благотворительный форум 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чествование благотворителей, добровольцев и спонсоров, тех, кто в течение 2014 года оказывал социальную помощь гражданам, попавшим в трудную жизненную ситуацию. Всего было подготовлено более 100 благодарственных писем.</a:t>
            </a:r>
            <a:endParaRPr lang="ru-RU" sz="16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5234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95400" y="2394857"/>
            <a:ext cx="3048000" cy="2024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235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29200" y="2362200"/>
            <a:ext cx="3048605" cy="202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1447800" y="533400"/>
            <a:ext cx="62484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4800" b="1" i="1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Отделение срочного социального обслуживания</a:t>
            </a:r>
            <a:endParaRPr kumimoji="0" lang="ru-RU" sz="4800" b="1" i="1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4600" y="4229100"/>
            <a:ext cx="685800" cy="6858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31242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838200" y="838200"/>
            <a:ext cx="36576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 2014 год отделением срочного социального обслуживания</a:t>
            </a:r>
          </a:p>
          <a:p>
            <a:pPr algn="ctr"/>
            <a:r>
              <a:rPr lang="ru-RU" sz="3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обслужено – 7 580  человек</a:t>
            </a:r>
          </a:p>
          <a:p>
            <a:pPr algn="ctr"/>
            <a:endParaRPr lang="ru-RU" sz="30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Оказано  - 9 453  услуги</a:t>
            </a:r>
            <a:endParaRPr lang="ru-RU" sz="30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9144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7600" y="5562600"/>
            <a:ext cx="638872" cy="714375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6800" y="2971800"/>
            <a:ext cx="477024" cy="533400"/>
          </a:xfrm>
          <a:prstGeom prst="rect">
            <a:avLst/>
          </a:prstGeom>
          <a:noFill/>
        </p:spPr>
      </p:pic>
      <p:pic>
        <p:nvPicPr>
          <p:cNvPr id="1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77200" y="685800"/>
            <a:ext cx="477024" cy="533400"/>
          </a:xfrm>
          <a:prstGeom prst="rect">
            <a:avLst/>
          </a:prstGeom>
          <a:noFill/>
        </p:spPr>
      </p:pic>
      <p:pic>
        <p:nvPicPr>
          <p:cNvPr id="1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53400" y="6172200"/>
            <a:ext cx="477024" cy="533400"/>
          </a:xfrm>
          <a:prstGeom prst="rect">
            <a:avLst/>
          </a:prstGeom>
          <a:noFill/>
        </p:spPr>
      </p:pic>
      <p:pic>
        <p:nvPicPr>
          <p:cNvPr id="9728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0" y="1295400"/>
            <a:ext cx="2571750" cy="1920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728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10200" y="3733800"/>
            <a:ext cx="2538412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5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914400"/>
            <a:ext cx="638872" cy="714375"/>
          </a:xfrm>
          <a:prstGeom prst="rect">
            <a:avLst/>
          </a:prstGeom>
          <a:noFill/>
        </p:spPr>
      </p:pic>
      <p:pic>
        <p:nvPicPr>
          <p:cNvPr id="16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6248400"/>
            <a:ext cx="638872" cy="714375"/>
          </a:xfrm>
          <a:prstGeom prst="rect">
            <a:avLst/>
          </a:prstGeom>
          <a:noFill/>
        </p:spPr>
      </p:pic>
      <p:sp>
        <p:nvSpPr>
          <p:cNvPr id="17" name="Прямоугольник 16"/>
          <p:cNvSpPr/>
          <p:nvPr/>
        </p:nvSpPr>
        <p:spPr>
          <a:xfrm>
            <a:off x="1219200" y="762000"/>
            <a:ext cx="6781800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Пункт проката технических средств реабилитации и адаптации инвалидов и пожилых людей</a:t>
            </a:r>
          </a:p>
          <a:p>
            <a:endParaRPr lang="ru-RU" sz="14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3" name="Picture 1" descr="P721002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43000" y="4800600"/>
            <a:ext cx="2159577" cy="1638300"/>
          </a:xfrm>
          <a:prstGeom prst="rect">
            <a:avLst/>
          </a:prstGeom>
          <a:noFill/>
          <a:ln w="6350">
            <a:solidFill>
              <a:srgbClr val="000000"/>
            </a:solidFill>
            <a:miter lim="800000"/>
            <a:headEnd/>
            <a:tailEnd/>
          </a:ln>
          <a:effectLst/>
        </p:spPr>
      </p:pic>
      <p:pic>
        <p:nvPicPr>
          <p:cNvPr id="18434" name="Picture 2" descr="P721005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86200" y="4648200"/>
            <a:ext cx="1327199" cy="1790700"/>
          </a:xfrm>
          <a:prstGeom prst="rect">
            <a:avLst/>
          </a:prstGeom>
          <a:noFill/>
          <a:ln w="6350">
            <a:solidFill>
              <a:srgbClr val="000000"/>
            </a:solidFill>
            <a:miter lim="800000"/>
            <a:headEnd/>
            <a:tailEnd/>
          </a:ln>
          <a:effectLst/>
        </p:spPr>
      </p:pic>
      <p:pic>
        <p:nvPicPr>
          <p:cNvPr id="18436" name="Picture 4" descr="P101000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91200" y="4876800"/>
            <a:ext cx="2047875" cy="1533525"/>
          </a:xfrm>
          <a:prstGeom prst="rect">
            <a:avLst/>
          </a:prstGeom>
          <a:noFill/>
          <a:ln w="635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18" name="Прямоугольник 17"/>
          <p:cNvSpPr/>
          <p:nvPr/>
        </p:nvSpPr>
        <p:spPr>
          <a:xfrm>
            <a:off x="762000" y="1905000"/>
            <a:ext cx="74676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 течение 2014 года в пункт проката Центра обратилось </a:t>
            </a:r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785 гражданин,(197</a:t>
            </a:r>
          </a:p>
          <a:p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граждан повторно) и получили 785 технических средств реабилитации.</a:t>
            </a:r>
          </a:p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 том числе в филиалы пункта проката обратились:</a:t>
            </a:r>
          </a:p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п. </a:t>
            </a:r>
            <a:r>
              <a:rPr lang="ru-RU" sz="14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Мартюш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обратилось </a:t>
            </a:r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100 граждан, получило 70 технических средств</a:t>
            </a:r>
          </a:p>
          <a:p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реабилитации;</a:t>
            </a:r>
          </a:p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п. </a:t>
            </a:r>
            <a:r>
              <a:rPr lang="ru-RU" sz="14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Позариха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обратилось </a:t>
            </a:r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21 гражданина, получило 9 технических средств</a:t>
            </a:r>
          </a:p>
          <a:p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реабилитации.</a:t>
            </a:r>
          </a:p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с. Колчедан обратилось – </a:t>
            </a:r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32гражданина, получило - 17 технических средств</a:t>
            </a:r>
          </a:p>
          <a:p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реабилитации;</a:t>
            </a:r>
          </a:p>
          <a:p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ул. 2-я Рабочая, 99 обратилось - 00 граждан, получили – 28 технических</a:t>
            </a:r>
          </a:p>
          <a:p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средств реабилитации.</a:t>
            </a:r>
          </a:p>
          <a:p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Процент оборота выданных за 2014 года ТСР составляет – 3,87%.</a:t>
            </a:r>
            <a:endParaRPr lang="ru-RU" sz="14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0" y="5562600"/>
            <a:ext cx="685800" cy="6858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1524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914400" y="762000"/>
            <a:ext cx="7315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/>
          </a:p>
          <a:p>
            <a:endParaRPr lang="ru-RU" dirty="0"/>
          </a:p>
        </p:txBody>
      </p:sp>
      <p:pic>
        <p:nvPicPr>
          <p:cNvPr id="15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4648200"/>
            <a:ext cx="533400" cy="596438"/>
          </a:xfrm>
          <a:prstGeom prst="rect">
            <a:avLst/>
          </a:prstGeom>
          <a:noFill/>
        </p:spPr>
      </p:pic>
      <p:pic>
        <p:nvPicPr>
          <p:cNvPr id="16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228600"/>
            <a:ext cx="638872" cy="714375"/>
          </a:xfrm>
          <a:prstGeom prst="rect">
            <a:avLst/>
          </a:prstGeom>
          <a:noFill/>
        </p:spPr>
      </p:pic>
      <p:pic>
        <p:nvPicPr>
          <p:cNvPr id="1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5715000"/>
            <a:ext cx="457200" cy="511233"/>
          </a:xfrm>
          <a:prstGeom prst="rect">
            <a:avLst/>
          </a:prstGeom>
          <a:noFill/>
        </p:spPr>
      </p:pic>
      <p:sp>
        <p:nvSpPr>
          <p:cNvPr id="18" name="Прямоугольник 17"/>
          <p:cNvSpPr/>
          <p:nvPr/>
        </p:nvSpPr>
        <p:spPr>
          <a:xfrm>
            <a:off x="1524000" y="914400"/>
            <a:ext cx="5943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Служба «Социальное такси»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17410" name="Picture 2" descr="P101000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19200" y="3581400"/>
            <a:ext cx="2951152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914400" y="1371600"/>
            <a:ext cx="75438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 течение 2014года в отделение «Социальное такси»</a:t>
            </a:r>
          </a:p>
          <a:p>
            <a:pPr algn="ctr"/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обратилось и получило консультацию о работе отделения</a:t>
            </a:r>
          </a:p>
          <a:p>
            <a:pPr algn="ctr"/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- 155 граждан.</a:t>
            </a:r>
          </a:p>
          <a:p>
            <a:pPr algn="ctr"/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Принято 789 заявок из них отказались – 56 клиентов</a:t>
            </a:r>
          </a:p>
          <a:p>
            <a:pPr algn="ctr"/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(по собственному желанию), 13 отказов (по нашей</a:t>
            </a:r>
          </a:p>
          <a:p>
            <a:pPr algn="ctr"/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причине), выполнено 720 поездок. Социальным такси</a:t>
            </a:r>
          </a:p>
          <a:p>
            <a:pPr algn="ctr"/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воспользовались 343 гражданина, оказано – 1899 услуг.</a:t>
            </a:r>
            <a:endParaRPr lang="ru-RU" sz="16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830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47843" y="3581400"/>
            <a:ext cx="3208421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228600"/>
            <a:ext cx="495300" cy="4953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0600" y="42672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914400"/>
            <a:ext cx="638872" cy="714375"/>
          </a:xfrm>
          <a:prstGeom prst="rect">
            <a:avLst/>
          </a:prstGeom>
          <a:noFill/>
        </p:spPr>
      </p:pic>
      <p:pic>
        <p:nvPicPr>
          <p:cNvPr id="15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3733800"/>
            <a:ext cx="638872" cy="714375"/>
          </a:xfrm>
          <a:prstGeom prst="rect">
            <a:avLst/>
          </a:prstGeom>
          <a:noFill/>
        </p:spPr>
      </p:pic>
      <p:pic>
        <p:nvPicPr>
          <p:cNvPr id="5122" name="Picture 2" descr="http://www.chitalnya.ru/upload3/505/1ac571e561d9a37d5bdcc5af39023d5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8200" y="5121486"/>
            <a:ext cx="533400" cy="1469815"/>
          </a:xfrm>
          <a:prstGeom prst="rect">
            <a:avLst/>
          </a:prstGeom>
          <a:noFill/>
        </p:spPr>
      </p:pic>
      <p:sp>
        <p:nvSpPr>
          <p:cNvPr id="5124" name="AutoShape 4" descr="http://www.%D0%BF%D0%B0%D1%88%D0%B8%D0%BD%D0%BE-%D0%BE%D0%BD%D0%BB%D0%B0%D0%B9%D0%BD.%D1%80%D1%84/_bd/8/53088078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6" name="AutoShape 6" descr="http://www.%D0%BF%D0%B0%D1%88%D0%B8%D0%BD%D0%BE-%D0%BE%D0%BD%D0%BB%D0%B0%D0%B9%D0%BD.%D1%80%D1%84/_bd/8/53088078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8" name="AutoShape 8" descr="http://www.%D0%BF%D0%B0%D1%88%D0%B8%D0%BD%D0%BE-%D0%BE%D0%BD%D0%BB%D0%B0%D0%B9%D0%BD.%D1%80%D1%84/_bd/8/53088078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1783727" y="838200"/>
            <a:ext cx="60411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«Салон приема и выдачи одежды и обуви»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9933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53000" y="2895600"/>
            <a:ext cx="2787073" cy="216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9331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24000" y="2853456"/>
            <a:ext cx="2895600" cy="2248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Прямоугольник 22"/>
          <p:cNvSpPr/>
          <p:nvPr/>
        </p:nvSpPr>
        <p:spPr>
          <a:xfrm>
            <a:off x="838200" y="1295400"/>
            <a:ext cx="75438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 течение 2014 года были проведены акции по сбору новогодних подарков, одежды, обуви, игрушек, канцелярских товаров, предметов первой необходимости, книг с последующей раздачей гражданам, попавшим в трудную жизненную ситуацию. От населения города было принято в Салоне по приему и выдаче одежды – 1000 штук вещей </a:t>
            </a:r>
            <a:r>
              <a:rPr lang="ru-RU" sz="16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б\у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от 200 граждан.</a:t>
            </a:r>
            <a:endParaRPr lang="ru-RU" sz="16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228600"/>
            <a:ext cx="685800" cy="6858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457200"/>
            <a:ext cx="495300" cy="4953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33528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2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5943600"/>
            <a:ext cx="613317" cy="685800"/>
          </a:xfrm>
          <a:prstGeom prst="rect">
            <a:avLst/>
          </a:prstGeom>
          <a:noFill/>
        </p:spPr>
      </p:pic>
      <p:pic>
        <p:nvPicPr>
          <p:cNvPr id="2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990600"/>
            <a:ext cx="533400" cy="596438"/>
          </a:xfrm>
          <a:prstGeom prst="rect">
            <a:avLst/>
          </a:prstGeom>
          <a:noFill/>
        </p:spPr>
      </p:pic>
      <p:pic>
        <p:nvPicPr>
          <p:cNvPr id="2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228600"/>
            <a:ext cx="669693" cy="748838"/>
          </a:xfrm>
          <a:prstGeom prst="rect">
            <a:avLst/>
          </a:prstGeom>
          <a:noFill/>
        </p:spPr>
      </p:pic>
      <p:sp>
        <p:nvSpPr>
          <p:cNvPr id="19" name="Прямоугольник 18"/>
          <p:cNvSpPr/>
          <p:nvPr/>
        </p:nvSpPr>
        <p:spPr>
          <a:xfrm>
            <a:off x="990600" y="533400"/>
            <a:ext cx="7239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Работа с гражданами</a:t>
            </a:r>
            <a:endParaRPr lang="ru-RU" sz="2000" b="1" dirty="0">
              <a:solidFill>
                <a:srgbClr val="FF0000"/>
              </a:solidFill>
            </a:endParaRPr>
          </a:p>
        </p:txBody>
      </p:sp>
      <p:pic>
        <p:nvPicPr>
          <p:cNvPr id="10035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62600" y="4800600"/>
            <a:ext cx="2133600" cy="1665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0355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52600" y="5029200"/>
            <a:ext cx="1981200" cy="14796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Прямоугольник 26"/>
          <p:cNvSpPr/>
          <p:nvPr/>
        </p:nvSpPr>
        <p:spPr>
          <a:xfrm>
            <a:off x="914400" y="990600"/>
            <a:ext cx="746760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Всего выдано справок о постановке на учет лиц без определенного места жительства и занятий и граждан, не имеющих документов, удостоверяющих личность – 20 гражданам, 14 справок – повторно.</a:t>
            </a:r>
          </a:p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Прием заявлений и оказание материальной помощи в виде мини продуктовых наборов</a:t>
            </a:r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– 30 гражданам – 30 мини – продуктовых наборов , 4 мини – промышленных наборов</a:t>
            </a:r>
          </a:p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Обследовано и составлено акты социально-бытового обследования для оказания помощи </a:t>
            </a:r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- 34 гражданам.</a:t>
            </a:r>
            <a:endParaRPr lang="ru-RU" sz="14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838200" y="2514600"/>
            <a:ext cx="7620000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ОУФМС </a:t>
            </a:r>
            <a:r>
              <a:rPr lang="ru-RU" sz="14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Синарского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района – оформлен запрос в другой регион </a:t>
            </a:r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– двум гражданам;</a:t>
            </a:r>
          </a:p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ОУФМС </a:t>
            </a:r>
            <a:r>
              <a:rPr lang="ru-RU" sz="14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Синарского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района - сфотографированы на паспорт, оплачена госпошлина</a:t>
            </a:r>
          </a:p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паспорт, сопровождены для сдачи документов на паспорт РФ, сопровождение</a:t>
            </a:r>
          </a:p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специалиста ОУФМС в городскую больницу №2 для сдачи документов на паспорт </a:t>
            </a:r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10 гражданам;</a:t>
            </a:r>
          </a:p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ОУФМС </a:t>
            </a:r>
            <a:r>
              <a:rPr lang="ru-RU" sz="14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Синарского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района – подготовлен иск в суд для подтверждения проживания</a:t>
            </a:r>
          </a:p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на территории РФ 06.02.1992г, сопровождение, оплата госпошлины для сдачи иска в суд,</a:t>
            </a:r>
          </a:p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сопровождена в суд для подачи иска для подтверждения проживания на территории РФ </a:t>
            </a:r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–</a:t>
            </a:r>
          </a:p>
          <a:p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одному гражданину;</a:t>
            </a:r>
          </a:p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ОУФМС Красногорского района </a:t>
            </a:r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– сопровождены 4 гражданина для составления</a:t>
            </a:r>
          </a:p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протокола без административного штрафа;</a:t>
            </a:r>
            <a:endParaRPr lang="ru-RU" sz="14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048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2971800" y="762000"/>
            <a:ext cx="3276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Мобильная бригада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838200" y="2664261"/>
            <a:ext cx="75438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914400" y="1295400"/>
            <a:ext cx="73914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Оказания срочной социальной помощи малообеспеченным гражданам,</a:t>
            </a:r>
          </a:p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проживающим в отдаленных населенных пунктах Каменского района.</a:t>
            </a:r>
          </a:p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 течение года было совершено 32 выезда в населенные пункты Каменского района:</a:t>
            </a:r>
          </a:p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п. Новый Быт (2выезда), п. Горный (1 выезд), с. </a:t>
            </a:r>
            <a:r>
              <a:rPr lang="ru-RU" sz="14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Маминское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(1выезд),</a:t>
            </a:r>
          </a:p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с. Колчедан (3выезда), с. </a:t>
            </a:r>
            <a:r>
              <a:rPr lang="ru-RU" sz="14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Рыбникоское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( 2выезда), с. </a:t>
            </a:r>
            <a:r>
              <a:rPr lang="ru-RU" sz="14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Клевакинское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(3выезда),</a:t>
            </a:r>
          </a:p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с. Покровское (2 выезда), с. Черемхово (2выезда), с. </a:t>
            </a:r>
            <a:r>
              <a:rPr lang="ru-RU" sz="14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Кисловское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(1выезд), с. </a:t>
            </a:r>
            <a:r>
              <a:rPr lang="ru-RU" sz="14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Позариха</a:t>
            </a:r>
            <a:endParaRPr lang="ru-RU" sz="1400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(1выезд), с. </a:t>
            </a:r>
            <a:r>
              <a:rPr lang="ru-RU" sz="14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Барабановское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(1выезд), с. </a:t>
            </a:r>
            <a:r>
              <a:rPr lang="ru-RU" sz="14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Новоисетское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(2 выезда), д. </a:t>
            </a:r>
            <a:r>
              <a:rPr lang="ru-RU" sz="14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Пирогово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(2выезда),</a:t>
            </a:r>
          </a:p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с. </a:t>
            </a:r>
            <a:r>
              <a:rPr lang="ru-RU" sz="14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Сипавское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(2 выезда), с. Сосновское (2выезда), п. </a:t>
            </a:r>
            <a:r>
              <a:rPr lang="ru-RU" sz="14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Мартюш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(2выезда), д. Шилова (1</a:t>
            </a:r>
          </a:p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выезд), с. </a:t>
            </a:r>
            <a:r>
              <a:rPr lang="ru-RU" sz="14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Травянское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(2выезда).</a:t>
            </a:r>
          </a:p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Автобус Надежды» - 4 выезда п.Горный, </a:t>
            </a:r>
            <a:r>
              <a:rPr lang="ru-RU" sz="1400" b="1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с.Кисловское</a:t>
            </a:r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b="1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с.Маминское</a:t>
            </a:r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п.Новый-Быт</a:t>
            </a:r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1378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81600" y="3962400"/>
            <a:ext cx="2603500" cy="195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1379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47799" y="3886200"/>
            <a:ext cx="2718981" cy="2027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4343400"/>
            <a:ext cx="2754536" cy="2066925"/>
          </a:xfrm>
          <a:prstGeom prst="rect">
            <a:avLst/>
          </a:prstGeom>
          <a:noFill/>
        </p:spPr>
      </p:pic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1447800" y="240267"/>
            <a:ext cx="624840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lang="ru-RU" sz="4800" b="1" i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lang="ru-RU" sz="48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Социально – реабилитационное отделение</a:t>
            </a:r>
          </a:p>
        </p:txBody>
      </p:sp>
      <p:pic>
        <p:nvPicPr>
          <p:cNvPr id="14" name="Picture 3" descr="C:\Users\Andreeva_TI\Desktop\Рисунок1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67000" y="3352800"/>
            <a:ext cx="3949232" cy="28194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86" name="Rectangle 5"/>
          <p:cNvSpPr>
            <a:spLocks noGrp="1" noChangeArrowheads="1"/>
          </p:cNvSpPr>
          <p:nvPr>
            <p:ph type="title" idx="4294967295"/>
          </p:nvPr>
        </p:nvSpPr>
        <p:spPr>
          <a:xfrm>
            <a:off x="1600200" y="274638"/>
            <a:ext cx="6858000" cy="1020762"/>
          </a:xfrm>
        </p:spPr>
        <p:txBody>
          <a:bodyPr/>
          <a:lstStyle/>
          <a:p>
            <a:r>
              <a:rPr lang="ru-RU" sz="4000" b="1" dirty="0" smtClean="0">
                <a:solidFill>
                  <a:srgbClr val="FF0000"/>
                </a:solidFill>
                <a:latin typeface="Bookman Old Style" pitchFamily="18" charset="0"/>
              </a:rPr>
              <a:t>Структура отделения</a:t>
            </a:r>
            <a:endParaRPr lang="ru-RU" sz="4000" dirty="0" smtClean="0">
              <a:solidFill>
                <a:srgbClr val="FF0000"/>
              </a:solidFill>
            </a:endParaRPr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1143000" y="1219200"/>
            <a:ext cx="7389813" cy="838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2000" b="1" dirty="0">
                <a:solidFill>
                  <a:srgbClr val="000099"/>
                </a:solidFill>
                <a:latin typeface="Arial" charset="0"/>
              </a:rPr>
              <a:t>ЗАВЕДУЮЩИЙ ОТДЕЛЕНИЕМ</a:t>
            </a:r>
          </a:p>
        </p:txBody>
      </p:sp>
      <p:sp>
        <p:nvSpPr>
          <p:cNvPr id="16388" name="Rectangle 8"/>
          <p:cNvSpPr>
            <a:spLocks noChangeArrowheads="1"/>
          </p:cNvSpPr>
          <p:nvPr/>
        </p:nvSpPr>
        <p:spPr bwMode="auto">
          <a:xfrm>
            <a:off x="6858000" y="3124200"/>
            <a:ext cx="1600200" cy="1066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sz="1400" b="1" dirty="0">
              <a:solidFill>
                <a:srgbClr val="0000FF"/>
              </a:solidFill>
            </a:endParaRPr>
          </a:p>
          <a:p>
            <a:pPr algn="ctr"/>
            <a:endParaRPr lang="ru-RU" sz="1400" b="1" dirty="0">
              <a:solidFill>
                <a:srgbClr val="0000FF"/>
              </a:solidFill>
            </a:endParaRP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СОЦИАЛЬНЫЙ</a:t>
            </a: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 РАБОТНИК</a:t>
            </a: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(реабилитация в</a:t>
            </a: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 домашних условиях)</a:t>
            </a:r>
          </a:p>
          <a:p>
            <a:pPr algn="ctr"/>
            <a:endParaRPr lang="ru-RU" sz="1400" b="1" dirty="0">
              <a:solidFill>
                <a:srgbClr val="0000FF"/>
              </a:solidFill>
            </a:endParaRPr>
          </a:p>
          <a:p>
            <a:pPr algn="ctr"/>
            <a:endParaRPr lang="ru-RU" sz="1400" b="1" dirty="0">
              <a:solidFill>
                <a:srgbClr val="0000FF"/>
              </a:solidFill>
            </a:endParaRPr>
          </a:p>
        </p:txBody>
      </p:sp>
      <p:sp>
        <p:nvSpPr>
          <p:cNvPr id="16389" name="Rectangle 9"/>
          <p:cNvSpPr>
            <a:spLocks noChangeArrowheads="1"/>
          </p:cNvSpPr>
          <p:nvPr/>
        </p:nvSpPr>
        <p:spPr bwMode="auto">
          <a:xfrm>
            <a:off x="6400800" y="4343400"/>
            <a:ext cx="2057400" cy="1828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>
                <a:solidFill>
                  <a:srgbClr val="0000FF"/>
                </a:solidFill>
              </a:rPr>
              <a:t>СПЕЦИАЛИСТ  ПО </a:t>
            </a: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СОЦИАЛЬНОЙ РАБОТЕ</a:t>
            </a: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(</a:t>
            </a:r>
            <a:r>
              <a:rPr lang="ru-RU" sz="1400" b="1" dirty="0" err="1">
                <a:solidFill>
                  <a:srgbClr val="0000FF"/>
                </a:solidFill>
              </a:rPr>
              <a:t>социокультурная</a:t>
            </a:r>
            <a:endParaRPr lang="ru-RU" sz="1400" b="1" dirty="0">
              <a:solidFill>
                <a:srgbClr val="0000FF"/>
              </a:solidFill>
            </a:endParaRP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 реабилитация,</a:t>
            </a: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 ЗОЖ)</a:t>
            </a:r>
          </a:p>
        </p:txBody>
      </p:sp>
      <p:sp>
        <p:nvSpPr>
          <p:cNvPr id="16390" name="Line 11"/>
          <p:cNvSpPr>
            <a:spLocks noChangeShapeType="1"/>
          </p:cNvSpPr>
          <p:nvPr/>
        </p:nvSpPr>
        <p:spPr bwMode="auto">
          <a:xfrm flipH="1">
            <a:off x="1676400" y="2057400"/>
            <a:ext cx="762000" cy="990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6391" name="Line 12"/>
          <p:cNvSpPr>
            <a:spLocks noChangeShapeType="1"/>
          </p:cNvSpPr>
          <p:nvPr/>
        </p:nvSpPr>
        <p:spPr bwMode="auto">
          <a:xfrm>
            <a:off x="7010400" y="2057400"/>
            <a:ext cx="76200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6392" name="Line 13"/>
          <p:cNvSpPr>
            <a:spLocks noChangeShapeType="1"/>
          </p:cNvSpPr>
          <p:nvPr/>
        </p:nvSpPr>
        <p:spPr bwMode="auto">
          <a:xfrm flipH="1">
            <a:off x="2438400" y="2057400"/>
            <a:ext cx="546100" cy="22701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6393" name="Line 14"/>
          <p:cNvSpPr>
            <a:spLocks noChangeShapeType="1"/>
          </p:cNvSpPr>
          <p:nvPr/>
        </p:nvSpPr>
        <p:spPr bwMode="auto">
          <a:xfrm>
            <a:off x="6096000" y="2057400"/>
            <a:ext cx="762000" cy="2286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6394" name="Rectangle 17"/>
          <p:cNvSpPr>
            <a:spLocks noChangeArrowheads="1"/>
          </p:cNvSpPr>
          <p:nvPr/>
        </p:nvSpPr>
        <p:spPr bwMode="auto">
          <a:xfrm>
            <a:off x="838200" y="3124200"/>
            <a:ext cx="1600200" cy="1066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b="1" dirty="0">
                <a:solidFill>
                  <a:srgbClr val="0000FF"/>
                </a:solidFill>
              </a:rPr>
              <a:t>ПСИХОЛОГ</a:t>
            </a:r>
          </a:p>
        </p:txBody>
      </p:sp>
      <p:sp>
        <p:nvSpPr>
          <p:cNvPr id="16396" name="Rectangle 10"/>
          <p:cNvSpPr>
            <a:spLocks noChangeArrowheads="1"/>
          </p:cNvSpPr>
          <p:nvPr/>
        </p:nvSpPr>
        <p:spPr bwMode="auto">
          <a:xfrm>
            <a:off x="3276600" y="4343400"/>
            <a:ext cx="2819400" cy="914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>
                <a:solidFill>
                  <a:srgbClr val="0000FF"/>
                </a:solidFill>
              </a:rPr>
              <a:t>СПЕЦИАЛИСТ  ПО </a:t>
            </a:r>
          </a:p>
          <a:p>
            <a:pPr algn="ctr"/>
            <a:r>
              <a:rPr lang="ru-RU" sz="1400" b="1">
                <a:solidFill>
                  <a:srgbClr val="0000FF"/>
                </a:solidFill>
              </a:rPr>
              <a:t>СОЦИАЛЬНОЙ РАБОТЕ</a:t>
            </a:r>
          </a:p>
          <a:p>
            <a:pPr algn="ctr"/>
            <a:r>
              <a:rPr lang="ru-RU" sz="1400" b="1">
                <a:solidFill>
                  <a:srgbClr val="0000FF"/>
                </a:solidFill>
              </a:rPr>
              <a:t>(бытовая  и трудовая</a:t>
            </a:r>
          </a:p>
          <a:p>
            <a:pPr algn="ctr"/>
            <a:r>
              <a:rPr lang="ru-RU" sz="1400" b="1">
                <a:solidFill>
                  <a:srgbClr val="0000FF"/>
                </a:solidFill>
              </a:rPr>
              <a:t> реабилитация )</a:t>
            </a:r>
          </a:p>
        </p:txBody>
      </p:sp>
      <p:sp>
        <p:nvSpPr>
          <p:cNvPr id="16397" name="Line 13"/>
          <p:cNvSpPr>
            <a:spLocks noChangeShapeType="1"/>
          </p:cNvSpPr>
          <p:nvPr/>
        </p:nvSpPr>
        <p:spPr bwMode="auto">
          <a:xfrm>
            <a:off x="4876800" y="213360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8" name="Rectangle 8"/>
          <p:cNvSpPr>
            <a:spLocks noChangeArrowheads="1"/>
          </p:cNvSpPr>
          <p:nvPr/>
        </p:nvSpPr>
        <p:spPr bwMode="auto">
          <a:xfrm>
            <a:off x="3733800" y="2667000"/>
            <a:ext cx="2133600" cy="1447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1400" b="1" dirty="0">
                <a:solidFill>
                  <a:srgbClr val="000099"/>
                </a:solidFill>
                <a:latin typeface="Arial" charset="0"/>
              </a:rPr>
              <a:t>СПЕЦИАЛИСТ</a:t>
            </a:r>
          </a:p>
          <a:p>
            <a:pPr algn="ctr">
              <a:defRPr/>
            </a:pPr>
            <a:r>
              <a:rPr lang="ru-RU" sz="1400" b="1" dirty="0">
                <a:solidFill>
                  <a:srgbClr val="000099"/>
                </a:solidFill>
                <a:latin typeface="Arial" charset="0"/>
              </a:rPr>
              <a:t>  ПО </a:t>
            </a:r>
          </a:p>
          <a:p>
            <a:pPr algn="ctr">
              <a:defRPr/>
            </a:pPr>
            <a:r>
              <a:rPr lang="ru-RU" sz="1400" b="1" dirty="0">
                <a:solidFill>
                  <a:srgbClr val="000099"/>
                </a:solidFill>
                <a:latin typeface="Arial" charset="0"/>
              </a:rPr>
              <a:t>СОЦИАЛЬНОЙ РАБОТЕ</a:t>
            </a:r>
          </a:p>
          <a:p>
            <a:pPr algn="ctr">
              <a:defRPr/>
            </a:pPr>
            <a:r>
              <a:rPr lang="ru-RU" sz="1400" b="1" dirty="0">
                <a:solidFill>
                  <a:srgbClr val="000099"/>
                </a:solidFill>
                <a:latin typeface="Arial" charset="0"/>
              </a:rPr>
              <a:t>(первичный приём</a:t>
            </a:r>
          </a:p>
          <a:p>
            <a:pPr algn="ctr">
              <a:defRPr/>
            </a:pPr>
            <a:r>
              <a:rPr lang="ru-RU" sz="1400" b="1" dirty="0">
                <a:solidFill>
                  <a:srgbClr val="000099"/>
                </a:solidFill>
                <a:latin typeface="Arial" charset="0"/>
              </a:rPr>
              <a:t> граждан)</a:t>
            </a:r>
          </a:p>
        </p:txBody>
      </p:sp>
      <p:sp>
        <p:nvSpPr>
          <p:cNvPr id="16399" name="Rectangle 8"/>
          <p:cNvSpPr>
            <a:spLocks noChangeArrowheads="1"/>
          </p:cNvSpPr>
          <p:nvPr/>
        </p:nvSpPr>
        <p:spPr bwMode="auto">
          <a:xfrm flipH="1">
            <a:off x="762000" y="4343400"/>
            <a:ext cx="2057400" cy="1752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>
                <a:solidFill>
                  <a:srgbClr val="0000FF"/>
                </a:solidFill>
              </a:rPr>
              <a:t>СПЕЦИАЛИСТ  ПО </a:t>
            </a: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СОЦИАЛЬНОЙ РАБОТЕ</a:t>
            </a: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(</a:t>
            </a:r>
            <a:r>
              <a:rPr lang="ru-RU" sz="1400" b="1" dirty="0" err="1">
                <a:solidFill>
                  <a:srgbClr val="0000FF"/>
                </a:solidFill>
              </a:rPr>
              <a:t>социокультурная</a:t>
            </a:r>
            <a:endParaRPr lang="ru-RU" sz="1400" b="1" dirty="0">
              <a:solidFill>
                <a:srgbClr val="0000FF"/>
              </a:solidFill>
            </a:endParaRP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 реабилитация,</a:t>
            </a: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 прикладное творчество)</a:t>
            </a:r>
          </a:p>
        </p:txBody>
      </p:sp>
      <p:sp>
        <p:nvSpPr>
          <p:cNvPr id="16400" name="Rectangle 10"/>
          <p:cNvSpPr>
            <a:spLocks noChangeArrowheads="1"/>
          </p:cNvSpPr>
          <p:nvPr/>
        </p:nvSpPr>
        <p:spPr bwMode="auto">
          <a:xfrm>
            <a:off x="2895600" y="5486400"/>
            <a:ext cx="3429000" cy="914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>
                <a:solidFill>
                  <a:srgbClr val="000099"/>
                </a:solidFill>
              </a:rPr>
              <a:t>КУЛЬТОРГАНИЗАТОР</a:t>
            </a:r>
          </a:p>
          <a:p>
            <a:pPr algn="ctr"/>
            <a:r>
              <a:rPr lang="ru-RU" sz="1400" b="1" dirty="0">
                <a:solidFill>
                  <a:srgbClr val="000099"/>
                </a:solidFill>
              </a:rPr>
              <a:t>(КЛУБНАЯ ДЕЯТЕЛЬНОСТЬ)</a:t>
            </a:r>
          </a:p>
        </p:txBody>
      </p:sp>
      <p:sp>
        <p:nvSpPr>
          <p:cNvPr id="16401" name="Line 14"/>
          <p:cNvSpPr>
            <a:spLocks noChangeShapeType="1"/>
          </p:cNvSpPr>
          <p:nvPr/>
        </p:nvSpPr>
        <p:spPr bwMode="auto">
          <a:xfrm flipH="1">
            <a:off x="3124200" y="2057400"/>
            <a:ext cx="76200" cy="3429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6402" name="Line 14"/>
          <p:cNvSpPr>
            <a:spLocks noChangeShapeType="1"/>
          </p:cNvSpPr>
          <p:nvPr/>
        </p:nvSpPr>
        <p:spPr bwMode="auto">
          <a:xfrm>
            <a:off x="3581400" y="2057400"/>
            <a:ext cx="0" cy="2286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4343400"/>
            <a:ext cx="2754536" cy="2066925"/>
          </a:xfrm>
          <a:prstGeom prst="rect">
            <a:avLst/>
          </a:prstGeom>
          <a:noFill/>
        </p:spPr>
      </p:pic>
      <p:sp>
        <p:nvSpPr>
          <p:cNvPr id="19" name="Прямоугольник 18"/>
          <p:cNvSpPr/>
          <p:nvPr/>
        </p:nvSpPr>
        <p:spPr>
          <a:xfrm>
            <a:off x="1143000" y="838200"/>
            <a:ext cx="69342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Bookman Old Style" pitchFamily="18" charset="0"/>
              </a:rPr>
              <a:t>Социально -  реабилитационное отделение  оказывает услуги гражданам пожилого возраста и имеющим группу инвалидности: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914400" y="1676400"/>
            <a:ext cx="4572000" cy="4801314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ru-RU" b="1" dirty="0" smtClean="0">
                <a:solidFill>
                  <a:srgbClr val="000099"/>
                </a:solidFill>
                <a:latin typeface="Bookman Old Style" pitchFamily="18" charset="0"/>
              </a:rPr>
              <a:t>Проведение мероприятий   </a:t>
            </a:r>
            <a:r>
              <a:rPr lang="ru-RU" b="1" dirty="0" err="1" smtClean="0">
                <a:solidFill>
                  <a:srgbClr val="000099"/>
                </a:solidFill>
                <a:latin typeface="Bookman Old Style" pitchFamily="18" charset="0"/>
              </a:rPr>
              <a:t>социокультурной</a:t>
            </a:r>
            <a:r>
              <a:rPr lang="ru-RU" b="1" dirty="0" smtClean="0">
                <a:solidFill>
                  <a:srgbClr val="000099"/>
                </a:solidFill>
                <a:latin typeface="Bookman Old Style" pitchFamily="18" charset="0"/>
              </a:rPr>
              <a:t>, социально-бытовой,  социально-психологической и </a:t>
            </a:r>
            <a:r>
              <a:rPr lang="ru-RU" dirty="0" smtClean="0">
                <a:solidFill>
                  <a:srgbClr val="000099"/>
                </a:solidFill>
                <a:latin typeface="Bookman Old Style" pitchFamily="18" charset="0"/>
              </a:rPr>
              <a:t> </a:t>
            </a:r>
            <a:r>
              <a:rPr lang="ru-RU" b="1" dirty="0" smtClean="0">
                <a:solidFill>
                  <a:srgbClr val="000099"/>
                </a:solidFill>
                <a:latin typeface="Bookman Old Style" pitchFamily="18" charset="0"/>
              </a:rPr>
              <a:t>социально-трудовой реабилитации </a:t>
            </a:r>
          </a:p>
          <a:p>
            <a:pPr marL="342900" indent="-342900"/>
            <a:r>
              <a:rPr lang="ru-RU" dirty="0" smtClean="0">
                <a:solidFill>
                  <a:srgbClr val="000099"/>
                </a:solidFill>
                <a:latin typeface="Bookman Old Style" pitchFamily="18" charset="0"/>
              </a:rPr>
              <a:t>    (курс  3 недели)</a:t>
            </a:r>
          </a:p>
          <a:p>
            <a:pPr marL="342900" indent="-342900"/>
            <a:r>
              <a:rPr lang="ru-RU" b="1" dirty="0" smtClean="0">
                <a:solidFill>
                  <a:srgbClr val="000099"/>
                </a:solidFill>
                <a:latin typeface="Bookman Old Style" pitchFamily="18" charset="0"/>
              </a:rPr>
              <a:t>2.</a:t>
            </a:r>
            <a:r>
              <a:rPr lang="ru-RU" dirty="0" smtClean="0">
                <a:solidFill>
                  <a:srgbClr val="000099"/>
                </a:solidFill>
                <a:latin typeface="Bookman Old Style" pitchFamily="18" charset="0"/>
              </a:rPr>
              <a:t>  </a:t>
            </a:r>
            <a:r>
              <a:rPr lang="ru-RU" b="1" dirty="0" smtClean="0">
                <a:solidFill>
                  <a:srgbClr val="000099"/>
                </a:solidFill>
                <a:latin typeface="Bookman Old Style" pitchFamily="18" charset="0"/>
              </a:rPr>
              <a:t>Оформление документов и выдача направлений в социально – реабилитационные отделения  </a:t>
            </a:r>
            <a:r>
              <a:rPr lang="ru-RU" dirty="0" smtClean="0">
                <a:solidFill>
                  <a:srgbClr val="000099"/>
                </a:solidFill>
                <a:latin typeface="Bookman Old Style" pitchFamily="18" charset="0"/>
              </a:rPr>
              <a:t>для прохождения курса социальной реабилитации при условиях    круглосуточного пребывания, которые находятся в пределах Свердловской области</a:t>
            </a:r>
            <a:r>
              <a:rPr lang="ru-RU" dirty="0" smtClean="0">
                <a:solidFill>
                  <a:srgbClr val="000099"/>
                </a:solidFill>
              </a:rPr>
              <a:t> </a:t>
            </a:r>
            <a:r>
              <a:rPr lang="ru-RU" dirty="0" smtClean="0">
                <a:solidFill>
                  <a:srgbClr val="000099"/>
                </a:solidFill>
                <a:latin typeface="Bookman Old Style" pitchFamily="18" charset="0"/>
              </a:rPr>
              <a:t>(курс 2 недели)</a:t>
            </a:r>
          </a:p>
          <a:p>
            <a:pPr marL="342900" indent="-342900"/>
            <a:r>
              <a:rPr lang="ru-RU" b="1" dirty="0" smtClean="0">
                <a:solidFill>
                  <a:srgbClr val="000099"/>
                </a:solidFill>
                <a:latin typeface="Bookman Old Style" pitchFamily="18" charset="0"/>
              </a:rPr>
              <a:t>3.Обеспечение отдельных категорий граждан ПОИ</a:t>
            </a:r>
            <a:endParaRPr lang="ru-RU" b="1" dirty="0">
              <a:solidFill>
                <a:srgbClr val="000099"/>
              </a:solidFill>
              <a:latin typeface="Bookman Old Style" pitchFamily="18" charset="0"/>
            </a:endParaRPr>
          </a:p>
        </p:txBody>
      </p:sp>
      <p:pic>
        <p:nvPicPr>
          <p:cNvPr id="13" name="Picture 13" descr="IMG_195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10200" y="2514600"/>
            <a:ext cx="2999974" cy="270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0" y="4572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36576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3048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152400"/>
            <a:ext cx="2754536" cy="2066925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1447800" y="838200"/>
            <a:ext cx="6400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Социально – бытовая   реабилитация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838200" y="1295400"/>
            <a:ext cx="73914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10.01.2014г. Участие в мероприятии по профилактике интернет -зависимости и как 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следствие психологических проблем и психических отклонений у населения в рамках проекта «Интернет-зазеркалье» в ЦБ им. А.С.Пушкина.</a:t>
            </a:r>
          </a:p>
          <a:p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Психолог: Широкова Л.С. (25 чел.)</a:t>
            </a:r>
          </a:p>
          <a:p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15.01.2014г. – 15.03.2014г. Оформление информационного стенда в КЦСОН - к 80-летию 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Свердловской области. Спец.по соц.работе: </a:t>
            </a:r>
            <a:r>
              <a:rPr lang="ru-RU" sz="16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Елесина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Н.З., Соц.работник: </a:t>
            </a:r>
            <a:r>
              <a:rPr lang="ru-RU" sz="16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Харчеко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Е.В. (более 100 чел.).</a:t>
            </a:r>
          </a:p>
          <a:p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15.01.2014г. – 15.03.2014г. Оформление фотовыставки «Мой край родной» в КЦСОН – к 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80-летию Свердловской области. Психолог: Широкова Л.С. (более 100 чел.).</a:t>
            </a:r>
            <a:endParaRPr lang="ru-RU" sz="16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914400" y="3810000"/>
            <a:ext cx="73914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11.09.14г. Развлекательно-кулинарная программа «Осенний поединок» 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Спец. по</a:t>
            </a:r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соц.работе. </a:t>
            </a:r>
            <a:r>
              <a:rPr lang="ru-RU" sz="16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Корелина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О.В.(13 чел.)</a:t>
            </a:r>
            <a:endParaRPr lang="ru-RU" sz="16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914400" y="4343400"/>
            <a:ext cx="7467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13.09.14 г. Участие в субботнике на прилегающей территории бывшего детского сада по 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адресу: ул. Чайковского, 13. Зав. отделением М.С. </a:t>
            </a:r>
            <a:r>
              <a:rPr lang="ru-RU" sz="16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Ковенко</a:t>
            </a:r>
            <a:endParaRPr lang="ru-RU" sz="16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58674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25908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228600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457200"/>
            <a:ext cx="2754536" cy="2066925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1447800" y="990600"/>
            <a:ext cx="6248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Социокультурная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реабилитация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838200" y="1524000"/>
            <a:ext cx="7543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24.02.2014г. Выступление ансамбля «Вишенка» в ДК «Юность» на концертной программе  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«Ретро-студия» Спец. по соц.работе. Берендеева А.И., </a:t>
            </a:r>
            <a:r>
              <a:rPr lang="ru-RU" sz="16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Корелина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О.В. (11 чел/более 100 человек)</a:t>
            </a:r>
            <a:endParaRPr lang="ru-RU" sz="16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914400" y="2274838"/>
            <a:ext cx="75438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05.03.2014г. Экскурсия на </a:t>
            </a:r>
            <a:r>
              <a:rPr lang="ru-RU" sz="1600" b="1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страусинную</a:t>
            </a:r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ферму «Золотая долина». Д.Брод. Спец. по 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соц.работе </a:t>
            </a:r>
            <a:r>
              <a:rPr lang="ru-RU" sz="16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Корелина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О.В. (9 человек)</a:t>
            </a:r>
          </a:p>
          <a:p>
            <a:pPr algn="just"/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06.03.2014г. Познавательно-развлекательная программа «Ах. Этот день 8 Марта!» в 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КЦСОН Спец. по соц.работе.: </a:t>
            </a:r>
            <a:r>
              <a:rPr lang="ru-RU" sz="16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Корелина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О.В. (14 человек)</a:t>
            </a:r>
            <a:endParaRPr lang="ru-RU" sz="16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42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29200" y="3657600"/>
            <a:ext cx="2847975" cy="2144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27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95400" y="3733800"/>
            <a:ext cx="3133725" cy="208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8382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95600" y="58674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34290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457200"/>
            <a:ext cx="2754536" cy="2066925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1447800" y="838200"/>
            <a:ext cx="6629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Адаптивная   физкультура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838200" y="1219200"/>
            <a:ext cx="75438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25.06.14 г. 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Организация и участие в спортивном мероприятии </a:t>
            </a:r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«День Здоровья» для 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работников КЦСОН на стадионе «Металлург». Зав.отд. </a:t>
            </a:r>
            <a:r>
              <a:rPr lang="ru-RU" sz="16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Ковенко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М.С., спец. по соц.работе</a:t>
            </a:r>
          </a:p>
          <a:p>
            <a:pPr algn="just"/>
            <a:r>
              <a:rPr lang="ru-RU" sz="16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Корелина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О.В.</a:t>
            </a:r>
          </a:p>
          <a:p>
            <a:pPr algn="just"/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03.07.14г. Лесная прогулка. 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Спец. по соц.работе. </a:t>
            </a:r>
            <a:r>
              <a:rPr lang="ru-RU" sz="16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Корелина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О.В.(14 чел.)</a:t>
            </a:r>
          </a:p>
          <a:p>
            <a:pPr algn="just"/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08.07.14г. Экскурсионный поход в рамках клуба ЗОЖ «Тонус» 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на Каменные соты. Спец. по соц.работе. </a:t>
            </a:r>
            <a:r>
              <a:rPr lang="ru-RU" sz="16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Корелина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О.В.(9 чел.)</a:t>
            </a:r>
            <a:endParaRPr lang="ru-RU" sz="16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445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29200" y="3352800"/>
            <a:ext cx="3099483" cy="234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451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95400" y="3352800"/>
            <a:ext cx="2971800" cy="2219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43800" y="57150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81000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4572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2209800" y="914400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838200" y="838200"/>
            <a:ext cx="75438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20.06.14г. Организация и проведение Первого открытого форума в поддержку людей с 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ограниченными возможностями здоровья «Мы вместе!» в Контактном зоопарке. Зав. отделением М.С. </a:t>
            </a:r>
            <a:r>
              <a:rPr lang="ru-RU" sz="16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Ковенко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, специалисты </a:t>
            </a:r>
            <a:r>
              <a:rPr lang="ru-RU" sz="16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соц.-реаб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отделения. (более 80 человек)</a:t>
            </a:r>
            <a:endParaRPr lang="ru-RU" sz="16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5474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19200" y="2133600"/>
            <a:ext cx="282596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5475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81600" y="2133599"/>
            <a:ext cx="2895600" cy="19519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5476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71800" y="4191000"/>
            <a:ext cx="3263984" cy="220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77000" y="4572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0" y="152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457200"/>
            <a:ext cx="2754536" cy="2066925"/>
          </a:xfrm>
          <a:prstGeom prst="rect">
            <a:avLst/>
          </a:prstGeom>
          <a:noFill/>
        </p:spPr>
      </p:pic>
      <p:sp>
        <p:nvSpPr>
          <p:cNvPr id="18" name="Прямоугольник 17"/>
          <p:cNvSpPr/>
          <p:nvPr/>
        </p:nvSpPr>
        <p:spPr>
          <a:xfrm>
            <a:off x="838200" y="914400"/>
            <a:ext cx="7467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25.07.14г. Участие в рамках клуба ЗОЖ «Тонус» в спартакиаде среди людей с 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ограниченными возможностями здоровья в КУДПИ. Спец. по соц.работе. </a:t>
            </a:r>
            <a:r>
              <a:rPr lang="ru-RU" sz="16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Корелина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О.В.(9 чел.)</a:t>
            </a:r>
            <a:endParaRPr lang="ru-RU" sz="16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6498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71600" y="1981200"/>
            <a:ext cx="2822737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6499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05400" y="1981200"/>
            <a:ext cx="2876550" cy="2163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6500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352800" y="3886200"/>
            <a:ext cx="3303727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990600"/>
            <a:ext cx="2754536" cy="2066925"/>
          </a:xfrm>
          <a:prstGeom prst="rect">
            <a:avLst/>
          </a:prstGeom>
          <a:noFill/>
        </p:spPr>
      </p:pic>
      <p:pic>
        <p:nvPicPr>
          <p:cNvPr id="13" name="Picture 18" descr="P101000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90600" y="3124200"/>
            <a:ext cx="3251200" cy="2438400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</p:spPr>
      </p:pic>
      <p:sp>
        <p:nvSpPr>
          <p:cNvPr id="14" name="WordArt 19"/>
          <p:cNvSpPr>
            <a:spLocks noChangeArrowheads="1" noChangeShapeType="1" noTextEdit="1"/>
          </p:cNvSpPr>
          <p:nvPr/>
        </p:nvSpPr>
        <p:spPr bwMode="auto">
          <a:xfrm>
            <a:off x="914400" y="0"/>
            <a:ext cx="7391400" cy="273843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ru-RU" sz="3600" b="1" kern="10" dirty="0">
                <a:ln w="2857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/>
                <a:latin typeface="Georgia"/>
              </a:rPr>
              <a:t>Участковая социальная служба </a:t>
            </a:r>
          </a:p>
          <a:p>
            <a:pPr algn="ctr"/>
            <a:r>
              <a:rPr lang="ru-RU" sz="3600" b="1" kern="10" dirty="0">
                <a:ln w="2857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/>
                <a:latin typeface="Georgia"/>
              </a:rPr>
              <a:t>города и Каменского района</a:t>
            </a:r>
          </a:p>
        </p:txBody>
      </p:sp>
      <p:pic>
        <p:nvPicPr>
          <p:cNvPr id="15" name="Picture 2" descr="ouss-rayon-10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24400" y="3124200"/>
            <a:ext cx="3768130" cy="228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86600" y="4572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2800" y="27432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66800" y="57150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228600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28600"/>
            <a:ext cx="2754536" cy="2066925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838200" y="889844"/>
            <a:ext cx="754380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Участие специалистов по социальной работе участковой социальной службы </a:t>
            </a:r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проведение</a:t>
            </a:r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«Школы для освобождающихся» в Исправительной колонии № 47 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рамках межведомственного взаимодействия по профилактике социальной адаптации </a:t>
            </a:r>
            <a:r>
              <a:rPr lang="ru-RU" sz="16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ресоцилизации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лиц освободившихся из мест лишения свободы согласно плану в 2014г.</a:t>
            </a:r>
          </a:p>
          <a:p>
            <a:pPr algn="just"/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прошло 2 занятия:</a:t>
            </a:r>
          </a:p>
          <a:p>
            <a:pPr algn="just"/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1.Тема: «Социальная помощь при ГБУ «КЦСОН г.Каменска-Уральского» гражданам без 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определенного места жительства и занятий и освободившихся из мест лишения свободы» </a:t>
            </a:r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200чел.</a:t>
            </a:r>
          </a:p>
          <a:p>
            <a:pPr algn="just"/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2.Тема: «Помощь освобождающимся из исправительных учреждений» (18.11.14г.) – 200чел.</a:t>
            </a:r>
            <a:endParaRPr lang="ru-RU" sz="16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7522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3000" y="3733800"/>
            <a:ext cx="2943225" cy="196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7523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29200" y="3733800"/>
            <a:ext cx="3037870" cy="202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609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58674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0" y="59436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228600"/>
            <a:ext cx="2754536" cy="2066925"/>
          </a:xfrm>
          <a:prstGeom prst="rect">
            <a:avLst/>
          </a:prstGeom>
          <a:noFill/>
        </p:spPr>
      </p:pic>
      <p:pic>
        <p:nvPicPr>
          <p:cNvPr id="146435" name="Picture 3"/>
          <p:cNvPicPr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752475" y="6432550"/>
            <a:ext cx="2066925" cy="2000250"/>
          </a:xfrm>
          <a:prstGeom prst="rect">
            <a:avLst/>
          </a:prstGeom>
          <a:noFill/>
        </p:spPr>
      </p:pic>
      <p:pic>
        <p:nvPicPr>
          <p:cNvPr id="146434" name="Picture 2"/>
          <p:cNvPicPr>
            <a:picLocks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43300" y="7543800"/>
            <a:ext cx="2603500" cy="1938338"/>
          </a:xfrm>
          <a:prstGeom prst="rect">
            <a:avLst/>
          </a:prstGeom>
          <a:noFill/>
        </p:spPr>
      </p:pic>
      <p:sp>
        <p:nvSpPr>
          <p:cNvPr id="14643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838200" y="838200"/>
            <a:ext cx="7543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Участие команды пенсионеров города Каменска – Уральского в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туристическом слете клубов</a:t>
            </a:r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созданных при Центрах социального обслуживания ЮУО в г.Сысерть.</a:t>
            </a:r>
            <a:endParaRPr lang="ru-RU" sz="16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8546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219200" y="2209800"/>
            <a:ext cx="3057525" cy="2295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47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29200" y="2209800"/>
            <a:ext cx="2980964" cy="223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609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58674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28800" y="48768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228600"/>
            <a:ext cx="2754536" cy="2066925"/>
          </a:xfrm>
          <a:prstGeom prst="rect">
            <a:avLst/>
          </a:prstGeom>
          <a:noFill/>
        </p:spPr>
      </p:pic>
      <p:sp>
        <p:nvSpPr>
          <p:cNvPr id="17" name="Прямоугольник 16"/>
          <p:cNvSpPr/>
          <p:nvPr/>
        </p:nvSpPr>
        <p:spPr>
          <a:xfrm>
            <a:off x="838200" y="838200"/>
            <a:ext cx="7543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Организация и проведение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круглого стола «Старшее поколение: проблемы и возможности»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с представителями общественных ветеранских организаций совместно с УСП в ДК «</a:t>
            </a:r>
            <a:r>
              <a:rPr lang="ru-RU" sz="16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УАЗа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» (26.09.14г.) – приняло участие – </a:t>
            </a:r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40чел.</a:t>
            </a:r>
            <a:endParaRPr lang="ru-RU" sz="16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957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71600" y="2057400"/>
            <a:ext cx="2705100" cy="202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9571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05400" y="2057400"/>
            <a:ext cx="2762250" cy="2077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9572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00400" y="3962400"/>
            <a:ext cx="3064361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609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58674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0" y="59436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228600"/>
            <a:ext cx="2754536" cy="2066925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838200" y="914400"/>
            <a:ext cx="7543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Организация и участие в работе </a:t>
            </a:r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Пунктов временного размещения  беженцев с Украины 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оказание социальных услуг обслужено – 100ч.</a:t>
            </a:r>
            <a:endParaRPr lang="ru-RU" sz="16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0594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19200" y="2362200"/>
            <a:ext cx="3200400" cy="23972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595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53000" y="2362200"/>
            <a:ext cx="3124200" cy="2346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609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12954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67200" y="2286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2286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914400" y="609600"/>
            <a:ext cx="7391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Проведение </a:t>
            </a:r>
            <a:r>
              <a:rPr lang="ru-RU" b="1" dirty="0" err="1" smtClean="0">
                <a:solidFill>
                  <a:srgbClr val="FF0000"/>
                </a:solidFill>
              </a:rPr>
              <a:t>досуговых</a:t>
            </a:r>
            <a:r>
              <a:rPr lang="ru-RU" b="1" dirty="0" smtClean="0">
                <a:solidFill>
                  <a:srgbClr val="FF0000"/>
                </a:solidFill>
              </a:rPr>
              <a:t> мероприятий на социальных участках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города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38200" y="1219200"/>
            <a:ext cx="7543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Проведение игровой программы для детей из малообеспеченных семей – </a:t>
            </a:r>
          </a:p>
          <a:p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«Чистота </a:t>
            </a:r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залог </a:t>
            </a:r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здоровья»:</a:t>
            </a:r>
          </a:p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общеобразовательной школе№2 – </a:t>
            </a:r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25чел.</a:t>
            </a:r>
          </a:p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общеобразовательной школе№34 – </a:t>
            </a:r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10чел.</a:t>
            </a:r>
          </a:p>
          <a:p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Итого: 35ч.</a:t>
            </a:r>
            <a:endParaRPr lang="ru-RU" sz="16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838200" y="2362200"/>
            <a:ext cx="7543800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Проведение праздничного мероприятия </a:t>
            </a:r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«Разгульная Масленица» 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на социальных</a:t>
            </a:r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участках города совместно со специалистами филиала библиотеки №17:</a:t>
            </a:r>
          </a:p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д.Новый Завод – </a:t>
            </a:r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40чел.</a:t>
            </a:r>
          </a:p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п. </a:t>
            </a:r>
            <a:r>
              <a:rPr lang="ru-RU" sz="14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Хозспособ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36чел.</a:t>
            </a:r>
          </a:p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д. </a:t>
            </a:r>
            <a:r>
              <a:rPr lang="ru-RU" sz="14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Монастырка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63 чел.</a:t>
            </a:r>
          </a:p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п.Силикатный – </a:t>
            </a:r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100чел. Всего : 289 чел.</a:t>
            </a:r>
            <a:endParaRPr lang="ru-RU" sz="1400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Литературный час для детей из малообеспеченных семей – «Киевская Русь и ее богатыри» в д. </a:t>
            </a:r>
            <a:r>
              <a:rPr lang="ru-RU" sz="14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Монастырке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присутствовало 20детей.</a:t>
            </a:r>
          </a:p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Организация и проведение фестиваля народного творчества для пенсионеров города и Каменского района со вместо КУГОО «</a:t>
            </a:r>
            <a:r>
              <a:rPr lang="ru-RU" sz="14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Дарина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» – </a:t>
            </a:r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«Наша Родина – Урал», </a:t>
            </a:r>
            <a:r>
              <a:rPr lang="ru-RU" sz="14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посвящѐнного 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80 </a:t>
            </a:r>
            <a:r>
              <a:rPr lang="ru-RU" sz="14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летию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Свердловской области – участвовало 326 конкурсантов.</a:t>
            </a:r>
            <a:endParaRPr lang="ru-RU" sz="14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1618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19800" y="4724400"/>
            <a:ext cx="2362200" cy="177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1619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81400" y="4953000"/>
            <a:ext cx="1971675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1620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43000" y="4800600"/>
            <a:ext cx="2200275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609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58674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0" y="59436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228600"/>
            <a:ext cx="2754536" cy="2066925"/>
          </a:xfrm>
          <a:prstGeom prst="rect">
            <a:avLst/>
          </a:prstGeom>
          <a:noFill/>
        </p:spPr>
      </p:pic>
      <p:sp>
        <p:nvSpPr>
          <p:cNvPr id="20" name="Прямоугольник 19"/>
          <p:cNvSpPr/>
          <p:nvPr/>
        </p:nvSpPr>
        <p:spPr>
          <a:xfrm>
            <a:off x="2057400" y="914400"/>
            <a:ext cx="53438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Организация клубной деятельности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42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90600" y="1447800"/>
            <a:ext cx="2207218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43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81400" y="1447800"/>
            <a:ext cx="2232513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44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19800" y="1447800"/>
            <a:ext cx="2283084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45" name="Picture 5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143000" y="3810000"/>
            <a:ext cx="2486025" cy="186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46" name="Picture 6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114800" y="3733800"/>
            <a:ext cx="1447800" cy="193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47" name="Picture 7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867400" y="3886200"/>
            <a:ext cx="2428875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TextBox 26"/>
          <p:cNvSpPr txBox="1"/>
          <p:nvPr/>
        </p:nvSpPr>
        <p:spPr>
          <a:xfrm>
            <a:off x="990600" y="3276600"/>
            <a:ext cx="236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000099"/>
                </a:solidFill>
              </a:rPr>
              <a:t>Клуб </a:t>
            </a:r>
            <a:r>
              <a:rPr lang="ru-RU" dirty="0" smtClean="0">
                <a:solidFill>
                  <a:srgbClr val="000099"/>
                </a:solidFill>
              </a:rPr>
              <a:t>«Провинциалка</a:t>
            </a:r>
            <a:r>
              <a:rPr lang="ru-RU" dirty="0" smtClean="0">
                <a:solidFill>
                  <a:srgbClr val="000099"/>
                </a:solidFill>
              </a:rPr>
              <a:t>»</a:t>
            </a:r>
            <a:endParaRPr lang="ru-RU" dirty="0">
              <a:solidFill>
                <a:srgbClr val="000099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657600" y="3276600"/>
            <a:ext cx="2209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000099"/>
                </a:solidFill>
              </a:rPr>
              <a:t>Клуб «</a:t>
            </a:r>
            <a:r>
              <a:rPr lang="ru-RU" dirty="0" err="1" smtClean="0">
                <a:solidFill>
                  <a:srgbClr val="000099"/>
                </a:solidFill>
              </a:rPr>
              <a:t>Элегант</a:t>
            </a:r>
            <a:r>
              <a:rPr lang="ru-RU" dirty="0" smtClean="0">
                <a:solidFill>
                  <a:srgbClr val="000099"/>
                </a:solidFill>
              </a:rPr>
              <a:t>»</a:t>
            </a:r>
            <a:endParaRPr lang="ru-RU" dirty="0">
              <a:solidFill>
                <a:srgbClr val="000099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019800" y="3276600"/>
            <a:ext cx="236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000099"/>
                </a:solidFill>
              </a:rPr>
              <a:t>Клуб «Свеча»</a:t>
            </a:r>
            <a:endParaRPr lang="ru-RU" dirty="0">
              <a:solidFill>
                <a:srgbClr val="000099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143000" y="5867400"/>
            <a:ext cx="2667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000099"/>
                </a:solidFill>
              </a:rPr>
              <a:t>Клуб «</a:t>
            </a:r>
            <a:r>
              <a:rPr lang="ru-RU" dirty="0" err="1" smtClean="0">
                <a:solidFill>
                  <a:srgbClr val="000099"/>
                </a:solidFill>
              </a:rPr>
              <a:t>Ветераночка</a:t>
            </a:r>
            <a:r>
              <a:rPr lang="ru-RU" dirty="0" smtClean="0">
                <a:solidFill>
                  <a:srgbClr val="000099"/>
                </a:solidFill>
              </a:rPr>
              <a:t>»</a:t>
            </a:r>
            <a:endParaRPr lang="ru-RU" dirty="0">
              <a:solidFill>
                <a:srgbClr val="000099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038600" y="5867400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0099"/>
                </a:solidFill>
              </a:rPr>
              <a:t>Клуб «Виктория»</a:t>
            </a:r>
            <a:endParaRPr lang="ru-RU" dirty="0">
              <a:solidFill>
                <a:srgbClr val="000099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96000" y="5715000"/>
            <a:ext cx="22860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0099"/>
                </a:solidFill>
              </a:rPr>
              <a:t>Клуб «Фронтовики»</a:t>
            </a:r>
            <a:endParaRPr lang="ru-RU" dirty="0">
              <a:solidFill>
                <a:srgbClr val="000099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609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58674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0" y="59436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2286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762000" y="914400"/>
            <a:ext cx="76962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Участие в реализации индивидуальных программ реабилитации семей с</a:t>
            </a:r>
          </a:p>
          <a:p>
            <a:pPr algn="ctr"/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несовершеннолетними детьми;</a:t>
            </a:r>
          </a:p>
          <a:p>
            <a:pPr algn="just"/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Патронажи 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семей – 1799 патронажей.</a:t>
            </a:r>
          </a:p>
          <a:p>
            <a:pPr algn="just"/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 ходе патронажей выявлены семьи, где дети находились в социально опасном</a:t>
            </a:r>
          </a:p>
          <a:p>
            <a:pPr algn="just"/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положении, родители которых злоупотребляли спиртными напитками, не выполняли</a:t>
            </a:r>
          </a:p>
          <a:p>
            <a:pPr algn="just"/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родительские обязанности – 27 семей. Информированы в письменной форме ТКДН</a:t>
            </a:r>
          </a:p>
          <a:p>
            <a:pPr algn="just"/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Каменского района, Управление социальной политики, инспекторы ПДН по Каменскому</a:t>
            </a:r>
          </a:p>
          <a:p>
            <a:pPr algn="just"/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району, отправлено 27 информационных сообщений.</a:t>
            </a:r>
          </a:p>
          <a:p>
            <a:pPr algn="just"/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Участие 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 оперативно- профилактической операции «Безнадзорные дети» с 17 марта</a:t>
            </a:r>
          </a:p>
          <a:p>
            <a:pPr algn="just"/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по 23 марта 2014года - охвачено 27 семей, 91 несовершеннолетний.</a:t>
            </a:r>
          </a:p>
          <a:p>
            <a:pPr algn="just"/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Участие 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 оперативно- профилактической операции «</a:t>
            </a:r>
            <a:r>
              <a:rPr lang="ru-RU" sz="14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Условник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» с 17 февраля по 23</a:t>
            </a:r>
          </a:p>
          <a:p>
            <a:pPr algn="just"/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февраля 2014года - охвачено 17 семей, 185 несовершеннолетних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Участие в оперативно-профилактическом мероприятии «Единый день</a:t>
            </a:r>
          </a:p>
          <a:p>
            <a:pPr algn="just"/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профилактики»15 апреля 2014 года – охвачено 48 семей, 45 несовершеннолетних.</a:t>
            </a:r>
            <a:endParaRPr lang="ru-RU" sz="14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5" descr="P101001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05400" y="4210504"/>
            <a:ext cx="2286000" cy="1993446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5" name="Picture 6" descr="P101000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19200" y="4267200"/>
            <a:ext cx="2708275" cy="2024444"/>
          </a:xfrm>
          <a:prstGeom prst="rect">
            <a:avLst/>
          </a:prstGeom>
          <a:noFill/>
          <a:ln w="28575">
            <a:solidFill>
              <a:srgbClr val="0000FF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838200" y="452735"/>
            <a:ext cx="754380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Сотрудниками Государственного 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бюджетного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учреждения социального обслуживания населения  «Комплексный центр социального обслуживания населения» города Каменска – Уральского за  2013 год </a:t>
            </a:r>
          </a:p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обслужено </a:t>
            </a:r>
            <a:r>
              <a:rPr kumimoji="0" lang="ru-RU" sz="2400" b="1" i="1" u="sng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 </a:t>
            </a:r>
            <a:r>
              <a:rPr lang="ru-RU" sz="2400" b="1" i="1" u="sng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21 220 </a:t>
            </a:r>
            <a:r>
              <a:rPr kumimoji="0" lang="ru-RU" sz="2400" b="1" i="1" u="sng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человек, оказано – </a:t>
            </a:r>
            <a:r>
              <a:rPr lang="ru-RU" sz="2400" b="1" i="1" u="sng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478 234 </a:t>
            </a: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услуги</a:t>
            </a:r>
            <a:endParaRPr kumimoji="0" lang="ru-RU" sz="2400" b="1" i="1" u="sng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4724400"/>
            <a:ext cx="685800" cy="6858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72200" y="5638800"/>
            <a:ext cx="685800" cy="6858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3657600"/>
            <a:ext cx="685800" cy="685800"/>
          </a:xfrm>
          <a:prstGeom prst="rect">
            <a:avLst/>
          </a:prstGeom>
          <a:noFill/>
        </p:spPr>
      </p:pic>
      <p:pic>
        <p:nvPicPr>
          <p:cNvPr id="10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1200" y="2971800"/>
            <a:ext cx="685800" cy="685800"/>
          </a:xfrm>
          <a:prstGeom prst="rect">
            <a:avLst/>
          </a:prstGeom>
          <a:noFill/>
        </p:spPr>
      </p:pic>
      <p:pic>
        <p:nvPicPr>
          <p:cNvPr id="11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00800" y="2819400"/>
            <a:ext cx="685800" cy="685800"/>
          </a:xfrm>
          <a:prstGeom prst="rect">
            <a:avLst/>
          </a:prstGeom>
          <a:noFill/>
        </p:spPr>
      </p:pic>
      <p:pic>
        <p:nvPicPr>
          <p:cNvPr id="12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2800" y="3124200"/>
            <a:ext cx="685800" cy="685800"/>
          </a:xfrm>
          <a:prstGeom prst="rect">
            <a:avLst/>
          </a:prstGeom>
          <a:noFill/>
        </p:spPr>
      </p:pic>
      <p:pic>
        <p:nvPicPr>
          <p:cNvPr id="13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48600" y="3505200"/>
            <a:ext cx="685800" cy="685800"/>
          </a:xfrm>
          <a:prstGeom prst="rect">
            <a:avLst/>
          </a:prstGeom>
          <a:noFill/>
        </p:spPr>
      </p:pic>
      <p:pic>
        <p:nvPicPr>
          <p:cNvPr id="31748" name="Picture 4" descr="C:\Users\Dmitrieva_AS\Desktop\9635415ро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95600" y="3581400"/>
            <a:ext cx="2895600" cy="3054858"/>
          </a:xfrm>
          <a:prstGeom prst="rect">
            <a:avLst/>
          </a:prstGeom>
          <a:noFill/>
        </p:spPr>
      </p:pic>
      <p:pic>
        <p:nvPicPr>
          <p:cNvPr id="1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4572000"/>
            <a:ext cx="685800" cy="685800"/>
          </a:xfrm>
          <a:prstGeom prst="rect">
            <a:avLst/>
          </a:prstGeom>
          <a:noFill/>
        </p:spPr>
      </p:pic>
      <p:pic>
        <p:nvPicPr>
          <p:cNvPr id="1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5562600"/>
            <a:ext cx="685800" cy="6858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6268</TotalTime>
  <Words>2708</Words>
  <Application>Microsoft Office PowerPoint</Application>
  <PresentationFormat>Экран (4:3)</PresentationFormat>
  <Paragraphs>259</Paragraphs>
  <Slides>44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44</vt:i4>
      </vt:variant>
    </vt:vector>
  </HeadingPairs>
  <TitlesOfParts>
    <vt:vector size="46" baseType="lpstr">
      <vt:lpstr>Office Theme</vt:lpstr>
      <vt:lpstr>Acrobat Document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Структура отделения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Дмитриева Алена Сергеевна</dc:creator>
  <cp:lastModifiedBy>Andreeva_TI</cp:lastModifiedBy>
  <cp:revision>936</cp:revision>
  <dcterms:created xsi:type="dcterms:W3CDTF">2016-07-05T05:21:18Z</dcterms:created>
  <dcterms:modified xsi:type="dcterms:W3CDTF">2016-12-23T05:15:10Z</dcterms:modified>
</cp:coreProperties>
</file>