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0" r:id="rId4"/>
    <p:sldId id="395" r:id="rId5"/>
    <p:sldId id="398" r:id="rId6"/>
    <p:sldId id="397" r:id="rId7"/>
    <p:sldId id="400" r:id="rId8"/>
    <p:sldId id="401" r:id="rId9"/>
    <p:sldId id="394" r:id="rId10"/>
    <p:sldId id="402" r:id="rId11"/>
    <p:sldId id="403" r:id="rId12"/>
    <p:sldId id="408" r:id="rId13"/>
    <p:sldId id="405" r:id="rId14"/>
    <p:sldId id="297" r:id="rId15"/>
    <p:sldId id="364" r:id="rId16"/>
    <p:sldId id="314" r:id="rId17"/>
    <p:sldId id="315" r:id="rId18"/>
    <p:sldId id="368" r:id="rId19"/>
    <p:sldId id="411" r:id="rId20"/>
    <p:sldId id="412" r:id="rId21"/>
    <p:sldId id="413" r:id="rId22"/>
    <p:sldId id="407" r:id="rId23"/>
    <p:sldId id="317" r:id="rId24"/>
    <p:sldId id="273" r:id="rId25"/>
    <p:sldId id="308" r:id="rId26"/>
    <p:sldId id="307" r:id="rId27"/>
    <p:sldId id="310" r:id="rId28"/>
    <p:sldId id="311" r:id="rId29"/>
    <p:sldId id="326" r:id="rId30"/>
    <p:sldId id="309" r:id="rId31"/>
    <p:sldId id="327" r:id="rId32"/>
    <p:sldId id="373" r:id="rId33"/>
    <p:sldId id="329" r:id="rId34"/>
    <p:sldId id="347" r:id="rId35"/>
    <p:sldId id="378" r:id="rId36"/>
    <p:sldId id="349" r:id="rId37"/>
    <p:sldId id="375" r:id="rId38"/>
    <p:sldId id="288" r:id="rId39"/>
    <p:sldId id="399" r:id="rId40"/>
    <p:sldId id="333" r:id="rId41"/>
    <p:sldId id="383" r:id="rId42"/>
    <p:sldId id="410" r:id="rId43"/>
    <p:sldId id="389" r:id="rId44"/>
    <p:sldId id="274" r:id="rId4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3F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.gif"/><Relationship Id="rId7" Type="http://schemas.openxmlformats.org/officeDocument/2006/relationships/image" Target="../media/image8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4.gif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3.gif"/><Relationship Id="rId7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5.gif"/><Relationship Id="rId4" Type="http://schemas.openxmlformats.org/officeDocument/2006/relationships/image" Target="../media/image4.gif"/><Relationship Id="rId9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3.gif"/><Relationship Id="rId7" Type="http://schemas.openxmlformats.org/officeDocument/2006/relationships/image" Target="../media/image15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4.gif"/><Relationship Id="rId9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2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15.gif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15.gif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3.gif"/><Relationship Id="rId7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3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15.gif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3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15.gif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5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gif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png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gif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48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gif"/><Relationship Id="rId3" Type="http://schemas.openxmlformats.org/officeDocument/2006/relationships/image" Target="../media/image4.gif"/><Relationship Id="rId7" Type="http://schemas.openxmlformats.org/officeDocument/2006/relationships/image" Target="../media/image5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4.gif"/><Relationship Id="rId7" Type="http://schemas.openxmlformats.org/officeDocument/2006/relationships/image" Target="../media/image55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6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15.gif"/><Relationship Id="rId4" Type="http://schemas.openxmlformats.org/officeDocument/2006/relationships/image" Target="../media/image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gif"/><Relationship Id="rId5" Type="http://schemas.openxmlformats.org/officeDocument/2006/relationships/image" Target="../media/image65.png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3" Type="http://schemas.openxmlformats.org/officeDocument/2006/relationships/image" Target="../media/image4.gif"/><Relationship Id="rId7" Type="http://schemas.openxmlformats.org/officeDocument/2006/relationships/image" Target="../media/image69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jpeg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png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5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3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eg"/><Relationship Id="rId5" Type="http://schemas.openxmlformats.org/officeDocument/2006/relationships/image" Target="../media/image86.gif"/><Relationship Id="rId4" Type="http://schemas.openxmlformats.org/officeDocument/2006/relationships/image" Target="../media/image4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9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15.gif"/><Relationship Id="rId4" Type="http://schemas.openxmlformats.org/officeDocument/2006/relationships/image" Target="../media/image4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3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4.gif"/><Relationship Id="rId7" Type="http://schemas.openxmlformats.org/officeDocument/2006/relationships/image" Target="../media/image9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73.gif"/><Relationship Id="rId4" Type="http://schemas.openxmlformats.org/officeDocument/2006/relationships/image" Target="../media/image3.gif"/><Relationship Id="rId9" Type="http://schemas.openxmlformats.org/officeDocument/2006/relationships/image" Target="../media/image9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0.gif"/><Relationship Id="rId4" Type="http://schemas.openxmlformats.org/officeDocument/2006/relationships/image" Target="../media/image9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4" name="Picture 4" descr="http://realitypod.com/wp-content/uploads/2013/02/lumio-book-lam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304800"/>
            <a:ext cx="6477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ГБУ «КЦСОН 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Каменска-Уральского»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2015 год</a:t>
            </a:r>
            <a:endParaRPr lang="ru-RU" sz="4400" dirty="0"/>
          </a:p>
        </p:txBody>
      </p:sp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1524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609600"/>
            <a:ext cx="762000" cy="85205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228600"/>
            <a:ext cx="685800" cy="685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181600" y="4343400"/>
            <a:ext cx="2971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Директор ГБУ «КЦСОН г. Каменска – Уральского  Гапанович </a:t>
            </a:r>
          </a:p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Ирина Сергеевна</a:t>
            </a:r>
            <a:endParaRPr lang="ru-RU" sz="1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33400" cy="53340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38200" y="1828800"/>
            <a:ext cx="373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D:\фото\директор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1371600"/>
            <a:ext cx="3759200" cy="2819400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838200" y="1066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914400" y="762000"/>
            <a:ext cx="3733800" cy="533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Привыкайте счастливыми быть!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Просыпаться с улыбкой лучистой…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со взглядом, по детскому, чистым,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Привыкайте друг друга любить…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Научитесь плохое не звать,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Предвещая заранее беды…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 ведите другие беседы…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Научитесь душой расцветать…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Привыкайте добро замечать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ценить то, что жизнью даётся…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за счастьем бежать не придётся…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Будет счастье за вами бежать!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9874" name="Picture 2" descr="http://smayls.ru/data/smiles/blestyashki-ornament-12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5562600"/>
            <a:ext cx="3371850" cy="707267"/>
          </a:xfrm>
          <a:prstGeom prst="rect">
            <a:avLst/>
          </a:prstGeom>
          <a:noFill/>
        </p:spPr>
      </p:pic>
      <p:pic>
        <p:nvPicPr>
          <p:cNvPr id="45058" name="Picture 2" descr="http://i43.tinypic.com/muv2ir.jpg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66800" y="5638800"/>
            <a:ext cx="3267075" cy="914401"/>
          </a:xfrm>
          <a:prstGeom prst="rect">
            <a:avLst/>
          </a:prstGeom>
          <a:noFill/>
        </p:spPr>
      </p:pic>
      <p:pic>
        <p:nvPicPr>
          <p:cNvPr id="45060" name="Picture 4" descr="http://www.playcast.ru/uploads/2015/08/11/1465577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76800" y="2057400"/>
            <a:ext cx="571500" cy="476250"/>
          </a:xfrm>
          <a:prstGeom prst="rect">
            <a:avLst/>
          </a:prstGeom>
          <a:noFill/>
        </p:spPr>
      </p:pic>
      <p:pic>
        <p:nvPicPr>
          <p:cNvPr id="45062" name="Picture 6" descr="http://www.playcast.ru/uploads/2015/08/11/1465577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39633">
            <a:off x="5181600" y="2895600"/>
            <a:ext cx="571500" cy="476250"/>
          </a:xfrm>
          <a:prstGeom prst="rect">
            <a:avLst/>
          </a:prstGeom>
          <a:noFill/>
        </p:spPr>
      </p:pic>
      <p:pic>
        <p:nvPicPr>
          <p:cNvPr id="45064" name="Picture 8" descr="http://www.playcast.ru/uploads/2015/08/11/1465577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085626">
            <a:off x="5791200" y="3505200"/>
            <a:ext cx="571500" cy="47625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800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685800" y="990600"/>
            <a:ext cx="7848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января 2015 года в Центре проходят мероприятия, посвященные празднованию 70-летней годовщины Победы в Великой Отечественной войне.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феврале месяце во всех подразделениях были проведены акции, мероприятия, визиты внимания для ветеранов Великой Отечественной войны.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7830" name="Picture 6" descr="image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124200"/>
            <a:ext cx="3469820" cy="2590800"/>
          </a:xfrm>
          <a:prstGeom prst="rect">
            <a:avLst/>
          </a:prstGeom>
          <a:noFill/>
        </p:spPr>
      </p:pic>
      <p:pic>
        <p:nvPicPr>
          <p:cNvPr id="77832" name="Picture 8" descr="image0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0" y="3124200"/>
            <a:ext cx="3454400" cy="2590800"/>
          </a:xfrm>
          <a:prstGeom prst="rect">
            <a:avLst/>
          </a:prstGeom>
          <a:noFill/>
        </p:spPr>
      </p:pic>
      <p:pic>
        <p:nvPicPr>
          <p:cNvPr id="77836" name="Picture 12" descr="http://kryliauspeha.ru/9%20maj/imaqes/5cc7c093bc5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4210050"/>
            <a:ext cx="2302565" cy="2647950"/>
          </a:xfrm>
          <a:prstGeom prst="rect">
            <a:avLst/>
          </a:prstGeom>
          <a:noFill/>
        </p:spPr>
      </p:pic>
      <p:pic>
        <p:nvPicPr>
          <p:cNvPr id="24" name="Picture 4" descr="http://www.playcast.ru/uploads/2015/05/06/1348499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270485">
            <a:off x="6146389" y="4733782"/>
            <a:ext cx="2942105" cy="168236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7150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914400"/>
            <a:ext cx="7772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Совместная творческая работа общественной организации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Дарина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и нашего Центра зародила немало добрых традиций, среди которых проведение ежегодного фестиваля народного творчества.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28 апреля 2015 г. в зале ДК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УАЗа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прошёл традиционный фестиваль самодеятельного народного творчества людей почётного возраста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«Салют Победы!». В фестивале приняло участие более 600 творчески одарённых людей города и Каменского района.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0834" name="Picture 2" descr="v-chest-velikoj-pobedy-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2895600"/>
            <a:ext cx="3581400" cy="2697988"/>
          </a:xfrm>
          <a:prstGeom prst="rect">
            <a:avLst/>
          </a:prstGeom>
          <a:noFill/>
        </p:spPr>
      </p:pic>
      <p:pic>
        <p:nvPicPr>
          <p:cNvPr id="14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3124200"/>
            <a:ext cx="685800" cy="685800"/>
          </a:xfrm>
          <a:prstGeom prst="rect">
            <a:avLst/>
          </a:prstGeom>
          <a:noFill/>
        </p:spPr>
      </p:pic>
      <p:pic>
        <p:nvPicPr>
          <p:cNvPr id="15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705139">
            <a:off x="1952947" y="5590852"/>
            <a:ext cx="1066800" cy="1066800"/>
          </a:xfrm>
          <a:prstGeom prst="rect">
            <a:avLst/>
          </a:prstGeom>
          <a:noFill/>
        </p:spPr>
      </p:pic>
      <p:pic>
        <p:nvPicPr>
          <p:cNvPr id="120836" name="Picture 4" descr="v-chest-velikoj-pobedy-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14400" y="2895600"/>
            <a:ext cx="3568700" cy="267652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5562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624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4086547" y="2333947"/>
            <a:ext cx="1066800" cy="10668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1143000"/>
            <a:ext cx="7772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рыбака - профессиональный праздник рыбаков, традиционно отмечаемый во второе воскресенье июля.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конкурсе приняла участия команда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ГБУ «КЦСОН г. Каменска-Уральского», состоящая из двух человек.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4930" name="Picture 2" descr="na-rybalku-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2895600"/>
            <a:ext cx="3733800" cy="2590800"/>
          </a:xfrm>
          <a:prstGeom prst="rect">
            <a:avLst/>
          </a:prstGeom>
          <a:noFill/>
        </p:spPr>
      </p:pic>
      <p:pic>
        <p:nvPicPr>
          <p:cNvPr id="124932" name="Picture 4" descr="na-rybalku-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2895600"/>
            <a:ext cx="3581400" cy="2590800"/>
          </a:xfrm>
          <a:prstGeom prst="rect">
            <a:avLst/>
          </a:prstGeom>
          <a:noFill/>
        </p:spPr>
      </p:pic>
      <p:pic>
        <p:nvPicPr>
          <p:cNvPr id="41986" name="Picture 2" descr="http://www.gifki.org/data/media/194/ryba-animatsionnaya-kartinka-0286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5455868">
            <a:off x="5946337" y="4526654"/>
            <a:ext cx="1333500" cy="609600"/>
          </a:xfrm>
          <a:prstGeom prst="rect">
            <a:avLst/>
          </a:prstGeom>
          <a:noFill/>
        </p:spPr>
      </p:pic>
      <p:pic>
        <p:nvPicPr>
          <p:cNvPr id="41990" name="Picture 6" descr="http://www.fairfun.net/my3/album_my/a-animations/01b-fish/gold001mlc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00200" y="5562600"/>
            <a:ext cx="2429581" cy="92392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800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61722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1219200"/>
            <a:ext cx="7772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ГАУ «Каменск-Уральский психоневрологический интернат» состоялось интересное развлекательное мероприятие к Дню города «Карнавал - 2015». В карнавале принимали участие люди с ограниченными возможностями здоровья из реабилитационных центров г. Каменска-Уральского «Росток» и «Лада», ГБУ «КЦСОН г. Каменска-Уральского», ГАУ «Психоневрологический интернат г. Карпинска», ну и конечно сами хозяева.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5954" name="Picture 2" descr="P1130613-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3200400"/>
            <a:ext cx="3670300" cy="2752725"/>
          </a:xfrm>
          <a:prstGeom prst="rect">
            <a:avLst/>
          </a:prstGeom>
          <a:noFill/>
        </p:spPr>
      </p:pic>
      <p:pic>
        <p:nvPicPr>
          <p:cNvPr id="125956" name="Picture 4" descr="P1130620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3200400"/>
            <a:ext cx="3657600" cy="2743200"/>
          </a:xfrm>
          <a:prstGeom prst="rect">
            <a:avLst/>
          </a:prstGeom>
          <a:noFill/>
        </p:spPr>
      </p:pic>
      <p:pic>
        <p:nvPicPr>
          <p:cNvPr id="15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05139">
            <a:off x="4086547" y="2562548"/>
            <a:ext cx="1066800" cy="1066800"/>
          </a:xfrm>
          <a:prstGeom prst="rect">
            <a:avLst/>
          </a:prstGeom>
          <a:noFill/>
        </p:spPr>
      </p:pic>
      <p:pic>
        <p:nvPicPr>
          <p:cNvPr id="40964" name="Picture 4" descr="http://www.gifki.org/data/media/102/muzyka-animatsionnaya-kartinka-0208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91400" y="5334000"/>
            <a:ext cx="1302971" cy="1047751"/>
          </a:xfrm>
          <a:prstGeom prst="rect">
            <a:avLst/>
          </a:prstGeom>
          <a:noFill/>
        </p:spPr>
      </p:pic>
      <p:pic>
        <p:nvPicPr>
          <p:cNvPr id="40966" name="Picture 6" descr="http://justclickit.ru/flash/music/music%20%28542%29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95400" y="5705476"/>
            <a:ext cx="1066800" cy="8001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5800" y="5105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054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4162748" y="5991547"/>
            <a:ext cx="1066800" cy="10668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1066800"/>
            <a:ext cx="7772400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 сентября сотрудники ГБУ «КЦСОН г. Каменска-Уральского» посетили Всероссийскую научно-практическую конференцию с международным участием «Социальная и культурная инклюзия лиц с ограниченными возможностями, повышение качества и компетенций в области социальной работы».</a:t>
            </a:r>
            <a:endParaRPr lang="ru-RU" sz="1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8002" name="Picture 2" descr="konferenciya-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2971800"/>
            <a:ext cx="3771900" cy="2514600"/>
          </a:xfrm>
          <a:prstGeom prst="rect">
            <a:avLst/>
          </a:prstGeom>
          <a:noFill/>
        </p:spPr>
      </p:pic>
      <p:pic>
        <p:nvPicPr>
          <p:cNvPr id="128004" name="Picture 4" descr="konferenciya-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2971800"/>
            <a:ext cx="3454400" cy="2590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800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953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4086547" y="5991547"/>
            <a:ext cx="1066800" cy="10668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914400"/>
            <a:ext cx="7772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открытых дверей для ветеранов и пенсионеров Центра провели заведующие отделениями социального обслуживания населения Красногорского района. В рамках Дня Пенсионера для гостей были организованы следующие мероприятия: просмотр фильма о здоровом питании для пожилых людей, выставка-конкурс «Постное меню», выставка технических средств реабилитации и адаптации.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6978" name="Picture 2" descr="den-otkrytyx-dverej-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2895600"/>
            <a:ext cx="3581400" cy="2686050"/>
          </a:xfrm>
          <a:prstGeom prst="rect">
            <a:avLst/>
          </a:prstGeom>
          <a:noFill/>
        </p:spPr>
      </p:pic>
      <p:pic>
        <p:nvPicPr>
          <p:cNvPr id="126980" name="Picture 4" descr="den-otkrytyx-dverej-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2895600"/>
            <a:ext cx="3568700" cy="267652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31242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105400"/>
            <a:ext cx="1066800" cy="10668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1066800"/>
            <a:ext cx="7772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потранажем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ГБУ «КЦСОН г. Каменска–Уральского» прошла акция «Красота в подарок» для пенсионеров и людей с ограниченными возможностями. Это мероприятие прошло в преддверии Дня пожилого человека.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7828" name="Picture 4" descr="krasota-v-podarok-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2590800"/>
            <a:ext cx="1905000" cy="1905000"/>
          </a:xfrm>
          <a:prstGeom prst="rect">
            <a:avLst/>
          </a:prstGeom>
          <a:noFill/>
        </p:spPr>
      </p:pic>
      <p:pic>
        <p:nvPicPr>
          <p:cNvPr id="77834" name="Picture 10" descr="akciya-krasota-v-podarok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2514600"/>
            <a:ext cx="2857500" cy="1990725"/>
          </a:xfrm>
          <a:prstGeom prst="rect">
            <a:avLst/>
          </a:prstGeom>
          <a:noFill/>
        </p:spPr>
      </p:pic>
      <p:pic>
        <p:nvPicPr>
          <p:cNvPr id="77836" name="Picture 12" descr="akciya-krasota-v-podarok-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3600" y="4525518"/>
            <a:ext cx="2628900" cy="2094357"/>
          </a:xfrm>
          <a:prstGeom prst="rect">
            <a:avLst/>
          </a:prstGeom>
          <a:noFill/>
        </p:spPr>
      </p:pic>
      <p:pic>
        <p:nvPicPr>
          <p:cNvPr id="77838" name="Picture 14" descr="akciya-krasota-v-podarok-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7400" y="4572000"/>
            <a:ext cx="2857500" cy="2009776"/>
          </a:xfrm>
          <a:prstGeom prst="rect">
            <a:avLst/>
          </a:prstGeom>
          <a:noFill/>
        </p:spPr>
      </p:pic>
      <p:pic>
        <p:nvPicPr>
          <p:cNvPr id="20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003768">
            <a:off x="5077147" y="4086548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181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59436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962347" y="5458148"/>
            <a:ext cx="1066800" cy="10668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762000" y="1066800"/>
            <a:ext cx="76962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30 октября в Комплексном центре социального обслуживания населения города Каменска-Уральского по адресу ул. Лермонтова, 133 А состоялся день открытых дверей для бывших сотрудников вышедших на пенсию. На мероприятии присутствовало 9 пенсионеров.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5778" name="Picture 2" descr="den-otkrytyx-dverej-2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2844800"/>
            <a:ext cx="3505200" cy="2336800"/>
          </a:xfrm>
          <a:prstGeom prst="rect">
            <a:avLst/>
          </a:prstGeom>
          <a:noFill/>
        </p:spPr>
      </p:pic>
      <p:pic>
        <p:nvPicPr>
          <p:cNvPr id="75780" name="Picture 4" descr="den-otkrytyx-dverej-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2819400"/>
            <a:ext cx="3543300" cy="23622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800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8768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2181546" y="5381948"/>
            <a:ext cx="1066800" cy="10668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1066800"/>
            <a:ext cx="7772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13 октября 2015 года прошел конкурс «Урал православный» среди специалистов по социальной работе - преподавателей Школ пожилого возраста по направлениям «Социальный туризм», «Краеведение» и «Основы безопасности жизнедеятельности».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конкурсе поучаствовало 5 специалистов.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1378" name="Picture 2" descr="ural-pravoslavnyj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2819400"/>
            <a:ext cx="3771900" cy="2514600"/>
          </a:xfrm>
          <a:prstGeom prst="rect">
            <a:avLst/>
          </a:prstGeom>
          <a:noFill/>
        </p:spPr>
      </p:pic>
      <p:pic>
        <p:nvPicPr>
          <p:cNvPr id="101380" name="Picture 4" descr="ural-pravoslavnyj-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2819400"/>
            <a:ext cx="3771900" cy="2514600"/>
          </a:xfrm>
          <a:prstGeom prst="rect">
            <a:avLst/>
          </a:prstGeom>
          <a:noFill/>
        </p:spPr>
      </p:pic>
      <p:pic>
        <p:nvPicPr>
          <p:cNvPr id="15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392657">
            <a:off x="7058346" y="4772347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38200" y="1143000"/>
            <a:ext cx="7620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04 декабря 2015 года и состоялось патриотическое авторалли автолюбителей старшего поколения, посвященное 70-летию Победы Советского народа в Великой Отечественной войне «Дороги без войны». В авторалли приняли участие все комплексные центры Южного управленческого округа, по два экипажа от каждого учреждения. В том числе и сотрудники ГБУ «КЦСОН г. Каменска-Уральского» во главе с директором Ириной Сергеевной Гапанович.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026" name="Picture 2" descr="dorogi-bez-vojny-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606800"/>
            <a:ext cx="3733800" cy="2489200"/>
          </a:xfrm>
          <a:prstGeom prst="rect">
            <a:avLst/>
          </a:prstGeom>
          <a:noFill/>
        </p:spPr>
      </p:pic>
      <p:pic>
        <p:nvPicPr>
          <p:cNvPr id="129028" name="Picture 4" descr="dorogi-bez-vojny-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3581400"/>
            <a:ext cx="3771900" cy="2514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800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762000" y="990600"/>
            <a:ext cx="7696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 декабря 2015 года в Центре прошел «Добровольческий форум - 2015». На форуме добровольцев присутствовали представители городских библиотек и культурных организаций города, такие как Выставочный зал, Городской краеведческий музей, Драм театр и др.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754" name="Picture 2" descr="v-centre-proshel-forum-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362200"/>
            <a:ext cx="3048000" cy="2147455"/>
          </a:xfrm>
          <a:prstGeom prst="rect">
            <a:avLst/>
          </a:prstGeom>
          <a:noFill/>
        </p:spPr>
      </p:pic>
      <p:pic>
        <p:nvPicPr>
          <p:cNvPr id="74756" name="Picture 4" descr="v-centre-proshel-forum-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2362200"/>
            <a:ext cx="3162300" cy="2108200"/>
          </a:xfrm>
          <a:prstGeom prst="rect">
            <a:avLst/>
          </a:prstGeom>
          <a:noFill/>
        </p:spPr>
      </p:pic>
      <p:pic>
        <p:nvPicPr>
          <p:cNvPr id="74758" name="Picture 6" descr="v-centre-proshel-forum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0" y="4572000"/>
            <a:ext cx="2971800" cy="1981200"/>
          </a:xfrm>
          <a:prstGeom prst="rect">
            <a:avLst/>
          </a:prstGeom>
          <a:noFill/>
        </p:spPr>
      </p:pic>
      <p:pic>
        <p:nvPicPr>
          <p:cNvPr id="15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05139">
            <a:off x="4086547" y="5991547"/>
            <a:ext cx="1066800" cy="10668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867216">
            <a:off x="428947" y="3553147"/>
            <a:ext cx="1066800" cy="1066800"/>
          </a:xfrm>
          <a:prstGeom prst="rect">
            <a:avLst/>
          </a:prstGeom>
          <a:noFill/>
        </p:spPr>
      </p:pic>
      <p:pic>
        <p:nvPicPr>
          <p:cNvPr id="19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7065670">
            <a:off x="7876853" y="3553148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3657600"/>
            <a:ext cx="707018" cy="79057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447800" y="2057400"/>
            <a:ext cx="63246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Отделения социального обслуживания на дому</a:t>
            </a:r>
            <a:endParaRPr lang="ru-RU" sz="4400" b="1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3732" name="Picture 4" descr="http://www.hayah.cc/forum/storeimg/hayahcc_1350385621_55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4600" y="6391274"/>
            <a:ext cx="4219575" cy="46672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676400"/>
            <a:ext cx="3962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2015 год отделениями социального обслуживания на дому граждан пожилого возраста и инвалидов города Каменска – Уральского и Каменского района  обслужено –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2 069 человек</a:t>
            </a:r>
          </a:p>
          <a:p>
            <a:pPr algn="ctr"/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533400" cy="533400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3505200"/>
            <a:ext cx="545171" cy="609600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228600"/>
            <a:ext cx="570725" cy="638175"/>
          </a:xfrm>
          <a:prstGeom prst="rect">
            <a:avLst/>
          </a:prstGeom>
          <a:noFill/>
        </p:spPr>
      </p:pic>
      <p:pic>
        <p:nvPicPr>
          <p:cNvPr id="72708" name="Picture 4" descr="C:\Users\Dmitrieva_AS\Desktop\27-41 г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1371600"/>
            <a:ext cx="3605212" cy="3973277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228600"/>
            <a:ext cx="570725" cy="638175"/>
          </a:xfrm>
          <a:prstGeom prst="rect">
            <a:avLst/>
          </a:prstGeom>
          <a:noFill/>
        </p:spPr>
      </p:pic>
      <p:pic>
        <p:nvPicPr>
          <p:cNvPr id="2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3733800"/>
            <a:ext cx="533400" cy="5334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4267200"/>
            <a:ext cx="570725" cy="638175"/>
          </a:xfrm>
          <a:prstGeom prst="rect">
            <a:avLst/>
          </a:prstGeom>
          <a:noFill/>
        </p:spPr>
      </p:pic>
      <p:pic>
        <p:nvPicPr>
          <p:cNvPr id="72710" name="Picture 6" descr="http://img3.proshkolu.ru/content/media/pic/std/3000000/2578000/2577127-56506b70fbecaadc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0" y="3886200"/>
            <a:ext cx="838200" cy="878434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3048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76200"/>
            <a:ext cx="685800" cy="766849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3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514600"/>
            <a:ext cx="685800" cy="766849"/>
          </a:xfrm>
          <a:prstGeom prst="rect">
            <a:avLst/>
          </a:prstGeom>
          <a:noFill/>
        </p:spPr>
      </p:pic>
      <p:sp>
        <p:nvSpPr>
          <p:cNvPr id="7681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914400" y="1143000"/>
            <a:ext cx="7620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отделении социального облуживания на дому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№ 2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31.12.2015 года состояло на учете –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1080 человек: Всего обслужено 1 715 чел.</a:t>
            </a:r>
          </a:p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отделении социального обслуживания на дому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№ 3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31.12.2015 года состояло на учете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302 человека. Всего обслужено 354 чел.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14400" y="3124200"/>
            <a:ext cx="7620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Бригадами социальных работников в течение 2015 года обслужено 78 человек, оказано 14 596 услуг.</a:t>
            </a:r>
          </a:p>
          <a:p>
            <a:pPr>
              <a:spcBef>
                <a:spcPts val="600"/>
              </a:spcBef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Бригадой № 1 (зав. Ю.В.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Макиенко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обслужено – </a:t>
            </a:r>
          </a:p>
          <a:p>
            <a:pPr>
              <a:spcBef>
                <a:spcPts val="600"/>
              </a:spcBef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32 человек, оказано – 7 397 услуг.</a:t>
            </a:r>
          </a:p>
          <a:p>
            <a:pPr>
              <a:spcBef>
                <a:spcPts val="600"/>
              </a:spcBef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Бригадой № 2 (зав. В.В.Воробьева) обслужено – </a:t>
            </a:r>
          </a:p>
          <a:p>
            <a:pPr>
              <a:spcBef>
                <a:spcPts val="600"/>
              </a:spcBef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46 человека, оказано – 7 199 услуги.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http://www.gifmania.ru/Animated-Gifs-Lyudi/Animations-Women/Images-Old-Women/Old-Women-8610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019800" y="3609622"/>
            <a:ext cx="2362200" cy="273402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304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1371600"/>
            <a:ext cx="707018" cy="790575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762000" y="838200"/>
            <a:ext cx="7772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70-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летию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Победы проведены следующие мероприятия: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вручили памятные медали клиентам на дому;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поздравили клиентов отделений ветеранов ВОВ, находящихся на социальном обслуживании с Днем Победы открытками, сделанными учащимися школ;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поздравили клиентов отделений ветеранов ВОВ, находящихся на социальном обслуживании с Днем Победы через газету «Каменский рабочий»;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8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3429000"/>
            <a:ext cx="30734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5400" y="3352800"/>
            <a:ext cx="3149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4800" y="3048000"/>
            <a:ext cx="571500" cy="571500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5257800"/>
            <a:ext cx="952500" cy="952500"/>
          </a:xfrm>
          <a:prstGeom prst="rect">
            <a:avLst/>
          </a:prstGeom>
          <a:noFill/>
        </p:spPr>
      </p:pic>
      <p:pic>
        <p:nvPicPr>
          <p:cNvPr id="27652" name="Picture 4" descr="http://justclickit.ru/flash/flower/flower%20%28888%2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00" y="5029200"/>
            <a:ext cx="1619250" cy="16668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657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56388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38200" y="914400"/>
            <a:ext cx="7620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участие в праздничной демонстрации, посвященной 1 мая- 7 человек;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в колонне «Бессмертный полк» (9 мая)- 3 человека;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возложение цветов к Вечному огню «Мы помним наших героев;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подготовили информацию о ветеранах войны (клиентах отделения) в корпоративную газету, на сайт Центра, оформили «Стену памяти»;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поздравление Деда Мороза и Снегурочки на дому клиентов с Новым годом, поздравили 10 человек.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065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7800" y="3505200"/>
            <a:ext cx="2133600" cy="286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457200"/>
            <a:ext cx="749610" cy="838200"/>
          </a:xfrm>
          <a:prstGeom prst="rect">
            <a:avLst/>
          </a:prstGeom>
          <a:noFill/>
        </p:spPr>
      </p:pic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0199" y="3810000"/>
            <a:ext cx="3019069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http://pandia.ru/text/79/323/images/image001_9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0" y="4648200"/>
            <a:ext cx="2216503" cy="2038351"/>
          </a:xfrm>
          <a:prstGeom prst="rect">
            <a:avLst/>
          </a:prstGeom>
          <a:noFill/>
        </p:spPr>
      </p:pic>
      <p:pic>
        <p:nvPicPr>
          <p:cNvPr id="26630" name="Picture 6" descr="http://www.struwelmaus.de/Bastelseite/giflager-winter/schneemann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38600" y="5181600"/>
            <a:ext cx="1104900" cy="13239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3000" y="2362200"/>
            <a:ext cx="701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Консультативное отделение</a:t>
            </a:r>
            <a:endParaRPr lang="ru-RU" sz="48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905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419600"/>
            <a:ext cx="638872" cy="7143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048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381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867400"/>
            <a:ext cx="638872" cy="7143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914400" y="1143000"/>
            <a:ext cx="7543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Встреча с «Советом ветеранов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КУМЗа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Выступление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Совете Ветеранов Красногорского района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Выступление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Заседании Совета ветеранов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УАЗа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Посещение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Совета Ветеранов «Каменск-Уральский техникум торговли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сервиса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с информацией и консультированием.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1" descr="\\server4\Documents\Дмитриева А.С\Советы Ветеранов\Совет Ветеранов Красногорского района\P123004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" y="2819400"/>
            <a:ext cx="2440907" cy="1981200"/>
          </a:xfrm>
          <a:prstGeom prst="rect">
            <a:avLst/>
          </a:prstGeom>
          <a:noFill/>
        </p:spPr>
      </p:pic>
      <p:pic>
        <p:nvPicPr>
          <p:cNvPr id="16" name="Picture 2" descr="\\server4\Documents\Дмитриева А.С\Советы Ветеранов\Совет Ветеранов Техникума Торговли и Сервиса\DSC0307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1200" y="2819400"/>
            <a:ext cx="2540000" cy="1905000"/>
          </a:xfrm>
          <a:prstGeom prst="rect">
            <a:avLst/>
          </a:prstGeom>
          <a:noFill/>
        </p:spPr>
      </p:pic>
      <p:pic>
        <p:nvPicPr>
          <p:cNvPr id="22533" name="Picture 5" descr="http://www.gifki.org/data/media/213/mysh-animatsionnaya-kartinka-028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62400" y="3505200"/>
            <a:ext cx="1066800" cy="1751798"/>
          </a:xfrm>
          <a:prstGeom prst="rect">
            <a:avLst/>
          </a:prstGeom>
          <a:noFill/>
        </p:spPr>
      </p:pic>
      <p:pic>
        <p:nvPicPr>
          <p:cNvPr id="19" name="Picture 3" descr="\\server4\Documents\Дмитриева А.С\Советы Ветеранов\Совет Ветеранов КУМЗа\P123006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24200" y="4419600"/>
            <a:ext cx="2895600" cy="21717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048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381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867400"/>
            <a:ext cx="638872" cy="7143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838200" y="1371600"/>
            <a:ext cx="3810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Компьютерная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грамотность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обучено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25 человек;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навыкам ухода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обучено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 человек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876800" y="1295400"/>
            <a:ext cx="3733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Краеведение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обучено 14 человек;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Активное долголетие –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обучено 10 человек.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9394" name="Picture 2" descr="\\server4\Documents\Дмитриева А.С\Фото ШПВ\краеведение\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1200" y="2590800"/>
            <a:ext cx="2623127" cy="2164079"/>
          </a:xfrm>
          <a:prstGeom prst="rect">
            <a:avLst/>
          </a:prstGeom>
          <a:noFill/>
        </p:spPr>
      </p:pic>
      <p:pic>
        <p:nvPicPr>
          <p:cNvPr id="59395" name="Picture 3" descr="\\server4\Documents\Дмитриева А.С\Фото ШПВ\Паюсова Т.В\Активное долголетие\04+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2667000"/>
            <a:ext cx="2620108" cy="1946366"/>
          </a:xfrm>
          <a:prstGeom prst="rect">
            <a:avLst/>
          </a:prstGeom>
          <a:noFill/>
        </p:spPr>
      </p:pic>
      <p:pic>
        <p:nvPicPr>
          <p:cNvPr id="59396" name="Picture 4" descr="\\server4\Documents\Дмитриева А.С\Фото ШПВ\Паюсова Т.В\Активное долголетие\03+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3530" y="4648200"/>
            <a:ext cx="2810070" cy="1953092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752600" y="838200"/>
            <a:ext cx="57681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Организация «Школы пожилого возраста»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38862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5181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8768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4162747" y="5915348"/>
            <a:ext cx="1066800" cy="10668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990600" y="990600"/>
            <a:ext cx="754380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Проведение семинара ЕСК на тему: «Психологическое здоровье» для специалистов Центров социального обслуживания города.</a:t>
            </a:r>
            <a:endParaRPr lang="ru-RU" sz="23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2514600"/>
            <a:ext cx="3676357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2514600"/>
            <a:ext cx="3651348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4315147" y="1952948"/>
            <a:ext cx="1066800" cy="1066800"/>
          </a:xfrm>
          <a:prstGeom prst="rect">
            <a:avLst/>
          </a:prstGeom>
          <a:noFill/>
        </p:spPr>
      </p:pic>
      <p:pic>
        <p:nvPicPr>
          <p:cNvPr id="19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5105400"/>
            <a:ext cx="762000" cy="85205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3600" y="2286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638800"/>
            <a:ext cx="638872" cy="71437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066800" y="1295400"/>
            <a:ext cx="7315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Ноябрь – декабрь: проведение фестиваля «Такие разные мамы» для творческих семей и Добровольческий форум чествования спонсоров и добровольцев.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9633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3048000"/>
            <a:ext cx="37719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3048000"/>
            <a:ext cx="3668835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5562600"/>
            <a:ext cx="762000" cy="852055"/>
          </a:xfrm>
          <a:prstGeom prst="rect">
            <a:avLst/>
          </a:prstGeom>
          <a:noFill/>
        </p:spPr>
      </p:pic>
      <p:pic>
        <p:nvPicPr>
          <p:cNvPr id="14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533400"/>
            <a:ext cx="762000" cy="85205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447800" y="1905000"/>
            <a:ext cx="6248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4800" b="1" i="1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Отделение срочного социального обслуживания</a:t>
            </a:r>
            <a:endParaRPr kumimoji="0" lang="ru-RU" sz="4800" b="1" i="1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38200" y="838200"/>
            <a:ext cx="36576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2015 год отделением срочного социального обслуживания</a:t>
            </a: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обслужено –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1825</a:t>
            </a:r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/>
            <a:endParaRPr lang="ru-RU" sz="3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8597</a:t>
            </a:r>
            <a:r>
              <a:rPr lang="ru-RU" sz="3200" b="1" dirty="0" smtClean="0"/>
              <a:t> </a:t>
            </a:r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услуги</a:t>
            </a:r>
            <a:endParaRPr lang="ru-RU" sz="3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5562600"/>
            <a:ext cx="638872" cy="714375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685800"/>
            <a:ext cx="477024" cy="533400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6172200"/>
            <a:ext cx="477024" cy="533400"/>
          </a:xfrm>
          <a:prstGeom prst="rect">
            <a:avLst/>
          </a:prstGeom>
          <a:noFill/>
        </p:spPr>
      </p:pic>
      <p:pic>
        <p:nvPicPr>
          <p:cNvPr id="124930" name="Picture 2" descr="http://volbi.ru/upload/medialibrary/7be/7bed23bbac8fed27a1e24b116b0e2cd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599" y="1828800"/>
            <a:ext cx="3621619" cy="3200400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4495800"/>
            <a:ext cx="885902" cy="990600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447800"/>
            <a:ext cx="749609" cy="838200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1447800"/>
            <a:ext cx="685800" cy="76685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4495800"/>
            <a:ext cx="885902" cy="990600"/>
          </a:xfrm>
          <a:prstGeom prst="rect">
            <a:avLst/>
          </a:prstGeom>
          <a:noFill/>
        </p:spPr>
      </p:pic>
      <p:pic>
        <p:nvPicPr>
          <p:cNvPr id="19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810000"/>
            <a:ext cx="762000" cy="85205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27432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248400"/>
            <a:ext cx="638872" cy="71437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914400" y="762000"/>
            <a:ext cx="73914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Пункт проката технических средств реабилитации и адаптации инвалидов и пожилых людей</a:t>
            </a:r>
          </a:p>
          <a:p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1905000"/>
            <a:ext cx="7467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течение 2015 года в пункт проката Центра обратилось 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593 гражданина,(125 граждан повторно) и получили 718 технических средств реабилитации.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том числе в филиалы пункта проката обратились: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п.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Мартюш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обратилось 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60 граждан, получило 70 технических средств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реабилитации;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п.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Позариха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обратилось 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 гражданина, получило 9 технических средств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реабилитации.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с. Колчедан обратилось – 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 гражданин, получило - 10 технических средств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реабилитации;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ул. 2-я Рабочая, 99 обратилось - 9 граждан, получили – 15 технических средств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реабилитации.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ул.Лермонтова 133а, обратилось18 граждан, получили – 41 ТСР.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4932" name="Picture 4" descr="http://rincenter.ru/images/icons/sredstvareabi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0800" y="4648200"/>
            <a:ext cx="3711831" cy="1923193"/>
          </a:xfrm>
          <a:prstGeom prst="rect">
            <a:avLst/>
          </a:prstGeom>
          <a:noFill/>
        </p:spPr>
      </p:pic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5562600"/>
            <a:ext cx="762000" cy="762000"/>
          </a:xfrm>
          <a:prstGeom prst="rect">
            <a:avLst/>
          </a:prstGeom>
          <a:noFill/>
        </p:spPr>
      </p:pic>
      <p:pic>
        <p:nvPicPr>
          <p:cNvPr id="20" name="Picture 2" descr="http://www.chitalnya.ru/upload3/505/1ac571e561d9a37d5bdcc5af39023d5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5105400"/>
            <a:ext cx="533400" cy="146981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3505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3733800"/>
            <a:ext cx="638872" cy="714375"/>
          </a:xfrm>
          <a:prstGeom prst="rect">
            <a:avLst/>
          </a:prstGeom>
          <a:noFill/>
        </p:spPr>
      </p:pic>
      <p:sp>
        <p:nvSpPr>
          <p:cNvPr id="5124" name="AutoShape 4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741729" y="838200"/>
            <a:ext cx="61251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«Салон приема и выдачи одежды и обуви»</a:t>
            </a:r>
            <a:endParaRPr lang="ru-RU" sz="2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38200" y="1295400"/>
            <a:ext cx="75438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Пункт приема и выдачи одежды принимает от граждан города, организаций и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индивидуальных предпринимателей вещи и обувь в хорошем состоянии, с последующей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выдачей принятой одежды многодетным семьям, малообеспеченным гражданам,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погорельцам, а также вынужденным переселенцам с территории Украины, проживающих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территории нашего города, нуждающихся в социальной поддержке. Таким образом, в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пункт обратилось 35 граждан, выдана 331 вещь бывшего употребления.</a:t>
            </a:r>
          </a:p>
          <a:p>
            <a:pPr algn="ctr"/>
            <a:r>
              <a:rPr lang="ru-RU" sz="1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течение 2015года одежда и обувь бывшего употребления принята от</a:t>
            </a:r>
          </a:p>
          <a:p>
            <a:pPr algn="ctr"/>
            <a:r>
              <a:rPr lang="ru-RU" sz="1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учреждений и частных лиц в количестве 5140 штук.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88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4191000"/>
            <a:ext cx="236316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4191000"/>
            <a:ext cx="2231091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http://www.picgifs.com/graphics/c/clothing/graphics-clothing-2671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2000" y="4648200"/>
            <a:ext cx="1285875" cy="1562100"/>
          </a:xfrm>
          <a:prstGeom prst="rect">
            <a:avLst/>
          </a:prstGeom>
          <a:noFill/>
        </p:spPr>
      </p:pic>
      <p:pic>
        <p:nvPicPr>
          <p:cNvPr id="18438" name="Picture 6" descr="http://fotoseif.ru/images/2016/08/wlgbm6u3pbj4tiaz4xyh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86600" y="4724400"/>
            <a:ext cx="1181100" cy="11811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228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572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352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5943600"/>
            <a:ext cx="613317" cy="6858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990600"/>
            <a:ext cx="533400" cy="596438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669693" cy="748838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14400" y="838200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гражданами</a:t>
            </a:r>
            <a:endParaRPr lang="ru-RU" sz="2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38200" y="1447800"/>
            <a:ext cx="7696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учете в отделении срочного социального обслуживания состоит 185 гражданина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 определенного места жительства и занятий из них: 129 мужчины и 56 женщины.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141 трудоспособный гражданин, 32 пенсионера, 9 инвалидов 3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несовершеннолетних гражданина. Всего выдано справок о постановке на учет лиц без определенного места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жительства и занятий и граждан, не имеющих документов, удостоверяющих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личность–15 гражданам.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185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4191000"/>
            <a:ext cx="285432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5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4114800"/>
            <a:ext cx="2849173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96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48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971800" y="762000"/>
            <a:ext cx="3276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Мобильная бригада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38200" y="2664261"/>
            <a:ext cx="7543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1295400"/>
            <a:ext cx="73914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За отчетный период 2015 года всего –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 выезда на реку по ул.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Бугарева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еженедельно в холодное время года по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пятницам, были организованы выезды мобильной бригады совместно с местной религиозной организацией «Новая жизнь» в местах нахождения граждан без определенного места жительства и занятий с выдачей горячих обедов, в результате этих выездов было предоставлено 330 горячих обедов 15 гражданам этой категории.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Вещи, бывшие в употреблении, получили 15 гражданам 120 вещей.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За отчетный период впервые обратилось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 граждан, каждому была оказана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срочная социальная услуга : проведение опроса и первичной социальной диагностики для оценки их реального положения., консультирование по вопросам связанным с правом граждан на социальное обслуживание.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0834" name="Picture 2" descr="http://www.stihi.ru/pics/2012/03/01/118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4267200"/>
            <a:ext cx="2860183" cy="1905000"/>
          </a:xfrm>
          <a:prstGeom prst="rect">
            <a:avLst/>
          </a:prstGeom>
          <a:noFill/>
        </p:spPr>
      </p:pic>
      <p:pic>
        <p:nvPicPr>
          <p:cNvPr id="120836" name="Picture 4" descr="http://img.tyt.by/620x620s/n/05/8/vitebsk_bomzhi_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81600" y="4191000"/>
            <a:ext cx="2628900" cy="19716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5562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5715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762000"/>
            <a:ext cx="731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648200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286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715000"/>
            <a:ext cx="457200" cy="511233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752600" y="914400"/>
            <a:ext cx="5943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Отделение «Социальное такси»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838200" y="1828800"/>
            <a:ext cx="76962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течение </a:t>
            </a:r>
            <a:r>
              <a:rPr lang="ru-RU" sz="1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2015 года в отделение «Социальное такси» обратилось и получило</a:t>
            </a:r>
          </a:p>
          <a:p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консультацию о работе отделения - </a:t>
            </a:r>
            <a:r>
              <a:rPr lang="ru-RU" sz="1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79 граждан.</a:t>
            </a:r>
          </a:p>
          <a:p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Принято </a:t>
            </a:r>
            <a:r>
              <a:rPr lang="ru-RU" sz="1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633 заявки из них отказались – 14 клиентов. Социальным такси</a:t>
            </a:r>
          </a:p>
          <a:p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воспользовались </a:t>
            </a:r>
            <a:r>
              <a:rPr lang="ru-RU" sz="1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75 граждан. Оказано 619 услуг.</a:t>
            </a:r>
            <a:endParaRPr lang="ru-RU" sz="17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3910" name="Picture 6" descr="http://www.myudm.ru/sites/default/files/IMG_36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" y="3200400"/>
            <a:ext cx="3664757" cy="2438400"/>
          </a:xfrm>
          <a:prstGeom prst="rect">
            <a:avLst/>
          </a:prstGeom>
          <a:noFill/>
        </p:spPr>
      </p:pic>
      <p:pic>
        <p:nvPicPr>
          <p:cNvPr id="12391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3162063"/>
            <a:ext cx="3352800" cy="2509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447800" y="240267"/>
            <a:ext cx="6248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48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Социально – реабилитационное отделение</a:t>
            </a:r>
          </a:p>
        </p:txBody>
      </p:sp>
      <p:pic>
        <p:nvPicPr>
          <p:cNvPr id="14" name="Picture 3" descr="C:\Users\Andreeva_TI\Desktop\Рисунок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3352800"/>
            <a:ext cx="3949232" cy="2819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6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274638"/>
            <a:ext cx="6858000" cy="1020762"/>
          </a:xfrm>
        </p:spPr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Bookman Old Style" pitchFamily="18" charset="0"/>
              </a:rPr>
              <a:t>Структура отделения</a:t>
            </a:r>
            <a:endParaRPr lang="ru-RU" sz="4000" dirty="0" smtClean="0">
              <a:solidFill>
                <a:srgbClr val="FF0000"/>
              </a:solidFill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143000" y="1219200"/>
            <a:ext cx="7389813" cy="838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99"/>
                </a:solidFill>
                <a:latin typeface="Arial" charset="0"/>
              </a:rPr>
              <a:t>ЗАВЕДУЮЩИЙ ОТДЕЛЕНИЕМ</a:t>
            </a:r>
          </a:p>
        </p:txBody>
      </p:sp>
      <p:sp>
        <p:nvSpPr>
          <p:cNvPr id="16388" name="Rectangle 8"/>
          <p:cNvSpPr>
            <a:spLocks noChangeArrowheads="1"/>
          </p:cNvSpPr>
          <p:nvPr/>
        </p:nvSpPr>
        <p:spPr bwMode="auto">
          <a:xfrm>
            <a:off x="6858000" y="3124200"/>
            <a:ext cx="16002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СОЦИАЛЬНЫЙ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РАБОТНИК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(реабилитация в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домашних условиях)</a:t>
            </a: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6389" name="Rectangle 9"/>
          <p:cNvSpPr>
            <a:spLocks noChangeArrowheads="1"/>
          </p:cNvSpPr>
          <p:nvPr/>
        </p:nvSpPr>
        <p:spPr bwMode="auto">
          <a:xfrm>
            <a:off x="6400800" y="4343400"/>
            <a:ext cx="2057400" cy="182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</a:t>
            </a:r>
            <a:r>
              <a:rPr lang="ru-RU" sz="1400" b="1" dirty="0" err="1">
                <a:solidFill>
                  <a:srgbClr val="0000FF"/>
                </a:solidFill>
              </a:rPr>
              <a:t>социокультурная</a:t>
            </a:r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реабилитация,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ЗОЖ)</a:t>
            </a:r>
          </a:p>
        </p:txBody>
      </p:sp>
      <p:sp>
        <p:nvSpPr>
          <p:cNvPr id="16390" name="Line 11"/>
          <p:cNvSpPr>
            <a:spLocks noChangeShapeType="1"/>
          </p:cNvSpPr>
          <p:nvPr/>
        </p:nvSpPr>
        <p:spPr bwMode="auto">
          <a:xfrm flipH="1">
            <a:off x="1676400" y="2057400"/>
            <a:ext cx="7620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1" name="Line 12"/>
          <p:cNvSpPr>
            <a:spLocks noChangeShapeType="1"/>
          </p:cNvSpPr>
          <p:nvPr/>
        </p:nvSpPr>
        <p:spPr bwMode="auto">
          <a:xfrm>
            <a:off x="7010400" y="2057400"/>
            <a:ext cx="7620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2" name="Line 13"/>
          <p:cNvSpPr>
            <a:spLocks noChangeShapeType="1"/>
          </p:cNvSpPr>
          <p:nvPr/>
        </p:nvSpPr>
        <p:spPr bwMode="auto">
          <a:xfrm flipH="1">
            <a:off x="2438400" y="2057400"/>
            <a:ext cx="546100" cy="2270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3" name="Line 14"/>
          <p:cNvSpPr>
            <a:spLocks noChangeShapeType="1"/>
          </p:cNvSpPr>
          <p:nvPr/>
        </p:nvSpPr>
        <p:spPr bwMode="auto">
          <a:xfrm>
            <a:off x="6096000" y="2057400"/>
            <a:ext cx="76200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4" name="Rectangle 17"/>
          <p:cNvSpPr>
            <a:spLocks noChangeArrowheads="1"/>
          </p:cNvSpPr>
          <p:nvPr/>
        </p:nvSpPr>
        <p:spPr bwMode="auto">
          <a:xfrm>
            <a:off x="838200" y="3124200"/>
            <a:ext cx="16002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 dirty="0">
                <a:solidFill>
                  <a:srgbClr val="0000FF"/>
                </a:solidFill>
              </a:rPr>
              <a:t>ПСИХОЛОГ</a:t>
            </a:r>
          </a:p>
        </p:txBody>
      </p:sp>
      <p:sp>
        <p:nvSpPr>
          <p:cNvPr id="16396" name="Rectangle 10"/>
          <p:cNvSpPr>
            <a:spLocks noChangeArrowheads="1"/>
          </p:cNvSpPr>
          <p:nvPr/>
        </p:nvSpPr>
        <p:spPr bwMode="auto">
          <a:xfrm>
            <a:off x="3276600" y="4343400"/>
            <a:ext cx="28194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(бытовая  и трудовая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 реабилитация )</a:t>
            </a:r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4876800" y="2133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3733800" y="2667000"/>
            <a:ext cx="21336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СПЕЦИАЛИСТ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  ПО 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СОЦИАЛЬНОЙ РАБОТЕ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(первичный приём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 граждан)</a:t>
            </a:r>
          </a:p>
        </p:txBody>
      </p:sp>
      <p:sp>
        <p:nvSpPr>
          <p:cNvPr id="16399" name="Rectangle 8"/>
          <p:cNvSpPr>
            <a:spLocks noChangeArrowheads="1"/>
          </p:cNvSpPr>
          <p:nvPr/>
        </p:nvSpPr>
        <p:spPr bwMode="auto">
          <a:xfrm flipH="1">
            <a:off x="762000" y="4343400"/>
            <a:ext cx="2057400" cy="1752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</a:t>
            </a:r>
            <a:r>
              <a:rPr lang="ru-RU" sz="1400" b="1" dirty="0" err="1">
                <a:solidFill>
                  <a:srgbClr val="0000FF"/>
                </a:solidFill>
              </a:rPr>
              <a:t>социокультурная</a:t>
            </a:r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реабилитация,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прикладное творчество)</a:t>
            </a:r>
          </a:p>
        </p:txBody>
      </p:sp>
      <p:sp>
        <p:nvSpPr>
          <p:cNvPr id="16400" name="Rectangle 10"/>
          <p:cNvSpPr>
            <a:spLocks noChangeArrowheads="1"/>
          </p:cNvSpPr>
          <p:nvPr/>
        </p:nvSpPr>
        <p:spPr bwMode="auto">
          <a:xfrm>
            <a:off x="2895600" y="5486400"/>
            <a:ext cx="3429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99"/>
                </a:solidFill>
              </a:rPr>
              <a:t>КУЛЬТОРГАНИЗАТОР</a:t>
            </a:r>
          </a:p>
          <a:p>
            <a:pPr algn="ctr"/>
            <a:r>
              <a:rPr lang="ru-RU" sz="1400" b="1" dirty="0">
                <a:solidFill>
                  <a:srgbClr val="000099"/>
                </a:solidFill>
              </a:rPr>
              <a:t>(КЛУБНАЯ ДЕЯТЕЛЬНОСТЬ)</a:t>
            </a:r>
          </a:p>
        </p:txBody>
      </p:sp>
      <p:sp>
        <p:nvSpPr>
          <p:cNvPr id="16401" name="Line 14"/>
          <p:cNvSpPr>
            <a:spLocks noChangeShapeType="1"/>
          </p:cNvSpPr>
          <p:nvPr/>
        </p:nvSpPr>
        <p:spPr bwMode="auto">
          <a:xfrm flipH="1">
            <a:off x="3124200" y="2057400"/>
            <a:ext cx="7620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402" name="Line 14"/>
          <p:cNvSpPr>
            <a:spLocks noChangeShapeType="1"/>
          </p:cNvSpPr>
          <p:nvPr/>
        </p:nvSpPr>
        <p:spPr bwMode="auto">
          <a:xfrm>
            <a:off x="3581400" y="20574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143000" y="838200"/>
            <a:ext cx="6934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 -  реабилитационное отделение  оказывает услуги гражданам пожилого возраста и имеющим группу инвалидности: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14400" y="1676400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Проведение мероприятий   </a:t>
            </a:r>
            <a:r>
              <a:rPr lang="ru-RU" b="1" dirty="0" err="1" smtClean="0">
                <a:solidFill>
                  <a:srgbClr val="000099"/>
                </a:solidFill>
                <a:latin typeface="Bookman Old Style" pitchFamily="18" charset="0"/>
              </a:rPr>
              <a:t>социокультурной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, социально-бытовой,  социально-психологической и 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социально-трудовой реабилитации </a:t>
            </a:r>
          </a:p>
          <a:p>
            <a:pPr marL="342900" indent="-342900"/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   (курс  3 недели)</a:t>
            </a:r>
          </a:p>
          <a:p>
            <a:pPr marL="342900" indent="-342900"/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2.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 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Оформление документов и выдача направлений в социально – реабилитационные отделения  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для прохождения курса социальной реабилитации при условиях    круглосуточного пребывания, которые находятся в пределах Свердловской области</a:t>
            </a:r>
            <a:r>
              <a:rPr lang="ru-RU" dirty="0" smtClean="0">
                <a:solidFill>
                  <a:srgbClr val="000099"/>
                </a:solidFill>
              </a:rPr>
              <a:t> 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(курс 2 недели)</a:t>
            </a:r>
          </a:p>
          <a:p>
            <a:pPr marL="342900" indent="-342900"/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3.Обеспечение отдельных категорий граждан ПОИ</a:t>
            </a:r>
            <a:endParaRPr lang="ru-RU" b="1" dirty="0">
              <a:solidFill>
                <a:srgbClr val="000099"/>
              </a:solidFill>
              <a:latin typeface="Bookman Old Style" pitchFamily="18" charset="0"/>
            </a:endParaRPr>
          </a:p>
        </p:txBody>
      </p:sp>
      <p:pic>
        <p:nvPicPr>
          <p:cNvPr id="13" name="Picture 13" descr="IMG_195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10200" y="2514600"/>
            <a:ext cx="2999974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457200"/>
            <a:ext cx="495300" cy="4953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2754536" cy="2066925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762000" y="1295400"/>
            <a:ext cx="777240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15.01.15г. Рождественская встреча Библиотека «Духовное возрождение»,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Спец.по соц.работе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О.В. ( 25 чел.)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29.01.15г. Лыжная прогулка по р.Исеть, Лодочная станция «Металлист» Спец.по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соц.работе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О.В. ( 25 чел.)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20.02.15г. Информирование населения о возможности обеспечения ПОИ посредством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взаимодействия с Онкологическим центром. Спец.по соц.работе</a:t>
            </a:r>
          </a:p>
          <a:p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Лавит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Л.И. (30 листовок.)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12.02.15г. Праздничная программа «День Святого Валентина» в КУДПИ.(около 27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человек) Спец.по соц.работе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О.В., социальный работник Харченко Е.В.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12.02.15г. Выступление вокальной студии «Каменская радуга» в КУДПИ .(около 27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человек) Соц.работник Харченко Е.В.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19.02.15г. Праздничные гулянья «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Масленница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в библиотеке им.П.П. Бажова Спец. по</a:t>
            </a:r>
          </a:p>
          <a:p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соц.работе.Корелина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О.В. ( 27 чел.).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4689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4000500"/>
            <a:ext cx="346710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762000" y="4191000"/>
            <a:ext cx="38862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10.03.15г.Выступление Ансамбля «Вишенка» в КЦСОН для ветеранов социальной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службы. Спец.по соц.работе Берендеева А.И.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Культорганизатор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Устьянцева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Н.Ю.(около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 чел.)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62000" y="5334000"/>
            <a:ext cx="3886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07.05.15г. 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Арт-встреча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 Ветеранами ВОВ «Нам нужна одна победа» Библиотека им.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П.П.Бажова. Спец.по соц.работе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О.В. ( 14 чел.)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324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2590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52400" y="4038600"/>
            <a:ext cx="2754536" cy="2066925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838200" y="1066800"/>
            <a:ext cx="7620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06.08.15г. Прогулка на лодочную станцию «Металлист» «Мы за здоровый образ жизни!»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Спец.по соц.работе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О.В. (17 чел.),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13.08.15г. Экскурсия на речном трамвайчике «Тритон» по р.Исеть Спец.по соц.работе</a:t>
            </a:r>
          </a:p>
          <a:p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О.В. (17 чел.).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2971800"/>
            <a:ext cx="46863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838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429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914400" y="990600"/>
            <a:ext cx="7543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18.06.15г. Участие в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слѐте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туристических клубов, созданных при центрах социального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обслуживания населения ЮУО в рамках мероприятий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посвящѐнных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«70-летию Победы в Великой Отечественной войне 1941-1945 г.г.»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Спец.по соц.работе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Лавит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Л.И., ( 13 чел.)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2743200"/>
            <a:ext cx="4826000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5715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81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209800" y="9144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38200" y="1143000"/>
            <a:ext cx="7543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10.09.15г. Выступление ансамбля «Вишенка» к Дню пенсионера в Детском саду №86.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Спец.по соц.работе Берендеева А.И.,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Культорганизатор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Устьянцева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Н.Ю.(более 70-ти чел.),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18.09.15 г. Выступление театральной студии «Скарабей» к Дню пенсионера в библиотеке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«Семейного чтения». Зав.отд.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Ковенко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М.С., спец.по соц.работе Харченко Е.В.(30 чел.)</a:t>
            </a: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3733800"/>
            <a:ext cx="367030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3733800"/>
            <a:ext cx="367030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31" name="Picture 7" descr="http://www.sevenoaksart.co.uk/images/butterflybluex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" y="6013394"/>
            <a:ext cx="1143000" cy="844606"/>
          </a:xfrm>
          <a:prstGeom prst="rect">
            <a:avLst/>
          </a:prstGeom>
          <a:noFill/>
        </p:spPr>
      </p:pic>
      <p:pic>
        <p:nvPicPr>
          <p:cNvPr id="103433" name="Picture 9" descr="http://www.sevenoaksart.co.uk/images/butterflybluex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2418820">
            <a:off x="7655653" y="3221324"/>
            <a:ext cx="1336994" cy="98795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990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352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59436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5562600"/>
            <a:ext cx="707018" cy="790575"/>
          </a:xfrm>
          <a:prstGeom prst="rect">
            <a:avLst/>
          </a:prstGeom>
          <a:noFill/>
        </p:spPr>
      </p:pic>
      <p:pic>
        <p:nvPicPr>
          <p:cNvPr id="14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5486400"/>
            <a:ext cx="1047750" cy="1047751"/>
          </a:xfrm>
          <a:prstGeom prst="rect">
            <a:avLst/>
          </a:prstGeom>
          <a:noFill/>
        </p:spPr>
      </p:pic>
      <p:pic>
        <p:nvPicPr>
          <p:cNvPr id="15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5638800"/>
            <a:ext cx="1047750" cy="104775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457200"/>
            <a:ext cx="707018" cy="7905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3962400"/>
            <a:ext cx="707018" cy="790575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707018" cy="7905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52400"/>
            <a:ext cx="707018" cy="790575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762000" y="838200"/>
            <a:ext cx="77724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марте 2015 г в Детском культурном центре состоялся </a:t>
            </a:r>
          </a:p>
          <a:p>
            <a:pPr algn="ctr"/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фестиваль среди молодых людей с ограниченными возможностями здоровья «Это мы можем!». </a:t>
            </a:r>
          </a:p>
          <a:p>
            <a:pPr algn="ctr"/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Вниманию гостей была представлена выставка работ декоративно-прикладного творчества и концертная программа, в которой принимали участие инвалиды в разных возрастных категориях.</a:t>
            </a:r>
          </a:p>
          <a:p>
            <a:pPr algn="ctr"/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jeto-my-mozhem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3048000"/>
            <a:ext cx="3343882" cy="2514600"/>
          </a:xfrm>
          <a:prstGeom prst="rect">
            <a:avLst/>
          </a:prstGeom>
          <a:noFill/>
        </p:spPr>
      </p:pic>
      <p:pic>
        <p:nvPicPr>
          <p:cNvPr id="78852" name="Picture 4" descr="jeto-my-mozhem-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3048000"/>
            <a:ext cx="3352801" cy="2521308"/>
          </a:xfrm>
          <a:prstGeom prst="rect">
            <a:avLst/>
          </a:prstGeom>
          <a:noFill/>
        </p:spPr>
      </p:pic>
      <p:pic>
        <p:nvPicPr>
          <p:cNvPr id="23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1400" y="2286000"/>
            <a:ext cx="1047750" cy="104775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800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2766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962347" y="5458148"/>
            <a:ext cx="1066800" cy="10668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990600"/>
            <a:ext cx="7772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Состоялся Второй открытый форум в поддержку людей с ограниченными возможностями здоровья «МЫ ВМЕСТЕ!». Организатором мероприятия выступило ГБУ «КЦСОН г. Каменска-Уральского», социально-реабилитационное отделение.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Более 80 человек приняли участие в открытом форуме - это люди с ограниченными возможностями здоровья.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3906" name="Picture 2" descr="&amp;Mcy;&amp;ucy;&amp;zcy;&amp;ycy;&amp;kcy;&amp;acy;&amp;lcy;&amp;softcy;&amp;ncy;&amp;ocy;-&amp;vcy;&amp;ocy;&amp;kcy;&amp;acy;&amp;lcy;&amp;softcy;&amp;ncy;&amp;ycy;&amp;jcy; &amp;mcy;&amp;acy;&amp;scy;&amp;tcy;&amp;iecy;&amp;rcy;-&amp;kcy;&amp;lcy;&amp;acy;&amp;scy;&amp;scy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3048000"/>
            <a:ext cx="3733800" cy="2590800"/>
          </a:xfrm>
          <a:prstGeom prst="rect">
            <a:avLst/>
          </a:prstGeom>
          <a:noFill/>
        </p:spPr>
      </p:pic>
      <p:pic>
        <p:nvPicPr>
          <p:cNvPr id="123908" name="Picture 4" descr="my-vmeste-2-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91062" y="3048000"/>
            <a:ext cx="3724276" cy="2590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2000" y="2133600"/>
            <a:ext cx="7391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Участковая социальная служба города и</a:t>
            </a:r>
          </a:p>
          <a:p>
            <a:pPr algn="ctr"/>
            <a:r>
              <a:rPr lang="ru-RU" sz="4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Каменского района</a:t>
            </a:r>
            <a:endParaRPr lang="ru-RU" sz="4000" i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457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96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5715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"/>
            <a:ext cx="2754536" cy="206692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838200" y="1295400"/>
            <a:ext cx="7543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Организация и участие в собрании с жителями социального дома «Ветеран» совместно с администрацией города (21.01.15г.) - приняло участие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70 человек.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Организация и проведения информационной конференции в социальном доме «Ветеран» (10.02.15г.) тема: </a:t>
            </a:r>
            <a:r>
              <a:rPr lang="ru-RU" sz="1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«Социальные технологии и новые формы работы с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учѐтом </a:t>
            </a:r>
            <a:r>
              <a:rPr lang="ru-RU" sz="1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возрастающих и изменяющихся потребностей пожилых людей в деятельности ГБУ «КЦСОН г.Каменска-Уральского»», присутствовало –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30 человек.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1617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3429000"/>
            <a:ext cx="3556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161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3429000"/>
            <a:ext cx="3526891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0" y="6096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64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838200" y="914400"/>
            <a:ext cx="7620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28 сентября специалист по социальной работе совместно с библиотекарем поселка Горный была организована выездная библиотека на дому. Посещено 6 граждан пожилого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возраста, которые с большим удовольствием взяли литературу для чтения на дому.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7 сентября по 12 сентября была организована акция «Осенний погребок» для пожилых одиноко проживающих граждан. В ходе акции были собраны овощи и фрукты и переданы 13 нуждающимся пожилым гражданам.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21 по 25 сентября была организована акция «Протяни руку помощи» - собраны теплая одежда и обувь для пожилых нуждающихся граждан. Помощь получили 20 пожилых граждан.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0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4114800"/>
            <a:ext cx="3048000" cy="2460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05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4114800"/>
            <a:ext cx="3183923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2057400" y="914400"/>
            <a:ext cx="53438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Организация клубной деятельности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57800" y="32766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Клуб «Свеча»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43000" y="58674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Клуб «Молодушки»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05000" y="33528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Клуб «Виктория»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91200" y="5791200"/>
            <a:ext cx="2286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Клуб «Фронтовики»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06497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2600" y="1600200"/>
            <a:ext cx="2252663" cy="1691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9200" y="4114800"/>
            <a:ext cx="2209800" cy="166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499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57800" y="1447800"/>
            <a:ext cx="2320607" cy="1756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500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1200" y="3886200"/>
            <a:ext cx="250473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838200" y="452735"/>
            <a:ext cx="75438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Сотрудниками Государственного 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бюджетного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учреждения социального обслуживания населения  «Комплексный центр социального обслуживания населения» города Каменска – Уральского за  2015 год 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обслужено – </a:t>
            </a:r>
            <a:r>
              <a:rPr lang="ru-RU" sz="2400" b="1" i="1" u="sng" dirty="0" smtClean="0">
                <a:solidFill>
                  <a:srgbClr val="002060"/>
                </a:solidFill>
              </a:rPr>
              <a:t>5 075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человек, оказано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420 075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52578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5943600"/>
            <a:ext cx="685800" cy="6858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0"/>
            <a:ext cx="685800" cy="685800"/>
          </a:xfrm>
          <a:prstGeom prst="rect">
            <a:avLst/>
          </a:prstGeom>
          <a:noFill/>
        </p:spPr>
      </p:pic>
      <p:pic>
        <p:nvPicPr>
          <p:cNvPr id="1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657600"/>
            <a:ext cx="685800" cy="685800"/>
          </a:xfrm>
          <a:prstGeom prst="rect">
            <a:avLst/>
          </a:prstGeom>
          <a:noFill/>
        </p:spPr>
      </p:pic>
      <p:pic>
        <p:nvPicPr>
          <p:cNvPr id="1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3276600"/>
            <a:ext cx="685800" cy="685800"/>
          </a:xfrm>
          <a:prstGeom prst="rect">
            <a:avLst/>
          </a:prstGeom>
          <a:noFill/>
        </p:spPr>
      </p:pic>
      <p:pic>
        <p:nvPicPr>
          <p:cNvPr id="1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4800600"/>
            <a:ext cx="685800" cy="6858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4343400"/>
            <a:ext cx="685800" cy="685800"/>
          </a:xfrm>
          <a:prstGeom prst="rect">
            <a:avLst/>
          </a:prstGeom>
          <a:noFill/>
        </p:spPr>
      </p:pic>
      <p:pic>
        <p:nvPicPr>
          <p:cNvPr id="31748" name="Picture 4" descr="C:\Users\Dmitrieva_AS\Desktop\9635415ро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3803142"/>
            <a:ext cx="2895600" cy="3054858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52578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5943600"/>
            <a:ext cx="685800" cy="685800"/>
          </a:xfrm>
          <a:prstGeom prst="rect">
            <a:avLst/>
          </a:prstGeom>
          <a:noFill/>
        </p:spPr>
      </p:pic>
      <p:pic>
        <p:nvPicPr>
          <p:cNvPr id="1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581400"/>
            <a:ext cx="685800" cy="685800"/>
          </a:xfrm>
          <a:prstGeom prst="rect">
            <a:avLst/>
          </a:prstGeom>
          <a:noFill/>
        </p:spPr>
      </p:pic>
      <p:pic>
        <p:nvPicPr>
          <p:cNvPr id="104450" name="Picture 2" descr="http://www.stihi.ru/pics/2006/08/08-94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82764">
            <a:off x="3871164" y="4488233"/>
            <a:ext cx="1242093" cy="1242094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7379</TotalTime>
  <Words>2095</Words>
  <Application>Microsoft Office PowerPoint</Application>
  <PresentationFormat>Экран (4:3)</PresentationFormat>
  <Paragraphs>191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Структура отделения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Dmitrieva_AS</cp:lastModifiedBy>
  <cp:revision>1074</cp:revision>
  <dcterms:created xsi:type="dcterms:W3CDTF">2016-07-05T05:21:18Z</dcterms:created>
  <dcterms:modified xsi:type="dcterms:W3CDTF">2016-12-29T10:12:46Z</dcterms:modified>
</cp:coreProperties>
</file>