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35"/>
  </p:notesMasterIdLst>
  <p:sldIdLst>
    <p:sldId id="364" r:id="rId2"/>
    <p:sldId id="422" r:id="rId3"/>
    <p:sldId id="433" r:id="rId4"/>
    <p:sldId id="408" r:id="rId5"/>
    <p:sldId id="371" r:id="rId6"/>
    <p:sldId id="372" r:id="rId7"/>
    <p:sldId id="373" r:id="rId8"/>
    <p:sldId id="374" r:id="rId9"/>
    <p:sldId id="376" r:id="rId10"/>
    <p:sldId id="423" r:id="rId11"/>
    <p:sldId id="378" r:id="rId12"/>
    <p:sldId id="384" r:id="rId13"/>
    <p:sldId id="426" r:id="rId14"/>
    <p:sldId id="386" r:id="rId15"/>
    <p:sldId id="405" r:id="rId16"/>
    <p:sldId id="391" r:id="rId17"/>
    <p:sldId id="389" r:id="rId18"/>
    <p:sldId id="390" r:id="rId19"/>
    <p:sldId id="392" r:id="rId20"/>
    <p:sldId id="397" r:id="rId21"/>
    <p:sldId id="400" r:id="rId22"/>
    <p:sldId id="432" r:id="rId23"/>
    <p:sldId id="403" r:id="rId24"/>
    <p:sldId id="401" r:id="rId25"/>
    <p:sldId id="416" r:id="rId26"/>
    <p:sldId id="417" r:id="rId27"/>
    <p:sldId id="418" r:id="rId28"/>
    <p:sldId id="411" r:id="rId29"/>
    <p:sldId id="410" r:id="rId30"/>
    <p:sldId id="409" r:id="rId31"/>
    <p:sldId id="421" r:id="rId32"/>
    <p:sldId id="430" r:id="rId33"/>
    <p:sldId id="274" r:id="rId34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E0A1187-482C-4AE5-AA4E-EAB72F6CED3E}">
          <p14:sldIdLst>
            <p14:sldId id="364"/>
            <p14:sldId id="422"/>
            <p14:sldId id="433"/>
            <p14:sldId id="408"/>
            <p14:sldId id="371"/>
            <p14:sldId id="372"/>
            <p14:sldId id="373"/>
            <p14:sldId id="374"/>
            <p14:sldId id="376"/>
            <p14:sldId id="423"/>
            <p14:sldId id="378"/>
            <p14:sldId id="384"/>
            <p14:sldId id="426"/>
            <p14:sldId id="386"/>
            <p14:sldId id="405"/>
            <p14:sldId id="391"/>
            <p14:sldId id="389"/>
            <p14:sldId id="390"/>
            <p14:sldId id="392"/>
            <p14:sldId id="397"/>
            <p14:sldId id="400"/>
            <p14:sldId id="432"/>
            <p14:sldId id="403"/>
            <p14:sldId id="401"/>
            <p14:sldId id="416"/>
            <p14:sldId id="417"/>
            <p14:sldId id="418"/>
            <p14:sldId id="411"/>
            <p14:sldId id="410"/>
            <p14:sldId id="409"/>
            <p14:sldId id="421"/>
            <p14:sldId id="430"/>
          </p14:sldIdLst>
        </p14:section>
        <p14:section name="Раздел без заголовка" id="{F5156C7C-C7C5-47C7-86F1-0B19CF855F64}">
          <p14:sldIdLst>
            <p14:sldId id="27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F3F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94663" autoAdjust="0"/>
  </p:normalViewPr>
  <p:slideViewPr>
    <p:cSldViewPr>
      <p:cViewPr varScale="1">
        <p:scale>
          <a:sx n="95" d="100"/>
          <a:sy n="95" d="100"/>
        </p:scale>
        <p:origin x="-90" y="-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4DAE06-FBA4-4DD5-B5CB-63C4B561EB64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0626D96F-1F86-4C13-AD22-2969C20D8852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rgbClr val="7030A0"/>
          </a:solidFill>
        </a:ln>
        <a:effectLst>
          <a:innerShdw blurRad="63500" dist="50800" dir="18900000">
            <a:prstClr val="black">
              <a:alpha val="50000"/>
            </a:prstClr>
          </a:innerShdw>
        </a:effectLst>
      </dgm:spPr>
      <dgm:t>
        <a:bodyPr/>
        <a:lstStyle/>
        <a:p>
          <a:r>
            <a:rPr lang="ru-RU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принимать меры по недопущению </a:t>
          </a:r>
          <a:r>
            <a:rPr lang="ru-RU" sz="14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любой возможности возникновения </a:t>
          </a:r>
          <a:r>
            <a:rPr lang="ru-RU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конфликта интересов</a:t>
          </a:r>
          <a:r>
            <a:rPr lang="ru-RU" sz="14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4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71AEE3-FA87-4D1E-8609-12158B4E7DC5}" type="parTrans" cxnId="{1C77F9E1-3CE2-43B5-A3A2-1925D5FE74B0}">
      <dgm:prSet/>
      <dgm:spPr/>
      <dgm:t>
        <a:bodyPr/>
        <a:lstStyle/>
        <a:p>
          <a:endParaRPr lang="ru-RU"/>
        </a:p>
      </dgm:t>
    </dgm:pt>
    <dgm:pt modelId="{F431D717-FA91-47FF-9E08-E2DF75B4C2A9}" type="sibTrans" cxnId="{1C77F9E1-3CE2-43B5-A3A2-1925D5FE74B0}">
      <dgm:prSet/>
      <dgm:spPr/>
      <dgm:t>
        <a:bodyPr/>
        <a:lstStyle/>
        <a:p>
          <a:endParaRPr lang="ru-RU"/>
        </a:p>
      </dgm:t>
    </dgm:pt>
    <dgm:pt modelId="{4B3BA812-92A8-4821-846B-16A5981F0C83}">
      <dgm:prSet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7030A0"/>
          </a:solidFill>
        </a:ln>
        <a:effectLst>
          <a:innerShdw blurRad="63500" dist="50800" dir="18900000">
            <a:prstClr val="black">
              <a:alpha val="50000"/>
            </a:prstClr>
          </a:innerShdw>
        </a:effectLst>
        <a:scene3d>
          <a:camera prst="obliqueTopLeft"/>
          <a:lightRig rig="threePt" dir="t"/>
        </a:scene3d>
      </dgm:spPr>
      <dgm:t>
        <a:bodyPr/>
        <a:lstStyle/>
        <a:p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письменной форме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уведомить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своего непосредственного начальника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 возникшем конфликте интересов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или о возможности его возникновения, как только ему станет об этом известно.</a:t>
          </a:r>
          <a:endParaRPr lang="ru-RU" sz="135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E26382-48DE-4D27-9DBB-DAAD4DB7A8ED}" type="parTrans" cxnId="{0751FA54-29C6-4CC1-8BC7-8BD58FB2E189}">
      <dgm:prSet/>
      <dgm:spPr/>
      <dgm:t>
        <a:bodyPr/>
        <a:lstStyle/>
        <a:p>
          <a:endParaRPr lang="ru-RU"/>
        </a:p>
      </dgm:t>
    </dgm:pt>
    <dgm:pt modelId="{3CD9173D-1D1F-43B5-937A-6F940F4A218C}" type="sibTrans" cxnId="{0751FA54-29C6-4CC1-8BC7-8BD58FB2E189}">
      <dgm:prSet/>
      <dgm:spPr/>
      <dgm:t>
        <a:bodyPr/>
        <a:lstStyle/>
        <a:p>
          <a:endParaRPr lang="ru-RU"/>
        </a:p>
      </dgm:t>
    </dgm:pt>
    <dgm:pt modelId="{592F9E49-A6CE-4DCC-BA0B-26D52C329645}">
      <dgm:prSet custT="1"/>
      <dgm:spPr>
        <a:solidFill>
          <a:schemeClr val="accent2">
            <a:lumMod val="20000"/>
            <a:lumOff val="80000"/>
            <a:alpha val="90000"/>
          </a:schemeClr>
        </a:solidFill>
        <a:ln>
          <a:solidFill>
            <a:srgbClr val="7030A0"/>
          </a:solidFill>
        </a:ln>
        <a:effectLst>
          <a:innerShdw blurRad="63500" dist="50800" dir="8100000">
            <a:prstClr val="black">
              <a:alpha val="50000"/>
            </a:prstClr>
          </a:innerShdw>
        </a:effectLst>
        <a:scene3d>
          <a:camera prst="obliqueTopLeft"/>
          <a:lightRig rig="threePt" dir="t"/>
        </a:scene3d>
      </dgm:spPr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Представитель нанимателя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если ему стало известно о возникновении у государственного служащего личной заинтересованности, которая приводит или может привести к конфликту интересов,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обязан принять меры по предотвращению или урегулированию конфликта интересов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35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52B4FB-EC7C-4FD9-941E-A587408175B9}" type="parTrans" cxnId="{EF7141FD-607F-4CDF-B234-C6415DD5B284}">
      <dgm:prSet/>
      <dgm:spPr/>
      <dgm:t>
        <a:bodyPr/>
        <a:lstStyle/>
        <a:p>
          <a:endParaRPr lang="ru-RU"/>
        </a:p>
      </dgm:t>
    </dgm:pt>
    <dgm:pt modelId="{EA5846A4-3F55-40B5-A453-67B6359C0C78}" type="sibTrans" cxnId="{EF7141FD-607F-4CDF-B234-C6415DD5B284}">
      <dgm:prSet/>
      <dgm:spPr/>
      <dgm:t>
        <a:bodyPr/>
        <a:lstStyle/>
        <a:p>
          <a:endParaRPr lang="ru-RU"/>
        </a:p>
      </dgm:t>
    </dgm:pt>
    <dgm:pt modelId="{0D663E64-FE64-43B3-9E21-DD316BCD050F}">
      <dgm:prSet custT="1"/>
      <dgm:spPr>
        <a:solidFill>
          <a:srgbClr val="FFFF00">
            <a:alpha val="90000"/>
          </a:srgbClr>
        </a:solidFill>
        <a:ln>
          <a:solidFill>
            <a:srgbClr val="7030A0"/>
          </a:solidFill>
        </a:ln>
        <a:effectLst>
          <a:innerShdw blurRad="63500" dist="50800" dir="18900000">
            <a:prstClr val="black">
              <a:alpha val="50000"/>
            </a:prstClr>
          </a:innerShdw>
        </a:effectLst>
      </dgm:spPr>
      <dgm:t>
        <a:bodyPr/>
        <a:lstStyle/>
        <a:p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или урегулирование конфликта интересов может состоять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изменении должностного или служебного положения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государственного служащего, являющегося стороной конфликта интересов, вплоть до его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отстранения от исполнения должностных (служебных) обязанностей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установленном порядке, и (или) в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отказе его от выгоды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явившейся причиной возникновения конфликта интересов.</a:t>
          </a:r>
          <a:endParaRPr lang="ru-RU" sz="135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E75355-06EF-4E17-9BB8-2ADC643BA62B}" type="parTrans" cxnId="{FC196A44-E0CD-4052-A46D-382F64926039}">
      <dgm:prSet/>
      <dgm:spPr/>
      <dgm:t>
        <a:bodyPr/>
        <a:lstStyle/>
        <a:p>
          <a:endParaRPr lang="ru-RU"/>
        </a:p>
      </dgm:t>
    </dgm:pt>
    <dgm:pt modelId="{DC3A233A-B29E-4918-AC0B-83A4070D4DBF}" type="sibTrans" cxnId="{FC196A44-E0CD-4052-A46D-382F64926039}">
      <dgm:prSet/>
      <dgm:spPr/>
      <dgm:t>
        <a:bodyPr/>
        <a:lstStyle/>
        <a:p>
          <a:endParaRPr lang="ru-RU"/>
        </a:p>
      </dgm:t>
    </dgm:pt>
    <dgm:pt modelId="{7A18226F-D084-4889-9B53-D3A6C690E847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7030A0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 урегулирование конфликта интересов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стороной которого является государственный служащий,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осуществляются путем отвода или самоотвода государственного служащего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в случаях и порядке, предусмотренных законодательством Российской Федерации.</a:t>
          </a:r>
          <a:endParaRPr lang="ru-RU" sz="135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B6D4C6-C9CD-490C-BE6C-C16EE9B0BF10}" type="parTrans" cxnId="{1BE357B1-2061-466A-A818-C656E2051787}">
      <dgm:prSet/>
      <dgm:spPr/>
      <dgm:t>
        <a:bodyPr/>
        <a:lstStyle/>
        <a:p>
          <a:endParaRPr lang="ru-RU"/>
        </a:p>
      </dgm:t>
    </dgm:pt>
    <dgm:pt modelId="{9881B3C6-3B0C-4594-8AFD-3B832553CAA4}" type="sibTrans" cxnId="{1BE357B1-2061-466A-A818-C656E2051787}">
      <dgm:prSet/>
      <dgm:spPr/>
      <dgm:t>
        <a:bodyPr/>
        <a:lstStyle/>
        <a:p>
          <a:endParaRPr lang="ru-RU"/>
        </a:p>
      </dgm:t>
    </dgm:pt>
    <dgm:pt modelId="{FF6418E4-E082-485F-9D54-CAF82A94A25D}" type="pres">
      <dgm:prSet presAssocID="{554DAE06-FBA4-4DD5-B5CB-63C4B561EB64}" presName="compositeShape" presStyleCnt="0">
        <dgm:presLayoutVars>
          <dgm:dir/>
          <dgm:resizeHandles/>
        </dgm:presLayoutVars>
      </dgm:prSet>
      <dgm:spPr/>
    </dgm:pt>
    <dgm:pt modelId="{9C0B319F-666C-4FD9-859B-6306F7BC3BE7}" type="pres">
      <dgm:prSet presAssocID="{554DAE06-FBA4-4DD5-B5CB-63C4B561EB64}" presName="pyramid" presStyleLbl="node1" presStyleIdx="0" presStyleCnt="1" custScaleX="149425" custLinFactNeighborX="-13630" custLinFactNeighborY="1449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FF3F3F"/>
          </a:solidFill>
        </a:ln>
      </dgm:spPr>
    </dgm:pt>
    <dgm:pt modelId="{2607C727-6A0D-4F6D-9550-409F22F447DA}" type="pres">
      <dgm:prSet presAssocID="{554DAE06-FBA4-4DD5-B5CB-63C4B561EB64}" presName="theList" presStyleCnt="0"/>
      <dgm:spPr/>
    </dgm:pt>
    <dgm:pt modelId="{4F112720-6BDA-4076-83E9-3CB5012F4C1A}" type="pres">
      <dgm:prSet presAssocID="{0626D96F-1F86-4C13-AD22-2969C20D8852}" presName="aNode" presStyleLbl="fgAcc1" presStyleIdx="0" presStyleCnt="5" custScaleX="204349" custScaleY="480674" custLinFactNeighborX="749" custLinFactNeighborY="-19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30ECDB-D454-4B82-AA55-C0C0EB0C5940}" type="pres">
      <dgm:prSet presAssocID="{0626D96F-1F86-4C13-AD22-2969C20D8852}" presName="aSpace" presStyleCnt="0"/>
      <dgm:spPr/>
    </dgm:pt>
    <dgm:pt modelId="{2A533B2E-BD6E-4D22-8B8B-2683D5DEF887}" type="pres">
      <dgm:prSet presAssocID="{4B3BA812-92A8-4821-846B-16A5981F0C83}" presName="aNode" presStyleLbl="fgAcc1" presStyleIdx="1" presStyleCnt="5" custScaleX="202851" custScaleY="6992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9D0A6A-3B48-447C-8B9A-EE2A58064118}" type="pres">
      <dgm:prSet presAssocID="{4B3BA812-92A8-4821-846B-16A5981F0C83}" presName="aSpace" presStyleCnt="0"/>
      <dgm:spPr/>
    </dgm:pt>
    <dgm:pt modelId="{0E2AE604-C425-4AE2-AC1E-A654EEECFFBB}" type="pres">
      <dgm:prSet presAssocID="{592F9E49-A6CE-4DCC-BA0B-26D52C329645}" presName="aNode" presStyleLbl="fgAcc1" presStyleIdx="2" presStyleCnt="5" custScaleX="202851" custScaleY="7942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B27A6-9E52-4EFA-9967-37B9385D8445}" type="pres">
      <dgm:prSet presAssocID="{592F9E49-A6CE-4DCC-BA0B-26D52C329645}" presName="aSpace" presStyleCnt="0"/>
      <dgm:spPr/>
    </dgm:pt>
    <dgm:pt modelId="{FA003DA8-3668-4F77-8F0B-074E637B31C3}" type="pres">
      <dgm:prSet presAssocID="{0D663E64-FE64-43B3-9E21-DD316BCD050F}" presName="aNode" presStyleLbl="fgAcc1" presStyleIdx="3" presStyleCnt="5" custScaleX="204079" custScaleY="1012700" custLinFactNeighborX="614" custLinFactNeighborY="-18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822E6-F396-438E-AD4B-2C211CF20D07}" type="pres">
      <dgm:prSet presAssocID="{0D663E64-FE64-43B3-9E21-DD316BCD050F}" presName="aSpace" presStyleCnt="0"/>
      <dgm:spPr/>
    </dgm:pt>
    <dgm:pt modelId="{6B2780CB-2685-4461-94F9-5057F01A2659}" type="pres">
      <dgm:prSet presAssocID="{7A18226F-D084-4889-9B53-D3A6C690E847}" presName="aNode" presStyleLbl="fgAcc1" presStyleIdx="4" presStyleCnt="5" custScaleX="202662" custScaleY="835376" custLinFactY="16098" custLinFactNeighborX="162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B80B7B-D49A-4CE7-8570-658B2A1716A1}" type="pres">
      <dgm:prSet presAssocID="{7A18226F-D084-4889-9B53-D3A6C690E847}" presName="aSpace" presStyleCnt="0"/>
      <dgm:spPr/>
    </dgm:pt>
  </dgm:ptLst>
  <dgm:cxnLst>
    <dgm:cxn modelId="{FC196A44-E0CD-4052-A46D-382F64926039}" srcId="{554DAE06-FBA4-4DD5-B5CB-63C4B561EB64}" destId="{0D663E64-FE64-43B3-9E21-DD316BCD050F}" srcOrd="3" destOrd="0" parTransId="{70E75355-06EF-4E17-9BB8-2ADC643BA62B}" sibTransId="{DC3A233A-B29E-4918-AC0B-83A4070D4DBF}"/>
    <dgm:cxn modelId="{1BE357B1-2061-466A-A818-C656E2051787}" srcId="{554DAE06-FBA4-4DD5-B5CB-63C4B561EB64}" destId="{7A18226F-D084-4889-9B53-D3A6C690E847}" srcOrd="4" destOrd="0" parTransId="{F0B6D4C6-C9CD-490C-BE6C-C16EE9B0BF10}" sibTransId="{9881B3C6-3B0C-4594-8AFD-3B832553CAA4}"/>
    <dgm:cxn modelId="{1C77F9E1-3CE2-43B5-A3A2-1925D5FE74B0}" srcId="{554DAE06-FBA4-4DD5-B5CB-63C4B561EB64}" destId="{0626D96F-1F86-4C13-AD22-2969C20D8852}" srcOrd="0" destOrd="0" parTransId="{8C71AEE3-FA87-4D1E-8609-12158B4E7DC5}" sibTransId="{F431D717-FA91-47FF-9E08-E2DF75B4C2A9}"/>
    <dgm:cxn modelId="{0751FA54-29C6-4CC1-8BC7-8BD58FB2E189}" srcId="{554DAE06-FBA4-4DD5-B5CB-63C4B561EB64}" destId="{4B3BA812-92A8-4821-846B-16A5981F0C83}" srcOrd="1" destOrd="0" parTransId="{8BE26382-48DE-4D27-9DBB-DAAD4DB7A8ED}" sibTransId="{3CD9173D-1D1F-43B5-937A-6F940F4A218C}"/>
    <dgm:cxn modelId="{73C84498-56E5-4F08-AD61-F4F726E25DB0}" type="presOf" srcId="{592F9E49-A6CE-4DCC-BA0B-26D52C329645}" destId="{0E2AE604-C425-4AE2-AC1E-A654EEECFFBB}" srcOrd="0" destOrd="0" presId="urn:microsoft.com/office/officeart/2005/8/layout/pyramid2"/>
    <dgm:cxn modelId="{0680F25B-FDE4-411C-9354-5E464FF42017}" type="presOf" srcId="{4B3BA812-92A8-4821-846B-16A5981F0C83}" destId="{2A533B2E-BD6E-4D22-8B8B-2683D5DEF887}" srcOrd="0" destOrd="0" presId="urn:microsoft.com/office/officeart/2005/8/layout/pyramid2"/>
    <dgm:cxn modelId="{C14D7A88-3839-4EA5-BF82-DA0DE52510BA}" type="presOf" srcId="{554DAE06-FBA4-4DD5-B5CB-63C4B561EB64}" destId="{FF6418E4-E082-485F-9D54-CAF82A94A25D}" srcOrd="0" destOrd="0" presId="urn:microsoft.com/office/officeart/2005/8/layout/pyramid2"/>
    <dgm:cxn modelId="{EF7141FD-607F-4CDF-B234-C6415DD5B284}" srcId="{554DAE06-FBA4-4DD5-B5CB-63C4B561EB64}" destId="{592F9E49-A6CE-4DCC-BA0B-26D52C329645}" srcOrd="2" destOrd="0" parTransId="{1952B4FB-EC7C-4FD9-941E-A587408175B9}" sibTransId="{EA5846A4-3F55-40B5-A453-67B6359C0C78}"/>
    <dgm:cxn modelId="{875F5405-2D96-4C5C-B2B9-D14B4DF06760}" type="presOf" srcId="{0626D96F-1F86-4C13-AD22-2969C20D8852}" destId="{4F112720-6BDA-4076-83E9-3CB5012F4C1A}" srcOrd="0" destOrd="0" presId="urn:microsoft.com/office/officeart/2005/8/layout/pyramid2"/>
    <dgm:cxn modelId="{E4AA123B-E510-4F0D-B82A-12F1E442FB87}" type="presOf" srcId="{0D663E64-FE64-43B3-9E21-DD316BCD050F}" destId="{FA003DA8-3668-4F77-8F0B-074E637B31C3}" srcOrd="0" destOrd="0" presId="urn:microsoft.com/office/officeart/2005/8/layout/pyramid2"/>
    <dgm:cxn modelId="{0C96A176-01F7-42D3-91C7-C54F82BFB26C}" type="presOf" srcId="{7A18226F-D084-4889-9B53-D3A6C690E847}" destId="{6B2780CB-2685-4461-94F9-5057F01A2659}" srcOrd="0" destOrd="0" presId="urn:microsoft.com/office/officeart/2005/8/layout/pyramid2"/>
    <dgm:cxn modelId="{E91BB065-52CF-41ED-9C22-2BFE89ADA97C}" type="presParOf" srcId="{FF6418E4-E082-485F-9D54-CAF82A94A25D}" destId="{9C0B319F-666C-4FD9-859B-6306F7BC3BE7}" srcOrd="0" destOrd="0" presId="urn:microsoft.com/office/officeart/2005/8/layout/pyramid2"/>
    <dgm:cxn modelId="{58421BCC-8BDF-45D2-BBA5-6D354E98573C}" type="presParOf" srcId="{FF6418E4-E082-485F-9D54-CAF82A94A25D}" destId="{2607C727-6A0D-4F6D-9550-409F22F447DA}" srcOrd="1" destOrd="0" presId="urn:microsoft.com/office/officeart/2005/8/layout/pyramid2"/>
    <dgm:cxn modelId="{39696BCD-4869-4085-BD8E-46A7F6BE9033}" type="presParOf" srcId="{2607C727-6A0D-4F6D-9550-409F22F447DA}" destId="{4F112720-6BDA-4076-83E9-3CB5012F4C1A}" srcOrd="0" destOrd="0" presId="urn:microsoft.com/office/officeart/2005/8/layout/pyramid2"/>
    <dgm:cxn modelId="{4B504BFF-CD19-4EF0-8021-FD6F86F119F6}" type="presParOf" srcId="{2607C727-6A0D-4F6D-9550-409F22F447DA}" destId="{7D30ECDB-D454-4B82-AA55-C0C0EB0C5940}" srcOrd="1" destOrd="0" presId="urn:microsoft.com/office/officeart/2005/8/layout/pyramid2"/>
    <dgm:cxn modelId="{556B3455-326E-4924-B4F9-C2C086455B55}" type="presParOf" srcId="{2607C727-6A0D-4F6D-9550-409F22F447DA}" destId="{2A533B2E-BD6E-4D22-8B8B-2683D5DEF887}" srcOrd="2" destOrd="0" presId="urn:microsoft.com/office/officeart/2005/8/layout/pyramid2"/>
    <dgm:cxn modelId="{7D9AC041-0A22-4B69-9054-22714E097002}" type="presParOf" srcId="{2607C727-6A0D-4F6D-9550-409F22F447DA}" destId="{C69D0A6A-3B48-447C-8B9A-EE2A58064118}" srcOrd="3" destOrd="0" presId="urn:microsoft.com/office/officeart/2005/8/layout/pyramid2"/>
    <dgm:cxn modelId="{CF622073-1FE7-4A42-BF54-B15D618B81B0}" type="presParOf" srcId="{2607C727-6A0D-4F6D-9550-409F22F447DA}" destId="{0E2AE604-C425-4AE2-AC1E-A654EEECFFBB}" srcOrd="4" destOrd="0" presId="urn:microsoft.com/office/officeart/2005/8/layout/pyramid2"/>
    <dgm:cxn modelId="{5D4FE1E1-D16D-4B8F-814A-2BFB48DB0D2F}" type="presParOf" srcId="{2607C727-6A0D-4F6D-9550-409F22F447DA}" destId="{C66B27A6-9E52-4EFA-9967-37B9385D8445}" srcOrd="5" destOrd="0" presId="urn:microsoft.com/office/officeart/2005/8/layout/pyramid2"/>
    <dgm:cxn modelId="{EB0698DB-3F1F-4734-8219-A28AB25F933B}" type="presParOf" srcId="{2607C727-6A0D-4F6D-9550-409F22F447DA}" destId="{FA003DA8-3668-4F77-8F0B-074E637B31C3}" srcOrd="6" destOrd="0" presId="urn:microsoft.com/office/officeart/2005/8/layout/pyramid2"/>
    <dgm:cxn modelId="{A88843F7-5507-4B36-BA0F-287E813E8ECB}" type="presParOf" srcId="{2607C727-6A0D-4F6D-9550-409F22F447DA}" destId="{EF7822E6-F396-438E-AD4B-2C211CF20D07}" srcOrd="7" destOrd="0" presId="urn:microsoft.com/office/officeart/2005/8/layout/pyramid2"/>
    <dgm:cxn modelId="{034D7700-4F23-47C5-9E0D-C88D6E0CD955}" type="presParOf" srcId="{2607C727-6A0D-4F6D-9550-409F22F447DA}" destId="{6B2780CB-2685-4461-94F9-5057F01A2659}" srcOrd="8" destOrd="0" presId="urn:microsoft.com/office/officeart/2005/8/layout/pyramid2"/>
    <dgm:cxn modelId="{B02348A0-D732-4E0F-B85F-A0622DEA4DE5}" type="presParOf" srcId="{2607C727-6A0D-4F6D-9550-409F22F447DA}" destId="{8CB80B7B-D49A-4CE7-8570-658B2A1716A1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D3A4A1-12A1-4484-ACA4-4072408730D6}" type="doc">
      <dgm:prSet loTypeId="urn:microsoft.com/office/officeart/2005/8/layout/vList3" loCatId="pictur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3B2BD5-16A3-4B32-9721-2D9B4F12A4A2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        </a:t>
          </a:r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 несоблюдение 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гражданским служащим ограничений и запретов, требований о предотвращении или об урегулировании конфликта интересов и неисполнение обязанностей, установленных в целях противодействия коррупции настоящим Федеральным законом, Федеральным законом от 25 декабря 2008 года 273-ФЗ "О противодействии коррупции" и другими федеральными законами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endParaRPr lang="ru-RU" sz="16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1EF0F-B71C-4717-921E-E61EFB5813B4}" type="parTrans" cxnId="{5A6789AD-14DA-42EB-BD45-93BD19292033}">
      <dgm:prSet/>
      <dgm:spPr/>
      <dgm:t>
        <a:bodyPr/>
        <a:lstStyle/>
        <a:p>
          <a:endParaRPr lang="ru-RU"/>
        </a:p>
      </dgm:t>
    </dgm:pt>
    <dgm:pt modelId="{1D138431-BCA4-4009-B3EE-7A9DEC076259}" type="sibTrans" cxnId="{5A6789AD-14DA-42EB-BD45-93BD19292033}">
      <dgm:prSet/>
      <dgm:spPr/>
      <dgm:t>
        <a:bodyPr/>
        <a:lstStyle/>
        <a:p>
          <a:endParaRPr lang="ru-RU"/>
        </a:p>
      </dgm:t>
    </dgm:pt>
    <dgm:pt modelId="{268BF69F-30E7-43E0-AA5A-22B90619F97E}">
      <dgm:prSet phldrT="[Текст]" custT="1"/>
      <dgm:spPr/>
      <dgm:t>
        <a:bodyPr/>
        <a:lstStyle/>
        <a:p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налагаются следующие </a:t>
          </a:r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взыскания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замечание, выговор, предупреждение о неполном  должностном соответствии</a:t>
          </a:r>
          <a:endParaRPr lang="ru-RU" sz="16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AB0B1E-56CC-4AD6-B126-7BDED4273343}" type="parTrans" cxnId="{C9548B41-5ED3-4FE9-A1E0-E702B18292F2}">
      <dgm:prSet/>
      <dgm:spPr/>
      <dgm:t>
        <a:bodyPr/>
        <a:lstStyle/>
        <a:p>
          <a:endParaRPr lang="ru-RU"/>
        </a:p>
      </dgm:t>
    </dgm:pt>
    <dgm:pt modelId="{7B0709CA-AC86-41B3-B30D-ABCAD8080E64}" type="sibTrans" cxnId="{C9548B41-5ED3-4FE9-A1E0-E702B18292F2}">
      <dgm:prSet/>
      <dgm:spPr/>
      <dgm:t>
        <a:bodyPr/>
        <a:lstStyle/>
        <a:p>
          <a:endParaRPr lang="ru-RU"/>
        </a:p>
      </dgm:t>
    </dgm:pt>
    <dgm:pt modelId="{7CAF11DB-1FB8-4D1E-9B57-9AAB824AD4CA}">
      <dgm:prSet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силу статьи 59.2 Федерального закона от 27.04.2004 № 79-ФЗ «О государственной гражданской службе Российской Федерации» </a:t>
          </a:r>
          <a:r>
            <a:rPr lang="ru-RU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гражданский служащий подлежит увольнению в связи с утратой доверия </a:t>
          </a:r>
          <a:r>
            <a: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случае: </a:t>
          </a:r>
          <a:endParaRPr lang="ru-RU" dirty="0"/>
        </a:p>
      </dgm:t>
    </dgm:pt>
    <dgm:pt modelId="{AFBC6CF9-2C4E-4C0E-A560-40BD1C63A31C}" type="parTrans" cxnId="{AE07B0CA-ECE1-4B76-8F71-4C21CA2D9AA7}">
      <dgm:prSet/>
      <dgm:spPr/>
      <dgm:t>
        <a:bodyPr/>
        <a:lstStyle/>
        <a:p>
          <a:endParaRPr lang="ru-RU"/>
        </a:p>
      </dgm:t>
    </dgm:pt>
    <dgm:pt modelId="{1B7CEBBD-3485-4C92-98CB-DAE164B1A186}" type="sibTrans" cxnId="{AE07B0CA-ECE1-4B76-8F71-4C21CA2D9AA7}">
      <dgm:prSet/>
      <dgm:spPr/>
      <dgm:t>
        <a:bodyPr/>
        <a:lstStyle/>
        <a:p>
          <a:endParaRPr lang="ru-RU"/>
        </a:p>
      </dgm:t>
    </dgm:pt>
    <dgm:pt modelId="{3FC88F48-BE65-4885-95B3-CB9EE516D5B4}">
      <dgm:prSet phldrT="[Текст]" custT="1"/>
      <dgm:spPr/>
      <dgm:t>
        <a:bodyPr/>
        <a:lstStyle/>
        <a:p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непринятия гражданским служащим мер по предотвращению и (или) урегулированию конфликта интересов, стороной которого он является </a:t>
          </a:r>
          <a:endParaRPr lang="ru-RU" sz="16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CB7DB5-5EB4-411F-9720-0FA1602E6969}" type="parTrans" cxnId="{D66EF6B1-3414-40E3-ADDA-553BEFD5ECEF}">
      <dgm:prSet/>
      <dgm:spPr/>
      <dgm:t>
        <a:bodyPr/>
        <a:lstStyle/>
        <a:p>
          <a:endParaRPr lang="ru-RU"/>
        </a:p>
      </dgm:t>
    </dgm:pt>
    <dgm:pt modelId="{FDA85F38-0797-4A36-BBAF-5E69FE5D5541}" type="sibTrans" cxnId="{D66EF6B1-3414-40E3-ADDA-553BEFD5ECEF}">
      <dgm:prSet/>
      <dgm:spPr/>
      <dgm:t>
        <a:bodyPr/>
        <a:lstStyle/>
        <a:p>
          <a:endParaRPr lang="ru-RU"/>
        </a:p>
      </dgm:t>
    </dgm:pt>
    <dgm:pt modelId="{419F78EA-5362-4542-96C6-B1EB1EDA2FFC}" type="pres">
      <dgm:prSet presAssocID="{6BD3A4A1-12A1-4484-ACA4-4072408730D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AA1A4F-343B-44E5-AE22-22CF7510A497}" type="pres">
      <dgm:prSet presAssocID="{AC3B2BD5-16A3-4B32-9721-2D9B4F12A4A2}" presName="composite" presStyleCnt="0"/>
      <dgm:spPr/>
    </dgm:pt>
    <dgm:pt modelId="{9CC1AD97-1E53-487A-AF4B-162531BD68DA}" type="pres">
      <dgm:prSet presAssocID="{AC3B2BD5-16A3-4B32-9721-2D9B4F12A4A2}" presName="imgShp" presStyleLbl="fgImgPlace1" presStyleIdx="0" presStyleCnt="4" custScaleX="101105" custScaleY="101296" custLinFactX="-1828" custLinFactNeighborX="-100000" custLinFactNeighborY="1314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solidFill>
            <a:srgbClr val="FF0000"/>
          </a:solidFill>
        </a:ln>
      </dgm:spPr>
    </dgm:pt>
    <dgm:pt modelId="{1D0A6638-B564-473B-B819-20D85A7A2F15}" type="pres">
      <dgm:prSet presAssocID="{AC3B2BD5-16A3-4B32-9721-2D9B4F12A4A2}" presName="txShp" presStyleLbl="node1" presStyleIdx="0" presStyleCnt="4" custScaleX="137758" custScaleY="139878" custLinFactNeighborX="7195" custLinFactNeighborY="224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888B7-CF0F-4D3C-8682-DE9E4492966C}" type="pres">
      <dgm:prSet presAssocID="{1D138431-BCA4-4009-B3EE-7A9DEC076259}" presName="spacing" presStyleCnt="0"/>
      <dgm:spPr/>
    </dgm:pt>
    <dgm:pt modelId="{93B3163E-4472-494C-BE7D-413918851BD6}" type="pres">
      <dgm:prSet presAssocID="{268BF69F-30E7-43E0-AA5A-22B90619F97E}" presName="composite" presStyleCnt="0"/>
      <dgm:spPr/>
    </dgm:pt>
    <dgm:pt modelId="{34165670-70D5-4FFE-BF69-4EE96132CCF9}" type="pres">
      <dgm:prSet presAssocID="{268BF69F-30E7-43E0-AA5A-22B90619F97E}" presName="imgShp" presStyleLbl="fgImgPlace1" presStyleIdx="1" presStyleCnt="4" custScaleX="37387" custScaleY="74983" custLinFactNeighborX="-67566" custLinFactNeighborY="-5890"/>
      <dgm:spPr/>
      <dgm:t>
        <a:bodyPr/>
        <a:lstStyle/>
        <a:p>
          <a:endParaRPr lang="ru-RU"/>
        </a:p>
      </dgm:t>
    </dgm:pt>
    <dgm:pt modelId="{A24B5F15-3BA8-4E6D-8492-C56D7EC7B522}" type="pres">
      <dgm:prSet presAssocID="{268BF69F-30E7-43E0-AA5A-22B90619F97E}" presName="txShp" presStyleLbl="node1" presStyleIdx="1" presStyleCnt="4" custScaleX="137806" custScaleY="78573" custLinFactNeighborX="7195" custLinFactNeighborY="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7049AB-4B10-4040-83F2-F4DBBF9469E1}" type="pres">
      <dgm:prSet presAssocID="{7B0709CA-AC86-41B3-B30D-ABCAD8080E64}" presName="spacing" presStyleCnt="0"/>
      <dgm:spPr/>
    </dgm:pt>
    <dgm:pt modelId="{35194E1D-2F7A-406C-8B4F-7FDFA48D1799}" type="pres">
      <dgm:prSet presAssocID="{7CAF11DB-1FB8-4D1E-9B57-9AAB824AD4CA}" presName="composite" presStyleCnt="0"/>
      <dgm:spPr/>
    </dgm:pt>
    <dgm:pt modelId="{14E3F574-D49B-44A7-BD56-25BDE7446C06}" type="pres">
      <dgm:prSet presAssocID="{7CAF11DB-1FB8-4D1E-9B57-9AAB824AD4CA}" presName="imgShp" presStyleLbl="fgImgPlace1" presStyleIdx="2" presStyleCnt="4" custScaleX="104331" custScaleY="94433" custLinFactX="-13032" custLinFactNeighborX="-100000" custLinFactNeighborY="-895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>
          <a:solidFill>
            <a:srgbClr val="FF0000"/>
          </a:solidFill>
        </a:ln>
      </dgm:spPr>
    </dgm:pt>
    <dgm:pt modelId="{D36FB04F-8ECA-403E-BA9D-52EB513C31A3}" type="pres">
      <dgm:prSet presAssocID="{7CAF11DB-1FB8-4D1E-9B57-9AAB824AD4CA}" presName="txShp" presStyleLbl="node1" presStyleIdx="2" presStyleCnt="4" custAng="0" custFlipVert="0" custScaleX="141934" custScaleY="101902" custLinFactNeighborX="4221" custLinFactNeighborY="-151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00F939-70A9-4301-8F5B-A5E79A5E3B1C}" type="pres">
      <dgm:prSet presAssocID="{1B7CEBBD-3485-4C92-98CB-DAE164B1A186}" presName="spacing" presStyleCnt="0"/>
      <dgm:spPr/>
    </dgm:pt>
    <dgm:pt modelId="{2C591883-0E92-4457-AE97-59699633CDBA}" type="pres">
      <dgm:prSet presAssocID="{3FC88F48-BE65-4885-95B3-CB9EE516D5B4}" presName="composite" presStyleCnt="0"/>
      <dgm:spPr/>
    </dgm:pt>
    <dgm:pt modelId="{130427C2-619B-4EDC-9ACB-848C098D4AE0}" type="pres">
      <dgm:prSet presAssocID="{3FC88F48-BE65-4885-95B3-CB9EE516D5B4}" presName="imgShp" presStyleLbl="fgImgPlace1" presStyleIdx="3" presStyleCnt="4" custScaleX="108342" custLinFactNeighborX="-95522" custLinFactNeighborY="-3393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solidFill>
            <a:srgbClr val="FF0000"/>
          </a:solidFill>
        </a:ln>
      </dgm:spPr>
    </dgm:pt>
    <dgm:pt modelId="{45D180B3-6C39-44D8-A6D9-C73447E02233}" type="pres">
      <dgm:prSet presAssocID="{3FC88F48-BE65-4885-95B3-CB9EE516D5B4}" presName="txShp" presStyleLbl="node1" presStyleIdx="3" presStyleCnt="4" custScaleX="137806" custScaleY="131627" custLinFactNeighborX="7195" custLinFactNeighborY="89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6EF6B1-3414-40E3-ADDA-553BEFD5ECEF}" srcId="{6BD3A4A1-12A1-4484-ACA4-4072408730D6}" destId="{3FC88F48-BE65-4885-95B3-CB9EE516D5B4}" srcOrd="3" destOrd="0" parTransId="{0CCB7DB5-5EB4-411F-9720-0FA1602E6969}" sibTransId="{FDA85F38-0797-4A36-BBAF-5E69FE5D5541}"/>
    <dgm:cxn modelId="{4B305EAA-F94E-4545-9ED8-95F5A7D7FB67}" type="presOf" srcId="{7CAF11DB-1FB8-4D1E-9B57-9AAB824AD4CA}" destId="{D36FB04F-8ECA-403E-BA9D-52EB513C31A3}" srcOrd="0" destOrd="0" presId="urn:microsoft.com/office/officeart/2005/8/layout/vList3"/>
    <dgm:cxn modelId="{8F86F7A9-7FFD-43F5-9A90-A932BC769FD5}" type="presOf" srcId="{6BD3A4A1-12A1-4484-ACA4-4072408730D6}" destId="{419F78EA-5362-4542-96C6-B1EB1EDA2FFC}" srcOrd="0" destOrd="0" presId="urn:microsoft.com/office/officeart/2005/8/layout/vList3"/>
    <dgm:cxn modelId="{DA3A966E-4E2C-4709-A9BB-27F5F2FD3D3E}" type="presOf" srcId="{3FC88F48-BE65-4885-95B3-CB9EE516D5B4}" destId="{45D180B3-6C39-44D8-A6D9-C73447E02233}" srcOrd="0" destOrd="0" presId="urn:microsoft.com/office/officeart/2005/8/layout/vList3"/>
    <dgm:cxn modelId="{C9548B41-5ED3-4FE9-A1E0-E702B18292F2}" srcId="{6BD3A4A1-12A1-4484-ACA4-4072408730D6}" destId="{268BF69F-30E7-43E0-AA5A-22B90619F97E}" srcOrd="1" destOrd="0" parTransId="{C0AB0B1E-56CC-4AD6-B126-7BDED4273343}" sibTransId="{7B0709CA-AC86-41B3-B30D-ABCAD8080E64}"/>
    <dgm:cxn modelId="{5A6789AD-14DA-42EB-BD45-93BD19292033}" srcId="{6BD3A4A1-12A1-4484-ACA4-4072408730D6}" destId="{AC3B2BD5-16A3-4B32-9721-2D9B4F12A4A2}" srcOrd="0" destOrd="0" parTransId="{C031EF0F-B71C-4717-921E-E61EFB5813B4}" sibTransId="{1D138431-BCA4-4009-B3EE-7A9DEC076259}"/>
    <dgm:cxn modelId="{AE07B0CA-ECE1-4B76-8F71-4C21CA2D9AA7}" srcId="{6BD3A4A1-12A1-4484-ACA4-4072408730D6}" destId="{7CAF11DB-1FB8-4D1E-9B57-9AAB824AD4CA}" srcOrd="2" destOrd="0" parTransId="{AFBC6CF9-2C4E-4C0E-A560-40BD1C63A31C}" sibTransId="{1B7CEBBD-3485-4C92-98CB-DAE164B1A186}"/>
    <dgm:cxn modelId="{812486F6-F669-4058-AEF8-170E7E44163E}" type="presOf" srcId="{AC3B2BD5-16A3-4B32-9721-2D9B4F12A4A2}" destId="{1D0A6638-B564-473B-B819-20D85A7A2F15}" srcOrd="0" destOrd="0" presId="urn:microsoft.com/office/officeart/2005/8/layout/vList3"/>
    <dgm:cxn modelId="{546CA90D-7340-44C3-9CAC-A50D70268DCE}" type="presOf" srcId="{268BF69F-30E7-43E0-AA5A-22B90619F97E}" destId="{A24B5F15-3BA8-4E6D-8492-C56D7EC7B522}" srcOrd="0" destOrd="0" presId="urn:microsoft.com/office/officeart/2005/8/layout/vList3"/>
    <dgm:cxn modelId="{27C5D772-FF4A-4622-BFFB-2A778F363D19}" type="presParOf" srcId="{419F78EA-5362-4542-96C6-B1EB1EDA2FFC}" destId="{41AA1A4F-343B-44E5-AE22-22CF7510A497}" srcOrd="0" destOrd="0" presId="urn:microsoft.com/office/officeart/2005/8/layout/vList3"/>
    <dgm:cxn modelId="{1259A800-AFE7-4E68-B4E7-8D5017B2F988}" type="presParOf" srcId="{41AA1A4F-343B-44E5-AE22-22CF7510A497}" destId="{9CC1AD97-1E53-487A-AF4B-162531BD68DA}" srcOrd="0" destOrd="0" presId="urn:microsoft.com/office/officeart/2005/8/layout/vList3"/>
    <dgm:cxn modelId="{0D53E4D9-ABA4-488D-9E87-830DFCCCDA74}" type="presParOf" srcId="{41AA1A4F-343B-44E5-AE22-22CF7510A497}" destId="{1D0A6638-B564-473B-B819-20D85A7A2F15}" srcOrd="1" destOrd="0" presId="urn:microsoft.com/office/officeart/2005/8/layout/vList3"/>
    <dgm:cxn modelId="{8972C083-9EC3-4E24-9FD3-C5614AC498EF}" type="presParOf" srcId="{419F78EA-5362-4542-96C6-B1EB1EDA2FFC}" destId="{6ED888B7-CF0F-4D3C-8682-DE9E4492966C}" srcOrd="1" destOrd="0" presId="urn:microsoft.com/office/officeart/2005/8/layout/vList3"/>
    <dgm:cxn modelId="{CC20317E-48C1-4B7B-AE5D-27B2D2C85F7C}" type="presParOf" srcId="{419F78EA-5362-4542-96C6-B1EB1EDA2FFC}" destId="{93B3163E-4472-494C-BE7D-413918851BD6}" srcOrd="2" destOrd="0" presId="urn:microsoft.com/office/officeart/2005/8/layout/vList3"/>
    <dgm:cxn modelId="{8CC2731D-BA72-41B5-B216-3B10CE659DDF}" type="presParOf" srcId="{93B3163E-4472-494C-BE7D-413918851BD6}" destId="{34165670-70D5-4FFE-BF69-4EE96132CCF9}" srcOrd="0" destOrd="0" presId="urn:microsoft.com/office/officeart/2005/8/layout/vList3"/>
    <dgm:cxn modelId="{475276C7-A08A-4798-8774-B79BA067690F}" type="presParOf" srcId="{93B3163E-4472-494C-BE7D-413918851BD6}" destId="{A24B5F15-3BA8-4E6D-8492-C56D7EC7B522}" srcOrd="1" destOrd="0" presId="urn:microsoft.com/office/officeart/2005/8/layout/vList3"/>
    <dgm:cxn modelId="{5DE03CED-75AB-411F-8438-7C5275E50C7B}" type="presParOf" srcId="{419F78EA-5362-4542-96C6-B1EB1EDA2FFC}" destId="{A37049AB-4B10-4040-83F2-F4DBBF9469E1}" srcOrd="3" destOrd="0" presId="urn:microsoft.com/office/officeart/2005/8/layout/vList3"/>
    <dgm:cxn modelId="{C1658D3A-3DDB-48C3-AF0F-604A7241A3DB}" type="presParOf" srcId="{419F78EA-5362-4542-96C6-B1EB1EDA2FFC}" destId="{35194E1D-2F7A-406C-8B4F-7FDFA48D1799}" srcOrd="4" destOrd="0" presId="urn:microsoft.com/office/officeart/2005/8/layout/vList3"/>
    <dgm:cxn modelId="{92783F42-E286-45D6-B82B-EAF32B284B89}" type="presParOf" srcId="{35194E1D-2F7A-406C-8B4F-7FDFA48D1799}" destId="{14E3F574-D49B-44A7-BD56-25BDE7446C06}" srcOrd="0" destOrd="0" presId="urn:microsoft.com/office/officeart/2005/8/layout/vList3"/>
    <dgm:cxn modelId="{9148DFA4-072B-410F-9664-AFEC0B0FE8F4}" type="presParOf" srcId="{35194E1D-2F7A-406C-8B4F-7FDFA48D1799}" destId="{D36FB04F-8ECA-403E-BA9D-52EB513C31A3}" srcOrd="1" destOrd="0" presId="urn:microsoft.com/office/officeart/2005/8/layout/vList3"/>
    <dgm:cxn modelId="{47231DDD-45A1-4DA3-8443-92311EF71DBD}" type="presParOf" srcId="{419F78EA-5362-4542-96C6-B1EB1EDA2FFC}" destId="{FF00F939-70A9-4301-8F5B-A5E79A5E3B1C}" srcOrd="5" destOrd="0" presId="urn:microsoft.com/office/officeart/2005/8/layout/vList3"/>
    <dgm:cxn modelId="{6ADA9DE3-1AF7-4B2E-83B7-337EBF17CED3}" type="presParOf" srcId="{419F78EA-5362-4542-96C6-B1EB1EDA2FFC}" destId="{2C591883-0E92-4457-AE97-59699633CDBA}" srcOrd="6" destOrd="0" presId="urn:microsoft.com/office/officeart/2005/8/layout/vList3"/>
    <dgm:cxn modelId="{550016B7-7EE7-4938-BCCA-B4267ECF0E43}" type="presParOf" srcId="{2C591883-0E92-4457-AE97-59699633CDBA}" destId="{130427C2-619B-4EDC-9ACB-848C098D4AE0}" srcOrd="0" destOrd="0" presId="urn:microsoft.com/office/officeart/2005/8/layout/vList3"/>
    <dgm:cxn modelId="{7AFD20D2-F9C7-4E44-A210-F3DB3D2D70CB}" type="presParOf" srcId="{2C591883-0E92-4457-AE97-59699633CDBA}" destId="{45D180B3-6C39-44D8-A6D9-C73447E0223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B319F-666C-4FD9-859B-6306F7BC3BE7}">
      <dsp:nvSpPr>
        <dsp:cNvPr id="0" name=""/>
        <dsp:cNvSpPr/>
      </dsp:nvSpPr>
      <dsp:spPr>
        <a:xfrm>
          <a:off x="-523711" y="0"/>
          <a:ext cx="7532339" cy="5040883"/>
        </a:xfrm>
        <a:prstGeom prst="triangle">
          <a:avLst/>
        </a:prstGeom>
        <a:gradFill rotWithShape="1">
          <a:gsLst>
            <a:gs pos="0">
              <a:schemeClr val="accent5">
                <a:tint val="0"/>
              </a:schemeClr>
            </a:gs>
            <a:gs pos="44000">
              <a:schemeClr val="accent5">
                <a:tint val="60000"/>
                <a:satMod val="120000"/>
              </a:schemeClr>
            </a:gs>
            <a:gs pos="100000">
              <a:schemeClr val="accent5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rgbClr val="FF3F3F"/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4F112720-6BDA-4076-83E9-3CB5012F4C1A}">
      <dsp:nvSpPr>
        <dsp:cNvPr id="0" name=""/>
        <dsp:cNvSpPr/>
      </dsp:nvSpPr>
      <dsp:spPr>
        <a:xfrm>
          <a:off x="1532921" y="505077"/>
          <a:ext cx="6695646" cy="498683"/>
        </a:xfrm>
        <a:prstGeom prst="round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5875" cap="flat" cmpd="sng" algn="ctr">
          <a:solidFill>
            <a:srgbClr val="7030A0"/>
          </a:solidFill>
          <a:prstDash val="solid"/>
        </a:ln>
        <a:effectLst>
          <a:innerShdw blurRad="63500" dist="50800" dir="189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принимать меры по недопущению </a:t>
          </a:r>
          <a:r>
            <a:rPr lang="ru-RU" sz="140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любой возможности возникновения </a:t>
          </a:r>
          <a:r>
            <a:rPr lang="ru-RU" sz="1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конфликта интересов</a:t>
          </a:r>
          <a:r>
            <a:rPr lang="ru-RU" sz="140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400" kern="12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7265" y="529421"/>
        <a:ext cx="6646958" cy="449995"/>
      </dsp:txXfrm>
    </dsp:sp>
    <dsp:sp modelId="{2A533B2E-BD6E-4D22-8B8B-2683D5DEF887}">
      <dsp:nvSpPr>
        <dsp:cNvPr id="0" name=""/>
        <dsp:cNvSpPr/>
      </dsp:nvSpPr>
      <dsp:spPr>
        <a:xfrm>
          <a:off x="1557463" y="1016976"/>
          <a:ext cx="6646563" cy="725434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5875" cap="flat" cmpd="sng" algn="ctr">
          <a:solidFill>
            <a:srgbClr val="7030A0"/>
          </a:solidFill>
          <a:prstDash val="solid"/>
        </a:ln>
        <a:effectLst>
          <a:innerShdw blurRad="63500" dist="50800" dir="18900000">
            <a:prstClr val="black">
              <a:alpha val="50000"/>
            </a:prstClr>
          </a:innerShdw>
        </a:effectLst>
        <a:scene3d>
          <a:camera prst="obliqueTop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письменной форме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уведомить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своего непосредственного начальника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 возникшем конфликте интересов 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или о возможности его возникновения, как только ему станет об этом известно.</a:t>
          </a:r>
          <a:endParaRPr lang="ru-RU" sz="1350" kern="12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92876" y="1052389"/>
        <a:ext cx="6575737" cy="654608"/>
      </dsp:txXfrm>
    </dsp:sp>
    <dsp:sp modelId="{0E2AE604-C425-4AE2-AC1E-A654EEECFFBB}">
      <dsp:nvSpPr>
        <dsp:cNvPr id="0" name=""/>
        <dsp:cNvSpPr/>
      </dsp:nvSpPr>
      <dsp:spPr>
        <a:xfrm>
          <a:off x="1557463" y="1755378"/>
          <a:ext cx="6646563" cy="823957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 w="15875" cap="flat" cmpd="sng" algn="ctr">
          <a:solidFill>
            <a:srgbClr val="7030A0"/>
          </a:solidFill>
          <a:prstDash val="solid"/>
        </a:ln>
        <a:effectLst>
          <a:innerShdw blurRad="63500" dist="50800" dir="8100000">
            <a:prstClr val="black">
              <a:alpha val="50000"/>
            </a:prstClr>
          </a:innerShdw>
        </a:effectLst>
        <a:scene3d>
          <a:camera prst="obliqueTop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Представитель нанимателя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если ему стало известно о возникновении у государственного служащего личной заинтересованности, которая приводит или может привести к конфликту интересов,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обязан принять меры по предотвращению или урегулированию конфликта интересов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350" kern="12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97685" y="1795600"/>
        <a:ext cx="6566119" cy="743513"/>
      </dsp:txXfrm>
    </dsp:sp>
    <dsp:sp modelId="{FA003DA8-3668-4F77-8F0B-074E637B31C3}">
      <dsp:nvSpPr>
        <dsp:cNvPr id="0" name=""/>
        <dsp:cNvSpPr/>
      </dsp:nvSpPr>
      <dsp:spPr>
        <a:xfrm>
          <a:off x="1537345" y="2589877"/>
          <a:ext cx="6686799" cy="1050642"/>
        </a:xfrm>
        <a:prstGeom prst="roundRect">
          <a:avLst/>
        </a:prstGeom>
        <a:solidFill>
          <a:srgbClr val="FFFF00">
            <a:alpha val="90000"/>
          </a:srgbClr>
        </a:solidFill>
        <a:ln w="15875" cap="flat" cmpd="sng" algn="ctr">
          <a:solidFill>
            <a:srgbClr val="7030A0"/>
          </a:solidFill>
          <a:prstDash val="solid"/>
        </a:ln>
        <a:effectLst>
          <a:innerShdw blurRad="63500" dist="50800" dir="189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или урегулирование конфликта интересов может состоять 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изменении должностного или служебного положения 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государственного служащего, являющегося стороной конфликта интересов, вплоть до его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отстранения от исполнения должностных (служебных) обязанностей 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установленном порядке, и (или) в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отказе его от выгоды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явившейся причиной возникновения конфликта интересов.</a:t>
          </a:r>
          <a:endParaRPr lang="ru-RU" sz="1350" kern="12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633" y="2641165"/>
        <a:ext cx="6584223" cy="948066"/>
      </dsp:txXfrm>
    </dsp:sp>
    <dsp:sp modelId="{6B2780CB-2685-4461-94F9-5057F01A2659}">
      <dsp:nvSpPr>
        <dsp:cNvPr id="0" name=""/>
        <dsp:cNvSpPr/>
      </dsp:nvSpPr>
      <dsp:spPr>
        <a:xfrm>
          <a:off x="1560559" y="3685584"/>
          <a:ext cx="6640370" cy="866674"/>
        </a:xfrm>
        <a:prstGeom prst="round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5875" cap="flat" cmpd="sng" algn="ctr">
          <a:solidFill>
            <a:srgbClr val="7030A0"/>
          </a:solidFill>
          <a:prstDash val="solid"/>
        </a:ln>
        <a:effectLst>
          <a:innerShdw blurRad="114300">
            <a:prstClr val="black"/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 урегулирование конфликта интересов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стороной которого является государственный служащий, </a:t>
          </a:r>
          <a:r>
            <a:rPr lang="ru-RU" sz="135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осуществляются путем отвода или самоотвода государственного служащего</a:t>
          </a:r>
          <a:r>
            <a:rPr lang="ru-RU" sz="1350" kern="12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в случаях и порядке, предусмотренных законодательством Российской Федерации.</a:t>
          </a:r>
          <a:endParaRPr lang="ru-RU" sz="1350" kern="120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02867" y="3727892"/>
        <a:ext cx="6555754" cy="7820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A6638-B564-473B-B819-20D85A7A2F15}">
      <dsp:nvSpPr>
        <dsp:cNvPr id="0" name=""/>
        <dsp:cNvSpPr/>
      </dsp:nvSpPr>
      <dsp:spPr>
        <a:xfrm rot="10800000">
          <a:off x="700888" y="202457"/>
          <a:ext cx="7652039" cy="1238448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0427" tIns="60960" rIns="113792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        </a:t>
          </a:r>
          <a:r>
            <a:rPr lang="ru-RU" sz="16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 несоблюдение </a:t>
          </a:r>
          <a:r>
            <a:rPr lang="ru-RU" sz="1600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гражданским служащим ограничений и запретов, требований о предотвращении или об урегулировании конфликта интересов и неисполнение обязанностей, установленных в целях противодействия коррупции настоящим Федеральным законом, Федеральным законом от 25 декабря 2008 года 273-ФЗ "О противодействии коррупции" и другими федеральными законами</a:t>
          </a:r>
          <a:r>
            <a:rPr lang="ru-RU" sz="1600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endParaRPr lang="ru-RU" sz="1600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1010500" y="202457"/>
        <a:ext cx="7342427" cy="1238448"/>
      </dsp:txXfrm>
    </dsp:sp>
    <dsp:sp modelId="{9CC1AD97-1E53-487A-AF4B-162531BD68DA}">
      <dsp:nvSpPr>
        <dsp:cNvPr id="0" name=""/>
        <dsp:cNvSpPr/>
      </dsp:nvSpPr>
      <dsp:spPr>
        <a:xfrm>
          <a:off x="49972" y="290729"/>
          <a:ext cx="895161" cy="89685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solidFill>
            <a:srgbClr val="FF0000"/>
          </a:solidFill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24B5F15-3BA8-4E6D-8492-C56D7EC7B522}">
      <dsp:nvSpPr>
        <dsp:cNvPr id="0" name=""/>
        <dsp:cNvSpPr/>
      </dsp:nvSpPr>
      <dsp:spPr>
        <a:xfrm rot="10800000">
          <a:off x="698222" y="1508272"/>
          <a:ext cx="7654705" cy="695667"/>
        </a:xfrm>
        <a:prstGeom prst="homePlate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042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налагаются следующие </a:t>
          </a:r>
          <a:r>
            <a:rPr lang="ru-RU" sz="16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взыскания</a:t>
          </a:r>
          <a:r>
            <a:rPr lang="ru-RU" sz="1600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замечание, выговор, предупреждение о неполном  должностном соответствии</a:t>
          </a:r>
          <a:endParaRPr lang="ru-RU" sz="16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872139" y="1508272"/>
        <a:ext cx="7480788" cy="695667"/>
      </dsp:txXfrm>
    </dsp:sp>
    <dsp:sp modelId="{34165670-70D5-4FFE-BF69-4EE96132CCF9}">
      <dsp:nvSpPr>
        <dsp:cNvPr id="0" name=""/>
        <dsp:cNvSpPr/>
      </dsp:nvSpPr>
      <dsp:spPr>
        <a:xfrm>
          <a:off x="635393" y="1470006"/>
          <a:ext cx="331016" cy="663882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2835449"/>
                <a:satOff val="-7210"/>
                <a:lumOff val="-91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tint val="50000"/>
                <a:hueOff val="2835449"/>
                <a:satOff val="-7210"/>
                <a:lumOff val="-91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36FB04F-8ECA-403E-BA9D-52EB513C31A3}">
      <dsp:nvSpPr>
        <dsp:cNvPr id="0" name=""/>
        <dsp:cNvSpPr/>
      </dsp:nvSpPr>
      <dsp:spPr>
        <a:xfrm rot="10800000">
          <a:off x="468924" y="2331954"/>
          <a:ext cx="7884003" cy="902217"/>
        </a:xfrm>
        <a:prstGeom prst="homePlate">
          <a:avLst/>
        </a:prstGeom>
        <a:solidFill>
          <a:srgbClr val="FFFF00"/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0427" tIns="57150" rIns="10668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силу статьи 59.2 Федерального закона от 27.04.2004 № 79-ФЗ «О государственной гражданской службе Российской Федерации» </a:t>
          </a:r>
          <a:r>
            <a:rPr lang="ru-RU" sz="15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гражданский служащий подлежит увольнению в связи с утратой доверия </a:t>
          </a:r>
          <a:r>
            <a:rPr lang="ru-RU" sz="15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случае: </a:t>
          </a:r>
          <a:endParaRPr lang="ru-RU" sz="1500" kern="1200" dirty="0"/>
        </a:p>
      </dsp:txBody>
      <dsp:txXfrm rot="10800000">
        <a:off x="694478" y="2331954"/>
        <a:ext cx="7658449" cy="902217"/>
      </dsp:txXfrm>
    </dsp:sp>
    <dsp:sp modelId="{14E3F574-D49B-44A7-BD56-25BDE7446C06}">
      <dsp:nvSpPr>
        <dsp:cNvPr id="0" name=""/>
        <dsp:cNvSpPr/>
      </dsp:nvSpPr>
      <dsp:spPr>
        <a:xfrm>
          <a:off x="0" y="2420010"/>
          <a:ext cx="923723" cy="8360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>
          <a:solidFill>
            <a:srgbClr val="FF0000"/>
          </a:solidFill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5D180B3-6C39-44D8-A6D9-C73447E02233}">
      <dsp:nvSpPr>
        <dsp:cNvPr id="0" name=""/>
        <dsp:cNvSpPr/>
      </dsp:nvSpPr>
      <dsp:spPr>
        <a:xfrm rot="10800000">
          <a:off x="698222" y="3636253"/>
          <a:ext cx="7654705" cy="1165396"/>
        </a:xfrm>
        <a:prstGeom prst="homePlate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042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непринятия гражданским служащим мер по предотвращению и (или) урегулированию конфликта интересов, стороной которого он является </a:t>
          </a:r>
          <a:endParaRPr lang="ru-RU" sz="16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989571" y="3636253"/>
        <a:ext cx="7363356" cy="1165396"/>
      </dsp:txXfrm>
    </dsp:sp>
    <dsp:sp modelId="{130427C2-619B-4EDC-9ACB-848C098D4AE0}">
      <dsp:nvSpPr>
        <dsp:cNvPr id="0" name=""/>
        <dsp:cNvSpPr/>
      </dsp:nvSpPr>
      <dsp:spPr>
        <a:xfrm>
          <a:off x="73766" y="3742700"/>
          <a:ext cx="959235" cy="88537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solidFill>
            <a:srgbClr val="FF0000"/>
          </a:solidFill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05.11.2015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671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05.11.2015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 сполучна лінія 6"/>
          <p:cNvSpPr>
            <a:spLocks noChangeShapeType="1"/>
          </p:cNvSpPr>
          <p:nvPr/>
        </p:nvSpPr>
        <p:spPr bwMode="auto">
          <a:xfrm>
            <a:off x="514350" y="10509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Пряма сполучна лінія 8"/>
          <p:cNvSpPr>
            <a:spLocks noChangeShapeType="1"/>
          </p:cNvSpPr>
          <p:nvPr/>
        </p:nvSpPr>
        <p:spPr bwMode="auto">
          <a:xfrm>
            <a:off x="514350" y="10509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Пряма сполучна лінія 11"/>
          <p:cNvSpPr>
            <a:spLocks noChangeShapeType="1"/>
          </p:cNvSpPr>
          <p:nvPr/>
        </p:nvSpPr>
        <p:spPr bwMode="auto">
          <a:xfrm>
            <a:off x="514350" y="105798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27" name="Місце для вмісту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7" name="Місце для дати 24"/>
          <p:cNvSpPr>
            <a:spLocks noGrp="1"/>
          </p:cNvSpPr>
          <p:nvPr>
            <p:ph type="dt" sz="half" idx="10"/>
          </p:nvPr>
        </p:nvSpPr>
        <p:spPr>
          <a:xfrm>
            <a:off x="6477000" y="76201"/>
            <a:ext cx="2514600" cy="2889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E501E-8C59-4F84-87C3-3EEFEAB0852C}" type="datetimeFigureOut">
              <a:rPr lang="en-US"/>
              <a:pPr>
                <a:defRPr/>
              </a:pPr>
              <a:t>11/5/2015</a:t>
            </a:fld>
            <a:endParaRPr lang="en-US"/>
          </a:p>
        </p:txBody>
      </p:sp>
      <p:sp>
        <p:nvSpPr>
          <p:cNvPr id="8" name="Місце для нижнього колонтитула 18"/>
          <p:cNvSpPr>
            <a:spLocks noGrp="1"/>
          </p:cNvSpPr>
          <p:nvPr>
            <p:ph type="ftr" sz="quarter" idx="11"/>
          </p:nvPr>
        </p:nvSpPr>
        <p:spPr>
          <a:xfrm>
            <a:off x="3581400" y="76201"/>
            <a:ext cx="2895600" cy="2889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Місце для номера слайда 15"/>
          <p:cNvSpPr>
            <a:spLocks noGrp="1"/>
          </p:cNvSpPr>
          <p:nvPr>
            <p:ph type="sldNum" sz="quarter" idx="12"/>
          </p:nvPr>
        </p:nvSpPr>
        <p:spPr>
          <a:xfrm>
            <a:off x="8229601" y="6473825"/>
            <a:ext cx="759069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F84AF-7259-44F8-BE2D-FFD4AB1822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17227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05.11.2015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0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  <p:sldLayoutId id="2147483682" r:id="rId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1196751"/>
            <a:ext cx="8640960" cy="53582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«Типовые ситуации конфликта интересов на государственной службе Свердловской области и порядок их урегулирования»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июнь 2015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1124744"/>
            <a:ext cx="8136904" cy="5184577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ru-RU" b="1" kern="10" dirty="0" smtClean="0">
              <a:solidFill>
                <a:srgbClr val="003366"/>
              </a:solidFill>
              <a:effectLst>
                <a:outerShdw dist="25400" algn="ctr" rotWithShape="0">
                  <a:srgbClr val="CCCCFF">
                    <a:alpha val="50000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0" indent="0" algn="ctr">
              <a:buNone/>
            </a:pPr>
            <a:endParaRPr lang="ru-RU" b="1" kern="10" dirty="0">
              <a:solidFill>
                <a:srgbClr val="003366"/>
              </a:solidFill>
              <a:effectLst>
                <a:outerShdw dist="25400" algn="ctr" rotWithShape="0">
                  <a:srgbClr val="CCCCFF">
                    <a:alpha val="50000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0" indent="0" algn="ctr">
              <a:buNone/>
            </a:pPr>
            <a:endParaRPr lang="ru-RU" b="1" kern="10" dirty="0" smtClean="0">
              <a:solidFill>
                <a:srgbClr val="003366"/>
              </a:solidFill>
              <a:effectLst>
                <a:outerShdw dist="25400" algn="ctr" rotWithShape="0">
                  <a:srgbClr val="CCCCFF">
                    <a:alpha val="50000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0" indent="0" algn="ctr">
              <a:buNone/>
            </a:pPr>
            <a:r>
              <a:rPr lang="ru-RU" sz="3200" b="1" kern="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Понятие </a:t>
            </a:r>
            <a:r>
              <a:rPr lang="ru-RU" sz="3200" b="1" kern="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конфликта</a:t>
            </a:r>
          </a:p>
          <a:p>
            <a:pPr marL="0" indent="0" algn="ctr">
              <a:buNone/>
            </a:pPr>
            <a:r>
              <a:rPr lang="ru-RU" sz="3200" b="1" kern="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интересов на государственной </a:t>
            </a:r>
            <a:endParaRPr lang="ru-RU" sz="3200" b="1" kern="1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b="1" kern="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службе</a:t>
            </a:r>
            <a:endParaRPr lang="ru-RU" sz="3200" b="1" kern="1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152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052736"/>
            <a:ext cx="7992887" cy="547260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lvl="0" indent="444500" algn="just">
              <a:spcBef>
                <a:spcPct val="70000"/>
              </a:spcBef>
              <a:buClrTx/>
              <a:buSzTx/>
              <a:buNone/>
              <a:tabLst>
                <a:tab pos="8343900" algn="l"/>
              </a:tabLst>
              <a:defRPr/>
            </a:pP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</a:t>
            </a:r>
            <a:r>
              <a:rPr lang="ru-RU" sz="18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ситуация,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которой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личная заинтересованность 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(прямая или косвенная)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лица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замещающего должность, замещение которой предусматривает обязанность принимать меры по предотвращению и урегулированию конфликта интересов,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влияет или может повлиять на надлежащее, объективное и беспристрастное исполнение им должностных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(служебных)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</a:t>
            </a:r>
            <a:r>
              <a:rPr 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(осуществление полномочий).</a:t>
            </a:r>
          </a:p>
          <a:p>
            <a:pPr marL="0" lvl="0" indent="444500" algn="just">
              <a:spcBef>
                <a:spcPct val="70000"/>
              </a:spcBef>
              <a:buClrTx/>
              <a:buSzTx/>
              <a:buNone/>
              <a:tabLst>
                <a:tab pos="8343900" algn="l"/>
              </a:tabLst>
              <a:defRPr/>
            </a:pP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ЛИЧНАЯ ЗАИНТЕРЕСОВАННОСТЬ </a:t>
            </a: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получения доходов в виде денег, иного имущества, в том числе имущественных прав, услуг имущественного характера, результатов выполненных работ или каких-либо выгод (преимуществ) лицом, замещающим должность, замещение которой предусматривает обязанность принимать меры по предотвращению и урегулированию конфликта интересов, и (или) состоящими с ним в близком родстве или свойстве лицами (родителями, супругами, детьми, братьями, сестрами, а также братьями, сестрами, родителями, детьми супругов и супругами детей), гражданами или организациями, с которыми лицо, замещающее должность, замещение которой предусматривает обязанность принимать меры по предотвращению и урегулированию конфликта интересов, и (или) лица, состоящие с ним в близком родстве или свойстве, связаны имущественными, корпоративными или иными близкими отношениями.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F84AF-7259-44F8-BE2D-FFD4AB18224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211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000000"/>
              </a:solidFill>
            </a:endParaRPr>
          </a:p>
        </p:txBody>
      </p:sp>
      <p:sp>
        <p:nvSpPr>
          <p:cNvPr id="114700" name="Rectangle 12"/>
          <p:cNvSpPr>
            <a:spLocks noChangeArrowheads="1"/>
          </p:cNvSpPr>
          <p:nvPr/>
        </p:nvSpPr>
        <p:spPr bwMode="auto">
          <a:xfrm>
            <a:off x="685800" y="1828800"/>
            <a:ext cx="2209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1600" dirty="0" smtClean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6300028"/>
            <a:ext cx="76328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5576" y="723900"/>
            <a:ext cx="8007424" cy="83289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 по</a:t>
            </a:r>
          </a:p>
          <a:p>
            <a:pPr algn="ctr"/>
            <a:r>
              <a:rPr lang="ru-RU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«кругу лиц» </a:t>
            </a:r>
            <a:endParaRPr lang="ru-RU" sz="2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987824" y="3161110"/>
            <a:ext cx="3528392" cy="11244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058394" y="3412058"/>
            <a:ext cx="3601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Гражданский служащий</a:t>
            </a:r>
            <a:endParaRPr lang="ru-RU" b="1" i="1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2483768" y="3161110"/>
            <a:ext cx="720080" cy="267889"/>
          </a:xfrm>
          <a:prstGeom prst="straightConnector1">
            <a:avLst/>
          </a:prstGeom>
          <a:ln w="31750" cmpd="sng">
            <a:solidFill>
              <a:srgbClr val="00B05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 flipV="1">
            <a:off x="3543598" y="2794551"/>
            <a:ext cx="210888" cy="524197"/>
          </a:xfrm>
          <a:prstGeom prst="straightConnector1">
            <a:avLst/>
          </a:prstGeom>
          <a:ln w="31750" cmpd="sng">
            <a:solidFill>
              <a:srgbClr val="00B05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696297" y="2794551"/>
            <a:ext cx="288032" cy="586132"/>
          </a:xfrm>
          <a:prstGeom prst="straightConnector1">
            <a:avLst/>
          </a:prstGeom>
          <a:ln w="31750" cmpd="sng">
            <a:solidFill>
              <a:srgbClr val="00B05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6516216" y="3068960"/>
            <a:ext cx="648072" cy="368644"/>
          </a:xfrm>
          <a:prstGeom prst="straightConnector1">
            <a:avLst/>
          </a:prstGeom>
          <a:ln w="31750" cmpd="sng">
            <a:solidFill>
              <a:srgbClr val="00B05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26"/>
          <p:cNvSpPr/>
          <p:nvPr/>
        </p:nvSpPr>
        <p:spPr>
          <a:xfrm>
            <a:off x="685800" y="2132856"/>
            <a:ext cx="1941984" cy="936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755576" y="2204864"/>
            <a:ext cx="1872208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Родители, братья, сестры служащего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988618" y="1772818"/>
            <a:ext cx="1941984" cy="936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3058394" y="1825371"/>
            <a:ext cx="1872208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Братья, сестры, родители, дети супругов служащего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013337" y="1776246"/>
            <a:ext cx="1941984" cy="936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5148063" y="1789365"/>
            <a:ext cx="1782849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Супруги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дети служащего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164288" y="2132856"/>
            <a:ext cx="1941984" cy="936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7236296" y="2203528"/>
            <a:ext cx="1835088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Супруги детей служащего</a:t>
            </a:r>
          </a:p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 flipH="1">
            <a:off x="2699792" y="3915335"/>
            <a:ext cx="627999" cy="233745"/>
          </a:xfrm>
          <a:prstGeom prst="straightConnector1">
            <a:avLst/>
          </a:prstGeom>
          <a:ln w="31750" cmpd="sng">
            <a:solidFill>
              <a:srgbClr val="C0000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4054680" y="4248268"/>
            <a:ext cx="0" cy="506578"/>
          </a:xfrm>
          <a:prstGeom prst="straightConnector1">
            <a:avLst/>
          </a:prstGeom>
          <a:ln w="31750" cmpd="sng">
            <a:solidFill>
              <a:srgbClr val="C0000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5508104" y="4230380"/>
            <a:ext cx="0" cy="524466"/>
          </a:xfrm>
          <a:prstGeom prst="straightConnector1">
            <a:avLst/>
          </a:prstGeom>
          <a:ln w="31750" cmpd="sng">
            <a:solidFill>
              <a:srgbClr val="C0000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6452009" y="3807286"/>
            <a:ext cx="665423" cy="288032"/>
          </a:xfrm>
          <a:prstGeom prst="straightConnector1">
            <a:avLst/>
          </a:prstGeom>
          <a:ln w="31750" cmpd="sng">
            <a:solidFill>
              <a:srgbClr val="C00000"/>
            </a:solidFill>
            <a:round/>
            <a:headEnd type="none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кругленный прямоугольник 47"/>
          <p:cNvSpPr/>
          <p:nvPr/>
        </p:nvSpPr>
        <p:spPr>
          <a:xfrm>
            <a:off x="685800" y="4365104"/>
            <a:ext cx="1941984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843808" y="5150135"/>
            <a:ext cx="1941984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5013337" y="5150135"/>
            <a:ext cx="1941984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7129400" y="4365104"/>
            <a:ext cx="1941984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672083" y="4335255"/>
            <a:ext cx="19557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Граждане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организации, с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которыми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служащий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связан финансовыми или иными обязательствами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843808" y="5202688"/>
            <a:ext cx="192400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Друзья служащего, его</a:t>
            </a: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родственники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13337" y="5202688"/>
            <a:ext cx="194198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Бывший работодатель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88199" y="4285545"/>
            <a:ext cx="21793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рганизации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владельцем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руководителем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которых</a:t>
            </a: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являлся служащий до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поступления на государственную службу</a:t>
            </a:r>
          </a:p>
        </p:txBody>
      </p:sp>
    </p:spTree>
    <p:extLst>
      <p:ext uri="{BB962C8B-B14F-4D97-AF65-F5344CB8AC3E}">
        <p14:creationId xmlns:p14="http://schemas.microsoft.com/office/powerpoint/2010/main" val="355394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0600" y="692696"/>
            <a:ext cx="7685855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 по </a:t>
            </a:r>
          </a:p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«сферам деятельности»</a:t>
            </a:r>
            <a:endParaRPr lang="ru-RU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0" y="-33883"/>
            <a:ext cx="504825" cy="6891883"/>
          </a:xfrm>
          <a:prstGeom prst="rect">
            <a:avLst/>
          </a:prstGeom>
          <a:solidFill>
            <a:srgbClr val="D2AA4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666" tIns="30832" rIns="61666" bIns="30832" anchor="ctr"/>
          <a:lstStyle/>
          <a:p>
            <a:pPr algn="ctr" defTabSz="617538"/>
            <a:endParaRPr lang="ru-RU" sz="1200">
              <a:solidFill>
                <a:srgbClr val="FFFFFF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2412" y="-33883"/>
            <a:ext cx="252413" cy="6891883"/>
          </a:xfrm>
          <a:prstGeom prst="rect">
            <a:avLst/>
          </a:prstGeom>
          <a:solidFill>
            <a:schemeClr val="accent4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30151" y="1628800"/>
            <a:ext cx="80328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ряд </a:t>
            </a:r>
            <a:r>
              <a:rPr lang="ru-RU" b="1" dirty="0">
                <a:solidFill>
                  <a:srgbClr val="FF0000"/>
                </a:solidFill>
              </a:rPr>
              <a:t>ключевых "областей регулирования", в которых возникновение конфликта интересов является наиболее вероятным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выполнение отдельных функций государственного управления в отношении родственников и/или иных лиц, с которыми связана личная заинтересованность государственного служащего;</a:t>
            </a:r>
          </a:p>
          <a:p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выполнение иной оплачиваемой работы;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владение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ценными бумагами, банковскими вкладами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получение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подарков и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услуг;</a:t>
            </a:r>
          </a:p>
          <a:p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имущественные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обязательства и судебные разбирательства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бывшим работодателем и трудоустройство после увольнения с государственной службы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явное нарушение установленных запретов (например, использование служебной информации, получение наград, почетных и специальных званий (за исключением научных) от иностранных государств и др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 flipV="1">
            <a:off x="614982" y="22518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 flipV="1">
            <a:off x="614982" y="3208889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 flipV="1">
            <a:off x="630323" y="3694103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 flipV="1">
            <a:off x="630323" y="423182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 flipV="1">
            <a:off x="639848" y="465313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 flipV="1">
            <a:off x="639848" y="515719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 flipV="1">
            <a:off x="639848" y="587727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84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683568" y="647486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548680"/>
            <a:ext cx="7560840" cy="93663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Функции государственного управления включают</a:t>
            </a:r>
            <a:endParaRPr lang="ru-RU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0" y="-33883"/>
            <a:ext cx="504825" cy="6891883"/>
          </a:xfrm>
          <a:prstGeom prst="rect">
            <a:avLst/>
          </a:prstGeom>
          <a:solidFill>
            <a:srgbClr val="D2AA4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666" tIns="30832" rIns="61666" bIns="30832" anchor="ctr"/>
          <a:lstStyle/>
          <a:p>
            <a:pPr algn="ctr" defTabSz="617538"/>
            <a:endParaRPr lang="ru-RU" sz="1200">
              <a:solidFill>
                <a:srgbClr val="FFFFFF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2412" y="-33883"/>
            <a:ext cx="257424" cy="6891883"/>
          </a:xfrm>
          <a:prstGeom prst="rect">
            <a:avLst/>
          </a:prstGeom>
          <a:solidFill>
            <a:schemeClr val="accent4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80497" y="1556792"/>
            <a:ext cx="8559069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заказов на поставку товаров, выполнение работ и оказание услуг для государственных нужд, в том числе участие в работе комиссии по размещению заказов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ru-RU" sz="1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осуществление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государственного надзора и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контроля;</a:t>
            </a:r>
          </a:p>
          <a:p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подготовку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принятие решений о распределении бюджетных ассигнований, субсидий, межбюджетных трансфертов, а также ограниченных ресурсов (квот, земельных участков и т.п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.), о назначении социальных пособий, гарантий, иных мер социальной поддержки;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организацию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продажи приватизируемого государственного имущества, иного имущества, а также права на заключение договоров аренды земельных участков, находящихся в государственной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собственности;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подготовку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принятие решений о возврате или зачете излишне уплаченных или излишне взысканных сумм налогов и сборов,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пеней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штрафов, возврате излишне выплаченных пособий и иных выплат;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подготовку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принятие решений об отсрочке уплаты налогов и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сборов;</a:t>
            </a:r>
          </a:p>
          <a:p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лицензирование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отдельных видов деятельности, выдача разрешений на отдельные виды работ и иные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действия;</a:t>
            </a:r>
          </a:p>
          <a:p>
            <a:pPr marL="285750" indent="-285750">
              <a:buFontTx/>
              <a:buChar char="-"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экспертизы и выдача 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заключений;</a:t>
            </a:r>
          </a:p>
          <a:p>
            <a:pPr marL="285750" indent="-285750">
              <a:buFontTx/>
              <a:buChar char="-"/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возбуждение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рассмотрение дел об административных </a:t>
            </a:r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правонарушениях, проведение административного </a:t>
            </a:r>
            <a:r>
              <a:rPr lang="ru-RU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расследования и другие.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 flipV="1">
            <a:off x="614982" y="22518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 flipV="1">
            <a:off x="598459" y="170080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 flipV="1">
            <a:off x="598459" y="27089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 flipV="1">
            <a:off x="614982" y="340005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 flipV="1">
            <a:off x="628604" y="399474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 flipV="1">
            <a:off x="628604" y="465313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 flipV="1">
            <a:off x="642226" y="508518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 flipV="1">
            <a:off x="645800" y="566124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 flipV="1">
            <a:off x="670606" y="609329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49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980728"/>
            <a:ext cx="7992888" cy="540060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Типовые </a:t>
            </a: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ситуации </a:t>
            </a:r>
            <a:endParaRPr lang="ru-RU" sz="32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конфликта </a:t>
            </a: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интересов на государственной </a:t>
            </a: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службе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Российской </a:t>
            </a: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Федерации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порядок их урегулирования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4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22135" y="2132856"/>
            <a:ext cx="7776864" cy="439248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1.1. Описание ситуации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участвует в осуществлении отдельных функций государственного управления и/или в принятии кадровых решений в отношении родственников и/или иных лиц, с которыми связана личная заинтересованность государственного служащего.</a:t>
            </a:r>
          </a:p>
          <a:p>
            <a:pPr algn="just"/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предотвращения и урегулирования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следует уведомить о наличии личной заинтересованности представителя нанимателя и непосредственного начальника в письменной форме.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рекомендуется отстранить государственного служащего от исполнения должностных обязанностей, предполагающих непосредственное взаимодействие с родственниками и/или иными лицами, с которыми связана личная заинтересованность государственного служащего. 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Например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рекомендуется временно вывести государственного служащего из состава конкурсной комиссии, если одним из кандидатов на замещение вакантной должности государственной службы является его родственник.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108012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Arial"/>
              </a:rPr>
              <a:t/>
            </a:r>
            <a:br>
              <a:rPr lang="ru-RU" sz="1600" b="1" dirty="0" smtClean="0">
                <a:solidFill>
                  <a:srgbClr val="FF0066"/>
                </a:solidFill>
                <a:latin typeface="Arial"/>
              </a:rPr>
            </a:br>
            <a:r>
              <a:rPr lang="ru-RU" sz="1600" b="1" dirty="0" smtClean="0">
                <a:solidFill>
                  <a:srgbClr val="FF0066"/>
                </a:solidFill>
                <a:latin typeface="Arial"/>
              </a:rPr>
              <a:t>1</a:t>
            </a:r>
            <a:r>
              <a:rPr lang="ru-RU" sz="1600" b="1" dirty="0">
                <a:solidFill>
                  <a:srgbClr val="FF0066"/>
                </a:solidFill>
                <a:latin typeface="Arial"/>
              </a:rPr>
              <a:t>. Конфликт интересов, связанный с выполнением отдельных функций государственного управления в отношении родственников и/или иных лиц, с которыми связана личная заинтересованность государственного служащего.</a:t>
            </a:r>
            <a:br>
              <a:rPr lang="ru-RU" sz="1600" b="1" dirty="0">
                <a:solidFill>
                  <a:srgbClr val="FF0066"/>
                </a:solidFill>
                <a:latin typeface="Arial"/>
              </a:rPr>
            </a:br>
            <a:endParaRPr lang="ru-RU" sz="1600" b="1" dirty="0">
              <a:solidFill>
                <a:srgbClr val="FF0066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88473" y="220486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1012437" y="3594347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51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2"/>
            <a:ext cx="8064896" cy="5256585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Описание ситуации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служащий, его родственники или иные лица, с которыми связана личная заинтересованность государственного служащего, выполняют или собираются выполнять оплачиваемую работу на условиях трудового или гражданско-правового договора в организации, в отношении которой государственный служащий осуществляет отдельные функции государственного управления.</a:t>
            </a: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предотвращения и урегулирования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вправе с предварительным уведомлением представителя нанимателя выполнять иную оплачиваемую работу, если это не повлечет за собой конфликт интересов.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Уведомительный порядок направления государственным служащим представителю нанимателя информации о намерении осуществлять иную оплачиваемую работу не требует получения согласия представителя нанимателя. Представитель нанимателя не вправе запретить государственному служащему выполнять иную оплачиваемую работу.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Вместе с тем, в случае возникновения у государственного служащего личной заинтересованности, которая приводит или может привести к конфликту интересов, государственный служащий обязан проинформировать об этом представителя нанимателя и непосредственного начальника в письменной форме. 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653536" cy="7200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Конфликт интересов, связанный с выполнением иной оплачиваемой работы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89110" y="135053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683568" y="311966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93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836712"/>
            <a:ext cx="7920880" cy="5688631"/>
          </a:xfrm>
        </p:spPr>
        <p:txBody>
          <a:bodyPr>
            <a:noAutofit/>
          </a:bodyPr>
          <a:lstStyle/>
          <a:p>
            <a:pPr algn="just"/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наличии конфликта интересов или возможности его возникновения государственному служащему рекомендуется отказаться от предложений о выполнении иной оплачиваемой работы в организации, в отношении которой государственный служащий осуществляет отдельные функции государственного управления.</a:t>
            </a:r>
          </a:p>
          <a:p>
            <a:pPr algn="just"/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если на момент начала выполнения отдельных функций государственного управления в отношении организации государственный служащий уже выполнял или выполняет в ней иную оплачиваемую работу, следует уведомить о наличии личной заинтересованности представителя нанимателя и непосредственного начальника в письменной форме. При этом рекомендуется отказаться от выполнения иной оплачиваемой работы в данной организации.</a:t>
            </a:r>
          </a:p>
          <a:p>
            <a:pPr algn="just"/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если на момент начала выполнения отдельных функций государственного управления в отношении организации родственники государственного служащего выполняют в ней оплачиваемую работу, следует уведомить о наличии личной заинтересованности представителя нанимателя и непосредственного начальника в письменной форме.</a:t>
            </a:r>
          </a:p>
          <a:p>
            <a:pPr algn="just"/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если государственный служащий самостоятельно не предпринял мер по урегулированию конфликта интересов, представителю нанимателя рекомендуется отстранить государственного служащего от исполнения должностных (служебных) обязанностей в отношении организации, в которой государственный служащий или его родственники выполняют иную оплачиваемую работу.</a:t>
            </a:r>
          </a:p>
          <a:p>
            <a:endParaRPr lang="ru-RU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811470" y="9087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821519" y="220486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 flipV="1">
            <a:off x="821519" y="393305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flipV="1">
            <a:off x="821519" y="522920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06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764704"/>
            <a:ext cx="8136903" cy="5760641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Описание ситуации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служащий, его родственники или иные лица, с которыми связана личная заинтересованность государственного служащего, выполняют оплачиваемую работу в организации, предоставляющей платные услуги другой организации. При этом государственный служащий осуществляет в отношении последней отдельные функции государственного управления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ru-RU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предотвращения и урегулирования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направлении представителю нанимателя предварительного уведомления о выполнении иной оплачиваемой работы государственному служащему следует полно и подробно изложить, в какой степени выполнение им этой работы связано с его должностными обязанностями. При этом рекомендуется отказаться от выполнения иной оплачиваемой работы в организации.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В 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случае, если на момент начала выполнения отдельных функций государственного управления в отношении организации, получающей платные услуги, родственники государственного служащего уже выполняли оплачиваемую работу в организации, оказывающей платные услуги, следует уведомить о наличии личной заинтересованности представителя нанимателя и непосредственного начальника в письменной форме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40915" y="83671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688577" y="27089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 flipV="1">
            <a:off x="618239" y="429309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66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54148" y="1412776"/>
            <a:ext cx="7804387" cy="5112569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3.1. Описание ситуации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и/или его родственники владеют ценными бумагами организации, в отношении которой государственный служащий осуществляет отдельные функции государственного управления.</a:t>
            </a:r>
          </a:p>
          <a:p>
            <a:pPr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случае если государственный служащий владеет ценными бумагами организации, в отношении которой он осуществляет отдельные функции государственного управления, он обязан уведомить представителя нанимателя и непосредственного начальника о наличии личной заинтересованности в письменной форме, а также передать ценные бумаги в доверительное управление.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Необходимо отметить, что существует проблема выбора управляющей организации или доверительного управляющего, которым государственный служащий может доверить управление принадлежащими ему ценными бумагами. Кроме того, передача ценных бумаг в доверительное управление не обязательно повлечет исключение возникновения конфликта интересов, то есть, не всегда может быть признана исчерпывающей мерой, в этой связи государственным служащим может быть принято добровольное решение об отчуждении ценных бумаг.</a:t>
            </a:r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7200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Конфликт интересов, связанный с владением ценными бумагами, банковскими вкладами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07910" y="147929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07910" y="285293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4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052736"/>
            <a:ext cx="8136903" cy="5472609"/>
          </a:xfrm>
        </p:spPr>
        <p:txBody>
          <a:bodyPr>
            <a:normAutofit/>
          </a:bodyPr>
          <a:lstStyle/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В случае если родственники государственного служащего владеют ценными бумагами организации, в отношении которой он осуществляет отдельные функции государственного управления, государственный служащий обязан уведомить представителя нанимателя и непосредственного начальника о наличии личной заинтересованности в письменной форме. При этом в целях урегулирования конфликта интересов государственному служащему необходимо рекомендовать родственникам передать ценные бумаги в доверительное управление либо рассмотреть вопрос об их отчуждении.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До принятия государственным служащим мер по урегулированию конфликта интересов представителю нанимателя рекомендуется отстранить государственного служащего от исполнения должностных (служебных) обязанностей в отношении организации, ценными бумагами которой владеет государственный служащий или его родственники.</a:t>
            </a:r>
          </a:p>
          <a:p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593328" y="119675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593366" y="407707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95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628800"/>
            <a:ext cx="8064895" cy="489654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 Описание ситуации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служащий, его родственники или иные лица, с которыми связана личная заинтересованность государственного служащего, получают подарки или иные блага (бесплатные услуги, скидки, ссуды, оплату развлечений, отдыха, транспортных расходов и т.д.) от физических лиц и/или организаций, в отношении которых государственный служащий осуществляет или ранее осуществлял отдельные функции государственного управления.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и его родственникам рекомендуется не принимать подарки от организаций, в отношении которых государственный служащий осуществляет или ранее осуществлял отдельные функции государственного управления, вне зависимости от стоимости этих подарков и поводов дарения.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нанимателя, в случае если ему стало известно о получении государственным служащим подарка от физических лиц или организаций, в отношении которых государственный служащий осуществляет или ранее осуществлял отдельные функции государственного управления, необходимо оценить, настолько полученный подарок связан с исполнением должностных обязанностей.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80589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Конфликт интересов, связанный с получением подарков и услуг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754442" y="170080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764490" y="350100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72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052736"/>
            <a:ext cx="7804387" cy="5472609"/>
          </a:xfrm>
        </p:spPr>
        <p:txBody>
          <a:bodyPr>
            <a:noAutofit/>
          </a:bodyPr>
          <a:lstStyle/>
          <a:p>
            <a:pPr algn="just"/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Если подарок связан с исполнением должностных обязанностей, то в отношении государственного служащего должны быть применены меры дисциплинарной ответственности, учитывая характер совершенного государственным служащим коррупционного правонарушения, его тяжесть, обстоятельства, при которых оно совершено, соблюдение государственным служащим других ограничений и запретов, требований о предотвращении или об урегулировании конфликта интересов и исполнение им обязанностей, установленных в целях противодействия коррупции, а также предшествующие результаты исполнения государственным служащим своих должностных обязанностей.</a:t>
            </a:r>
          </a:p>
          <a:p>
            <a:pPr algn="just"/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Если подарок не связан с исполнением должностных обязанностей, то государственному служащему рекомендуется указать на то, что получение подарков от заинтересованных физических лиц и организаций может нанести урон репутации государственного органа, и поэтому является нежелательным вне зависимости от повода дарения.</a:t>
            </a:r>
          </a:p>
          <a:p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45777" y="112474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46875" y="422108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79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052736"/>
            <a:ext cx="7732379" cy="5472609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4.2. Описание ситуации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осуществляет отдельные функции государственного управления в отношении физических лиц или организаций, которые предоставляли или предоставляют услуги, в том числе платные, государственному служащему, его родственникам или иным лицам, с которыми связана личная заинтересованность государственного служащего.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следует уведомить представителя нанимателя и непосредственного начальника в письменной форме о наличии личной заинтересованности,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следует оценить, действительно ли отношения государственного служащего с указанными физическими лицами и организациями могут привести к необъективному исполнению им должностных обязанностей. Если вероятность возникновения конфликта интересов высока, рекомендуется отстранить государственного служащего от исполнения должностных (служебных) обязанностей в отношении физических лиц или организаций, которые предоставляли или предоставляют услуги, в том числе платные, государственному служащему, его родственникам или иным лицам, с которыми связана личная заинтересованность государственного служащего.</a:t>
            </a:r>
          </a:p>
          <a:p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45777" y="105273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45777" y="292494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28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124744"/>
            <a:ext cx="7732379" cy="5400601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4.3. Описание ситуации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получает подарки от своего непосредственного подчиненного.</a:t>
            </a:r>
          </a:p>
          <a:p>
            <a:pPr algn="just"/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рекомендуется не принимать подарки от непосредственных подчиненных вне зависимости от их стоимости и повода дарения. Особенно строго следует подходить к получению регулярных подарков от одного дарителя.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нанимателя, которому стало известно о получении государственным служащим подарков от непосредственных подчиненных, следует указать государственному служащему на то, что подобный подарок может рассматриваться как полученный в связи с исполнением должностных обязанностей, в связи с чем подобная практика может повлечь конфликт интересов, а также рекомендовать государственному служащему вернуть полученный подарок дарителю в целях предотвращения конфликта интересов.</a:t>
            </a:r>
          </a:p>
          <a:p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25680" y="119675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57500" y="249289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1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1340768"/>
            <a:ext cx="8136904" cy="5184577"/>
          </a:xfrm>
        </p:spPr>
        <p:txBody>
          <a:bodyPr>
            <a:noAutofit/>
          </a:bodyPr>
          <a:lstStyle/>
          <a:p>
            <a:pPr algn="just"/>
            <a:r>
              <a:rPr lang="ru-RU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5.1. Описание ситуации</a:t>
            </a:r>
          </a:p>
          <a:p>
            <a:pPr marL="0" indent="0" algn="just">
              <a:buNone/>
            </a:pP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участвует в осуществлении отдельных функций государственного управления в отношении организации, перед которой сам государственный служащий и/или его родственники имеют имущественные обязательства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В этом случае государственному служащему и его родственникам рекомендуется урегулировать имеющиеся имущественные обязательства (выплатить долг, расторгнуть договор аренды и т.д.). При невозможности сделать это, государственному служащему следует уведомить представителя нанимателя и непосредственного начальника о наличии личной заинтересованности в письменной форме.</a:t>
            </a:r>
          </a:p>
          <a:p>
            <a:pPr marL="0" indent="0" algn="just">
              <a:buNone/>
            </a:pP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рекомендуется по крайней мере до урегулирования имущественного обязательства отстранить государственного служащего от исполнения должностных (служебных) обязанностей в отношении организации, перед которой сам государственный служащий, его родственники или иные лица, с которыми связана личная заинтересованность государственного служащего, имеют имущественные обязательства.</a:t>
            </a:r>
          </a:p>
          <a:p>
            <a:endParaRPr lang="ru-RU" sz="17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7920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Конфликт интересов, связанный с имущественными обязательствами и судебными разбирательствами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84919" y="141277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684919" y="283912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7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196752"/>
            <a:ext cx="7804387" cy="532859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5.2. </a:t>
            </a:r>
            <a:r>
              <a:rPr lang="ru-RU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Описание ситуации</a:t>
            </a:r>
          </a:p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участвует в осуществлении отдельных функций государственного управления в отношении организации, которая имеет имущественные обязательства перед государственным служащим, его родственниками, или иными лицами, с которыми связана личная заинтересованность государственного служащего.</a:t>
            </a:r>
          </a:p>
          <a:p>
            <a:pPr algn="just"/>
            <a:endParaRPr lang="ru-RU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следует уведомить представителя нанимателя и непосредственного начальника в письменной форме о наличии личной заинтересованности.</a:t>
            </a:r>
          </a:p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рекомендуется по крайней мере до урегулирования имущественного обязательства отстранить государственного служащего от исполнения должностных (служебных) обязанностей в отношении организации, которая имеет имущественные обязательства перед государственным служащим, его родственниками или иными лицами, с которыми связана личная заинтересованность государственного служащего.</a:t>
            </a:r>
          </a:p>
          <a:p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45777" y="12687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38086" y="328498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3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556792"/>
            <a:ext cx="8064895" cy="4968553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6.1. Описание ситуации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участвует в осуществлении отдельных функций государственного управления в отношении организации, владельцем, руководителем или работником которой он являлся до поступления на государственную службу.</a:t>
            </a: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предотвращения и урегулирования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в случае поручения ему отдельных функций государственного управления в отношении организации, владельцем, руководителем или работником которой он являлся до поступления на государственную службу, рекомендуется уведомить представителя нанимателя и непосредственного начальника в письменной форме о факте предыдущей работы в данной организации и о возможности возникновения конфликтной ситуации.</a:t>
            </a: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рекомендуется оценить, могут ли взаимоотношения государственного служащего с бывшим работодателем повлиять на объективное исполнение должностных обязанностей и повлечь конфликт интересов. В случае если существует большая вероятность возникновения конфликта интересов, представителю нанимателя рекомендуется отстранить государственного служащего от исполнения должностных (служебных) обязанностей в отношении бывшего работодателя.</a:t>
            </a:r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26238" y="620688"/>
            <a:ext cx="7970906" cy="86409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Конфликт интересов, связанный с взаимодействием с бывшим работодателем и трудоустройством после увольнения с государственной службы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64140" y="1613009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726238" y="299695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55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908720"/>
            <a:ext cx="8136904" cy="5616625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6.2. Описание ситуации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ведет переговоры о трудоустройстве после увольнения с государственной службы на работу в организацию, в отношении которой он осуществляет отдельные функции государственного управления.</a:t>
            </a:r>
          </a:p>
          <a:p>
            <a:pPr algn="just"/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рекомендуется воздерживаться от ведения переговоров о последующем трудоустройстве с организациями, в отношении которых он осуществляет отдельные функции государственного управления. При поступлении соответствующих предложений от проверяемой организации государственному служащему рекомендуется отказаться от их обсуждения до момента увольнения с государственной службы.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случае если указанные переговоры о последующем трудоустройстве начались, государственному служащему следует уведомить представителя нанимателя и непосредственного начальника в письменной форме о наличии личной заинтересованности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рекомендуется отстранить государственного служащего от исполнения должностных (служебных) обязанностей в отношении организации, с которой он ведет переговоры о трудоустройстве после увольнения с государственной службы.</a:t>
            </a:r>
          </a:p>
          <a:p>
            <a:pPr marL="0" indent="0" algn="just">
              <a:buNone/>
            </a:pP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83568" y="104577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696669" y="242088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54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700808"/>
            <a:ext cx="7876395" cy="482453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7.1. </a:t>
            </a:r>
            <a:r>
              <a:rPr lang="ru-RU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Описание ситуации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Государственный. служащий в ходе проведения контрольно-надзорных мероприятий обнаруживает нарушения законодательства. Государственный служащий рекомендует организации для устранения нарушений воспользоваться услугами конкретной компании, владельцами, руководителями или сотрудниками которой являются родственники государственного служащего или иные лица, с которыми связана личная заинтересованность государственного служащего.</a:t>
            </a:r>
          </a:p>
          <a:p>
            <a:pPr algn="just"/>
            <a:endParaRPr lang="ru-RU" sz="2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при выявлении в ходе контрольно-надзорных мероприятий нарушений законодательства рекомендуется воздержаться от дачи советов относительно того, какие организации могут быть привлечены для устранения этих нарушений.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7200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Ситуации, связанные с явным нарушением государственным служащим установленных запретов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55825" y="178662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55825" y="45091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6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908720"/>
            <a:ext cx="7948403" cy="561662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7.2. </a:t>
            </a:r>
            <a:r>
              <a:rPr lang="ru-RU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Описание ситуации</a:t>
            </a:r>
          </a:p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служащий использует информацию, полученную в ходе исполнения служебных обязанностей и временно недоступную широкой общественности, для получения конкурентных преимуществ при совершении коммерческих операций.</a:t>
            </a:r>
          </a:p>
          <a:p>
            <a:pPr algn="just"/>
            <a:endParaRPr lang="ru-RU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предотвращения и урегулирования</a:t>
            </a:r>
          </a:p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служащему запрещается разглашать или использовать в целях, не связанных с государственной службой, сведения, отнесенные в соответствии с федеральным законом к сведениям конфиденциального характера, или служебную информацию, ставшие ему известными в связи с исполнением должностных обязанностей. Указанный запрет распространяется в том числе и на использование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неконфиденциальной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информации, которая лишь временно недоступна широкой общественности.</a:t>
            </a:r>
          </a:p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В связи с этим государственному служащему следует воздерживаться от использования в личных целях сведений, ставших ему известными в ходе исполнения служебных обязанностей, до тех пор, пока эти сведения не станут достоянием широкой общественности.</a:t>
            </a:r>
          </a:p>
          <a:p>
            <a:pPr algn="just"/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955825" y="98072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 flipV="1">
            <a:off x="955825" y="242088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45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kern="10" dirty="0" smtClean="0">
                <a:solidFill>
                  <a:srgbClr val="FF0000"/>
                </a:solidFill>
                <a:effectLst>
                  <a:outerShdw dist="35921" dir="2700000" algn="ctr" rotWithShape="0">
                    <a:srgbClr val="CCCCFF">
                      <a:alpha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endParaRPr lang="ru-RU" sz="3200" b="1" kern="10" dirty="0">
              <a:solidFill>
                <a:srgbClr val="FF0000"/>
              </a:solidFill>
              <a:effectLst>
                <a:outerShdw dist="35921" dir="2700000" algn="ctr" rotWithShape="0">
                  <a:srgbClr val="CCCCFF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sz="3200" b="1" kern="10" dirty="0" smtClean="0">
              <a:solidFill>
                <a:srgbClr val="FF0000"/>
              </a:solidFill>
              <a:effectLst>
                <a:outerShdw dist="35921" dir="2700000" algn="ctr" rotWithShape="0">
                  <a:srgbClr val="CCCCFF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b="1" kern="10" dirty="0" smtClean="0">
                <a:solidFill>
                  <a:srgbClr val="FF0000"/>
                </a:solidFill>
                <a:effectLst>
                  <a:outerShdw dist="35921" dir="2700000" algn="ctr" rotWithShape="0">
                    <a:srgbClr val="CCCCFF">
                      <a:alpha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sz="3200" b="1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CCCFF">
                      <a:alpha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процедуры</a:t>
            </a:r>
          </a:p>
          <a:p>
            <a:pPr marL="0" indent="0" algn="ctr">
              <a:buNone/>
            </a:pPr>
            <a:r>
              <a:rPr lang="ru-RU" sz="3200" b="1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CCCFF">
                      <a:alpha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урегулированию конфликта интересов</a:t>
            </a:r>
          </a:p>
          <a:p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954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ChangeArrowheads="1" noChangeShapeType="1" noTextEdit="1"/>
          </p:cNvSpPr>
          <p:nvPr/>
        </p:nvSpPr>
        <p:spPr bwMode="auto">
          <a:xfrm rot="-2063430">
            <a:off x="-180481" y="1616612"/>
            <a:ext cx="4970586" cy="134184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2000" b="1" kern="10" dirty="0">
                <a:solidFill>
                  <a:srgbClr val="FF0000"/>
                </a:solidFill>
                <a:effectLst>
                  <a:prstShdw prst="shdw17" dist="17961" dir="2700000">
                    <a:srgbClr val="4D004D"/>
                  </a:prst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МЕРЫ,</a:t>
            </a:r>
          </a:p>
          <a:p>
            <a:pPr algn="ctr"/>
            <a:r>
              <a:rPr lang="ru-RU" sz="2000" b="1" kern="10" dirty="0">
                <a:solidFill>
                  <a:srgbClr val="FF0000"/>
                </a:solidFill>
                <a:effectLst>
                  <a:prstShdw prst="shdw17" dist="17961" dir="2700000">
                    <a:srgbClr val="4D004D"/>
                  </a:prst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ПРЕДУСМОТРЕННЫЕ ЗАКОНОДАТЕЛЬСТВОМ</a:t>
            </a:r>
          </a:p>
          <a:p>
            <a:pPr algn="ctr"/>
            <a:r>
              <a:rPr lang="ru-RU" sz="2000" b="1" kern="10" dirty="0">
                <a:solidFill>
                  <a:srgbClr val="FF0000"/>
                </a:solidFill>
                <a:effectLst>
                  <a:prstShdw prst="shdw17" dist="17961" dir="2700000">
                    <a:srgbClr val="4D004D"/>
                  </a:prst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ПРЕДУПРЕЖДЕНИЮ КОНФЛИКТА ИНТЕРЕСОВ</a:t>
            </a:r>
          </a:p>
        </p:txBody>
      </p:sp>
      <p:sp>
        <p:nvSpPr>
          <p:cNvPr id="192517" name="Oval 5"/>
          <p:cNvSpPr>
            <a:spLocks noChangeArrowheads="1"/>
          </p:cNvSpPr>
          <p:nvPr/>
        </p:nvSpPr>
        <p:spPr bwMode="auto">
          <a:xfrm>
            <a:off x="3348404" y="3368814"/>
            <a:ext cx="4463956" cy="1376756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CCFF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180000" bIns="180000" anchor="ctr">
            <a:spAutoFit/>
            <a:flatTx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ЗАПРЕТЫ И ОГРАНИЧЕНИЯ</a:t>
            </a:r>
          </a:p>
        </p:txBody>
      </p:sp>
      <p:sp>
        <p:nvSpPr>
          <p:cNvPr id="192518" name="Oval 6"/>
          <p:cNvSpPr>
            <a:spLocks noChangeArrowheads="1"/>
          </p:cNvSpPr>
          <p:nvPr/>
        </p:nvSpPr>
        <p:spPr bwMode="auto">
          <a:xfrm>
            <a:off x="971551" y="5041376"/>
            <a:ext cx="3385038" cy="1428214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66FFFF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ТРЕБОВАНИЯ </a:t>
            </a:r>
            <a:b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 СЛУЖЕБНОМУ ПОВЕДЕНИЮ</a:t>
            </a:r>
          </a:p>
        </p:txBody>
      </p:sp>
      <p:sp>
        <p:nvSpPr>
          <p:cNvPr id="192519" name="Oval 7"/>
          <p:cNvSpPr>
            <a:spLocks noChangeArrowheads="1"/>
          </p:cNvSpPr>
          <p:nvPr/>
        </p:nvSpPr>
        <p:spPr bwMode="auto">
          <a:xfrm>
            <a:off x="5508381" y="1221379"/>
            <a:ext cx="3311769" cy="143986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ПРАВА,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ОБЯЗАННОСТИ</a:t>
            </a:r>
          </a:p>
        </p:txBody>
      </p:sp>
      <p:sp>
        <p:nvSpPr>
          <p:cNvPr id="22534" name="AutoShape 14"/>
          <p:cNvSpPr>
            <a:spLocks noChangeArrowheads="1"/>
          </p:cNvSpPr>
          <p:nvPr/>
        </p:nvSpPr>
        <p:spPr bwMode="auto">
          <a:xfrm rot="3876328">
            <a:off x="623506" y="4596565"/>
            <a:ext cx="1490732" cy="370743"/>
          </a:xfrm>
          <a:prstGeom prst="notchedRightArrow">
            <a:avLst>
              <a:gd name="adj1" fmla="val 43657"/>
              <a:gd name="adj2" fmla="val 132047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2535" name="AutoShape 14"/>
          <p:cNvSpPr>
            <a:spLocks noChangeArrowheads="1"/>
          </p:cNvSpPr>
          <p:nvPr/>
        </p:nvSpPr>
        <p:spPr bwMode="auto">
          <a:xfrm rot="2032119">
            <a:off x="2524984" y="2957275"/>
            <a:ext cx="1589273" cy="401638"/>
          </a:xfrm>
          <a:prstGeom prst="notchedRightArrow">
            <a:avLst>
              <a:gd name="adj1" fmla="val 43657"/>
              <a:gd name="adj2" fmla="val 148050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2536" name="AutoShape 14"/>
          <p:cNvSpPr>
            <a:spLocks noChangeArrowheads="1"/>
          </p:cNvSpPr>
          <p:nvPr/>
        </p:nvSpPr>
        <p:spPr bwMode="auto">
          <a:xfrm rot="1030940">
            <a:off x="4169728" y="1201402"/>
            <a:ext cx="1865202" cy="401638"/>
          </a:xfrm>
          <a:prstGeom prst="notchedRightArrow">
            <a:avLst>
              <a:gd name="adj1" fmla="val 43657"/>
              <a:gd name="adj2" fmla="val 171128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6822158"/>
      </p:ext>
    </p:extLst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703385" y="476672"/>
            <a:ext cx="7829055" cy="8949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урегулирование конфликта интересов</a:t>
            </a:r>
          </a:p>
          <a:p>
            <a:pPr algn="ctr"/>
            <a:r>
              <a:rPr lang="ru-RU" sz="2400" kern="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включает </a:t>
            </a:r>
            <a:r>
              <a:rPr lang="ru-RU" sz="2400" kern="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себя:</a:t>
            </a:r>
          </a:p>
        </p:txBody>
      </p:sp>
      <p:sp>
        <p:nvSpPr>
          <p:cNvPr id="23555" name="Oval 7"/>
          <p:cNvSpPr>
            <a:spLocks noChangeArrowheads="1"/>
          </p:cNvSpPr>
          <p:nvPr/>
        </p:nvSpPr>
        <p:spPr bwMode="auto">
          <a:xfrm>
            <a:off x="235928" y="2100403"/>
            <a:ext cx="467457" cy="483909"/>
          </a:xfrm>
          <a:prstGeom prst="ellipse">
            <a:avLst/>
          </a:prstGeom>
          <a:gradFill rotWithShape="1">
            <a:gsLst>
              <a:gs pos="0">
                <a:srgbClr val="00182F"/>
              </a:gs>
              <a:gs pos="50000">
                <a:srgbClr val="003366"/>
              </a:gs>
              <a:gs pos="100000">
                <a:srgbClr val="00182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FFFF"/>
                  </a:outerShdw>
                </a:effectLst>
              </a14:hiddenEffects>
            </a:ext>
          </a:extLst>
        </p:spPr>
        <p:txBody>
          <a:bodyPr lIns="0" tIns="0" rIns="0" bIns="36000" anchor="ctr">
            <a:spAutoFit/>
          </a:bodyPr>
          <a:lstStyle>
            <a:lvl1pPr marL="2286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FFFF99"/>
                </a:solidFill>
                <a:latin typeface="Georgia" pitchFamily="18" charset="0"/>
              </a:rPr>
              <a:t>1</a:t>
            </a:r>
          </a:p>
        </p:txBody>
      </p:sp>
      <p:sp>
        <p:nvSpPr>
          <p:cNvPr id="23556" name="Oval 14"/>
          <p:cNvSpPr>
            <a:spLocks noChangeArrowheads="1"/>
          </p:cNvSpPr>
          <p:nvPr/>
        </p:nvSpPr>
        <p:spPr bwMode="auto">
          <a:xfrm>
            <a:off x="1502020" y="3751403"/>
            <a:ext cx="467457" cy="483909"/>
          </a:xfrm>
          <a:prstGeom prst="ellipse">
            <a:avLst/>
          </a:prstGeom>
          <a:gradFill rotWithShape="1">
            <a:gsLst>
              <a:gs pos="0">
                <a:srgbClr val="00182F"/>
              </a:gs>
              <a:gs pos="50000">
                <a:srgbClr val="003366"/>
              </a:gs>
              <a:gs pos="100000">
                <a:srgbClr val="00182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FFFF"/>
                  </a:outerShdw>
                </a:effectLst>
              </a14:hiddenEffects>
            </a:ext>
          </a:extLst>
        </p:spPr>
        <p:txBody>
          <a:bodyPr lIns="0" tIns="0" rIns="0" bIns="36000" anchor="ctr">
            <a:spAutoFit/>
          </a:bodyPr>
          <a:lstStyle>
            <a:lvl1pPr marL="2286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FFFF99"/>
                </a:solidFill>
                <a:latin typeface="Georgia" pitchFamily="18" charset="0"/>
              </a:rPr>
              <a:t>2</a:t>
            </a:r>
          </a:p>
        </p:txBody>
      </p:sp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2857500" y="5335588"/>
            <a:ext cx="6125308" cy="1181100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26000" tIns="0" rIns="126000" bIns="54000">
            <a:spAutoFit/>
          </a:bodyPr>
          <a:lstStyle>
            <a:lvl1pPr marL="627063" indent="-627063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800080"/>
                </a:solidFill>
                <a:sym typeface="Wingdings" pitchFamily="2" charset="2"/>
              </a:rPr>
              <a:t>	</a:t>
            </a:r>
            <a:r>
              <a:rPr lang="ru-RU" altLang="ru-RU" sz="2400" b="1" dirty="0">
                <a:solidFill>
                  <a:srgbClr val="FF0000"/>
                </a:solidFill>
              </a:rPr>
              <a:t>Предотвращение</a:t>
            </a:r>
            <a:r>
              <a:rPr lang="ru-RU" altLang="ru-RU" sz="2400" b="1" dirty="0">
                <a:solidFill>
                  <a:srgbClr val="003366"/>
                </a:solidFill>
              </a:rPr>
              <a:t> </a:t>
            </a:r>
            <a:br>
              <a:rPr lang="ru-RU" altLang="ru-RU" sz="2400" b="1" dirty="0">
                <a:solidFill>
                  <a:srgbClr val="003366"/>
                </a:solidFill>
              </a:rPr>
            </a:br>
            <a:r>
              <a:rPr lang="ru-RU" altLang="ru-RU" sz="2400" b="1" dirty="0">
                <a:solidFill>
                  <a:srgbClr val="003366"/>
                </a:solidFill>
              </a:rPr>
              <a:t>негативных последствий конфликта интересов</a:t>
            </a:r>
          </a:p>
        </p:txBody>
      </p:sp>
      <p:sp>
        <p:nvSpPr>
          <p:cNvPr id="23559" name="AutoShape 14"/>
          <p:cNvSpPr>
            <a:spLocks noChangeArrowheads="1"/>
          </p:cNvSpPr>
          <p:nvPr/>
        </p:nvSpPr>
        <p:spPr bwMode="auto">
          <a:xfrm rot="5400000">
            <a:off x="3902014" y="3295223"/>
            <a:ext cx="4008438" cy="370743"/>
          </a:xfrm>
          <a:prstGeom prst="notchedRightArrow">
            <a:avLst>
              <a:gd name="adj1" fmla="val 46250"/>
              <a:gd name="adj2" fmla="val 110291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3560" name="Text Box 3"/>
          <p:cNvSpPr txBox="1">
            <a:spLocks noChangeArrowheads="1"/>
          </p:cNvSpPr>
          <p:nvPr/>
        </p:nvSpPr>
        <p:spPr bwMode="auto">
          <a:xfrm>
            <a:off x="1403838" y="3659189"/>
            <a:ext cx="6125308" cy="1162523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26000" tIns="0" rIns="126000" bIns="54000">
            <a:spAutoFit/>
          </a:bodyPr>
          <a:lstStyle>
            <a:lvl1pPr marL="627063" indent="-627063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800080"/>
                </a:solidFill>
                <a:sym typeface="Wingdings" pitchFamily="2" charset="2"/>
              </a:rPr>
              <a:t>	</a:t>
            </a:r>
            <a:r>
              <a:rPr lang="ru-RU" altLang="ru-RU" sz="2400" b="1" dirty="0">
                <a:solidFill>
                  <a:srgbClr val="FF0000"/>
                </a:solidFill>
              </a:rPr>
              <a:t>Выявление</a:t>
            </a:r>
            <a:r>
              <a:rPr lang="ru-RU" altLang="ru-RU" sz="2400" b="1" dirty="0">
                <a:solidFill>
                  <a:srgbClr val="003366"/>
                </a:solidFill>
              </a:rPr>
              <a:t> </a:t>
            </a:r>
            <a:br>
              <a:rPr lang="ru-RU" altLang="ru-RU" sz="2400" b="1" dirty="0">
                <a:solidFill>
                  <a:srgbClr val="003366"/>
                </a:solidFill>
              </a:rPr>
            </a:br>
            <a:r>
              <a:rPr lang="ru-RU" altLang="ru-RU" sz="2400" b="1" dirty="0">
                <a:solidFill>
                  <a:srgbClr val="003366"/>
                </a:solidFill>
              </a:rPr>
              <a:t>потенциального конфликта интересов</a:t>
            </a:r>
          </a:p>
        </p:txBody>
      </p:sp>
      <p:sp>
        <p:nvSpPr>
          <p:cNvPr id="23561" name="AutoShape 14"/>
          <p:cNvSpPr>
            <a:spLocks noChangeArrowheads="1"/>
          </p:cNvSpPr>
          <p:nvPr/>
        </p:nvSpPr>
        <p:spPr bwMode="auto">
          <a:xfrm rot="5400000">
            <a:off x="3468749" y="2463373"/>
            <a:ext cx="2319338" cy="370743"/>
          </a:xfrm>
          <a:prstGeom prst="notchedRightArrow">
            <a:avLst>
              <a:gd name="adj1" fmla="val 44667"/>
              <a:gd name="adj2" fmla="val 117793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3562" name="Text Box 3"/>
          <p:cNvSpPr txBox="1">
            <a:spLocks noChangeArrowheads="1"/>
          </p:cNvSpPr>
          <p:nvPr/>
        </p:nvSpPr>
        <p:spPr bwMode="auto">
          <a:xfrm>
            <a:off x="137746" y="2008189"/>
            <a:ext cx="6125308" cy="815975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126000" tIns="0" rIns="126000" bIns="54000">
            <a:spAutoFit/>
          </a:bodyPr>
          <a:lstStyle>
            <a:lvl1pPr marL="627063" indent="-627063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800080"/>
                </a:solidFill>
                <a:sym typeface="Wingdings" pitchFamily="2" charset="2"/>
              </a:rPr>
              <a:t>	</a:t>
            </a:r>
            <a:r>
              <a:rPr lang="ru-RU" altLang="ru-RU" sz="2400" b="1" dirty="0">
                <a:solidFill>
                  <a:srgbClr val="FF0000"/>
                </a:solidFill>
              </a:rPr>
              <a:t>Предупреждени</a:t>
            </a:r>
            <a:r>
              <a:rPr lang="ru-RU" altLang="ru-RU" sz="2400" b="1" dirty="0">
                <a:solidFill>
                  <a:srgbClr val="800080"/>
                </a:solidFill>
              </a:rPr>
              <a:t>е</a:t>
            </a:r>
            <a:r>
              <a:rPr lang="ru-RU" altLang="ru-RU" sz="2400" b="1" dirty="0">
                <a:solidFill>
                  <a:srgbClr val="003366"/>
                </a:solidFill>
              </a:rPr>
              <a:t> </a:t>
            </a:r>
            <a:br>
              <a:rPr lang="ru-RU" altLang="ru-RU" sz="2400" b="1" dirty="0">
                <a:solidFill>
                  <a:srgbClr val="003366"/>
                </a:solidFill>
              </a:rPr>
            </a:br>
            <a:r>
              <a:rPr lang="ru-RU" altLang="ru-RU" sz="2400" b="1" dirty="0">
                <a:solidFill>
                  <a:srgbClr val="003366"/>
                </a:solidFill>
              </a:rPr>
              <a:t>возникновения конфликта интересов</a:t>
            </a:r>
          </a:p>
        </p:txBody>
      </p:sp>
      <p:sp>
        <p:nvSpPr>
          <p:cNvPr id="23563" name="AutoShape 14"/>
          <p:cNvSpPr>
            <a:spLocks noChangeArrowheads="1"/>
          </p:cNvSpPr>
          <p:nvPr/>
        </p:nvSpPr>
        <p:spPr bwMode="auto">
          <a:xfrm rot="5400000">
            <a:off x="2945118" y="1675973"/>
            <a:ext cx="693738" cy="370743"/>
          </a:xfrm>
          <a:prstGeom prst="notchedRightArrow">
            <a:avLst>
              <a:gd name="adj1" fmla="val 50991"/>
              <a:gd name="adj2" fmla="val 69571"/>
            </a:avLst>
          </a:prstGeom>
          <a:gradFill rotWithShape="1">
            <a:gsLst>
              <a:gs pos="0">
                <a:srgbClr val="E1FFFF"/>
              </a:gs>
              <a:gs pos="100000">
                <a:srgbClr val="003366"/>
              </a:gs>
            </a:gsLst>
            <a:lin ang="0" scaled="1"/>
          </a:gradFill>
          <a:ln w="22225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3014001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1069731" y="645318"/>
            <a:ext cx="6815504" cy="55143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2400" b="1" kern="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ПУТИ ВЫЯВЛЕНИЯ КОНФЛИКТА ИНТЕРЕСОВ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50582" y="3795714"/>
            <a:ext cx="8642838" cy="1144587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26000" tIns="0" rIns="126000" bIns="1800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FF0000"/>
                </a:solidFill>
              </a:rPr>
              <a:t>Анализ информационных материалов</a:t>
            </a:r>
            <a:r>
              <a:rPr lang="ru-RU" altLang="ru-RU" sz="2400" b="1" dirty="0">
                <a:solidFill>
                  <a:srgbClr val="800080"/>
                </a:solidFill>
              </a:rPr>
              <a:t>,</a:t>
            </a:r>
            <a:r>
              <a:rPr lang="ru-RU" altLang="ru-RU" sz="2400" b="1" dirty="0">
                <a:solidFill>
                  <a:srgbClr val="003366"/>
                </a:solidFill>
              </a:rPr>
              <a:t> предоставляемых государственным служащим о себе в соответствии с законом о государственной службе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50582" y="1420813"/>
            <a:ext cx="8642838" cy="779462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26000" tIns="0" rIns="126000" bIns="1800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FF0000"/>
                </a:solidFill>
              </a:rPr>
              <a:t>Личные заявления </a:t>
            </a:r>
            <a:r>
              <a:rPr lang="ru-RU" altLang="ru-RU" sz="2400" b="1" dirty="0">
                <a:solidFill>
                  <a:srgbClr val="003366"/>
                </a:solidFill>
              </a:rPr>
              <a:t>государственных служащих о конфликте интересов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50582" y="2428875"/>
            <a:ext cx="8642838" cy="1144588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26000" tIns="0" rIns="126000" bIns="1800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FF0000"/>
                </a:solidFill>
              </a:rPr>
              <a:t>Заявления физических </a:t>
            </a:r>
            <a:r>
              <a:rPr lang="ru-RU" altLang="ru-RU" sz="2400" b="1" dirty="0">
                <a:solidFill>
                  <a:srgbClr val="003366"/>
                </a:solidFill>
              </a:rPr>
              <a:t>или </a:t>
            </a:r>
            <a:r>
              <a:rPr lang="ru-RU" altLang="ru-RU" sz="2400" b="1" dirty="0">
                <a:solidFill>
                  <a:srgbClr val="FF0000"/>
                </a:solidFill>
              </a:rPr>
              <a:t>юридических лиц</a:t>
            </a:r>
            <a:r>
              <a:rPr lang="ru-RU" altLang="ru-RU" sz="2400" b="1" dirty="0">
                <a:solidFill>
                  <a:srgbClr val="800080"/>
                </a:solidFill>
              </a:rPr>
              <a:t>,</a:t>
            </a:r>
            <a:r>
              <a:rPr lang="ru-RU" altLang="ru-RU" sz="2400" b="1" dirty="0">
                <a:solidFill>
                  <a:srgbClr val="003366"/>
                </a:solidFill>
              </a:rPr>
              <a:t> считающих себя пострадавшими от неправомерных действий государственных служащих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50582" y="5164139"/>
            <a:ext cx="8642838" cy="1144587"/>
          </a:xfrm>
          <a:prstGeom prst="rect">
            <a:avLst/>
          </a:prstGeom>
          <a:ln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126000" tIns="0" rIns="126000" bIns="1800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 sz="2400" b="1" dirty="0">
                <a:solidFill>
                  <a:srgbClr val="FF0000"/>
                </a:solidFill>
              </a:rPr>
              <a:t>Заявления третьих лиц</a:t>
            </a:r>
            <a:r>
              <a:rPr lang="ru-RU" altLang="ru-RU" sz="2400" b="1" dirty="0">
                <a:solidFill>
                  <a:srgbClr val="800080"/>
                </a:solidFill>
              </a:rPr>
              <a:t>,</a:t>
            </a:r>
            <a:r>
              <a:rPr lang="ru-RU" altLang="ru-RU" sz="2400" b="1" dirty="0">
                <a:solidFill>
                  <a:srgbClr val="003366"/>
                </a:solidFill>
              </a:rPr>
              <a:t> считающих, что имеет место конфликт интересов, который может нанести ущерб интересам государства или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22657582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772818"/>
            <a:ext cx="7804387" cy="4752527"/>
          </a:xfrm>
          <a:ln>
            <a:solidFill>
              <a:srgbClr val="7030A0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ct val="30000"/>
              </a:spcBef>
              <a:buNone/>
              <a:tabLst>
                <a:tab pos="444500" algn="l"/>
              </a:tabLst>
            </a:pP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Обеспечение </a:t>
            </a:r>
            <a:r>
              <a:rPr lang="ru-RU" altLang="ru-RU" sz="19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доведения до сведения государственных служащих и лиц, претендующих на замещение должностей государственной службы:</a:t>
            </a:r>
          </a:p>
          <a:p>
            <a:pPr marL="444500" lvl="1" indent="-265113" algn="just">
              <a:spcBef>
                <a:spcPct val="30000"/>
              </a:spcBef>
              <a:buClr>
                <a:srgbClr val="003366"/>
              </a:buClr>
              <a:buSzTx/>
              <a:buFont typeface="Wingdings" pitchFamily="2" charset="2"/>
              <a:buChar char="ü"/>
              <a:tabLst>
                <a:tab pos="444500" algn="l"/>
              </a:tabLst>
            </a:pP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ограничений, запретов, обязанностей</a:t>
            </a:r>
            <a:r>
              <a:rPr lang="ru-RU" altLang="ru-RU" sz="19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19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обусловленных спецификой государственной службы;</a:t>
            </a:r>
          </a:p>
          <a:p>
            <a:pPr marL="444500" lvl="1" indent="-265113" algn="just">
              <a:spcBef>
                <a:spcPct val="30000"/>
              </a:spcBef>
              <a:buClr>
                <a:srgbClr val="003366"/>
              </a:buClr>
              <a:buSzTx/>
              <a:buFont typeface="Wingdings" pitchFamily="2" charset="2"/>
              <a:buChar char="ü"/>
              <a:tabLst>
                <a:tab pos="444500" algn="l"/>
              </a:tabLst>
            </a:pP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требований к служебному поведению </a:t>
            </a:r>
            <a:r>
              <a:rPr lang="ru-RU" altLang="ru-RU" sz="19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государственных служащих, предусмотренных законодательством Российской Федерации, общих принципов служебного поведения;</a:t>
            </a:r>
          </a:p>
          <a:p>
            <a:pPr marL="444500" lvl="1" indent="-265113" algn="just">
              <a:spcBef>
                <a:spcPct val="30000"/>
              </a:spcBef>
              <a:buClr>
                <a:srgbClr val="003366"/>
              </a:buClr>
              <a:buSzTx/>
              <a:buFont typeface="Wingdings" pitchFamily="2" charset="2"/>
              <a:buChar char="ü"/>
              <a:tabLst>
                <a:tab pos="444500" algn="l"/>
              </a:tabLst>
            </a:pP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порядка предоставления сведений</a:t>
            </a:r>
            <a:r>
              <a:rPr lang="ru-RU" altLang="ru-RU" sz="19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9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доходах, об имуществе и обязательствах имущественного характера гражданами, претендующими на замещение должностей государственной службы и государственными служащими;</a:t>
            </a:r>
          </a:p>
          <a:p>
            <a:pPr marL="444500" lvl="1" indent="-265113" algn="just">
              <a:spcBef>
                <a:spcPct val="30000"/>
              </a:spcBef>
              <a:buClr>
                <a:srgbClr val="003366"/>
              </a:buClr>
              <a:buSzTx/>
              <a:buFont typeface="Wingdings" pitchFamily="2" charset="2"/>
              <a:buChar char="ü"/>
              <a:tabLst>
                <a:tab pos="444500" algn="l"/>
              </a:tabLst>
            </a:pP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порядка уведомления представителя нанимателя </a:t>
            </a:r>
            <a:r>
              <a:rPr lang="ru-RU" altLang="ru-RU" sz="19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(работодателя)</a:t>
            </a:r>
            <a:r>
              <a:rPr lang="ru-R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 фактах обращения в целях склонения государственного служащего к совершению коррупционных правонарушений</a:t>
            </a:r>
            <a:r>
              <a:rPr lang="ru-RU" altLang="ru-RU" sz="19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19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перечня сведений, содержащихся в уведомлениях, организация проверки этих сведений и порядка регистрации уведомлений.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764704"/>
            <a:ext cx="7797552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СИСТЕМА МЕР</a:t>
            </a:r>
            <a:br>
              <a:rPr lang="ru-RU" alt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ОБЕСПЕЧЕНИЮ СОБЛЮДЕНИЯ ГОСУДАРСТВЕННЫМИ СЛУЖАЩИМИ </a:t>
            </a:r>
            <a:r>
              <a:rPr lang="ru-RU" altLang="ru-RU" sz="18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18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ограничений, запретов, требований к служебному поведению, </a:t>
            </a:r>
            <a:br>
              <a:rPr lang="ru-RU" altLang="ru-RU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ru-RU" altLang="ru-RU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общих принципов служебного поведения</a:t>
            </a:r>
            <a:endParaRPr lang="ru-RU" sz="1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119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980728"/>
            <a:ext cx="7804387" cy="5544617"/>
          </a:xfrm>
          <a:ln>
            <a:solidFill>
              <a:srgbClr val="002060"/>
            </a:solidFill>
          </a:ln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ct val="30000"/>
              </a:spcBef>
              <a:buClr>
                <a:schemeClr val="accent1"/>
              </a:buClr>
              <a:buSzPct val="70000"/>
              <a:buNone/>
            </a:pP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Проверка сведений,</a:t>
            </a:r>
            <a:r>
              <a:rPr lang="ru-RU" altLang="ru-RU" sz="2600" b="1" dirty="0">
                <a:solidFill>
                  <a:srgbClr val="1905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представленных гражданами, претендующими на замещение должностей государственной службы, предусматривающая, в том числе, организацию взаимодействия по данному вопросу с подразделениями правоохранительных органов.</a:t>
            </a:r>
          </a:p>
          <a:p>
            <a:pPr marL="0" indent="0" algn="just">
              <a:spcBef>
                <a:spcPct val="30000"/>
              </a:spcBef>
              <a:buClr>
                <a:schemeClr val="accent1"/>
              </a:buClr>
              <a:buSzPct val="70000"/>
              <a:buNone/>
            </a:pP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Выявление и устранение причин и условий,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способствующих возникновению конфликта интересов на государственной службе.</a:t>
            </a:r>
          </a:p>
          <a:p>
            <a:pPr marL="0" indent="0" algn="just">
              <a:spcBef>
                <a:spcPct val="30000"/>
              </a:spcBef>
              <a:buClr>
                <a:schemeClr val="accent1"/>
              </a:buClr>
              <a:buSzPct val="70000"/>
              <a:buNone/>
            </a:pP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Правовое просвещение </a:t>
            </a:r>
            <a:r>
              <a:rPr lang="ru-RU" alt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государственных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служащих.</a:t>
            </a:r>
          </a:p>
          <a:p>
            <a:pPr marL="0" indent="0" algn="just">
              <a:spcBef>
                <a:spcPct val="30000"/>
              </a:spcBef>
              <a:buClr>
                <a:schemeClr val="accent1"/>
              </a:buClr>
              <a:buSzPct val="70000"/>
              <a:buNone/>
            </a:pP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Оказание </a:t>
            </a:r>
            <a:r>
              <a:rPr lang="ru-RU" alt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государственным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служащим консультативной помощи по вопросам, связанным с применением на практике требований к служебному поведению и общих принципов служебного поведения государственных служащих, а также с уведомлением представителя нанимателя о фактах совершения </a:t>
            </a:r>
            <a:r>
              <a:rPr lang="ru-RU" alt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служащими коррупционных и иных правонарушений, непредставления ими сведений либо представления недостоверных или неполных сведений о доходах, об имуществе и обязательствах </a:t>
            </a: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имущественного характера.</a:t>
            </a:r>
          </a:p>
          <a:p>
            <a:pPr marL="0" indent="0" algn="just">
              <a:spcBef>
                <a:spcPct val="30000"/>
              </a:spcBef>
              <a:buClr>
                <a:schemeClr val="accent1"/>
              </a:buClr>
              <a:buSzPct val="70000"/>
              <a:buNone/>
            </a:pP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r>
              <a:rPr lang="ru-RU" altLang="ru-RU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</a:t>
            </a:r>
            <a:r>
              <a:rPr lang="ru-RU" altLang="ru-RU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комиссий по соблюдению требований к служебному поведению </a:t>
            </a:r>
            <a:r>
              <a:rPr lang="ru-RU" altLang="ru-RU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государственных </a:t>
            </a:r>
            <a:r>
              <a:rPr lang="ru-RU" altLang="ru-RU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гражданских служащих и урегулированию конфликта интересов.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94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167552"/>
              </p:ext>
            </p:extLst>
          </p:nvPr>
        </p:nvGraphicFramePr>
        <p:xfrm>
          <a:off x="971600" y="1340768"/>
          <a:ext cx="7704856" cy="5040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620688"/>
            <a:ext cx="7941568" cy="7920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предотвращения и урегулирования конфликта интересов на государственной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службе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02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792088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Ответственность за несоблюдение законодательства по противодействию коррупции</a:t>
            </a:r>
          </a:p>
          <a:p>
            <a:pPr algn="ctr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70004893"/>
              </p:ext>
            </p:extLst>
          </p:nvPr>
        </p:nvGraphicFramePr>
        <p:xfrm>
          <a:off x="323528" y="1387090"/>
          <a:ext cx="8352928" cy="4801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ятиугольник 4"/>
          <p:cNvSpPr/>
          <p:nvPr/>
        </p:nvSpPr>
        <p:spPr>
          <a:xfrm>
            <a:off x="1331640" y="4941168"/>
            <a:ext cx="7108440" cy="1008112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97965" tIns="60960" rIns="113792" bIns="60960" numCol="1" spcCol="1270" anchor="ctr" anchorCtr="0">
            <a:noAutofit/>
          </a:bodyPr>
          <a:lstStyle/>
          <a:p>
            <a:pPr lvl="0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0390" y="2708920"/>
            <a:ext cx="1008112" cy="1006987"/>
          </a:xfrm>
          <a:prstGeom prst="ellipse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000" r="-17000"/>
            </a:stretch>
          </a:blipFill>
          <a:ln>
            <a:solidFill>
              <a:srgbClr val="FF0000"/>
            </a:solidFill>
          </a:ln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4253174"/>
              <a:satOff val="-10816"/>
              <a:lumOff val="-137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25674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196751"/>
            <a:ext cx="7776864" cy="4968553"/>
          </a:xfrm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полная информация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ТИПОВЫХ СИТУАЦИЯХ </a:t>
            </a: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РЕКОМЕНДАЦИЯХ, </a:t>
            </a: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для государственных служащих,</a:t>
            </a:r>
            <a:r>
              <a:rPr lang="ru-RU" alt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так и </a:t>
            </a: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для представителя нанимателя по предотвращению и урегулированию конфликта 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интересов</a:t>
            </a:r>
            <a:r>
              <a:rPr lang="ru-RU" altLang="ru-RU" sz="2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а также 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КОММЕНТАРИИ</a:t>
            </a:r>
            <a:r>
              <a:rPr lang="ru-RU" altLang="ru-RU" sz="2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поясняющие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почему та или иная ситуация является конфликтом интересов,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содержащие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конкретные примеры типовой ситуации или другую полезную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информацию изложена  в письме </a:t>
            </a:r>
          </a:p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МИНИСТЕРСТВА </a:t>
            </a: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ТРУДА И СОЦИАЛЬНОЙ ЗАЩИТЫ </a:t>
            </a:r>
            <a:b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РОССИЙСКОЙ 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ФЕДЕРАЦИИ </a:t>
            </a:r>
          </a:p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2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 15 </a:t>
            </a:r>
            <a:r>
              <a:rPr lang="ru-RU" alt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октября 2012 </a:t>
            </a:r>
            <a:r>
              <a:rPr lang="ru-RU" altLang="ru-RU" sz="2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 №</a:t>
            </a:r>
            <a:r>
              <a:rPr lang="ru-RU" sz="2000" b="1" dirty="0"/>
              <a:t>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18-2/10/1-2088</a:t>
            </a:r>
            <a:r>
              <a:rPr lang="ru-RU" altLang="ru-RU" sz="2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alt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sz="20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ОБЗОР ТИПОВЫХ СИТУАЦИЙ КОНФЛИКТА ИНТЕРЕСОВ НА ГОСУДАРСТВЕННОЙ СЛУЖБЕ РОССИЙСКОЙ ФЕДЕРАЦИИ И ПОРЯДКА ИХ УРЕГУЛИРОВАНИЯ</a:t>
            </a: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endParaRPr lang="ru-RU" alt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Font typeface="Wingdings 2" pitchFamily="18" charset="2"/>
              <a:buNone/>
            </a:pPr>
            <a:endParaRPr lang="ru-RU" alt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65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33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6984</TotalTime>
  <Words>3341</Words>
  <Application>Microsoft Office PowerPoint</Application>
  <PresentationFormat>Экран (4:3)</PresentationFormat>
  <Paragraphs>217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1. Конфликт интересов, связанный с выполнением отдельных функций государственного управления в отношении родственников и/или иных лиц, с которыми связана личная заинтересованность государственного служащего. </vt:lpstr>
      <vt:lpstr> 2. Конфликт интересов, связанный с выполнением иной оплачиваемой работы </vt:lpstr>
      <vt:lpstr>Презентация PowerPoint</vt:lpstr>
      <vt:lpstr>Презентация PowerPoint</vt:lpstr>
      <vt:lpstr>3. Конфликт интересов, связанный с владением ценными бумагами, банковскими вкладами </vt:lpstr>
      <vt:lpstr>Презентация PowerPoint</vt:lpstr>
      <vt:lpstr>4. Конфликт интересов, связанный с получением подарков и услуг </vt:lpstr>
      <vt:lpstr>Презентация PowerPoint</vt:lpstr>
      <vt:lpstr>Презентация PowerPoint</vt:lpstr>
      <vt:lpstr>Презентация PowerPoint</vt:lpstr>
      <vt:lpstr>5. Конфликт интересов, связанный с имущественными обязательствами и судебными разбирательствами </vt:lpstr>
      <vt:lpstr>Презентация PowerPoint</vt:lpstr>
      <vt:lpstr> 6. Конфликт интересов, связанный с взаимодействием с бывшим работодателем и трудоустройством после увольнения с государственной службы </vt:lpstr>
      <vt:lpstr>Презентация PowerPoint</vt:lpstr>
      <vt:lpstr> 7. Ситуации, связанные с явным нарушением государственным служащим установленных запретов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СИСТЕМА МЕР ПО ОБЕСПЕЧЕНИЮ СОБЛЮДЕНИЯ ГОСУДАРСТВЕННЫМИ СЛУЖАЩИМИ  ограничений, запретов, требований к служебному поведению,  общих принципов служебного поведения</vt:lpstr>
      <vt:lpstr>Презентация PowerPoint</vt:lpstr>
      <vt:lpstr>Порядок предотвращения и урегулирования конфликта интересов на государственной службе </vt:lpstr>
      <vt:lpstr>Презентация PowerPoint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Саичкина Валентина Михайловна</cp:lastModifiedBy>
  <cp:revision>348</cp:revision>
  <cp:lastPrinted>2014-01-31T04:56:33Z</cp:lastPrinted>
  <dcterms:created xsi:type="dcterms:W3CDTF">2013-09-24T14:29:11Z</dcterms:created>
  <dcterms:modified xsi:type="dcterms:W3CDTF">2015-11-05T10:37:19Z</dcterms:modified>
</cp:coreProperties>
</file>