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9"/>
  </p:notesMasterIdLst>
  <p:handoutMasterIdLst>
    <p:handoutMasterId r:id="rId10"/>
  </p:handoutMasterIdLst>
  <p:sldIdLst>
    <p:sldId id="280" r:id="rId2"/>
    <p:sldId id="282" r:id="rId3"/>
    <p:sldId id="286" r:id="rId4"/>
    <p:sldId id="284" r:id="rId5"/>
    <p:sldId id="285" r:id="rId6"/>
    <p:sldId id="277" r:id="rId7"/>
    <p:sldId id="275" r:id="rId8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6A0D"/>
    <a:srgbClr val="2F3C0C"/>
    <a:srgbClr val="6C5200"/>
    <a:srgbClr val="600000"/>
    <a:srgbClr val="F3943B"/>
    <a:srgbClr val="954C09"/>
    <a:srgbClr val="C49500"/>
    <a:srgbClr val="EAB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BE5AE8-677C-4E29-B13E-2560EC22AB2A}" type="datetimeFigureOut">
              <a:rPr lang="ru-RU" smtClean="0"/>
              <a:t>31.08.2015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29F0F6-9002-4348-824C-5A50A3286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0819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54D674-C681-485F-949B-7690AFD62749}" type="datetimeFigureOut">
              <a:rPr lang="ru-RU" smtClean="0"/>
              <a:t>31.08.2015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73CBAC-BF28-407D-8148-D375577A72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82636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73CBAC-BF28-407D-8148-D375577A728F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53701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73CBAC-BF28-407D-8148-D375577A728F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8889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7949" y="2060848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4192" y="4077072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7" name="Freeform 22"/>
          <p:cNvSpPr>
            <a:spLocks/>
          </p:cNvSpPr>
          <p:nvPr userDrawn="1"/>
        </p:nvSpPr>
        <p:spPr bwMode="hidden">
          <a:xfrm rot="10800000">
            <a:off x="757941" y="5805264"/>
            <a:ext cx="5571656" cy="124287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2" name="Group 15"/>
          <p:cNvGrpSpPr>
            <a:grpSpLocks noChangeAspect="1"/>
          </p:cNvGrpSpPr>
          <p:nvPr userDrawn="1"/>
        </p:nvGrpSpPr>
        <p:grpSpPr bwMode="hidden">
          <a:xfrm>
            <a:off x="647932" y="1435474"/>
            <a:ext cx="7471903" cy="543425"/>
            <a:chOff x="-3905251" y="4219078"/>
            <a:chExt cx="13027839" cy="1892300"/>
          </a:xfrm>
        </p:grpSpPr>
        <p:sp>
          <p:nvSpPr>
            <p:cNvPr id="25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5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23" name="Picture 9" descr="C:\Users\korkin\Pictures\Безымянный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72815"/>
            <a:ext cx="2016224" cy="221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4123"/>
            <a:ext cx="8064896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1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781"/>
            <a:ext cx="248303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0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4" y="6649467"/>
            <a:ext cx="8937751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619672" y="332656"/>
            <a:ext cx="7056784" cy="1008112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0" y="332656"/>
            <a:ext cx="7056784" cy="1008112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484784"/>
            <a:ext cx="3822192" cy="50405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4008" y="1484784"/>
            <a:ext cx="3822192" cy="50405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0" y="404664"/>
            <a:ext cx="7221488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87624" y="148478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87624" y="2204864"/>
            <a:ext cx="3820055" cy="432048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76056" y="148478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76056" y="2204864"/>
            <a:ext cx="3822192" cy="432048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8024" y="718428"/>
            <a:ext cx="3812645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88025" y="2276873"/>
            <a:ext cx="3898776" cy="396044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2060848"/>
            <a:ext cx="4008824" cy="4104456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pic>
        <p:nvPicPr>
          <p:cNvPr id="26" name="Picture 9" descr="C:\Users\korkin\Pictures\Безымянный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72815"/>
            <a:ext cx="2016224" cy="221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0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4123"/>
            <a:ext cx="8064896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11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781"/>
            <a:ext cx="248303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10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4" y="6649467"/>
            <a:ext cx="8937751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908720"/>
            <a:ext cx="7437512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7" y="1916832"/>
            <a:ext cx="7408333" cy="4392488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3.emf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46929" y="376056"/>
            <a:ext cx="6714238" cy="9108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7725" y="1412776"/>
            <a:ext cx="7684715" cy="51125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pic>
        <p:nvPicPr>
          <p:cNvPr id="1033" name="Picture 9" descr="C:\Users\korkin\Pictures\Безымянный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72815"/>
            <a:ext cx="2016224" cy="221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4123"/>
            <a:ext cx="8064896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781"/>
            <a:ext cx="248303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4" y="6649467"/>
            <a:ext cx="8937751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a.pudovkina@egov66.ru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7584" y="1772816"/>
            <a:ext cx="8064896" cy="324036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Марина Георгиевна Черкасова, </a:t>
            </a:r>
            <a:b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председатель Общественного совета Министерства социальной политики Свердловской области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2268538" y="609329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04 сентября 2015 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46053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91680" y="404664"/>
            <a:ext cx="7056784" cy="5832648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Федеральный </a:t>
            </a:r>
            <a:r>
              <a:rPr lang="ru-RU" sz="18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закон </a:t>
            </a:r>
            <a:r>
              <a:rPr lang="ru-RU" sz="18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21 июля 2014 года</a:t>
            </a:r>
            <a:r>
              <a:rPr lang="ru-RU" sz="18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№ 212-ФЗ «Об основах общественного контроля в Российской Федерации</a:t>
            </a:r>
            <a:r>
              <a:rPr lang="ru-RU" sz="18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br>
              <a:rPr lang="ru-RU" sz="18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Постановление 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Правительства Свердловской области от 29.07.2015 № 691-ПП </a:t>
            </a:r>
            <a:br>
              <a:rPr lang="ru-RU" sz="1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«О внесении изменений в постановление Правительства Свердловской области от 07.02.2014 № 65-ПП «Об утверждении Порядка образования  общественных советов при областных исполнительных органах государственной власти Свердловской области»</a:t>
            </a:r>
            <a:br>
              <a:rPr lang="ru-RU" sz="1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Проект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приказа Министерства социальной политики Свердловской области </a:t>
            </a:r>
            <a:b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«О </a:t>
            </a: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внесении изменений в Положение об Общественном совете Министерства социальной политики Свердловской области, </a:t>
            </a:r>
            <a:b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утвержденное приказом Министерства социальной политики Свердловской области от 08.05.2014 №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258»</a:t>
            </a:r>
            <a:endPara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Выгнутая влево стрелка 1"/>
          <p:cNvSpPr/>
          <p:nvPr/>
        </p:nvSpPr>
        <p:spPr>
          <a:xfrm>
            <a:off x="899592" y="908720"/>
            <a:ext cx="1152128" cy="410445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Выгнутая вправо стрелка 3"/>
          <p:cNvSpPr/>
          <p:nvPr/>
        </p:nvSpPr>
        <p:spPr>
          <a:xfrm>
            <a:off x="8244408" y="2960948"/>
            <a:ext cx="720080" cy="252028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7131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619672" y="1052736"/>
            <a:ext cx="7344816" cy="511256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Общественный совет Министерства социальной политики Свердловской области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создается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для выполнения </a:t>
            </a: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консультативно-совещательных функций при Министерстве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социальной политики Свердловской области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участия в осуществлении общественного контроля в порядке и формах, которые предусмотрены Федеральным законом об основах общественного контроля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, другими федеральными законами и нормативными правовыми актами Российской Федерации, законами и нормативными правовыми актами Свердловской области. Общественный совет обеспечивает взаимодействие граждан Российской Федерации, проживающих на территории Свердловской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области,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и региональных, местных общественных объединений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Министерством в целях обсуждения вопросов социальной защиты и социального обслуживания населения Свердловской области, осуществления общественного контроля, соблюдения прав и свобод человека и гражданина, прав общественных объединений, развития гражданского общества в Свердловской области.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19672" y="332656"/>
            <a:ext cx="7056784" cy="72008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Цель создания  Общественного совета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94132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403648" y="1412776"/>
            <a:ext cx="7612707" cy="5112568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ru-RU" sz="2900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2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Членом </a:t>
            </a:r>
            <a:r>
              <a:rPr lang="ru-RU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Общественного совета может быть гражданин: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900" dirty="0">
                <a:latin typeface="Arial" panose="020B0604020202020204" pitchFamily="34" charset="0"/>
                <a:cs typeface="Arial" panose="020B0604020202020204" pitchFamily="34" charset="0"/>
              </a:rPr>
              <a:t>имеющий гражданство Российской Федерации;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900" dirty="0">
                <a:latin typeface="Arial" panose="020B0604020202020204" pitchFamily="34" charset="0"/>
                <a:cs typeface="Arial" panose="020B0604020202020204" pitchFamily="34" charset="0"/>
              </a:rPr>
              <a:t>достигший возраста 18 лет</a:t>
            </a:r>
            <a:r>
              <a:rPr lang="ru-RU" sz="29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>
              <a:buNone/>
            </a:pPr>
            <a:endParaRPr lang="ru-RU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2900" dirty="0">
                <a:latin typeface="Arial" panose="020B0604020202020204" pitchFamily="34" charset="0"/>
                <a:cs typeface="Arial" panose="020B0604020202020204" pitchFamily="34" charset="0"/>
              </a:rPr>
              <a:t>В состав Общественного совета </a:t>
            </a:r>
            <a:r>
              <a:rPr lang="ru-RU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не могут входить лица, замещающие государственные должности </a:t>
            </a:r>
            <a:r>
              <a:rPr lang="ru-RU" sz="2900" dirty="0">
                <a:latin typeface="Arial" panose="020B0604020202020204" pitchFamily="34" charset="0"/>
                <a:cs typeface="Arial" panose="020B0604020202020204" pitchFamily="34" charset="0"/>
              </a:rPr>
              <a:t>Российской Федерации и субъектов Российской Федерации, должности государственной службы Российской Федерации и субъектов Российской Федерации, и лица, замещающие муниципальные должности и должности муниципальной службы, </a:t>
            </a:r>
            <a:r>
              <a:rPr lang="ru-RU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 также другие лица, которые </a:t>
            </a:r>
            <a:r>
              <a:rPr lang="ru-RU" sz="2900" dirty="0">
                <a:latin typeface="Arial" panose="020B0604020202020204" pitchFamily="34" charset="0"/>
                <a:cs typeface="Arial" panose="020B0604020202020204" pitchFamily="34" charset="0"/>
              </a:rPr>
              <a:t>в соответствии с </a:t>
            </a:r>
            <a:r>
              <a:rPr lang="ru-RU" sz="2900" dirty="0" smtClean="0">
                <a:latin typeface="Arial" panose="020B0604020202020204" pitchFamily="34" charset="0"/>
                <a:cs typeface="Arial" panose="020B0604020202020204" pitchFamily="34" charset="0"/>
              </a:rPr>
              <a:t>Федеральным законом  </a:t>
            </a:r>
            <a:r>
              <a:rPr lang="ru-RU" sz="2900" dirty="0">
                <a:latin typeface="Arial" panose="020B0604020202020204" pitchFamily="34" charset="0"/>
                <a:cs typeface="Arial" panose="020B0604020202020204" pitchFamily="34" charset="0"/>
              </a:rPr>
              <a:t>от 04 апреля 2005 года № 32-ФЗ </a:t>
            </a:r>
            <a:r>
              <a:rPr lang="ru-RU" sz="2900" dirty="0" smtClean="0">
                <a:latin typeface="Arial" panose="020B0604020202020204" pitchFamily="34" charset="0"/>
                <a:cs typeface="Arial" panose="020B0604020202020204" pitchFamily="34" charset="0"/>
              </a:rPr>
              <a:t> «</a:t>
            </a:r>
            <a:r>
              <a:rPr lang="ru-RU" sz="2900" dirty="0">
                <a:latin typeface="Arial" panose="020B0604020202020204" pitchFamily="34" charset="0"/>
                <a:cs typeface="Arial" panose="020B0604020202020204" pitchFamily="34" charset="0"/>
              </a:rPr>
              <a:t>Об Общественной палате Российской Федерации» </a:t>
            </a:r>
            <a:r>
              <a:rPr lang="ru-RU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не могут быть членами Общественной палаты Российской Федерации</a:t>
            </a:r>
            <a:r>
              <a:rPr lang="ru-RU" sz="29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ru-RU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членов Общественного совета распространяются ограничения, предусмотренные для членов Общественной палаты Российской Федерации</a:t>
            </a:r>
            <a:r>
              <a:rPr lang="ru-RU" sz="29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ru-RU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Не допускаются к выдвижению кандидатов в члены Общественного совета</a:t>
            </a:r>
            <a:r>
              <a:rPr lang="ru-RU" sz="29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r>
              <a:rPr lang="ru-RU" sz="2900" dirty="0">
                <a:latin typeface="Arial" panose="020B0604020202020204" pitchFamily="34" charset="0"/>
                <a:cs typeface="Arial" panose="020B0604020202020204" pitchFamily="34" charset="0"/>
              </a:rPr>
              <a:t>1) некоммерческие организации, которым в соответствии с </a:t>
            </a:r>
            <a:r>
              <a:rPr lang="ru-RU" sz="2900" dirty="0" smtClean="0">
                <a:latin typeface="Arial" panose="020B0604020202020204" pitchFamily="34" charset="0"/>
                <a:cs typeface="Arial" panose="020B0604020202020204" pitchFamily="34" charset="0"/>
              </a:rPr>
              <a:t>Федеральным законом </a:t>
            </a:r>
            <a:br>
              <a:rPr lang="ru-RU" sz="29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900" dirty="0" smtClean="0">
                <a:latin typeface="Arial" panose="020B0604020202020204" pitchFamily="34" charset="0"/>
                <a:cs typeface="Arial" panose="020B0604020202020204" pitchFamily="34" charset="0"/>
              </a:rPr>
              <a:t>от </a:t>
            </a:r>
            <a:r>
              <a:rPr lang="ru-RU" sz="2900" dirty="0">
                <a:latin typeface="Arial" panose="020B0604020202020204" pitchFamily="34" charset="0"/>
                <a:cs typeface="Arial" panose="020B0604020202020204" pitchFamily="34" charset="0"/>
              </a:rPr>
              <a:t>25 июля 2002 года № 114-ФЗ «О противодействии экстремистской деятельности» вынесено предупреждение в письменной форме о недопустимости осуществления экстремистской деятельности, - в течение одного года со дня вынесения предупреждения, если оно не было признано судом незаконным;</a:t>
            </a:r>
          </a:p>
          <a:p>
            <a:pPr marL="0" indent="0">
              <a:buNone/>
            </a:pPr>
            <a:r>
              <a:rPr lang="ru-RU" sz="2900" dirty="0">
                <a:latin typeface="Arial" panose="020B0604020202020204" pitchFamily="34" charset="0"/>
                <a:cs typeface="Arial" panose="020B0604020202020204" pitchFamily="34" charset="0"/>
              </a:rPr>
              <a:t>2) некоммерческие организации, деятельность которых приостановлена в соответствии с </a:t>
            </a:r>
            <a:r>
              <a:rPr lang="ru-RU" sz="2900" dirty="0" smtClean="0">
                <a:latin typeface="Arial" panose="020B0604020202020204" pitchFamily="34" charset="0"/>
                <a:cs typeface="Arial" panose="020B0604020202020204" pitchFamily="34" charset="0"/>
              </a:rPr>
              <a:t>Федеральным законом </a:t>
            </a:r>
            <a:r>
              <a:rPr lang="ru-RU" sz="2900" dirty="0">
                <a:latin typeface="Arial" panose="020B0604020202020204" pitchFamily="34" charset="0"/>
                <a:cs typeface="Arial" panose="020B0604020202020204" pitchFamily="34" charset="0"/>
              </a:rPr>
              <a:t>от 25 июля 2002 года № 114-ФЗ «О противодействии экстремистской деятельности», если решение о приостановлении не было признано судом </a:t>
            </a:r>
            <a:r>
              <a:rPr lang="ru-RU" sz="2900" dirty="0" smtClean="0">
                <a:latin typeface="Arial" panose="020B0604020202020204" pitchFamily="34" charset="0"/>
                <a:cs typeface="Arial" panose="020B0604020202020204" pitchFamily="34" charset="0"/>
              </a:rPr>
              <a:t>незаконным</a:t>
            </a:r>
            <a:r>
              <a:rPr lang="ru-RU" sz="29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Требования к кандидату для </a:t>
            </a:r>
            <a:r>
              <a:rPr lang="ru-RU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влючения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в состав Общественного совета Министерства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 descr="E:\Desktop\1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196752"/>
            <a:ext cx="1124744" cy="112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70507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619672" y="1412776"/>
            <a:ext cx="6912768" cy="5112568"/>
          </a:xfrm>
        </p:spPr>
        <p:txBody>
          <a:bodyPr/>
          <a:lstStyle/>
          <a:p>
            <a:pPr marL="0" indent="0">
              <a:buNone/>
            </a:pP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готовит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информационные материалы о деятельности Общественного совета для размещения на официальном сайте Министерства в сети Интернет и информирования средств массовой информации</a:t>
            </a:r>
          </a:p>
          <a:p>
            <a:endParaRPr lang="ru-RU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Функции </a:t>
            </a:r>
            <a:b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секретаря Общественного совета</a:t>
            </a: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E:\Desktop\childrenmarketrese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160587"/>
            <a:ext cx="2420888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1688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19672" y="764704"/>
            <a:ext cx="6861448" cy="3681536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Предложения </a:t>
            </a:r>
            <a:r>
              <a:rPr lang="en-U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 проекту приказа </a:t>
            </a: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«О внесении изменений в Положение об Общественном совете Министерства социальной политики Свердловской области, </a:t>
            </a:r>
            <a:b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утвержденное приказом Министерства социальной политики Свердловской области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 </a:t>
            </a: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08.05.2014 № 258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b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направлять на электронный адрес</a:t>
            </a:r>
            <a:b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a.pudovkina@egov66.ru</a:t>
            </a:r>
            <a: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a.pudovkina\Desktop\1299157267_kopiya2de75a8025e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645958"/>
            <a:ext cx="2285628" cy="1781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9903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564904"/>
            <a:ext cx="8229600" cy="125272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Благодарю за внимание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937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оддень 22.08.2013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1146</TotalTime>
  <Words>297</Words>
  <Application>Microsoft Office PowerPoint</Application>
  <PresentationFormat>Экран (4:3)</PresentationFormat>
  <Paragraphs>24</Paragraphs>
  <Slides>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Методдень 22.08.2013</vt:lpstr>
      <vt:lpstr>Марина Георгиевна Черкасова,   председатель Общественного совета Министерства социальной политики Свердловской области</vt:lpstr>
      <vt:lpstr>Федеральный закон 21 июля 2014 года № 212-ФЗ «Об основах общественного контроля в Российской Федерации»  Постановление Правительства Свердловской области от 29.07.2015 № 691-ПП  «О внесении изменений в постановление Правительства Свердловской области от 07.02.2014 № 65-ПП «Об утверждении Порядка образования  общественных советов при областных исполнительных органах государственной власти Свердловской области»  Проект приказа Министерства социальной политики Свердловской области  «О внесении изменений в Положение об Общественном совете Министерства социальной политики Свердловской области,  утвержденное приказом Министерства социальной политики Свердловской области от 08.05.2014 № 258»</vt:lpstr>
      <vt:lpstr>Цель создания  Общественного совета</vt:lpstr>
      <vt:lpstr>Требования к кандидату для влючения в состав Общественного совета Министерства</vt:lpstr>
      <vt:lpstr>Функции  секретаря Общественного совета</vt:lpstr>
      <vt:lpstr>      Предложения  по проекту приказа «О внесении изменений в Положение об Общественном совете Министерства социальной политики Свердловской области,  утвержденное приказом Министерства социальной политики Свердловской области  от 08.05.2014 № 258»  направлять на электронный адрес       a.pudovkina@egov66.ru </vt:lpstr>
      <vt:lpstr>Благодарю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 мониторинге реализации мероприятий в рамках месячника, посвященного Дню пенсионера  в Свердловской области</dc:title>
  <dc:creator>User</dc:creator>
  <cp:lastModifiedBy>Пудовкина Анна Петровна</cp:lastModifiedBy>
  <cp:revision>73</cp:revision>
  <cp:lastPrinted>2013-08-21T08:26:00Z</cp:lastPrinted>
  <dcterms:created xsi:type="dcterms:W3CDTF">2013-08-20T15:25:28Z</dcterms:created>
  <dcterms:modified xsi:type="dcterms:W3CDTF">2015-08-31T11:58:43Z</dcterms:modified>
</cp:coreProperties>
</file>