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35"/>
  </p:notesMasterIdLst>
  <p:sldIdLst>
    <p:sldId id="272" r:id="rId2"/>
    <p:sldId id="271" r:id="rId3"/>
    <p:sldId id="267" r:id="rId4"/>
    <p:sldId id="270" r:id="rId5"/>
    <p:sldId id="269" r:id="rId6"/>
    <p:sldId id="288" r:id="rId7"/>
    <p:sldId id="281" r:id="rId8"/>
    <p:sldId id="274" r:id="rId9"/>
    <p:sldId id="307" r:id="rId10"/>
    <p:sldId id="279" r:id="rId11"/>
    <p:sldId id="280" r:id="rId12"/>
    <p:sldId id="282" r:id="rId13"/>
    <p:sldId id="283" r:id="rId14"/>
    <p:sldId id="284" r:id="rId15"/>
    <p:sldId id="285" r:id="rId16"/>
    <p:sldId id="291" r:id="rId17"/>
    <p:sldId id="286" r:id="rId18"/>
    <p:sldId id="292" r:id="rId19"/>
    <p:sldId id="294" r:id="rId20"/>
    <p:sldId id="295" r:id="rId21"/>
    <p:sldId id="297" r:id="rId22"/>
    <p:sldId id="298" r:id="rId23"/>
    <p:sldId id="299" r:id="rId24"/>
    <p:sldId id="315" r:id="rId25"/>
    <p:sldId id="310" r:id="rId26"/>
    <p:sldId id="304" r:id="rId27"/>
    <p:sldId id="305" r:id="rId28"/>
    <p:sldId id="289" r:id="rId29"/>
    <p:sldId id="316" r:id="rId30"/>
    <p:sldId id="311" r:id="rId31"/>
    <p:sldId id="312" r:id="rId32"/>
    <p:sldId id="313" r:id="rId33"/>
    <p:sldId id="314" r:id="rId3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666" y="-26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2EA4AE-337F-4F0F-ABCD-BB83B6254250}" type="datetimeFigureOut">
              <a:rPr lang="ru-RU" smtClean="0"/>
              <a:pPr/>
              <a:t>04.09.2015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D41A6AE-3118-4DD6-AB63-3841016FBE3F}" type="slidenum">
              <a:rPr lang="ru-RU" smtClean="0"/>
              <a:pPr/>
              <a:t>‹#›</a:t>
            </a:fld>
            <a:endParaRPr lang="ru-RU"/>
          </a:p>
        </p:txBody>
      </p:sp>
    </p:spTree>
    <p:extLst>
      <p:ext uri="{BB962C8B-B14F-4D97-AF65-F5344CB8AC3E}">
        <p14:creationId xmlns:p14="http://schemas.microsoft.com/office/powerpoint/2010/main" xmlns="" val="13777208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8" name="Дата 27"/>
          <p:cNvSpPr>
            <a:spLocks noGrp="1"/>
          </p:cNvSpPr>
          <p:nvPr>
            <p:ph type="dt" sz="half" idx="10"/>
          </p:nvPr>
        </p:nvSpPr>
        <p:spPr/>
        <p:txBody>
          <a:bodyPr/>
          <a:lstStyle>
            <a:extLst/>
          </a:lstStyle>
          <a:p>
            <a:fld id="{B7BB8225-F481-4EF3-BDD2-4F3BE9DF1CF4}" type="datetimeFigureOut">
              <a:rPr lang="ru-RU" smtClean="0"/>
              <a:pPr/>
              <a:t>04.09.2015</a:t>
            </a:fld>
            <a:endParaRPr lang="ru-RU"/>
          </a:p>
        </p:txBody>
      </p:sp>
      <p:sp>
        <p:nvSpPr>
          <p:cNvPr id="17" name="Нижний колонтитул 16"/>
          <p:cNvSpPr>
            <a:spLocks noGrp="1"/>
          </p:cNvSpPr>
          <p:nvPr>
            <p:ph type="ftr" sz="quarter" idx="11"/>
          </p:nvPr>
        </p:nvSpPr>
        <p:spPr/>
        <p:txBody>
          <a:bodyPr/>
          <a:lstStyle>
            <a:extLst/>
          </a:lstStyle>
          <a:p>
            <a:endParaRPr lang="ru-RU"/>
          </a:p>
        </p:txBody>
      </p:sp>
      <p:sp>
        <p:nvSpPr>
          <p:cNvPr id="29" name="Номер слайда 28"/>
          <p:cNvSpPr>
            <a:spLocks noGrp="1"/>
          </p:cNvSpPr>
          <p:nvPr>
            <p:ph type="sldNum" sz="quarter" idx="12"/>
          </p:nvPr>
        </p:nvSpPr>
        <p:spPr/>
        <p:txBody>
          <a:bodyPr/>
          <a:lstStyle>
            <a:extLst/>
          </a:lstStyle>
          <a:p>
            <a:fld id="{58075131-9D5F-4FB1-8440-74AB0366A053}" type="slidenum">
              <a:rPr lang="ru-RU" smtClean="0"/>
              <a:pPr/>
              <a:t>‹#›</a:t>
            </a:fld>
            <a:endParaRPr lang="ru-RU"/>
          </a:p>
        </p:txBody>
      </p:sp>
      <p:sp>
        <p:nvSpPr>
          <p:cNvPr id="32" name="Прямоугольник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Прямоугольник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Прямоугольник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Прямоугольник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Прямоугольник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Заголовок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56" name="Прямоугольник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Прямоугольник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Прямоугольник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Прямоугольник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7BB8225-F481-4EF3-BDD2-4F3BE9DF1CF4}" type="datetimeFigureOut">
              <a:rPr lang="ru-RU" smtClean="0"/>
              <a:pPr/>
              <a:t>04.09.2015</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58075131-9D5F-4FB1-8440-74AB0366A053}"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14" name="Полилиния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Полилиния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Полилиния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Полилиния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Полилиния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Полилиния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Полилиния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Полилиния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Полилиния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Полилиния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Полилиния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Полилиния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Полилиния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Полилиния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Полилиния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Текст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B7BB8225-F481-4EF3-BDD2-4F3BE9DF1CF4}" type="datetimeFigureOut">
              <a:rPr lang="ru-RU" smtClean="0"/>
              <a:pPr/>
              <a:t>04.09.2015</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58075131-9D5F-4FB1-8440-74AB0366A053}" type="slidenum">
              <a:rPr lang="ru-RU" smtClean="0"/>
              <a:pPr/>
              <a:t>‹#›</a:t>
            </a:fld>
            <a:endParaRPr lang="ru-RU"/>
          </a:p>
        </p:txBody>
      </p:sp>
      <p:sp>
        <p:nvSpPr>
          <p:cNvPr id="7" name="Прямоугольник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ru-RU" smtClean="0"/>
              <a:t>Образец заголовка</a:t>
            </a:r>
            <a:endParaRPr kumimoji="0" lang="en-US"/>
          </a:p>
        </p:txBody>
      </p:sp>
      <p:sp>
        <p:nvSpPr>
          <p:cNvPr id="8" name="Прямоугольник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Прямоугольник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Прямоугольник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Прямоугольник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Прямоугольник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2064"/>
            <a:ext cx="8229600" cy="9144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7BB8225-F481-4EF3-BDD2-4F3BE9DF1CF4}" type="datetimeFigureOut">
              <a:rPr lang="ru-RU" smtClean="0"/>
              <a:pPr/>
              <a:t>04.09.2015</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58075131-9D5F-4FB1-8440-74AB0366A053}"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5" name="Прямоугольник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504824" y="512064"/>
            <a:ext cx="7772400" cy="914400"/>
          </a:xfrm>
        </p:spPr>
        <p:txBody>
          <a:bodyPr anchor="t"/>
          <a:lstStyle>
            <a:lvl1pPr>
              <a:defRPr sz="400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B7BB8225-F481-4EF3-BDD2-4F3BE9DF1CF4}" type="datetimeFigureOut">
              <a:rPr lang="ru-RU" smtClean="0"/>
              <a:pPr/>
              <a:t>04.09.2015</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58075131-9D5F-4FB1-8440-74AB0366A053}" type="slidenum">
              <a:rPr lang="ru-RU" smtClean="0"/>
              <a:pPr/>
              <a:t>‹#›</a:t>
            </a:fld>
            <a:endParaRPr lang="ru-RU"/>
          </a:p>
        </p:txBody>
      </p:sp>
      <p:sp>
        <p:nvSpPr>
          <p:cNvPr id="16" name="Прямоугольник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Прямоугольник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Прямоугольник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Прямоугольник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Прямоугольник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Прямоугольник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Прямоугольник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Прямоугольник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Прямоугольник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914400"/>
          </a:xfrm>
        </p:spPr>
        <p:txBody>
          <a:bodyPr/>
          <a:lstStyle>
            <a:lvl1pPr>
              <a:defRPr sz="4000" cap="none" baseline="0"/>
            </a:lvl1pPr>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B7BB8225-F481-4EF3-BDD2-4F3BE9DF1CF4}" type="datetimeFigureOut">
              <a:rPr lang="ru-RU" smtClean="0"/>
              <a:pPr/>
              <a:t>04.09.2015</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58075131-9D5F-4FB1-8440-74AB0366A053}"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B7BB8225-F481-4EF3-BDD2-4F3BE9DF1CF4}" type="datetimeFigureOut">
              <a:rPr lang="ru-RU" smtClean="0"/>
              <a:pPr/>
              <a:t>04.09.2015</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58075131-9D5F-4FB1-8440-74AB0366A053}"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273050"/>
            <a:ext cx="8229600" cy="1162050"/>
          </a:xfrm>
        </p:spPr>
        <p:txBody>
          <a:bodyPr anchor="ctr"/>
          <a:lstStyle>
            <a:lvl1pPr algn="l">
              <a:buNone/>
              <a:defRPr sz="3600" b="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7BB8225-F481-4EF3-BDD2-4F3BE9DF1CF4}" type="datetimeFigureOut">
              <a:rPr lang="ru-RU" smtClean="0"/>
              <a:pPr/>
              <a:t>04.09.2015</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58075131-9D5F-4FB1-8440-74AB0366A053}"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Прямоугольник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Прямая соединительная линия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Группа 9"/>
          <p:cNvGrpSpPr/>
          <p:nvPr/>
        </p:nvGrpSpPr>
        <p:grpSpPr>
          <a:xfrm rot="5400000">
            <a:off x="8514581" y="1219200"/>
            <a:ext cx="132763" cy="128466"/>
            <a:chOff x="6668087" y="1297746"/>
            <a:chExt cx="161840" cy="156602"/>
          </a:xfrm>
        </p:grpSpPr>
        <p:cxnSp>
          <p:nvCxnSpPr>
            <p:cNvPr id="15" name="Прямая соединительная линия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Прямая соединительная линия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Прямая соединительная линия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Заголовок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ru-RU" smtClean="0"/>
              <a:t>Образец заголовка</a:t>
            </a:r>
            <a:endParaRPr kumimoji="0" lang="en-US"/>
          </a:p>
        </p:txBody>
      </p:sp>
      <p:sp>
        <p:nvSpPr>
          <p:cNvPr id="3" name="Рисунок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ru-RU" smtClean="0"/>
              <a:t>Вставка рисунка</a:t>
            </a:r>
            <a:endParaRPr kumimoji="0" lang="en-US"/>
          </a:p>
        </p:txBody>
      </p:sp>
      <p:sp>
        <p:nvSpPr>
          <p:cNvPr id="4" name="Текст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grpSp>
        <p:nvGrpSpPr>
          <p:cNvPr id="14" name="Группа 13"/>
          <p:cNvGrpSpPr/>
          <p:nvPr/>
        </p:nvGrpSpPr>
        <p:grpSpPr>
          <a:xfrm rot="5400000">
            <a:off x="8666981" y="1371600"/>
            <a:ext cx="132763" cy="128466"/>
            <a:chOff x="6668087" y="1297746"/>
            <a:chExt cx="161840" cy="156602"/>
          </a:xfrm>
        </p:grpSpPr>
        <p:cxnSp>
          <p:nvCxnSpPr>
            <p:cNvPr id="11" name="Прямая соединительная линия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Прямая соединительная линия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Прямая соединительная линия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Группа 17"/>
          <p:cNvGrpSpPr/>
          <p:nvPr/>
        </p:nvGrpSpPr>
        <p:grpSpPr>
          <a:xfrm rot="5400000">
            <a:off x="8320088" y="1474763"/>
            <a:ext cx="132763" cy="128466"/>
            <a:chOff x="6668087" y="1297746"/>
            <a:chExt cx="161840" cy="156602"/>
          </a:xfrm>
        </p:grpSpPr>
        <p:cxnSp>
          <p:nvCxnSpPr>
            <p:cNvPr id="19" name="Прямая соединительная линия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Прямая соединительная линия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Прямая соединительная линия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Дата 4"/>
          <p:cNvSpPr>
            <a:spLocks noGrp="1"/>
          </p:cNvSpPr>
          <p:nvPr>
            <p:ph type="dt" sz="half" idx="10"/>
          </p:nvPr>
        </p:nvSpPr>
        <p:spPr>
          <a:xfrm>
            <a:off x="6477000" y="55499"/>
            <a:ext cx="2133600" cy="365125"/>
          </a:xfrm>
        </p:spPr>
        <p:txBody>
          <a:bodyPr/>
          <a:lstStyle>
            <a:extLst/>
          </a:lstStyle>
          <a:p>
            <a:fld id="{B7BB8225-F481-4EF3-BDD2-4F3BE9DF1CF4}" type="datetimeFigureOut">
              <a:rPr lang="ru-RU" smtClean="0"/>
              <a:pPr/>
              <a:t>04.09.2015</a:t>
            </a:fld>
            <a:endParaRPr lang="ru-RU"/>
          </a:p>
        </p:txBody>
      </p:sp>
      <p:sp>
        <p:nvSpPr>
          <p:cNvPr id="6" name="Нижний колонтитул 5"/>
          <p:cNvSpPr>
            <a:spLocks noGrp="1"/>
          </p:cNvSpPr>
          <p:nvPr>
            <p:ph type="ftr" sz="quarter" idx="11"/>
          </p:nvPr>
        </p:nvSpPr>
        <p:spPr>
          <a:xfrm>
            <a:off x="914400" y="55499"/>
            <a:ext cx="5562600" cy="365125"/>
          </a:xfrm>
        </p:spPr>
        <p:txBody>
          <a:bodyPr/>
          <a:lstStyle>
            <a:extLst/>
          </a:lstStyle>
          <a:p>
            <a:endParaRPr lang="ru-RU"/>
          </a:p>
        </p:txBody>
      </p:sp>
      <p:sp>
        <p:nvSpPr>
          <p:cNvPr id="7" name="Номер слайда 6"/>
          <p:cNvSpPr>
            <a:spLocks noGrp="1"/>
          </p:cNvSpPr>
          <p:nvPr>
            <p:ph type="sldNum" sz="quarter" idx="12"/>
          </p:nvPr>
        </p:nvSpPr>
        <p:spPr>
          <a:xfrm>
            <a:off x="8610600" y="55499"/>
            <a:ext cx="457200" cy="365125"/>
          </a:xfrm>
        </p:spPr>
        <p:txBody>
          <a:bodyPr/>
          <a:lstStyle>
            <a:extLst/>
          </a:lstStyle>
          <a:p>
            <a:fld id="{58075131-9D5F-4FB1-8440-74AB0366A053}"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7BB8225-F481-4EF3-BDD2-4F3BE9DF1CF4}" type="datetimeFigureOut">
              <a:rPr lang="ru-RU" smtClean="0"/>
              <a:pPr/>
              <a:t>04.09.2015</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58075131-9D5F-4FB1-8440-74AB0366A053}"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981200" cy="5851525"/>
          </a:xfrm>
        </p:spPr>
        <p:txBody>
          <a:bodyPr vert="eaVert" anchor="ct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274639"/>
            <a:ext cx="58674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7BB8225-F481-4EF3-BDD2-4F3BE9DF1CF4}" type="datetimeFigureOut">
              <a:rPr lang="ru-RU" smtClean="0"/>
              <a:pPr/>
              <a:t>04.09.2015</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58075131-9D5F-4FB1-8440-74AB0366A053}"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Прямоугольник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Прямоугольник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оугольник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Прямоугольник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Прямоугольник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Прямоугольник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Прямоугольник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Прямоугольник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Прямоугольник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Заголовок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ru-RU" smtClean="0"/>
              <a:t>Образец заголовка</a:t>
            </a:r>
            <a:endParaRPr kumimoji="0" lang="en-US"/>
          </a:p>
        </p:txBody>
      </p:sp>
      <p:sp>
        <p:nvSpPr>
          <p:cNvPr id="13" name="Текст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B7BB8225-F481-4EF3-BDD2-4F3BE9DF1CF4}" type="datetimeFigureOut">
              <a:rPr lang="ru-RU" smtClean="0"/>
              <a:pPr/>
              <a:t>04.09.2015</a:t>
            </a:fld>
            <a:endParaRPr lang="ru-RU"/>
          </a:p>
        </p:txBody>
      </p:sp>
      <p:sp>
        <p:nvSpPr>
          <p:cNvPr id="3" name="Нижний колонтитул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ru-RU"/>
          </a:p>
        </p:txBody>
      </p:sp>
      <p:sp>
        <p:nvSpPr>
          <p:cNvPr id="23" name="Номер слайда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58075131-9D5F-4FB1-8440-74AB0366A053}"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okb1.ru/"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21804" y="1844824"/>
            <a:ext cx="7772400" cy="1470025"/>
          </a:xfrm>
        </p:spPr>
        <p:txBody>
          <a:bodyPr>
            <a:noAutofit/>
          </a:bodyPr>
          <a:lstStyle/>
          <a:p>
            <a:r>
              <a:rPr lang="ru-RU" sz="2000" b="1" dirty="0"/>
              <a:t>П</a:t>
            </a:r>
            <a:r>
              <a:rPr lang="ru-RU" sz="2000" b="1" dirty="0" smtClean="0"/>
              <a:t>роект </a:t>
            </a:r>
            <a:r>
              <a:rPr lang="ru-RU" sz="2000" b="1" dirty="0"/>
              <a:t>«Информационные </a:t>
            </a:r>
            <a:r>
              <a:rPr lang="ru-RU" sz="2000" b="1" dirty="0" smtClean="0"/>
              <a:t>ресурсы </a:t>
            </a:r>
            <a:r>
              <a:rPr lang="ru-RU" sz="2000" b="1" dirty="0"/>
              <a:t>региона </a:t>
            </a:r>
            <a:r>
              <a:rPr lang="ru-RU" sz="2000" b="1" dirty="0" smtClean="0"/>
              <a:t/>
            </a:r>
            <a:br>
              <a:rPr lang="ru-RU" sz="2000" b="1" dirty="0" smtClean="0"/>
            </a:br>
            <a:r>
              <a:rPr lang="ru-RU" sz="2000" b="1" dirty="0" smtClean="0"/>
              <a:t>как </a:t>
            </a:r>
            <a:r>
              <a:rPr lang="ru-RU" sz="2000" b="1" dirty="0"/>
              <a:t>условие результативности </a:t>
            </a:r>
            <a:r>
              <a:rPr lang="ru-RU" sz="2000" b="1" dirty="0" smtClean="0"/>
              <a:t/>
            </a:r>
            <a:br>
              <a:rPr lang="ru-RU" sz="2000" b="1" dirty="0" smtClean="0"/>
            </a:br>
            <a:r>
              <a:rPr lang="ru-RU" sz="2000" b="1" dirty="0" smtClean="0"/>
              <a:t>общественного </a:t>
            </a:r>
            <a:r>
              <a:rPr lang="ru-RU" sz="2000" b="1" dirty="0"/>
              <a:t>контроля </a:t>
            </a:r>
            <a:r>
              <a:rPr lang="ru-RU" sz="2000" b="1" dirty="0" smtClean="0"/>
              <a:t>(</a:t>
            </a:r>
            <a:r>
              <a:rPr lang="ru-RU" sz="2000" b="1" dirty="0" smtClean="0">
                <a:solidFill>
                  <a:schemeClr val="accent6">
                    <a:lumMod val="20000"/>
                    <a:lumOff val="80000"/>
                  </a:schemeClr>
                </a:solidFill>
              </a:rPr>
              <a:t>публичного</a:t>
            </a:r>
            <a:r>
              <a:rPr lang="ru-RU" sz="2000" b="1" dirty="0" smtClean="0"/>
              <a:t> мониторинга) </a:t>
            </a:r>
            <a:br>
              <a:rPr lang="ru-RU" sz="2000" b="1" dirty="0" smtClean="0"/>
            </a:br>
            <a:r>
              <a:rPr lang="ru-RU" sz="2000" b="1" dirty="0" smtClean="0"/>
              <a:t>в </a:t>
            </a:r>
            <a:r>
              <a:rPr lang="ru-RU" sz="2000" b="1" dirty="0"/>
              <a:t>сфере охраны здоровья населения»</a:t>
            </a:r>
            <a:endParaRPr lang="ru-RU" sz="2000" dirty="0"/>
          </a:p>
        </p:txBody>
      </p:sp>
      <p:sp>
        <p:nvSpPr>
          <p:cNvPr id="3" name="Подзаголовок 2"/>
          <p:cNvSpPr>
            <a:spLocks noGrp="1"/>
          </p:cNvSpPr>
          <p:nvPr>
            <p:ph type="subTitle" idx="1"/>
          </p:nvPr>
        </p:nvSpPr>
        <p:spPr>
          <a:xfrm>
            <a:off x="755576" y="3187576"/>
            <a:ext cx="7704856" cy="2592288"/>
          </a:xfrm>
          <a:ln>
            <a:solidFill>
              <a:srgbClr val="00B050"/>
            </a:solidFill>
          </a:ln>
        </p:spPr>
        <p:txBody>
          <a:bodyPr>
            <a:normAutofit fontScale="62500" lnSpcReduction="20000"/>
          </a:bodyPr>
          <a:lstStyle/>
          <a:p>
            <a:r>
              <a:rPr lang="ru-RU" sz="2900" b="1" u="sng" dirty="0" smtClean="0"/>
              <a:t>ООИ </a:t>
            </a:r>
            <a:r>
              <a:rPr lang="ru-RU" sz="2900" b="1" u="sng" dirty="0"/>
              <a:t>«Свердловское диабетическое общество инвалидов</a:t>
            </a:r>
            <a:r>
              <a:rPr lang="ru-RU" sz="2900" b="1" u="sng" dirty="0" smtClean="0"/>
              <a:t>»</a:t>
            </a:r>
            <a:r>
              <a:rPr lang="ru-RU" sz="2500" b="1" dirty="0" smtClean="0"/>
              <a:t> - diabetural@mail.ru</a:t>
            </a:r>
            <a:r>
              <a:rPr lang="ru-RU" sz="2500" b="1" dirty="0"/>
              <a:t>, www.sdoi.4te.ru</a:t>
            </a:r>
          </a:p>
          <a:p>
            <a:r>
              <a:rPr lang="ru-RU" sz="2500" b="1" dirty="0"/>
              <a:t>Основные виды деятельности - защита интересов граждан, страдающих сахарным диабетом; социально – психологическая адаптация граждан, имеющих сахарный диабет; пропаганда здорового образа жизни </a:t>
            </a:r>
          </a:p>
          <a:p>
            <a:endParaRPr lang="ru-RU" sz="2500" b="1" dirty="0"/>
          </a:p>
          <a:p>
            <a:r>
              <a:rPr lang="ru-RU" sz="2900" b="1" u="sng" dirty="0"/>
              <a:t>ООО «Центр экономического и правового моделирования «Консультант» (ЦЭПМ)</a:t>
            </a:r>
            <a:r>
              <a:rPr lang="ru-RU" sz="2500" b="1" dirty="0"/>
              <a:t> </a:t>
            </a:r>
          </a:p>
          <a:p>
            <a:r>
              <a:rPr lang="ru-RU" sz="2500" b="1" dirty="0" smtClean="0"/>
              <a:t>ofranz@yandex.ru, </a:t>
            </a:r>
            <a:r>
              <a:rPr lang="ru-RU" sz="2500" b="1" dirty="0"/>
              <a:t>www.consul-ural.ru </a:t>
            </a:r>
          </a:p>
          <a:p>
            <a:r>
              <a:rPr lang="ru-RU" sz="2500" b="1" dirty="0"/>
              <a:t>Основные виды деятельности – научные исследования и разработки в области общественных и гуманитарных наук, деятельность в области права, бухгалтерского учета и аудита</a:t>
            </a:r>
          </a:p>
        </p:txBody>
      </p:sp>
      <p:sp>
        <p:nvSpPr>
          <p:cNvPr id="6" name="Прямоугольник 5"/>
          <p:cNvSpPr/>
          <p:nvPr/>
        </p:nvSpPr>
        <p:spPr>
          <a:xfrm>
            <a:off x="683568" y="692696"/>
            <a:ext cx="3528392" cy="936104"/>
          </a:xfrm>
          <a:prstGeom prst="rect">
            <a:avLst/>
          </a:prstGeom>
          <a:solidFill>
            <a:schemeClr val="tx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solidFill>
                  <a:prstClr val="white"/>
                </a:solidFill>
              </a:rPr>
              <a:t>ООИ «Свердловское диабетическое </a:t>
            </a:r>
            <a:br>
              <a:rPr lang="ru-RU" b="1" dirty="0">
                <a:solidFill>
                  <a:prstClr val="white"/>
                </a:solidFill>
              </a:rPr>
            </a:br>
            <a:r>
              <a:rPr lang="ru-RU" b="1" dirty="0">
                <a:solidFill>
                  <a:prstClr val="white"/>
                </a:solidFill>
              </a:rPr>
              <a:t>общество инвалидов»</a:t>
            </a:r>
            <a:endParaRPr lang="ru-RU" dirty="0">
              <a:solidFill>
                <a:prstClr val="white"/>
              </a:solidFill>
            </a:endParaRPr>
          </a:p>
        </p:txBody>
      </p:sp>
      <p:sp>
        <p:nvSpPr>
          <p:cNvPr id="7" name="Прямоугольник 6"/>
          <p:cNvSpPr/>
          <p:nvPr/>
        </p:nvSpPr>
        <p:spPr>
          <a:xfrm>
            <a:off x="4932040" y="692696"/>
            <a:ext cx="3528392" cy="936104"/>
          </a:xfrm>
          <a:prstGeom prst="rect">
            <a:avLst/>
          </a:prstGeom>
          <a:solidFill>
            <a:schemeClr val="tx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solidFill>
                  <a:prstClr val="white"/>
                </a:solidFill>
              </a:rPr>
              <a:t>ООО «Центр экономического и правового моделирования «Консультант</a:t>
            </a:r>
            <a:r>
              <a:rPr lang="ru-RU" b="1" dirty="0" smtClean="0">
                <a:solidFill>
                  <a:prstClr val="white"/>
                </a:solidFill>
              </a:rPr>
              <a:t>» (ЦЭПМ) </a:t>
            </a:r>
            <a:endParaRPr lang="ru-RU" dirty="0">
              <a:solidFill>
                <a:prstClr val="white"/>
              </a:solidFill>
            </a:endParaRPr>
          </a:p>
        </p:txBody>
      </p:sp>
      <p:sp>
        <p:nvSpPr>
          <p:cNvPr id="8" name="TextBox 7"/>
          <p:cNvSpPr txBox="1"/>
          <p:nvPr/>
        </p:nvSpPr>
        <p:spPr>
          <a:xfrm>
            <a:off x="539552" y="5805264"/>
            <a:ext cx="8136904" cy="738664"/>
          </a:xfrm>
          <a:prstGeom prst="rect">
            <a:avLst/>
          </a:prstGeom>
          <a:noFill/>
        </p:spPr>
        <p:txBody>
          <a:bodyPr wrap="square" rtlCol="0">
            <a:spAutoFit/>
          </a:bodyPr>
          <a:lstStyle/>
          <a:p>
            <a:pPr algn="ctr"/>
            <a:r>
              <a:rPr lang="ru-RU" sz="1400" b="1" i="1" dirty="0" smtClean="0">
                <a:solidFill>
                  <a:schemeClr val="accent6">
                    <a:lumMod val="20000"/>
                    <a:lumOff val="80000"/>
                  </a:schemeClr>
                </a:solidFill>
              </a:rPr>
              <a:t>Франц Ольга </a:t>
            </a:r>
            <a:r>
              <a:rPr lang="ru-RU" sz="1400" b="1" i="1" dirty="0" err="1" smtClean="0">
                <a:solidFill>
                  <a:schemeClr val="accent6">
                    <a:lumMod val="20000"/>
                    <a:lumOff val="80000"/>
                  </a:schemeClr>
                </a:solidFill>
              </a:rPr>
              <a:t>Бенционовна</a:t>
            </a:r>
            <a:r>
              <a:rPr lang="ru-RU" sz="1400" b="1" i="1" dirty="0" smtClean="0">
                <a:solidFill>
                  <a:schemeClr val="accent6">
                    <a:lumMod val="20000"/>
                    <a:lumOff val="80000"/>
                  </a:schemeClr>
                </a:solidFill>
              </a:rPr>
              <a:t>, к.э.н., руководитель ЦЭПМ, доцент кафедры теории и методологии государственного и муниципального управления ИГУП </a:t>
            </a:r>
            <a:r>
              <a:rPr lang="ru-RU" sz="1400" b="1" i="1" dirty="0" err="1" smtClean="0">
                <a:solidFill>
                  <a:schemeClr val="accent6">
                    <a:lumMod val="20000"/>
                    <a:lumOff val="80000"/>
                  </a:schemeClr>
                </a:solidFill>
              </a:rPr>
              <a:t>УрФУ</a:t>
            </a:r>
            <a:r>
              <a:rPr lang="ru-RU" sz="1400" b="1" i="1" dirty="0" smtClean="0">
                <a:solidFill>
                  <a:schemeClr val="accent6">
                    <a:lumMod val="20000"/>
                    <a:lumOff val="80000"/>
                  </a:schemeClr>
                </a:solidFill>
              </a:rPr>
              <a:t>, консультант – эксперт Общественной палаты Свердловской области </a:t>
            </a:r>
            <a:endParaRPr lang="ru-RU" sz="1400" b="1" i="1" dirty="0">
              <a:solidFill>
                <a:schemeClr val="accent6">
                  <a:lumMod val="20000"/>
                  <a:lumOff val="80000"/>
                </a:schemeClr>
              </a:solidFill>
            </a:endParaRPr>
          </a:p>
        </p:txBody>
      </p:sp>
    </p:spTree>
    <p:extLst>
      <p:ext uri="{BB962C8B-B14F-4D97-AF65-F5344CB8AC3E}">
        <p14:creationId xmlns:p14="http://schemas.microsoft.com/office/powerpoint/2010/main" xmlns="" val="35608889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188640"/>
            <a:ext cx="3168352" cy="432048"/>
          </a:xfrm>
          <a:ln>
            <a:solidFill>
              <a:schemeClr val="accent4">
                <a:lumMod val="60000"/>
                <a:lumOff val="40000"/>
              </a:schemeClr>
            </a:solidFill>
          </a:ln>
        </p:spPr>
        <p:txBody>
          <a:bodyPr/>
          <a:lstStyle/>
          <a:p>
            <a:r>
              <a:rPr lang="ru-RU" sz="2400" b="1" dirty="0" smtClean="0"/>
              <a:t>Базовые тезисы</a:t>
            </a:r>
            <a:endParaRPr lang="ru-RU" sz="2400" b="1" dirty="0"/>
          </a:p>
        </p:txBody>
      </p:sp>
      <p:sp>
        <p:nvSpPr>
          <p:cNvPr id="3" name="Содержимое 2"/>
          <p:cNvSpPr>
            <a:spLocks noGrp="1"/>
          </p:cNvSpPr>
          <p:nvPr>
            <p:ph idx="1"/>
          </p:nvPr>
        </p:nvSpPr>
        <p:spPr>
          <a:xfrm>
            <a:off x="611560" y="908720"/>
            <a:ext cx="8060432" cy="5688632"/>
          </a:xfrm>
          <a:ln>
            <a:solidFill>
              <a:schemeClr val="accent4">
                <a:lumMod val="60000"/>
                <a:lumOff val="40000"/>
              </a:schemeClr>
            </a:solidFill>
          </a:ln>
        </p:spPr>
        <p:txBody>
          <a:bodyPr>
            <a:normAutofit fontScale="92500"/>
          </a:bodyPr>
          <a:lstStyle/>
          <a:p>
            <a:pPr>
              <a:buNone/>
            </a:pPr>
            <a:r>
              <a:rPr lang="ru-RU" sz="1600" b="1" dirty="0" smtClean="0">
                <a:solidFill>
                  <a:schemeClr val="accent2">
                    <a:lumMod val="40000"/>
                    <a:lumOff val="60000"/>
                  </a:schemeClr>
                </a:solidFill>
              </a:rPr>
              <a:t>Назначение информации в публичном пространстве</a:t>
            </a:r>
            <a:r>
              <a:rPr lang="ru-RU" sz="1600" dirty="0" smtClean="0">
                <a:solidFill>
                  <a:schemeClr val="accent2">
                    <a:lumMod val="60000"/>
                    <a:lumOff val="40000"/>
                  </a:schemeClr>
                </a:solidFill>
              </a:rPr>
              <a:t>.</a:t>
            </a:r>
            <a:r>
              <a:rPr lang="ru-RU" sz="1600" dirty="0" smtClean="0"/>
              <a:t> Информирование населения – </a:t>
            </a:r>
            <a:r>
              <a:rPr lang="x-none" sz="1600" smtClean="0"/>
              <a:t>это </a:t>
            </a:r>
            <a:r>
              <a:rPr lang="x-none" sz="1600" b="1" u="sng" smtClean="0">
                <a:solidFill>
                  <a:schemeClr val="accent4">
                    <a:lumMod val="60000"/>
                    <a:lumOff val="40000"/>
                  </a:schemeClr>
                </a:solidFill>
              </a:rPr>
              <a:t>средство целенаправленного воздействия </a:t>
            </a:r>
            <a:r>
              <a:rPr lang="x-none" sz="1600" smtClean="0"/>
              <a:t>на процессы и результаты жизнедеятельности различных социальных групп населения</a:t>
            </a:r>
            <a:r>
              <a:rPr lang="ru-RU" sz="1600" dirty="0" smtClean="0"/>
              <a:t>.</a:t>
            </a:r>
          </a:p>
          <a:p>
            <a:pPr>
              <a:buNone/>
            </a:pPr>
            <a:r>
              <a:rPr lang="ru-RU" sz="1600" dirty="0" smtClean="0"/>
              <a:t>Информирование в публичном пространстве позволяет </a:t>
            </a:r>
            <a:r>
              <a:rPr lang="ru-RU" sz="1600" b="1" dirty="0" smtClean="0">
                <a:solidFill>
                  <a:schemeClr val="accent2">
                    <a:lumMod val="40000"/>
                    <a:lumOff val="60000"/>
                  </a:schemeClr>
                </a:solidFill>
              </a:rPr>
              <a:t>синхронизировать индивидуальные (групповые) практики</a:t>
            </a:r>
            <a:r>
              <a:rPr lang="ru-RU" sz="1600" dirty="0" smtClean="0">
                <a:solidFill>
                  <a:schemeClr val="accent2">
                    <a:lumMod val="40000"/>
                    <a:lumOff val="60000"/>
                  </a:schemeClr>
                </a:solidFill>
              </a:rPr>
              <a:t> </a:t>
            </a:r>
            <a:r>
              <a:rPr lang="ru-RU" sz="1600" dirty="0" smtClean="0"/>
              <a:t>жизнедеятельности населения и </a:t>
            </a:r>
            <a:r>
              <a:rPr lang="ru-RU" sz="1600" b="1" dirty="0" smtClean="0">
                <a:solidFill>
                  <a:schemeClr val="accent2">
                    <a:lumMod val="40000"/>
                    <a:lumOff val="60000"/>
                  </a:schemeClr>
                </a:solidFill>
              </a:rPr>
              <a:t>объективные потребности</a:t>
            </a:r>
            <a:r>
              <a:rPr lang="ru-RU" sz="1600" dirty="0" smtClean="0">
                <a:solidFill>
                  <a:schemeClr val="accent2">
                    <a:lumMod val="40000"/>
                    <a:lumOff val="60000"/>
                  </a:schemeClr>
                </a:solidFill>
              </a:rPr>
              <a:t> </a:t>
            </a:r>
            <a:r>
              <a:rPr lang="ru-RU" sz="1600" dirty="0" smtClean="0"/>
              <a:t>развития социально-экономической системы (публично-правового образования).</a:t>
            </a:r>
          </a:p>
          <a:p>
            <a:pPr>
              <a:buNone/>
            </a:pPr>
            <a:r>
              <a:rPr lang="ru-RU" sz="1600" dirty="0" smtClean="0"/>
              <a:t>На региональном уровне информационные потоки в сфере охраны здоровья населения должны оцениваться исходя из того, насколько эти потоки </a:t>
            </a:r>
            <a:r>
              <a:rPr lang="ru-RU" sz="1600" b="1" dirty="0" smtClean="0">
                <a:solidFill>
                  <a:schemeClr val="accent4">
                    <a:lumMod val="60000"/>
                    <a:lumOff val="40000"/>
                  </a:schemeClr>
                </a:solidFill>
              </a:rPr>
              <a:t>организуют и мотивируют </a:t>
            </a:r>
          </a:p>
          <a:p>
            <a:pPr>
              <a:buNone/>
            </a:pPr>
            <a:r>
              <a:rPr lang="ru-RU" sz="1400" dirty="0" smtClean="0"/>
              <a:t>1) </a:t>
            </a:r>
            <a:r>
              <a:rPr lang="ru-RU" sz="1400" dirty="0" smtClean="0"/>
              <a:t> </a:t>
            </a:r>
            <a:r>
              <a:rPr lang="ru-RU" sz="1800" b="1" u="sng" dirty="0" smtClean="0"/>
              <a:t>различные </a:t>
            </a:r>
            <a:r>
              <a:rPr lang="ru-RU" sz="1800" b="1" u="sng" dirty="0" smtClean="0"/>
              <a:t>социальные группы </a:t>
            </a:r>
            <a:r>
              <a:rPr lang="ru-RU" sz="1400" dirty="0" smtClean="0"/>
              <a:t>– на </a:t>
            </a:r>
            <a:r>
              <a:rPr lang="ru-RU" sz="1400" dirty="0" smtClean="0">
                <a:solidFill>
                  <a:schemeClr val="accent2">
                    <a:lumMod val="40000"/>
                    <a:lumOff val="60000"/>
                  </a:schemeClr>
                </a:solidFill>
              </a:rPr>
              <a:t>присвоение ценностей по профилактике </a:t>
            </a:r>
            <a:r>
              <a:rPr lang="ru-RU" sz="1400" dirty="0" smtClean="0"/>
              <a:t>заболеваний, продлению жизни, укреплению здоровья и дальнейшее </a:t>
            </a:r>
            <a:r>
              <a:rPr lang="ru-RU" sz="1400" dirty="0" smtClean="0">
                <a:solidFill>
                  <a:schemeClr val="accent2">
                    <a:lumMod val="40000"/>
                    <a:lumOff val="60000"/>
                  </a:schemeClr>
                </a:solidFill>
              </a:rPr>
              <a:t>преобразование этих ценностей в продуктивные модели</a:t>
            </a:r>
            <a:r>
              <a:rPr lang="ru-RU" sz="1400" dirty="0" smtClean="0"/>
              <a:t> собственной жизнедеятельности. Дополнительными результатами такого информирования является развитие самодеятельности (активности) населения и формирование спроса в этом сегменте производства продукции (товаров, работ, услуг);</a:t>
            </a:r>
          </a:p>
          <a:p>
            <a:pPr>
              <a:buNone/>
            </a:pPr>
            <a:r>
              <a:rPr lang="ru-RU" sz="1400" dirty="0" smtClean="0"/>
              <a:t>2) </a:t>
            </a:r>
            <a:r>
              <a:rPr lang="ru-RU" sz="1400" dirty="0" smtClean="0"/>
              <a:t> </a:t>
            </a:r>
            <a:r>
              <a:rPr lang="ru-RU" sz="1800" b="1" u="sng" dirty="0" smtClean="0"/>
              <a:t>субъектов </a:t>
            </a:r>
            <a:r>
              <a:rPr lang="ru-RU" sz="1800" b="1" u="sng" dirty="0" smtClean="0"/>
              <a:t>экономической деятельности </a:t>
            </a:r>
            <a:r>
              <a:rPr lang="ru-RU" sz="1400" dirty="0" smtClean="0"/>
              <a:t>(в том числе, потенциальных) – на </a:t>
            </a:r>
            <a:r>
              <a:rPr lang="ru-RU" sz="1400" dirty="0" smtClean="0">
                <a:solidFill>
                  <a:schemeClr val="accent2">
                    <a:lumMod val="40000"/>
                    <a:lumOff val="60000"/>
                  </a:schemeClr>
                </a:solidFill>
              </a:rPr>
              <a:t>формирование адекватного предложения</a:t>
            </a:r>
            <a:r>
              <a:rPr lang="ru-RU" sz="1400" dirty="0" smtClean="0"/>
              <a:t> по производству продукции (товаров, работ, услуг) в сфере охраны здоровья населения. Дополнительными результатами такого информирования является развитие конкуренции между государственным и негосударственным сектором здравоохранения, создание условий для развития малого и среднего социального предпринимательства в этой сфере деятельности;</a:t>
            </a:r>
          </a:p>
          <a:p>
            <a:pPr>
              <a:buNone/>
            </a:pPr>
            <a:r>
              <a:rPr lang="ru-RU" sz="1400" dirty="0" smtClean="0"/>
              <a:t>3</a:t>
            </a:r>
            <a:r>
              <a:rPr lang="ru-RU" sz="1400" dirty="0" smtClean="0"/>
              <a:t>)  </a:t>
            </a:r>
            <a:r>
              <a:rPr lang="ru-RU" sz="1800" b="1" u="sng" dirty="0" smtClean="0"/>
              <a:t>органы власти </a:t>
            </a:r>
            <a:r>
              <a:rPr lang="ru-RU" sz="1400" dirty="0" smtClean="0"/>
              <a:t>– на </a:t>
            </a:r>
            <a:r>
              <a:rPr lang="ru-RU" sz="1400" dirty="0" smtClean="0">
                <a:solidFill>
                  <a:schemeClr val="accent2">
                    <a:lumMod val="40000"/>
                    <a:lumOff val="60000"/>
                  </a:schemeClr>
                </a:solidFill>
              </a:rPr>
              <a:t>коррекцию собственной деятельности </a:t>
            </a:r>
            <a:r>
              <a:rPr lang="ru-RU" sz="1400" dirty="0" smtClean="0"/>
              <a:t>в сфере управления различными социально-экономическими процессами с учетом воздействия результатов их управления на профилактику заболеваний, продление жизни, укрепление здоровья населения региона. Следует отметить, что такое воздействие оказывают все органы власти, различается лишь степень воздействия и сроки выявления результатов. </a:t>
            </a:r>
            <a:endParaRPr lang="ru-RU" sz="16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260648"/>
            <a:ext cx="6120680" cy="792088"/>
          </a:xfrm>
          <a:ln>
            <a:solidFill>
              <a:schemeClr val="accent4">
                <a:lumMod val="60000"/>
                <a:lumOff val="40000"/>
              </a:schemeClr>
            </a:solidFill>
          </a:ln>
        </p:spPr>
        <p:txBody>
          <a:bodyPr/>
          <a:lstStyle/>
          <a:p>
            <a:r>
              <a:rPr lang="ru-RU" sz="2400" b="1" dirty="0" smtClean="0"/>
              <a:t>Постановка проблемы, целевые группы, география, сроки реализации проекта</a:t>
            </a:r>
            <a:endParaRPr lang="ru-RU" sz="2400" b="1" dirty="0"/>
          </a:p>
        </p:txBody>
      </p:sp>
      <p:sp>
        <p:nvSpPr>
          <p:cNvPr id="3" name="Содержимое 2"/>
          <p:cNvSpPr>
            <a:spLocks noGrp="1"/>
          </p:cNvSpPr>
          <p:nvPr>
            <p:ph idx="1"/>
          </p:nvPr>
        </p:nvSpPr>
        <p:spPr>
          <a:xfrm>
            <a:off x="899592" y="1268760"/>
            <a:ext cx="7772400" cy="5184576"/>
          </a:xfrm>
          <a:ln>
            <a:solidFill>
              <a:schemeClr val="accent4">
                <a:lumMod val="60000"/>
                <a:lumOff val="40000"/>
              </a:schemeClr>
            </a:solidFill>
          </a:ln>
        </p:spPr>
        <p:txBody>
          <a:bodyPr>
            <a:normAutofit fontScale="92500" lnSpcReduction="10000"/>
          </a:bodyPr>
          <a:lstStyle/>
          <a:p>
            <a:pPr>
              <a:buNone/>
            </a:pPr>
            <a:r>
              <a:rPr lang="ru-RU" sz="1800" dirty="0" smtClean="0"/>
              <a:t>В связи с вступлением в силу Федерального закона от 21.07.2014 N 212-ФЗ "Об основах общественного контроля в Российской Федерации" у граждан появились более широкие </a:t>
            </a:r>
            <a:r>
              <a:rPr lang="ru-RU" sz="1800" b="1" dirty="0" smtClean="0">
                <a:solidFill>
                  <a:schemeClr val="accent2">
                    <a:lumMod val="60000"/>
                    <a:lumOff val="40000"/>
                  </a:schemeClr>
                </a:solidFill>
              </a:rPr>
              <a:t>возможности для взаимодействия</a:t>
            </a:r>
            <a:r>
              <a:rPr lang="ru-RU" sz="1800" dirty="0" smtClean="0"/>
              <a:t> с органами власти и организациями, осуществляющими отдельные публичные полномочия в сфере охраны здоровья населения;</a:t>
            </a:r>
          </a:p>
          <a:p>
            <a:pPr>
              <a:buNone/>
            </a:pPr>
            <a:r>
              <a:rPr lang="ru-RU" sz="1800" b="1" dirty="0" smtClean="0">
                <a:solidFill>
                  <a:schemeClr val="accent2">
                    <a:lumMod val="60000"/>
                    <a:lumOff val="40000"/>
                  </a:schemeClr>
                </a:solidFill>
              </a:rPr>
              <a:t>прямые и обратные  информационные коммуникации </a:t>
            </a:r>
            <a:r>
              <a:rPr lang="ru-RU" sz="1800" dirty="0" smtClean="0"/>
              <a:t>между органами власти и населением в настоящее время не синхронизированы; </a:t>
            </a:r>
          </a:p>
          <a:p>
            <a:pPr>
              <a:buNone/>
            </a:pPr>
            <a:r>
              <a:rPr lang="ru-RU" sz="1800" dirty="0" smtClean="0"/>
              <a:t>у потенциальных субъектов общественного контроля и публичного мониторинга, как правило, отсутствует </a:t>
            </a:r>
            <a:r>
              <a:rPr lang="ru-RU" sz="1800" b="1" dirty="0" smtClean="0">
                <a:solidFill>
                  <a:schemeClr val="accent2">
                    <a:lumMod val="60000"/>
                    <a:lumOff val="40000"/>
                  </a:schemeClr>
                </a:solidFill>
              </a:rPr>
              <a:t>целостное представление о факторах</a:t>
            </a:r>
            <a:r>
              <a:rPr lang="ru-RU" sz="1800" dirty="0" smtClean="0"/>
              <a:t>, определяющих состояние здоровья населения.</a:t>
            </a:r>
          </a:p>
          <a:p>
            <a:pPr>
              <a:buNone/>
            </a:pPr>
            <a:r>
              <a:rPr lang="ru-RU" sz="1800" b="1" u="sng" dirty="0" smtClean="0">
                <a:solidFill>
                  <a:schemeClr val="accent4">
                    <a:lumMod val="60000"/>
                    <a:lumOff val="40000"/>
                  </a:schemeClr>
                </a:solidFill>
              </a:rPr>
              <a:t>Целевыми группами</a:t>
            </a:r>
            <a:r>
              <a:rPr lang="ru-RU" sz="1800" b="1" u="sng" dirty="0" smtClean="0"/>
              <a:t> </a:t>
            </a:r>
            <a:r>
              <a:rPr lang="ru-RU" sz="1800" dirty="0" smtClean="0"/>
              <a:t>проекта, которые могут использовать проектные результаты для оптимизации своей деятельности, являются:</a:t>
            </a:r>
          </a:p>
          <a:p>
            <a:pPr marL="582930" indent="-514350">
              <a:buAutoNum type="arabicParenR"/>
            </a:pPr>
            <a:r>
              <a:rPr lang="ru-RU" sz="1800" b="1" dirty="0" smtClean="0">
                <a:solidFill>
                  <a:schemeClr val="accent2">
                    <a:lumMod val="60000"/>
                    <a:lumOff val="40000"/>
                  </a:schemeClr>
                </a:solidFill>
              </a:rPr>
              <a:t>органы власти и организации</a:t>
            </a:r>
            <a:r>
              <a:rPr lang="ru-RU" sz="1800" dirty="0" smtClean="0"/>
              <a:t>, реализующие публичные полномочия в сфере охраны здоровья населения на региональном уровне;</a:t>
            </a:r>
          </a:p>
          <a:p>
            <a:pPr marL="582930" indent="-514350">
              <a:buAutoNum type="arabicParenR"/>
            </a:pPr>
            <a:r>
              <a:rPr lang="ru-RU" sz="1800" b="1" dirty="0" smtClean="0">
                <a:solidFill>
                  <a:schemeClr val="accent2">
                    <a:lumMod val="60000"/>
                    <a:lumOff val="40000"/>
                  </a:schemeClr>
                </a:solidFill>
              </a:rPr>
              <a:t>потенциальные субъекты общественного контроля и публичного мониторинга </a:t>
            </a:r>
            <a:r>
              <a:rPr lang="ru-RU" sz="1800" dirty="0" smtClean="0"/>
              <a:t>в сфере охраны здоровья населения.</a:t>
            </a:r>
          </a:p>
          <a:p>
            <a:pPr marL="582930" indent="-514350">
              <a:buNone/>
            </a:pPr>
            <a:r>
              <a:rPr lang="ru-RU" sz="1800" b="1" u="sng" dirty="0" smtClean="0">
                <a:solidFill>
                  <a:schemeClr val="accent4">
                    <a:lumMod val="60000"/>
                    <a:lumOff val="40000"/>
                  </a:schemeClr>
                </a:solidFill>
              </a:rPr>
              <a:t>География проекта</a:t>
            </a:r>
            <a:r>
              <a:rPr lang="ru-RU" sz="1800" b="1" u="sng" dirty="0" smtClean="0"/>
              <a:t> </a:t>
            </a:r>
            <a:r>
              <a:rPr lang="ru-RU" sz="1800" dirty="0" smtClean="0"/>
              <a:t>– Свердловская область (может </a:t>
            </a:r>
            <a:br>
              <a:rPr lang="ru-RU" sz="1800" dirty="0" smtClean="0"/>
            </a:br>
            <a:r>
              <a:rPr lang="ru-RU" sz="1800" dirty="0" smtClean="0"/>
              <a:t>тиражироваться в других регионах)</a:t>
            </a:r>
          </a:p>
          <a:p>
            <a:pPr marL="582930" indent="-514350">
              <a:buNone/>
            </a:pPr>
            <a:r>
              <a:rPr lang="ru-RU" sz="1800" b="1" u="sng" dirty="0" smtClean="0">
                <a:solidFill>
                  <a:schemeClr val="accent4">
                    <a:lumMod val="60000"/>
                    <a:lumOff val="40000"/>
                  </a:schemeClr>
                </a:solidFill>
              </a:rPr>
              <a:t>Сроки реализации проекта</a:t>
            </a:r>
            <a:r>
              <a:rPr lang="ru-RU" sz="1800" dirty="0" smtClean="0"/>
              <a:t> – февраль-сентябрь 2015 года</a:t>
            </a:r>
          </a:p>
          <a:p>
            <a:pPr marL="582930" indent="-514350">
              <a:buNone/>
            </a:pPr>
            <a:endParaRPr lang="ru-RU" sz="1800" dirty="0" smtClean="0"/>
          </a:p>
          <a:p>
            <a:pPr marL="582930" indent="-514350">
              <a:buAutoNum type="arabicParenR"/>
            </a:pPr>
            <a:endParaRPr lang="ru-RU" sz="1900" dirty="0" smtClean="0"/>
          </a:p>
          <a:p>
            <a:pPr marL="582930" indent="-514350">
              <a:buAutoNum type="arabicParenR"/>
            </a:pPr>
            <a:endParaRPr lang="ru-RU" sz="1900" dirty="0" smtClean="0"/>
          </a:p>
          <a:p>
            <a:pPr marL="582930" indent="-514350">
              <a:buAutoNum type="arabicParenR"/>
            </a:pPr>
            <a:endParaRPr lang="ru-RU" dirty="0"/>
          </a:p>
        </p:txBody>
      </p:sp>
      <p:pic>
        <p:nvPicPr>
          <p:cNvPr id="5" name="Picture 2" descr="C:\Users\Ольга\AppData\Local\Temp\Rar$DI00.360\P1010431.JPG"/>
          <p:cNvPicPr>
            <a:picLocks noChangeAspect="1" noChangeArrowheads="1"/>
          </p:cNvPicPr>
          <p:nvPr/>
        </p:nvPicPr>
        <p:blipFill>
          <a:blip r:embed="rId2" cstate="print"/>
          <a:srcRect/>
          <a:stretch>
            <a:fillRect/>
          </a:stretch>
        </p:blipFill>
        <p:spPr bwMode="auto">
          <a:xfrm>
            <a:off x="7020272" y="5301208"/>
            <a:ext cx="1912203" cy="1434152"/>
          </a:xfrm>
          <a:prstGeom prst="rect">
            <a:avLst/>
          </a:prstGeom>
          <a:noFill/>
          <a:ln>
            <a:solidFill>
              <a:schemeClr val="accent4">
                <a:lumMod val="60000"/>
                <a:lumOff val="40000"/>
              </a:schemeClr>
            </a:solid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188640"/>
            <a:ext cx="5040560" cy="504056"/>
          </a:xfrm>
          <a:ln>
            <a:solidFill>
              <a:schemeClr val="accent4">
                <a:lumMod val="60000"/>
                <a:lumOff val="40000"/>
              </a:schemeClr>
            </a:solidFill>
          </a:ln>
        </p:spPr>
        <p:txBody>
          <a:bodyPr/>
          <a:lstStyle/>
          <a:p>
            <a:r>
              <a:rPr lang="ru-RU" sz="2400" b="1" dirty="0" smtClean="0"/>
              <a:t>Цели, результаты и эффекты</a:t>
            </a:r>
            <a:endParaRPr lang="ru-RU" sz="2400" b="1" dirty="0"/>
          </a:p>
        </p:txBody>
      </p:sp>
      <p:sp>
        <p:nvSpPr>
          <p:cNvPr id="3" name="Содержимое 2"/>
          <p:cNvSpPr>
            <a:spLocks noGrp="1"/>
          </p:cNvSpPr>
          <p:nvPr>
            <p:ph idx="1"/>
          </p:nvPr>
        </p:nvSpPr>
        <p:spPr>
          <a:xfrm>
            <a:off x="611560" y="836712"/>
            <a:ext cx="8352928" cy="5904656"/>
          </a:xfrm>
          <a:ln>
            <a:solidFill>
              <a:schemeClr val="accent4">
                <a:lumMod val="60000"/>
                <a:lumOff val="40000"/>
              </a:schemeClr>
            </a:solidFill>
          </a:ln>
        </p:spPr>
        <p:txBody>
          <a:bodyPr>
            <a:noAutofit/>
          </a:bodyPr>
          <a:lstStyle/>
          <a:p>
            <a:pPr>
              <a:buNone/>
            </a:pPr>
            <a:r>
              <a:rPr lang="ru-RU" sz="1600" b="1" dirty="0" smtClean="0">
                <a:solidFill>
                  <a:schemeClr val="accent2">
                    <a:lumMod val="60000"/>
                    <a:lumOff val="40000"/>
                  </a:schemeClr>
                </a:solidFill>
              </a:rPr>
              <a:t>Целями</a:t>
            </a:r>
            <a:r>
              <a:rPr lang="ru-RU" sz="1600" dirty="0" smtClean="0"/>
              <a:t> проекта являются </a:t>
            </a:r>
          </a:p>
          <a:p>
            <a:pPr>
              <a:buNone/>
            </a:pPr>
            <a:r>
              <a:rPr lang="ru-RU" sz="1400" dirty="0" smtClean="0"/>
              <a:t>1) проведение оценки состояния информационных источников и общественных коммуникаций в регионе, формирующих представления потенциальных участников общественного контроля и публичного мониторинга в сфере охраны здоровья;</a:t>
            </a:r>
          </a:p>
          <a:p>
            <a:pPr>
              <a:buNone/>
            </a:pPr>
            <a:r>
              <a:rPr lang="ru-RU" sz="1400" dirty="0" smtClean="0"/>
              <a:t>2) формализация представлений о требованиях к эффективной региональной системе информирования граждан в сфере охраны здоровья.</a:t>
            </a:r>
          </a:p>
          <a:p>
            <a:pPr>
              <a:buNone/>
            </a:pPr>
            <a:r>
              <a:rPr lang="ru-RU" sz="1400" b="1" dirty="0" smtClean="0">
                <a:solidFill>
                  <a:schemeClr val="accent2">
                    <a:lumMod val="60000"/>
                    <a:lumOff val="40000"/>
                  </a:schemeClr>
                </a:solidFill>
              </a:rPr>
              <a:t>Пользователями</a:t>
            </a:r>
            <a:r>
              <a:rPr lang="ru-RU" sz="1400" dirty="0" smtClean="0"/>
              <a:t> эффективной региональной системы информирования  могут стать:</a:t>
            </a:r>
          </a:p>
          <a:p>
            <a:pPr>
              <a:buNone/>
            </a:pPr>
            <a:r>
              <a:rPr lang="ru-RU" sz="1400" dirty="0" smtClean="0"/>
              <a:t>- граждане в различных институциональных статусах (как участники общественного контроля, как потребители государственных (муниципальных) услуг и т.д.);</a:t>
            </a:r>
          </a:p>
          <a:p>
            <a:pPr>
              <a:buNone/>
            </a:pPr>
            <a:r>
              <a:rPr lang="ru-RU" sz="1400" dirty="0" smtClean="0"/>
              <a:t>- органы власти (организации), осуществляющие свои действия (бездействие) с учетом и на основании информации о социально-экономических процессах;</a:t>
            </a:r>
          </a:p>
          <a:p>
            <a:pPr>
              <a:buNone/>
            </a:pPr>
            <a:r>
              <a:rPr lang="ru-RU" sz="1400" dirty="0" smtClean="0"/>
              <a:t>- профильные (профессиональные) организации, осуществляющие деятельность в сферах, определяющих состояние здоровья населения;</a:t>
            </a:r>
          </a:p>
          <a:p>
            <a:pPr>
              <a:buNone/>
            </a:pPr>
            <a:r>
              <a:rPr lang="ru-RU" sz="1400" dirty="0" smtClean="0"/>
              <a:t>- средства массовой информации.</a:t>
            </a:r>
          </a:p>
          <a:p>
            <a:r>
              <a:rPr lang="ru-RU" sz="1600" b="1" u="sng" dirty="0" smtClean="0">
                <a:solidFill>
                  <a:schemeClr val="accent4">
                    <a:lumMod val="60000"/>
                    <a:lumOff val="40000"/>
                  </a:schemeClr>
                </a:solidFill>
              </a:rPr>
              <a:t>Алгоритм оценки</a:t>
            </a:r>
            <a:r>
              <a:rPr lang="ru-RU" sz="1400" b="1" u="sng" dirty="0" smtClean="0"/>
              <a:t> </a:t>
            </a:r>
            <a:r>
              <a:rPr lang="ru-RU" sz="1400" dirty="0" smtClean="0"/>
              <a:t>информационных ресурсов региона  может быть в дальнейшем конкретизирован (адаптирован) для нужд отдельных групп населения.</a:t>
            </a:r>
          </a:p>
          <a:p>
            <a:r>
              <a:rPr lang="ru-RU" sz="1600" b="1" u="sng" dirty="0" smtClean="0">
                <a:solidFill>
                  <a:schemeClr val="accent4">
                    <a:lumMod val="60000"/>
                    <a:lumOff val="40000"/>
                  </a:schemeClr>
                </a:solidFill>
              </a:rPr>
              <a:t>Рекомендации по оптимизации нормативной правовой базы</a:t>
            </a:r>
            <a:r>
              <a:rPr lang="ru-RU" sz="1400" dirty="0" smtClean="0"/>
              <a:t>, определяющей права, обязанности и ответственность различных органов власти (организаций) по вопросам информирования граждан в сфере охраны здоровья, могут быть использованы для совершенствования федерального и регионального законодательства.</a:t>
            </a:r>
          </a:p>
          <a:p>
            <a:r>
              <a:rPr lang="ru-RU" sz="1400" dirty="0" smtClean="0"/>
              <a:t>Результаты проекта могут быть использованы для формирования оптимальных контуров региональной системы информирования граждан в сфере охраны здоровья.</a:t>
            </a:r>
          </a:p>
          <a:p>
            <a:pPr>
              <a:buFontTx/>
              <a:buChar char="-"/>
            </a:pPr>
            <a:endParaRPr lang="ru-RU" sz="16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7584" y="116632"/>
            <a:ext cx="5673824" cy="2088232"/>
          </a:xfrm>
          <a:ln>
            <a:solidFill>
              <a:schemeClr val="accent4">
                <a:lumMod val="60000"/>
                <a:lumOff val="40000"/>
              </a:schemeClr>
            </a:solidFill>
          </a:ln>
        </p:spPr>
        <p:txBody>
          <a:bodyPr/>
          <a:lstStyle/>
          <a:p>
            <a:r>
              <a:rPr lang="ru-RU" sz="1800" b="1" u="sng" dirty="0" smtClean="0"/>
              <a:t>ЗАДАЧИ </a:t>
            </a:r>
            <a:r>
              <a:rPr lang="ru-RU" sz="1800" b="1" u="sng" dirty="0" smtClean="0"/>
              <a:t>и МЕХАНИЗМ реализации проекта</a:t>
            </a:r>
            <a:r>
              <a:rPr lang="ru-RU" sz="1600" dirty="0" smtClean="0"/>
              <a:t/>
            </a:r>
            <a:br>
              <a:rPr lang="ru-RU" sz="1600" dirty="0" smtClean="0"/>
            </a:br>
            <a:r>
              <a:rPr lang="ru-RU" sz="1400" dirty="0" smtClean="0"/>
              <a:t>Проект включает ряд взаимосвязанных научно-исследовательских работ и публичных мероприятий. </a:t>
            </a:r>
            <a:br>
              <a:rPr lang="ru-RU" sz="1400" dirty="0" smtClean="0"/>
            </a:br>
            <a:r>
              <a:rPr lang="ru-RU" sz="1400" dirty="0" smtClean="0"/>
              <a:t>В результате будут сформулированы </a:t>
            </a:r>
            <a:r>
              <a:rPr lang="ru-RU" sz="1400" b="1" dirty="0" smtClean="0">
                <a:solidFill>
                  <a:schemeClr val="accent4">
                    <a:lumMod val="20000"/>
                    <a:lumOff val="80000"/>
                  </a:schemeClr>
                </a:solidFill>
              </a:rPr>
              <a:t>представления о форме и содержании </a:t>
            </a:r>
            <a:r>
              <a:rPr lang="ru-RU" sz="1400" b="1" dirty="0" smtClean="0">
                <a:solidFill>
                  <a:schemeClr val="accent2">
                    <a:lumMod val="60000"/>
                    <a:lumOff val="40000"/>
                  </a:schemeClr>
                </a:solidFill>
              </a:rPr>
              <a:t>основных компонентов общедоступной информационной среды </a:t>
            </a:r>
            <a:r>
              <a:rPr lang="ru-RU" sz="1400" dirty="0" smtClean="0"/>
              <a:t>в регионе, позволяющие </a:t>
            </a:r>
            <a:r>
              <a:rPr lang="ru-RU" sz="1400" b="1" dirty="0" smtClean="0">
                <a:solidFill>
                  <a:schemeClr val="accent2">
                    <a:lumMod val="60000"/>
                    <a:lumOff val="40000"/>
                  </a:schemeClr>
                </a:solidFill>
              </a:rPr>
              <a:t>минимизировать издержки участников общественного контроля </a:t>
            </a:r>
            <a:r>
              <a:rPr lang="ru-RU" sz="1400" dirty="0" smtClean="0"/>
              <a:t>по выявлению информации, адекватно отражающей социально-экономические и управленческие процессы в сфере охраны здоровья граждан.  </a:t>
            </a:r>
            <a:br>
              <a:rPr lang="ru-RU" sz="1400" dirty="0" smtClean="0"/>
            </a:br>
            <a:endParaRPr lang="ru-RU" sz="1400" dirty="0"/>
          </a:p>
        </p:txBody>
      </p:sp>
      <p:pic>
        <p:nvPicPr>
          <p:cNvPr id="4" name="Picture 2"/>
          <p:cNvPicPr>
            <a:picLocks noGrp="1" noChangeAspect="1" noChangeArrowheads="1"/>
          </p:cNvPicPr>
          <p:nvPr>
            <p:ph idx="1"/>
          </p:nvPr>
        </p:nvPicPr>
        <p:blipFill>
          <a:blip r:embed="rId2" cstate="print"/>
          <a:srcRect/>
          <a:stretch>
            <a:fillRect/>
          </a:stretch>
        </p:blipFill>
        <p:spPr bwMode="auto">
          <a:xfrm>
            <a:off x="827584" y="2368328"/>
            <a:ext cx="7920880" cy="4392488"/>
          </a:xfrm>
          <a:prstGeom prst="rect">
            <a:avLst/>
          </a:prstGeom>
          <a:noFill/>
          <a:ln w="9525">
            <a:solidFill>
              <a:schemeClr val="accent4">
                <a:lumMod val="20000"/>
                <a:lumOff val="80000"/>
              </a:schemeClr>
            </a:solidFill>
            <a:miter lim="800000"/>
            <a:headEnd/>
            <a:tailEnd/>
          </a:ln>
        </p:spPr>
      </p:pic>
      <p:pic>
        <p:nvPicPr>
          <p:cNvPr id="5" name="Picture 2" descr="C:\Users\Ольга\AppData\Local\Temp\Rar$DI00.030\S1210009.JPG"/>
          <p:cNvPicPr>
            <a:picLocks noChangeAspect="1" noChangeArrowheads="1"/>
          </p:cNvPicPr>
          <p:nvPr/>
        </p:nvPicPr>
        <p:blipFill>
          <a:blip r:embed="rId3" cstate="print"/>
          <a:srcRect/>
          <a:stretch>
            <a:fillRect/>
          </a:stretch>
        </p:blipFill>
        <p:spPr bwMode="auto">
          <a:xfrm>
            <a:off x="7020272" y="1124744"/>
            <a:ext cx="1865376" cy="1243584"/>
          </a:xfrm>
          <a:prstGeom prst="rect">
            <a:avLst/>
          </a:prstGeom>
          <a:noFill/>
          <a:ln>
            <a:solidFill>
              <a:schemeClr val="accent4">
                <a:lumMod val="60000"/>
                <a:lumOff val="40000"/>
              </a:schemeClr>
            </a:solidFill>
          </a:ln>
        </p:spPr>
      </p:pic>
      <p:pic>
        <p:nvPicPr>
          <p:cNvPr id="6" name="Picture 2" descr="C:\Users\Ольга\AppData\Local\Temp\Rar$DI04.180\S1210007.JPG"/>
          <p:cNvPicPr>
            <a:picLocks noChangeAspect="1" noChangeArrowheads="1"/>
          </p:cNvPicPr>
          <p:nvPr/>
        </p:nvPicPr>
        <p:blipFill>
          <a:blip r:embed="rId4" cstate="print"/>
          <a:srcRect/>
          <a:stretch>
            <a:fillRect/>
          </a:stretch>
        </p:blipFill>
        <p:spPr bwMode="auto">
          <a:xfrm>
            <a:off x="6300192" y="188640"/>
            <a:ext cx="1674000" cy="1116000"/>
          </a:xfrm>
          <a:prstGeom prst="rect">
            <a:avLst/>
          </a:prstGeom>
          <a:noFill/>
          <a:ln>
            <a:solidFill>
              <a:schemeClr val="accent4">
                <a:lumMod val="60000"/>
                <a:lumOff val="40000"/>
              </a:schemeClr>
            </a:solid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1260752"/>
          </a:xfrm>
          <a:solidFill>
            <a:schemeClr val="accent2">
              <a:lumMod val="20000"/>
              <a:lumOff val="80000"/>
            </a:schemeClr>
          </a:solidFill>
          <a:ln>
            <a:solidFill>
              <a:schemeClr val="accent4">
                <a:lumMod val="20000"/>
                <a:lumOff val="80000"/>
              </a:schemeClr>
            </a:solidFill>
          </a:ln>
        </p:spPr>
        <p:txBody>
          <a:bodyPr/>
          <a:lstStyle/>
          <a:p>
            <a:r>
              <a:rPr lang="ru-RU" sz="2000" b="1" dirty="0" smtClean="0">
                <a:solidFill>
                  <a:schemeClr val="accent5">
                    <a:lumMod val="50000"/>
                  </a:schemeClr>
                </a:solidFill>
              </a:rPr>
              <a:t>Этап </a:t>
            </a:r>
            <a:r>
              <a:rPr lang="ru-RU" sz="2000" b="1" dirty="0">
                <a:solidFill>
                  <a:schemeClr val="accent5">
                    <a:lumMod val="50000"/>
                  </a:schemeClr>
                </a:solidFill>
              </a:rPr>
              <a:t>1. Анализ общедоступных информационных источников и общественных коммуникаций в регионе, формирующих основные представления потенциальных участников общественного контроля и публичного мониторинга в сфере </a:t>
            </a:r>
            <a:r>
              <a:rPr lang="ru-RU" sz="2000" b="1" dirty="0" smtClean="0">
                <a:solidFill>
                  <a:schemeClr val="accent5">
                    <a:lumMod val="50000"/>
                  </a:schemeClr>
                </a:solidFill>
              </a:rPr>
              <a:t>охраны</a:t>
            </a:r>
            <a:r>
              <a:rPr lang="ru-RU" sz="2000" b="1" dirty="0">
                <a:solidFill>
                  <a:schemeClr val="accent5">
                    <a:lumMod val="50000"/>
                  </a:schemeClr>
                </a:solidFill>
              </a:rPr>
              <a:t> </a:t>
            </a:r>
            <a:r>
              <a:rPr lang="ru-RU" sz="2000" b="1" dirty="0" smtClean="0">
                <a:solidFill>
                  <a:schemeClr val="accent5">
                    <a:lumMod val="50000"/>
                  </a:schemeClr>
                </a:solidFill>
              </a:rPr>
              <a:t>здоровья</a:t>
            </a:r>
            <a:r>
              <a:rPr lang="ru-RU" sz="2400" b="1" dirty="0">
                <a:solidFill>
                  <a:schemeClr val="accent5">
                    <a:lumMod val="50000"/>
                  </a:schemeClr>
                </a:solidFill>
              </a:rPr>
              <a:t/>
            </a:r>
            <a:br>
              <a:rPr lang="ru-RU" sz="2400" b="1" dirty="0">
                <a:solidFill>
                  <a:schemeClr val="accent5">
                    <a:lumMod val="50000"/>
                  </a:schemeClr>
                </a:solidFill>
              </a:rPr>
            </a:br>
            <a:endParaRPr lang="ru-RU" sz="2400" b="1" dirty="0">
              <a:solidFill>
                <a:schemeClr val="accent5">
                  <a:lumMod val="50000"/>
                </a:schemeClr>
              </a:solidFill>
            </a:endParaRPr>
          </a:p>
        </p:txBody>
      </p:sp>
      <p:sp>
        <p:nvSpPr>
          <p:cNvPr id="3" name="Объект 2"/>
          <p:cNvSpPr>
            <a:spLocks noGrp="1"/>
          </p:cNvSpPr>
          <p:nvPr>
            <p:ph idx="1"/>
          </p:nvPr>
        </p:nvSpPr>
        <p:spPr>
          <a:xfrm>
            <a:off x="914400" y="1916832"/>
            <a:ext cx="7772400" cy="4824536"/>
          </a:xfrm>
          <a:ln>
            <a:solidFill>
              <a:schemeClr val="accent4">
                <a:lumMod val="20000"/>
                <a:lumOff val="80000"/>
              </a:schemeClr>
            </a:solidFill>
          </a:ln>
        </p:spPr>
        <p:txBody>
          <a:bodyPr>
            <a:normAutofit fontScale="55000" lnSpcReduction="20000"/>
          </a:bodyPr>
          <a:lstStyle/>
          <a:p>
            <a:r>
              <a:rPr lang="ru-RU" b="1" dirty="0" smtClean="0">
                <a:solidFill>
                  <a:schemeClr val="accent2">
                    <a:lumMod val="60000"/>
                    <a:lumOff val="40000"/>
                  </a:schemeClr>
                </a:solidFill>
              </a:rPr>
              <a:t>Основная задача </a:t>
            </a:r>
            <a:r>
              <a:rPr lang="ru-RU" dirty="0" smtClean="0"/>
              <a:t>- выработка </a:t>
            </a:r>
            <a:r>
              <a:rPr lang="ru-RU" b="1" dirty="0">
                <a:solidFill>
                  <a:schemeClr val="accent4">
                    <a:lumMod val="40000"/>
                    <a:lumOff val="60000"/>
                  </a:schemeClr>
                </a:solidFill>
              </a:rPr>
              <a:t>методологии</a:t>
            </a:r>
            <a:r>
              <a:rPr lang="ru-RU" dirty="0"/>
              <a:t> для создания алгоритма оценки тех общедоступных информационных источников и общественных коммуникаций в регионе, которые формируют представления населения </a:t>
            </a:r>
          </a:p>
          <a:p>
            <a:pPr marL="68580" indent="0">
              <a:buNone/>
            </a:pPr>
            <a:r>
              <a:rPr lang="ru-RU" dirty="0" smtClean="0"/>
              <a:t>о </a:t>
            </a:r>
            <a:r>
              <a:rPr lang="ru-RU" dirty="0"/>
              <a:t>процессах, происходящих в сфере охраны здоровья на региональном </a:t>
            </a:r>
            <a:r>
              <a:rPr lang="ru-RU" dirty="0" smtClean="0"/>
              <a:t>уровне;</a:t>
            </a:r>
          </a:p>
          <a:p>
            <a:pPr marL="68580" indent="0">
              <a:buNone/>
            </a:pPr>
            <a:r>
              <a:rPr lang="ru-RU" dirty="0" smtClean="0"/>
              <a:t>о </a:t>
            </a:r>
            <a:r>
              <a:rPr lang="ru-RU" dirty="0"/>
              <a:t>возможностях осуществления общественного контроля и публичного мониторинга в сфере охраны здоровья населения. </a:t>
            </a:r>
          </a:p>
          <a:p>
            <a:r>
              <a:rPr lang="ru-RU" b="1" dirty="0" smtClean="0">
                <a:solidFill>
                  <a:schemeClr val="accent2">
                    <a:lumMod val="60000"/>
                    <a:lumOff val="40000"/>
                  </a:schemeClr>
                </a:solidFill>
              </a:rPr>
              <a:t>Метод</a:t>
            </a:r>
            <a:r>
              <a:rPr lang="ru-RU" dirty="0" smtClean="0"/>
              <a:t> - </a:t>
            </a:r>
            <a:r>
              <a:rPr lang="ru-RU" b="1" dirty="0" smtClean="0">
                <a:solidFill>
                  <a:schemeClr val="accent4">
                    <a:lumMod val="40000"/>
                    <a:lumOff val="60000"/>
                  </a:schemeClr>
                </a:solidFill>
              </a:rPr>
              <a:t>структурно-функциональный анализ</a:t>
            </a:r>
            <a:r>
              <a:rPr lang="ru-RU" dirty="0" smtClean="0"/>
              <a:t>, обеспечивший </a:t>
            </a:r>
            <a:r>
              <a:rPr lang="ru-RU" dirty="0"/>
              <a:t>формализацию общедоступного информационного пространства по ряду критериев и признаков</a:t>
            </a:r>
            <a:r>
              <a:rPr lang="ru-RU" dirty="0" smtClean="0"/>
              <a:t>.</a:t>
            </a:r>
          </a:p>
          <a:p>
            <a:r>
              <a:rPr lang="ru-RU" b="1" dirty="0" smtClean="0">
                <a:solidFill>
                  <a:schemeClr val="accent2">
                    <a:lumMod val="60000"/>
                    <a:lumOff val="40000"/>
                  </a:schemeClr>
                </a:solidFill>
              </a:rPr>
              <a:t>Базовые признаки</a:t>
            </a:r>
            <a:r>
              <a:rPr lang="ru-RU" dirty="0" smtClean="0"/>
              <a:t>, на основании которых определены </a:t>
            </a:r>
            <a:r>
              <a:rPr lang="ru-RU" b="1" dirty="0">
                <a:solidFill>
                  <a:schemeClr val="accent4">
                    <a:lumMod val="60000"/>
                    <a:lumOff val="40000"/>
                  </a:schemeClr>
                </a:solidFill>
              </a:rPr>
              <a:t>существенные взаимосвязи</a:t>
            </a:r>
            <a:r>
              <a:rPr lang="ru-RU" dirty="0"/>
              <a:t> в общедоступном информационном </a:t>
            </a:r>
            <a:r>
              <a:rPr lang="ru-RU" dirty="0" smtClean="0"/>
              <a:t>пространстве:</a:t>
            </a:r>
            <a:endParaRPr lang="ru-RU" dirty="0"/>
          </a:p>
          <a:p>
            <a:pPr marL="68580" indent="0">
              <a:buNone/>
            </a:pPr>
            <a:r>
              <a:rPr lang="ru-RU" dirty="0"/>
              <a:t>1) назначение информирования в публичном пространстве (целеполагание);</a:t>
            </a:r>
          </a:p>
          <a:p>
            <a:pPr marL="68580" indent="0">
              <a:buNone/>
            </a:pPr>
            <a:r>
              <a:rPr lang="ru-RU" dirty="0" smtClean="0"/>
              <a:t>	2</a:t>
            </a:r>
            <a:r>
              <a:rPr lang="ru-RU" dirty="0"/>
              <a:t>) субъекты информационного воздействия;</a:t>
            </a:r>
          </a:p>
          <a:p>
            <a:pPr marL="68580" indent="0">
              <a:buNone/>
            </a:pPr>
            <a:r>
              <a:rPr lang="ru-RU" dirty="0" smtClean="0"/>
              <a:t>		3</a:t>
            </a:r>
            <a:r>
              <a:rPr lang="ru-RU" dirty="0"/>
              <a:t>) предметная область информационного воздействия;</a:t>
            </a:r>
          </a:p>
          <a:p>
            <a:pPr marL="68580" indent="0">
              <a:buNone/>
            </a:pPr>
            <a:r>
              <a:rPr lang="ru-RU" dirty="0" smtClean="0"/>
              <a:t>			4</a:t>
            </a:r>
            <a:r>
              <a:rPr lang="ru-RU" dirty="0"/>
              <a:t>) средства информирования;</a:t>
            </a:r>
          </a:p>
          <a:p>
            <a:pPr marL="68580" indent="0">
              <a:buNone/>
            </a:pPr>
            <a:r>
              <a:rPr lang="ru-RU" dirty="0" smtClean="0"/>
              <a:t>				5</a:t>
            </a:r>
            <a:r>
              <a:rPr lang="ru-RU" dirty="0"/>
              <a:t>) потенциальные </a:t>
            </a:r>
            <a:r>
              <a:rPr lang="ru-RU" dirty="0" smtClean="0"/>
              <a:t>потребители</a:t>
            </a:r>
          </a:p>
          <a:p>
            <a:pPr marL="68580" indent="0">
              <a:buNone/>
            </a:pPr>
            <a:r>
              <a:rPr lang="ru-RU" dirty="0" smtClean="0"/>
              <a:t>				     (</a:t>
            </a:r>
            <a:r>
              <a:rPr lang="ru-RU" dirty="0"/>
              <a:t>пользователи) информации. </a:t>
            </a:r>
          </a:p>
          <a:p>
            <a:endParaRPr lang="ru-RU" dirty="0"/>
          </a:p>
          <a:p>
            <a:endParaRPr lang="ru-RU" dirty="0"/>
          </a:p>
        </p:txBody>
      </p:sp>
    </p:spTree>
    <p:extLst>
      <p:ext uri="{BB962C8B-B14F-4D97-AF65-F5344CB8AC3E}">
        <p14:creationId xmlns:p14="http://schemas.microsoft.com/office/powerpoint/2010/main" xmlns="" val="17316232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60648"/>
            <a:ext cx="7762056" cy="936104"/>
          </a:xfrm>
          <a:ln>
            <a:solidFill>
              <a:schemeClr val="accent4">
                <a:lumMod val="20000"/>
                <a:lumOff val="80000"/>
              </a:schemeClr>
            </a:solidFill>
          </a:ln>
        </p:spPr>
        <p:txBody>
          <a:bodyPr/>
          <a:lstStyle/>
          <a:p>
            <a:r>
              <a:rPr lang="ru-RU" sz="2400" b="1" dirty="0"/>
              <a:t>Общий контур регулирующего воздействия, определяющий параметры информационной </a:t>
            </a:r>
            <a:r>
              <a:rPr lang="ru-RU" sz="2400" b="1" dirty="0" smtClean="0"/>
              <a:t>матрицы</a:t>
            </a:r>
            <a:endParaRPr lang="ru-RU" sz="2400" dirty="0"/>
          </a:p>
        </p:txBody>
      </p:sp>
      <p:pic>
        <p:nvPicPr>
          <p:cNvPr id="4" name="Picture 2" descr="C:\Users\Ольга\Documents\Брошюра\Схема 1 - Структура СЭС - Инфоматрица.bmp"/>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899592" y="1412776"/>
            <a:ext cx="7776864" cy="489554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2263752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1188744"/>
          </a:xfrm>
          <a:ln>
            <a:solidFill>
              <a:schemeClr val="accent4">
                <a:lumMod val="20000"/>
                <a:lumOff val="80000"/>
              </a:schemeClr>
            </a:solidFill>
          </a:ln>
        </p:spPr>
        <p:txBody>
          <a:bodyPr/>
          <a:lstStyle/>
          <a:p>
            <a:r>
              <a:rPr lang="ru-RU" sz="2400" b="1" dirty="0"/>
              <a:t>Структура </a:t>
            </a:r>
            <a:r>
              <a:rPr lang="ru-RU" sz="2400" b="1" dirty="0" smtClean="0"/>
              <a:t/>
            </a:r>
            <a:br>
              <a:rPr lang="ru-RU" sz="2400" b="1" dirty="0" smtClean="0"/>
            </a:br>
            <a:r>
              <a:rPr lang="ru-RU" sz="2400" b="1" dirty="0" smtClean="0"/>
              <a:t>социально-экономической </a:t>
            </a:r>
            <a:r>
              <a:rPr lang="ru-RU" sz="2400" b="1" dirty="0"/>
              <a:t>системы (экономика) </a:t>
            </a:r>
            <a:r>
              <a:rPr lang="ru-RU" sz="2400" b="1" dirty="0" smtClean="0"/>
              <a:t/>
            </a:r>
            <a:br>
              <a:rPr lang="ru-RU" sz="2400" b="1" dirty="0" smtClean="0"/>
            </a:br>
            <a:r>
              <a:rPr lang="ru-RU" sz="2400" b="1" dirty="0" smtClean="0"/>
              <a:t>или </a:t>
            </a:r>
            <a:r>
              <a:rPr lang="ru-RU" sz="2400" b="1" dirty="0"/>
              <a:t>публично-правового образования (управление)</a:t>
            </a:r>
            <a:endParaRPr lang="ru-RU" sz="2400" dirty="0"/>
          </a:p>
        </p:txBody>
      </p:sp>
      <p:sp>
        <p:nvSpPr>
          <p:cNvPr id="3" name="Объект 2"/>
          <p:cNvSpPr>
            <a:spLocks noGrp="1"/>
          </p:cNvSpPr>
          <p:nvPr>
            <p:ph idx="1"/>
          </p:nvPr>
        </p:nvSpPr>
        <p:spPr>
          <a:xfrm>
            <a:off x="611560" y="1783560"/>
            <a:ext cx="8075240" cy="4572000"/>
          </a:xfrm>
        </p:spPr>
        <p:txBody>
          <a:bodyPr>
            <a:normAutofit/>
          </a:bodyPr>
          <a:lstStyle/>
          <a:p>
            <a:endParaRPr lang="ru-RU" dirty="0" smtClean="0"/>
          </a:p>
          <a:p>
            <a:endParaRPr lang="ru-RU" dirty="0"/>
          </a:p>
          <a:p>
            <a:endParaRPr lang="ru-RU" dirty="0" smtClean="0"/>
          </a:p>
          <a:p>
            <a:endParaRPr lang="ru-RU" dirty="0"/>
          </a:p>
          <a:p>
            <a:pPr marL="68580" indent="0">
              <a:buNone/>
            </a:pPr>
            <a:endParaRPr lang="ru-RU" dirty="0" smtClean="0"/>
          </a:p>
          <a:p>
            <a:pPr marL="68580" indent="0">
              <a:buNone/>
            </a:pPr>
            <a:endParaRPr lang="ru-RU" sz="1900" b="1" dirty="0" smtClean="0"/>
          </a:p>
          <a:p>
            <a:pPr marL="68580" indent="0">
              <a:buNone/>
            </a:pPr>
            <a:r>
              <a:rPr lang="ru-RU" sz="1900" b="1" dirty="0" smtClean="0"/>
              <a:t>Информирование </a:t>
            </a:r>
            <a:r>
              <a:rPr lang="ru-RU" sz="1900" b="1" dirty="0"/>
              <a:t>в публичном пространстве позволяет </a:t>
            </a:r>
            <a:r>
              <a:rPr lang="ru-RU" sz="1900" b="1" dirty="0">
                <a:solidFill>
                  <a:schemeClr val="accent2">
                    <a:lumMod val="40000"/>
                    <a:lumOff val="60000"/>
                  </a:schemeClr>
                </a:solidFill>
              </a:rPr>
              <a:t>синхронизировать</a:t>
            </a:r>
            <a:r>
              <a:rPr lang="ru-RU" sz="1900" b="1" dirty="0"/>
              <a:t> </a:t>
            </a:r>
            <a:r>
              <a:rPr lang="ru-RU" sz="1900" b="1" dirty="0">
                <a:solidFill>
                  <a:schemeClr val="accent4">
                    <a:lumMod val="60000"/>
                    <a:lumOff val="40000"/>
                  </a:schemeClr>
                </a:solidFill>
              </a:rPr>
              <a:t>индивидуальные (групповые) практики </a:t>
            </a:r>
            <a:r>
              <a:rPr lang="ru-RU" sz="1900" b="1" dirty="0"/>
              <a:t>жизнедеятельности населения и </a:t>
            </a:r>
            <a:r>
              <a:rPr lang="ru-RU" sz="1900" b="1" dirty="0">
                <a:solidFill>
                  <a:schemeClr val="accent4">
                    <a:lumMod val="60000"/>
                    <a:lumOff val="40000"/>
                  </a:schemeClr>
                </a:solidFill>
              </a:rPr>
              <a:t>объективные потребности развития </a:t>
            </a:r>
            <a:r>
              <a:rPr lang="ru-RU" sz="1900" b="1" dirty="0"/>
              <a:t>социально-экономической системы (публично-правового образования</a:t>
            </a:r>
            <a:r>
              <a:rPr lang="ru-RU" sz="1900" b="1" dirty="0" smtClean="0"/>
              <a:t>)</a:t>
            </a:r>
            <a:endParaRPr lang="ru-RU" sz="1900" b="1" dirty="0"/>
          </a:p>
        </p:txBody>
      </p:sp>
      <p:pic>
        <p:nvPicPr>
          <p:cNvPr id="2050" name="Picture 2" descr="C:\Users\Ольга\Documents\Брошюра\Схема 1 - Структура СЭС.bmp"/>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27584" y="1849140"/>
            <a:ext cx="7920880" cy="302433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2403927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612680"/>
          </a:xfrm>
          <a:ln>
            <a:solidFill>
              <a:schemeClr val="accent4">
                <a:lumMod val="20000"/>
                <a:lumOff val="80000"/>
              </a:schemeClr>
            </a:solidFill>
          </a:ln>
        </p:spPr>
        <p:txBody>
          <a:bodyPr/>
          <a:lstStyle/>
          <a:p>
            <a:r>
              <a:rPr lang="ru-RU" sz="2400" dirty="0" smtClean="0"/>
              <a:t>Модель информационных </a:t>
            </a:r>
            <a:r>
              <a:rPr lang="ru-RU" sz="2400" dirty="0" smtClean="0"/>
              <a:t>потоков в регионе</a:t>
            </a:r>
            <a:endParaRPr lang="ru-RU" sz="2400" dirty="0"/>
          </a:p>
        </p:txBody>
      </p:sp>
      <p:sp>
        <p:nvSpPr>
          <p:cNvPr id="3" name="Объект 2"/>
          <p:cNvSpPr>
            <a:spLocks noGrp="1"/>
          </p:cNvSpPr>
          <p:nvPr>
            <p:ph idx="1"/>
          </p:nvPr>
        </p:nvSpPr>
        <p:spPr/>
        <p:txBody>
          <a:bodyPr/>
          <a:lstStyle/>
          <a:p>
            <a:endParaRPr lang="ru-RU" dirty="0" smtClean="0"/>
          </a:p>
          <a:p>
            <a:endParaRPr lang="ru-RU" dirty="0"/>
          </a:p>
          <a:p>
            <a:endParaRPr lang="ru-RU" dirty="0" smtClean="0"/>
          </a:p>
          <a:p>
            <a:endParaRPr lang="ru-RU" dirty="0"/>
          </a:p>
          <a:p>
            <a:endParaRPr lang="ru-RU" dirty="0" smtClean="0"/>
          </a:p>
          <a:p>
            <a:endParaRPr lang="ru-RU" dirty="0"/>
          </a:p>
          <a:p>
            <a:endParaRPr lang="ru-RU" dirty="0" smtClean="0"/>
          </a:p>
          <a:p>
            <a:endParaRPr lang="ru-RU" dirty="0"/>
          </a:p>
        </p:txBody>
      </p:sp>
      <p:pic>
        <p:nvPicPr>
          <p:cNvPr id="3074" name="Picture 2" descr="C:\Users\Ольга\Documents\Брошюра\Схема 3 - Модель инфо потоков.bmp"/>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99592" y="1412776"/>
            <a:ext cx="7776864" cy="496855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9077685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37828" y="260648"/>
            <a:ext cx="7772400" cy="864096"/>
          </a:xfrm>
          <a:ln>
            <a:solidFill>
              <a:schemeClr val="accent4">
                <a:lumMod val="20000"/>
                <a:lumOff val="80000"/>
              </a:schemeClr>
            </a:solidFill>
          </a:ln>
        </p:spPr>
        <p:txBody>
          <a:bodyPr/>
          <a:lstStyle/>
          <a:p>
            <a:r>
              <a:rPr lang="ru-RU" sz="2400" b="1" dirty="0"/>
              <a:t>Динамика изменения структуры информационных источников в публичном </a:t>
            </a:r>
            <a:r>
              <a:rPr lang="ru-RU" sz="2400" b="1" dirty="0" smtClean="0"/>
              <a:t>пространстве</a:t>
            </a:r>
            <a:r>
              <a:rPr lang="ru-RU" sz="2400" b="1" dirty="0"/>
              <a:t/>
            </a:r>
            <a:br>
              <a:rPr lang="ru-RU" sz="2400" b="1" dirty="0"/>
            </a:br>
            <a:endParaRPr lang="ru-RU" sz="2400" b="1" dirty="0"/>
          </a:p>
        </p:txBody>
      </p:sp>
      <p:sp>
        <p:nvSpPr>
          <p:cNvPr id="3" name="Объект 2"/>
          <p:cNvSpPr>
            <a:spLocks noGrp="1"/>
          </p:cNvSpPr>
          <p:nvPr>
            <p:ph idx="1"/>
          </p:nvPr>
        </p:nvSpPr>
        <p:spPr>
          <a:xfrm>
            <a:off x="914400" y="1268760"/>
            <a:ext cx="7772400" cy="5086800"/>
          </a:xfrm>
        </p:spPr>
        <p:txBody>
          <a:bodyPr/>
          <a:lstStyle/>
          <a:p>
            <a:endParaRPr lang="ru-RU" dirty="0" smtClean="0"/>
          </a:p>
          <a:p>
            <a:endParaRPr lang="ru-RU" dirty="0"/>
          </a:p>
          <a:p>
            <a:endParaRPr lang="ru-RU" dirty="0" smtClean="0"/>
          </a:p>
          <a:p>
            <a:endParaRPr lang="ru-RU" dirty="0"/>
          </a:p>
          <a:p>
            <a:pPr marL="68580" indent="0">
              <a:spcBef>
                <a:spcPct val="0"/>
              </a:spcBef>
              <a:buNone/>
            </a:pPr>
            <a:endParaRPr lang="ru-RU" sz="2000" b="1" spc="-100" dirty="0" smtClean="0">
              <a:solidFill>
                <a:schemeClr val="tx2">
                  <a:satMod val="200000"/>
                </a:schemeClr>
              </a:solidFill>
              <a:latin typeface="+mj-lt"/>
              <a:ea typeface="+mj-ea"/>
              <a:cs typeface="+mj-cs"/>
            </a:endParaRPr>
          </a:p>
          <a:p>
            <a:pPr marL="68580" indent="0">
              <a:spcBef>
                <a:spcPct val="0"/>
              </a:spcBef>
              <a:buNone/>
            </a:pPr>
            <a:endParaRPr lang="ru-RU" sz="2000" b="1" spc="-100" dirty="0" smtClean="0">
              <a:solidFill>
                <a:schemeClr val="tx2">
                  <a:satMod val="200000"/>
                </a:schemeClr>
              </a:solidFill>
              <a:latin typeface="+mj-lt"/>
              <a:ea typeface="+mj-ea"/>
              <a:cs typeface="+mj-cs"/>
            </a:endParaRPr>
          </a:p>
          <a:p>
            <a:pPr marL="68580" indent="0">
              <a:spcBef>
                <a:spcPct val="0"/>
              </a:spcBef>
              <a:buNone/>
            </a:pPr>
            <a:endParaRPr lang="ru-RU" sz="2000" b="1" spc="-100" dirty="0">
              <a:solidFill>
                <a:schemeClr val="tx2">
                  <a:satMod val="200000"/>
                </a:schemeClr>
              </a:solidFill>
              <a:latin typeface="+mj-lt"/>
              <a:ea typeface="+mj-ea"/>
              <a:cs typeface="+mj-cs"/>
            </a:endParaRPr>
          </a:p>
          <a:p>
            <a:pPr marL="68580" indent="0">
              <a:spcBef>
                <a:spcPct val="0"/>
              </a:spcBef>
              <a:buNone/>
            </a:pPr>
            <a:endParaRPr lang="ru-RU" sz="2000" b="1" spc="-100" dirty="0" smtClean="0">
              <a:solidFill>
                <a:schemeClr val="tx2">
                  <a:satMod val="200000"/>
                </a:schemeClr>
              </a:solidFill>
              <a:latin typeface="+mj-lt"/>
              <a:ea typeface="+mj-ea"/>
              <a:cs typeface="+mj-cs"/>
            </a:endParaRPr>
          </a:p>
          <a:p>
            <a:pPr marL="68580" indent="0">
              <a:spcBef>
                <a:spcPct val="0"/>
              </a:spcBef>
              <a:buNone/>
            </a:pPr>
            <a:r>
              <a:rPr lang="ru-RU" sz="2400" b="1" spc="-100" dirty="0" smtClean="0">
                <a:solidFill>
                  <a:schemeClr val="tx2">
                    <a:satMod val="200000"/>
                  </a:schemeClr>
                </a:solidFill>
                <a:latin typeface="+mj-lt"/>
                <a:ea typeface="+mj-ea"/>
                <a:cs typeface="+mj-cs"/>
              </a:rPr>
              <a:t>Возрастные приоритеты использования </a:t>
            </a:r>
            <a:r>
              <a:rPr lang="ru-RU" sz="2400" b="1" spc="-100" dirty="0">
                <a:solidFill>
                  <a:schemeClr val="tx2">
                    <a:satMod val="200000"/>
                  </a:schemeClr>
                </a:solidFill>
                <a:latin typeface="+mj-lt"/>
                <a:ea typeface="+mj-ea"/>
                <a:cs typeface="+mj-cs"/>
              </a:rPr>
              <a:t>информационных </a:t>
            </a:r>
            <a:r>
              <a:rPr lang="ru-RU" sz="2400" b="1" spc="-100" dirty="0" smtClean="0">
                <a:solidFill>
                  <a:schemeClr val="tx2">
                    <a:satMod val="200000"/>
                  </a:schemeClr>
                </a:solidFill>
                <a:latin typeface="+mj-lt"/>
                <a:ea typeface="+mj-ea"/>
                <a:cs typeface="+mj-cs"/>
              </a:rPr>
              <a:t>каналов</a:t>
            </a:r>
            <a:endParaRPr lang="ru-RU" sz="2400" b="1" spc="-100" dirty="0">
              <a:solidFill>
                <a:schemeClr val="tx2">
                  <a:satMod val="200000"/>
                </a:schemeClr>
              </a:solidFill>
              <a:latin typeface="+mj-lt"/>
              <a:ea typeface="+mj-ea"/>
              <a:cs typeface="+mj-cs"/>
            </a:endParaRPr>
          </a:p>
          <a:p>
            <a:endParaRPr lang="ru-RU" sz="2200" dirty="0"/>
          </a:p>
          <a:p>
            <a:endParaRPr lang="ru-RU" dirty="0"/>
          </a:p>
        </p:txBody>
      </p:sp>
      <p:pic>
        <p:nvPicPr>
          <p:cNvPr id="7170" name="Picture 2" descr="C:\Users\Ольга\Documents\Брошюра\Рис - динамика изменения информ источников.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971601" y="1301694"/>
            <a:ext cx="7704854" cy="2787954"/>
          </a:xfrm>
          <a:prstGeom prst="rect">
            <a:avLst/>
          </a:prstGeom>
          <a:noFill/>
          <a:extLst>
            <a:ext uri="{909E8E84-426E-40DD-AFC4-6F175D3DCCD1}">
              <a14:hiddenFill xmlns:a14="http://schemas.microsoft.com/office/drawing/2010/main" xmlns="">
                <a:solidFill>
                  <a:srgbClr val="FFFFFF"/>
                </a:solidFill>
              </a14:hiddenFill>
            </a:ext>
          </a:extLst>
        </p:spPr>
      </p:pic>
      <p:pic>
        <p:nvPicPr>
          <p:cNvPr id="717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971600" y="5373216"/>
            <a:ext cx="7776864" cy="139270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4183005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83444" y="332656"/>
            <a:ext cx="7772400" cy="756696"/>
          </a:xfrm>
          <a:ln>
            <a:solidFill>
              <a:schemeClr val="accent4">
                <a:lumMod val="20000"/>
                <a:lumOff val="80000"/>
              </a:schemeClr>
            </a:solidFill>
          </a:ln>
        </p:spPr>
        <p:txBody>
          <a:bodyPr/>
          <a:lstStyle/>
          <a:p>
            <a:r>
              <a:rPr lang="ru-RU" sz="2400" b="1" dirty="0"/>
              <a:t>Факторы, влияющие на качество </a:t>
            </a:r>
            <a:r>
              <a:rPr lang="ru-RU" sz="2400" b="1" dirty="0" smtClean="0"/>
              <a:t>жизни = </a:t>
            </a:r>
            <a:br>
              <a:rPr lang="ru-RU" sz="2400" b="1" dirty="0" smtClean="0"/>
            </a:br>
            <a:r>
              <a:rPr lang="ru-RU" sz="2400" b="1" dirty="0" smtClean="0"/>
              <a:t>= структура информационного запроса населения</a:t>
            </a:r>
            <a:endParaRPr lang="ru-RU" sz="2400" b="1" dirty="0"/>
          </a:p>
        </p:txBody>
      </p:sp>
      <p:sp>
        <p:nvSpPr>
          <p:cNvPr id="3" name="Объект 2"/>
          <p:cNvSpPr>
            <a:spLocks noGrp="1"/>
          </p:cNvSpPr>
          <p:nvPr>
            <p:ph idx="1"/>
          </p:nvPr>
        </p:nvSpPr>
        <p:spPr/>
        <p:txBody>
          <a:bodyPr>
            <a:normAutofit/>
          </a:bodyPr>
          <a:lstStyle/>
          <a:p>
            <a:endParaRPr lang="ru-RU" dirty="0" smtClean="0"/>
          </a:p>
          <a:p>
            <a:endParaRPr lang="ru-RU" dirty="0"/>
          </a:p>
          <a:p>
            <a:endParaRPr lang="ru-RU" dirty="0" smtClean="0"/>
          </a:p>
          <a:p>
            <a:endParaRPr lang="ru-RU" dirty="0"/>
          </a:p>
          <a:p>
            <a:endParaRPr lang="ru-RU" dirty="0" smtClean="0"/>
          </a:p>
          <a:p>
            <a:endParaRPr lang="ru-RU" dirty="0"/>
          </a:p>
          <a:p>
            <a:endParaRPr lang="ru-RU" dirty="0" smtClean="0"/>
          </a:p>
          <a:p>
            <a:pPr marL="68580" indent="0">
              <a:buNone/>
            </a:pPr>
            <a:endParaRPr lang="ru-RU" sz="1800" dirty="0" smtClean="0"/>
          </a:p>
          <a:p>
            <a:pPr marL="68580" indent="0">
              <a:buNone/>
            </a:pPr>
            <a:r>
              <a:rPr lang="ru-RU" sz="1600" b="1" dirty="0" smtClean="0"/>
              <a:t>Мнение россиян о том, что влияет на состояние их собственного здоровья</a:t>
            </a:r>
            <a:endParaRPr lang="ru-RU" sz="1600" b="1" dirty="0"/>
          </a:p>
        </p:txBody>
      </p:sp>
      <p:pic>
        <p:nvPicPr>
          <p:cNvPr id="8194" name="Picture 2" descr="C:\Users\Ольга\Documents\Брошюра\Схема 5 - качество жизни.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83444" y="1412776"/>
            <a:ext cx="7704856" cy="446449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9083561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ln>
            <a:solidFill>
              <a:schemeClr val="accent4">
                <a:lumMod val="20000"/>
                <a:lumOff val="80000"/>
              </a:schemeClr>
            </a:solidFill>
          </a:ln>
        </p:spPr>
        <p:txBody>
          <a:bodyPr/>
          <a:lstStyle/>
          <a:p>
            <a:r>
              <a:rPr lang="ru-RU" sz="2400" b="1" dirty="0"/>
              <a:t>Субъективные формы проявления заботы </a:t>
            </a:r>
            <a:r>
              <a:rPr lang="ru-RU" sz="2400" b="1" dirty="0" smtClean="0"/>
              <a:t/>
            </a:r>
            <a:br>
              <a:rPr lang="ru-RU" sz="2400" b="1" dirty="0" smtClean="0"/>
            </a:br>
            <a:r>
              <a:rPr lang="ru-RU" sz="2400" b="1" dirty="0" smtClean="0"/>
              <a:t>о </a:t>
            </a:r>
            <a:r>
              <a:rPr lang="ru-RU" sz="2400" b="1" dirty="0"/>
              <a:t>собственном здоровье</a:t>
            </a:r>
          </a:p>
        </p:txBody>
      </p:sp>
      <p:pic>
        <p:nvPicPr>
          <p:cNvPr id="9217" name="Picture 1"/>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899592" y="1628800"/>
            <a:ext cx="7848871" cy="49685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0834045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332656"/>
            <a:ext cx="7772400" cy="936104"/>
          </a:xfrm>
          <a:ln>
            <a:solidFill>
              <a:schemeClr val="accent4">
                <a:lumMod val="20000"/>
                <a:lumOff val="80000"/>
              </a:schemeClr>
            </a:solidFill>
          </a:ln>
        </p:spPr>
        <p:txBody>
          <a:bodyPr/>
          <a:lstStyle/>
          <a:p>
            <a:r>
              <a:rPr lang="ru-RU" sz="2400" b="1" dirty="0"/>
              <a:t>Перечень традиционных критериев оценки информации</a:t>
            </a:r>
          </a:p>
        </p:txBody>
      </p:sp>
      <p:sp>
        <p:nvSpPr>
          <p:cNvPr id="3" name="Объект 2"/>
          <p:cNvSpPr>
            <a:spLocks noGrp="1"/>
          </p:cNvSpPr>
          <p:nvPr>
            <p:ph idx="1"/>
          </p:nvPr>
        </p:nvSpPr>
        <p:spPr/>
        <p:txBody>
          <a:bodyPr/>
          <a:lstStyle/>
          <a:p>
            <a:endParaRPr lang="ru-RU" dirty="0" smtClean="0"/>
          </a:p>
          <a:p>
            <a:endParaRPr lang="ru-RU" dirty="0"/>
          </a:p>
          <a:p>
            <a:endParaRPr lang="ru-RU" dirty="0" smtClean="0"/>
          </a:p>
          <a:p>
            <a:endParaRPr lang="ru-RU" dirty="0"/>
          </a:p>
          <a:p>
            <a:endParaRPr lang="ru-RU" dirty="0" smtClean="0"/>
          </a:p>
          <a:p>
            <a:endParaRPr lang="ru-RU" dirty="0"/>
          </a:p>
          <a:p>
            <a:endParaRPr lang="ru-RU" dirty="0" smtClean="0"/>
          </a:p>
          <a:p>
            <a:endParaRPr lang="ru-RU" dirty="0"/>
          </a:p>
        </p:txBody>
      </p:sp>
      <p:pic>
        <p:nvPicPr>
          <p:cNvPr id="4098" name="Picture 2" descr="C:\Users\Ольга\Documents\Брошюра\Схема 5 - традиц источники инфо.bmp"/>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99592" y="1396008"/>
            <a:ext cx="7776864" cy="496855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2940485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828704"/>
          </a:xfrm>
          <a:ln>
            <a:solidFill>
              <a:schemeClr val="accent4">
                <a:lumMod val="20000"/>
                <a:lumOff val="80000"/>
              </a:schemeClr>
            </a:solidFill>
          </a:ln>
        </p:spPr>
        <p:txBody>
          <a:bodyPr/>
          <a:lstStyle/>
          <a:p>
            <a:r>
              <a:rPr lang="ru-RU" sz="2400" b="1" dirty="0" smtClean="0"/>
              <a:t>Критерии оценки информационных источников и коммуникаций (1)</a:t>
            </a:r>
            <a:endParaRPr lang="ru-RU" sz="2400" b="1" dirty="0"/>
          </a:p>
        </p:txBody>
      </p:sp>
      <p:sp>
        <p:nvSpPr>
          <p:cNvPr id="3" name="Содержимое 2"/>
          <p:cNvSpPr>
            <a:spLocks noGrp="1"/>
          </p:cNvSpPr>
          <p:nvPr>
            <p:ph idx="1"/>
          </p:nvPr>
        </p:nvSpPr>
        <p:spPr>
          <a:xfrm>
            <a:off x="914400" y="1268760"/>
            <a:ext cx="7772400" cy="5086800"/>
          </a:xfrm>
          <a:ln>
            <a:solidFill>
              <a:schemeClr val="accent4">
                <a:lumMod val="20000"/>
                <a:lumOff val="80000"/>
              </a:schemeClr>
            </a:solidFill>
          </a:ln>
        </p:spPr>
        <p:txBody>
          <a:bodyPr>
            <a:normAutofit/>
          </a:bodyPr>
          <a:lstStyle/>
          <a:p>
            <a:pPr>
              <a:buNone/>
            </a:pPr>
            <a:r>
              <a:rPr lang="ru-RU" sz="2000" dirty="0" smtClean="0"/>
              <a:t>1) </a:t>
            </a:r>
            <a:r>
              <a:rPr lang="ru-RU" sz="2000" b="1" dirty="0" smtClean="0">
                <a:solidFill>
                  <a:schemeClr val="accent1"/>
                </a:solidFill>
              </a:rPr>
              <a:t>доступность</a:t>
            </a:r>
            <a:r>
              <a:rPr lang="ru-RU" sz="2000" b="1" dirty="0" smtClean="0"/>
              <a:t> </a:t>
            </a:r>
            <a:r>
              <a:rPr lang="ru-RU" sz="1600" dirty="0" smtClean="0"/>
              <a:t>информации по вопросам охраны здоровья населения, в том числе, </a:t>
            </a:r>
          </a:p>
          <a:p>
            <a:pPr>
              <a:buNone/>
            </a:pPr>
            <a:r>
              <a:rPr lang="ru-RU" sz="1800" b="1" dirty="0" smtClean="0">
                <a:solidFill>
                  <a:schemeClr val="accent1"/>
                </a:solidFill>
              </a:rPr>
              <a:t>системность</a:t>
            </a:r>
            <a:r>
              <a:rPr lang="ru-RU" sz="1600" b="1" dirty="0" smtClean="0"/>
              <a:t> – </a:t>
            </a:r>
            <a:r>
              <a:rPr lang="ru-RU" sz="1600" dirty="0" smtClean="0"/>
              <a:t>свойство информации, позволяющее </a:t>
            </a:r>
            <a:r>
              <a:rPr lang="ru-RU" sz="1600" b="1" dirty="0" smtClean="0">
                <a:solidFill>
                  <a:schemeClr val="accent2">
                    <a:lumMod val="40000"/>
                    <a:lumOff val="60000"/>
                  </a:schemeClr>
                </a:solidFill>
              </a:rPr>
              <a:t>неквалифицированному пользователю</a:t>
            </a:r>
            <a:r>
              <a:rPr lang="ru-RU" sz="1600" dirty="0" smtClean="0"/>
              <a:t> обеспечить </a:t>
            </a:r>
            <a:r>
              <a:rPr lang="ru-RU" sz="1600" b="1" dirty="0" smtClean="0">
                <a:solidFill>
                  <a:schemeClr val="accent2">
                    <a:lumMod val="40000"/>
                    <a:lumOff val="60000"/>
                  </a:schemeClr>
                </a:solidFill>
              </a:rPr>
              <a:t>нахождение необходимой ему информации</a:t>
            </a:r>
            <a:r>
              <a:rPr lang="ru-RU" sz="1600" dirty="0" smtClean="0"/>
              <a:t>; неквалифицированным пользователем в рамках исследования считается пользователь, не имеющий специальных знаний и опыта деятельности в сфере публичного управления, информационных технологий, медицинского обслуживания;</a:t>
            </a:r>
          </a:p>
          <a:p>
            <a:pPr>
              <a:buNone/>
            </a:pPr>
            <a:r>
              <a:rPr lang="ru-RU" sz="1800" b="1" dirty="0" smtClean="0">
                <a:solidFill>
                  <a:schemeClr val="accent1"/>
                </a:solidFill>
              </a:rPr>
              <a:t>емкость</a:t>
            </a:r>
            <a:r>
              <a:rPr lang="ru-RU" sz="1800" dirty="0" smtClean="0"/>
              <a:t> </a:t>
            </a:r>
            <a:r>
              <a:rPr lang="ru-RU" sz="1600" dirty="0" smtClean="0"/>
              <a:t> – наличие (отсутствие) </a:t>
            </a:r>
            <a:r>
              <a:rPr lang="ru-RU" sz="1600" b="1" dirty="0" smtClean="0">
                <a:solidFill>
                  <a:schemeClr val="accent2">
                    <a:lumMod val="40000"/>
                    <a:lumOff val="60000"/>
                  </a:schemeClr>
                </a:solidFill>
              </a:rPr>
              <a:t>механизма тематического накопления или поиска </a:t>
            </a:r>
            <a:r>
              <a:rPr lang="ru-RU" sz="1600" dirty="0" smtClean="0"/>
              <a:t>информации по факторам, воздействующим на состояние общественного здоровья (социальных групп);</a:t>
            </a:r>
          </a:p>
          <a:p>
            <a:pPr>
              <a:buNone/>
            </a:pPr>
            <a:r>
              <a:rPr lang="ru-RU" sz="1800" b="1" dirty="0" err="1" smtClean="0">
                <a:solidFill>
                  <a:schemeClr val="accent1"/>
                </a:solidFill>
              </a:rPr>
              <a:t>адресность</a:t>
            </a:r>
            <a:r>
              <a:rPr lang="ru-RU" sz="1600" b="1" dirty="0" smtClean="0"/>
              <a:t> – </a:t>
            </a:r>
            <a:r>
              <a:rPr lang="ru-RU" sz="1600" dirty="0" smtClean="0"/>
              <a:t>свойство информации, характеризующее ориентацию информационного потока по вопросам охраны здоровья на </a:t>
            </a:r>
            <a:r>
              <a:rPr lang="ru-RU" sz="1600" b="1" dirty="0" smtClean="0">
                <a:solidFill>
                  <a:schemeClr val="accent2">
                    <a:lumMod val="40000"/>
                    <a:lumOff val="60000"/>
                  </a:schemeClr>
                </a:solidFill>
              </a:rPr>
              <a:t>учет объективных особенностей жизнедеятельности </a:t>
            </a:r>
            <a:r>
              <a:rPr lang="ru-RU" sz="1600" dirty="0" smtClean="0"/>
              <a:t>отдельных социальных групп;</a:t>
            </a:r>
          </a:p>
          <a:p>
            <a:pPr>
              <a:buNone/>
            </a:pPr>
            <a:r>
              <a:rPr lang="ru-RU" sz="1800" b="1" dirty="0" smtClean="0">
                <a:solidFill>
                  <a:schemeClr val="accent1"/>
                </a:solidFill>
              </a:rPr>
              <a:t>воспринимаемость</a:t>
            </a:r>
            <a:r>
              <a:rPr lang="ru-RU" sz="1600" b="1" dirty="0" smtClean="0"/>
              <a:t> – </a:t>
            </a:r>
            <a:r>
              <a:rPr lang="ru-RU" sz="1600" dirty="0" smtClean="0"/>
              <a:t>свойство информации, характеризующее </a:t>
            </a:r>
            <a:r>
              <a:rPr lang="ru-RU" sz="1600" b="1" dirty="0" smtClean="0">
                <a:solidFill>
                  <a:schemeClr val="accent2">
                    <a:lumMod val="40000"/>
                    <a:lumOff val="60000"/>
                  </a:schemeClr>
                </a:solidFill>
              </a:rPr>
              <a:t>степень соответствия субъективного образа</a:t>
            </a:r>
            <a:r>
              <a:rPr lang="ru-RU" sz="1600" dirty="0" smtClean="0"/>
              <a:t>, формируемого у пользователя за счет информационного сигнала, той </a:t>
            </a:r>
            <a:r>
              <a:rPr lang="ru-RU" sz="1600" b="1" dirty="0" smtClean="0">
                <a:solidFill>
                  <a:schemeClr val="accent2">
                    <a:lumMod val="40000"/>
                    <a:lumOff val="60000"/>
                  </a:schemeClr>
                </a:solidFill>
              </a:rPr>
              <a:t>цели информирования</a:t>
            </a:r>
            <a:r>
              <a:rPr lang="ru-RU" sz="1600" dirty="0" smtClean="0"/>
              <a:t>, для достижения которой создан информационный сигнал;</a:t>
            </a:r>
          </a:p>
          <a:p>
            <a:endParaRPr lang="ru-RU" sz="1600" dirty="0"/>
          </a:p>
        </p:txBody>
      </p:sp>
    </p:spTree>
    <p:extLst>
      <p:ext uri="{BB962C8B-B14F-4D97-AF65-F5344CB8AC3E}">
        <p14:creationId xmlns:p14="http://schemas.microsoft.com/office/powerpoint/2010/main" xmlns="" val="2583340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ln>
            <a:solidFill>
              <a:schemeClr val="accent4">
                <a:lumMod val="20000"/>
                <a:lumOff val="80000"/>
              </a:schemeClr>
            </a:solidFill>
          </a:ln>
        </p:spPr>
        <p:txBody>
          <a:bodyPr/>
          <a:lstStyle/>
          <a:p>
            <a:r>
              <a:rPr lang="ru-RU" sz="2400" b="1" dirty="0" smtClean="0">
                <a:solidFill>
                  <a:srgbClr val="D6ECFF">
                    <a:satMod val="200000"/>
                  </a:srgbClr>
                </a:solidFill>
              </a:rPr>
              <a:t>Критерии оценки информационных источников и коммуникаций (2-3)</a:t>
            </a:r>
            <a:endParaRPr lang="ru-RU" sz="2400" b="1" dirty="0"/>
          </a:p>
        </p:txBody>
      </p:sp>
      <p:sp>
        <p:nvSpPr>
          <p:cNvPr id="3" name="Содержимое 2"/>
          <p:cNvSpPr>
            <a:spLocks noGrp="1"/>
          </p:cNvSpPr>
          <p:nvPr>
            <p:ph idx="1"/>
          </p:nvPr>
        </p:nvSpPr>
        <p:spPr>
          <a:xfrm>
            <a:off x="914400" y="1340768"/>
            <a:ext cx="7772400" cy="4896544"/>
          </a:xfrm>
          <a:ln>
            <a:solidFill>
              <a:schemeClr val="accent4">
                <a:lumMod val="20000"/>
                <a:lumOff val="80000"/>
              </a:schemeClr>
            </a:solidFill>
          </a:ln>
        </p:spPr>
        <p:txBody>
          <a:bodyPr>
            <a:normAutofit lnSpcReduction="10000"/>
          </a:bodyPr>
          <a:lstStyle/>
          <a:p>
            <a:pPr>
              <a:buNone/>
            </a:pPr>
            <a:r>
              <a:rPr lang="ru-RU" sz="2600" dirty="0" smtClean="0"/>
              <a:t>2) </a:t>
            </a:r>
            <a:r>
              <a:rPr lang="ru-RU" sz="2400" b="1" dirty="0" smtClean="0">
                <a:solidFill>
                  <a:schemeClr val="accent1"/>
                </a:solidFill>
              </a:rPr>
              <a:t>достоверность</a:t>
            </a:r>
            <a:r>
              <a:rPr lang="ru-RU" sz="2600" dirty="0" smtClean="0"/>
              <a:t> </a:t>
            </a:r>
            <a:r>
              <a:rPr lang="ru-RU" sz="1700" dirty="0" smtClean="0"/>
              <a:t>информации  по вопросам охраны здоровья населения, в том числе, </a:t>
            </a:r>
          </a:p>
          <a:p>
            <a:pPr>
              <a:buNone/>
            </a:pPr>
            <a:r>
              <a:rPr lang="ru-RU" sz="2100" b="1" dirty="0" smtClean="0">
                <a:solidFill>
                  <a:schemeClr val="accent1"/>
                </a:solidFill>
              </a:rPr>
              <a:t>объективность</a:t>
            </a:r>
            <a:r>
              <a:rPr lang="ru-RU" sz="2100" dirty="0" smtClean="0"/>
              <a:t> – </a:t>
            </a:r>
            <a:r>
              <a:rPr lang="ru-RU" sz="1700" dirty="0" smtClean="0"/>
              <a:t>характеристика информации, выражающая</a:t>
            </a:r>
            <a:r>
              <a:rPr lang="ru-RU" sz="1700" b="1" dirty="0" smtClean="0">
                <a:solidFill>
                  <a:schemeClr val="accent2">
                    <a:lumMod val="40000"/>
                    <a:lumOff val="60000"/>
                  </a:schemeClr>
                </a:solidFill>
              </a:rPr>
              <a:t> степень ее соответствия реальной действительности</a:t>
            </a:r>
            <a:r>
              <a:rPr lang="ru-RU" sz="1700" dirty="0" smtClean="0"/>
              <a:t>;</a:t>
            </a:r>
          </a:p>
          <a:p>
            <a:pPr>
              <a:buNone/>
            </a:pPr>
            <a:r>
              <a:rPr lang="ru-RU" sz="2100" b="1" dirty="0" smtClean="0">
                <a:solidFill>
                  <a:schemeClr val="accent1"/>
                </a:solidFill>
              </a:rPr>
              <a:t>полнота</a:t>
            </a:r>
            <a:r>
              <a:rPr lang="ru-RU" sz="2100" b="1" dirty="0" smtClean="0"/>
              <a:t> </a:t>
            </a:r>
            <a:r>
              <a:rPr lang="ru-RU" sz="2100" dirty="0" smtClean="0"/>
              <a:t>– </a:t>
            </a:r>
            <a:r>
              <a:rPr lang="ru-RU" sz="1700" dirty="0" smtClean="0"/>
              <a:t>свойство информации, позволяющее пользователю </a:t>
            </a:r>
            <a:r>
              <a:rPr lang="ru-RU" sz="1700" b="1" dirty="0" smtClean="0">
                <a:solidFill>
                  <a:schemeClr val="accent2">
                    <a:lumMod val="40000"/>
                    <a:lumOff val="60000"/>
                  </a:schemeClr>
                </a:solidFill>
              </a:rPr>
              <a:t>принимать конкретные решения (осуществлять конкретные действия)</a:t>
            </a:r>
            <a:r>
              <a:rPr lang="ru-RU" sz="1700" u="sng" dirty="0" smtClean="0"/>
              <a:t> </a:t>
            </a:r>
            <a:r>
              <a:rPr lang="ru-RU" sz="1700" dirty="0" smtClean="0"/>
              <a:t>непосредственно после ознакомления с информацией, без дополнительных поисков сопутствующей информации в других информационных источниках;</a:t>
            </a:r>
          </a:p>
          <a:p>
            <a:pPr>
              <a:buNone/>
            </a:pPr>
            <a:r>
              <a:rPr lang="ru-RU" sz="2100" dirty="0" smtClean="0"/>
              <a:t>3) </a:t>
            </a:r>
            <a:r>
              <a:rPr lang="ru-RU" sz="2400" b="1" dirty="0" smtClean="0">
                <a:solidFill>
                  <a:schemeClr val="accent1"/>
                </a:solidFill>
              </a:rPr>
              <a:t>актуальность</a:t>
            </a:r>
            <a:r>
              <a:rPr lang="ru-RU" sz="2100" dirty="0" smtClean="0"/>
              <a:t> </a:t>
            </a:r>
            <a:r>
              <a:rPr lang="ru-RU" sz="1700" dirty="0" smtClean="0"/>
              <a:t>информации – характеристика информации, выражающая </a:t>
            </a:r>
            <a:r>
              <a:rPr lang="ru-RU" sz="1700" b="1" dirty="0" smtClean="0">
                <a:solidFill>
                  <a:schemeClr val="accent2">
                    <a:lumMod val="40000"/>
                    <a:lumOff val="60000"/>
                  </a:schemeClr>
                </a:solidFill>
              </a:rPr>
              <a:t>степень соответствия прямых и обратных информационных потоков,</a:t>
            </a:r>
            <a:r>
              <a:rPr lang="ru-RU" sz="1700" dirty="0" smtClean="0"/>
              <a:t> фиксируемых информационным источником по вопросам охраны здоровья населения.</a:t>
            </a:r>
          </a:p>
          <a:p>
            <a:pPr>
              <a:buNone/>
            </a:pPr>
            <a:endParaRPr lang="ru-RU" sz="1800" dirty="0" smtClean="0"/>
          </a:p>
          <a:p>
            <a:pPr>
              <a:buNone/>
            </a:pPr>
            <a:r>
              <a:rPr lang="ru-RU" sz="1800" dirty="0" smtClean="0"/>
              <a:t>Критерии оценки информационных источников апробированы и уточнены в ходе анализа </a:t>
            </a:r>
            <a:r>
              <a:rPr lang="ru-RU" sz="1800" b="1" dirty="0" smtClean="0">
                <a:solidFill>
                  <a:schemeClr val="accent1"/>
                </a:solidFill>
              </a:rPr>
              <a:t>30 информационных источников</a:t>
            </a:r>
            <a:r>
              <a:rPr lang="ru-RU" sz="1800" dirty="0" smtClean="0"/>
              <a:t>, существенным образом воздействующих на публичное пространство в регионе</a:t>
            </a:r>
            <a:r>
              <a:rPr lang="ru-RU" sz="1700" dirty="0" smtClean="0"/>
              <a:t>.</a:t>
            </a:r>
          </a:p>
          <a:p>
            <a:pPr>
              <a:buNone/>
            </a:pPr>
            <a:endParaRPr lang="ru-RU" sz="1700" dirty="0" smtClean="0"/>
          </a:p>
          <a:p>
            <a:endParaRPr lang="ru-RU" dirty="0"/>
          </a:p>
        </p:txBody>
      </p:sp>
    </p:spTree>
    <p:extLst>
      <p:ext uri="{BB962C8B-B14F-4D97-AF65-F5344CB8AC3E}">
        <p14:creationId xmlns:p14="http://schemas.microsoft.com/office/powerpoint/2010/main" xmlns="" val="4514901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512064"/>
            <a:ext cx="8208912" cy="1404768"/>
          </a:xfrm>
          <a:ln>
            <a:solidFill>
              <a:schemeClr val="accent4">
                <a:lumMod val="20000"/>
                <a:lumOff val="80000"/>
              </a:schemeClr>
            </a:solidFill>
          </a:ln>
        </p:spPr>
        <p:txBody>
          <a:bodyPr/>
          <a:lstStyle/>
          <a:p>
            <a:r>
              <a:rPr lang="ru-RU" sz="2000" dirty="0" smtClean="0"/>
              <a:t>Результаты анализа </a:t>
            </a:r>
            <a:r>
              <a:rPr lang="ru-RU" sz="2000" dirty="0"/>
              <a:t>по критериям, позволяющим оценить </a:t>
            </a:r>
            <a:r>
              <a:rPr lang="ru-RU" sz="2000" dirty="0" smtClean="0"/>
              <a:t>информационные источники </a:t>
            </a:r>
            <a:r>
              <a:rPr lang="ru-RU" sz="2000" dirty="0"/>
              <a:t>в качестве средств целенаправленного воздействия на формирование продуктивных моделей жизнедеятельности различных социальных </a:t>
            </a:r>
            <a:r>
              <a:rPr lang="ru-RU" sz="2000" dirty="0" smtClean="0"/>
              <a:t>групп</a:t>
            </a:r>
            <a:r>
              <a:rPr lang="ru-RU" dirty="0"/>
              <a:t/>
            </a:r>
            <a:br>
              <a:rPr lang="ru-RU" dirty="0"/>
            </a:br>
            <a:endParaRPr lang="ru-RU" dirty="0"/>
          </a:p>
        </p:txBody>
      </p:sp>
      <p:sp>
        <p:nvSpPr>
          <p:cNvPr id="3" name="Объект 2"/>
          <p:cNvSpPr>
            <a:spLocks noGrp="1"/>
          </p:cNvSpPr>
          <p:nvPr>
            <p:ph idx="1"/>
          </p:nvPr>
        </p:nvSpPr>
        <p:spPr>
          <a:xfrm>
            <a:off x="611560" y="1988840"/>
            <a:ext cx="8280920" cy="4680520"/>
          </a:xfrm>
          <a:ln>
            <a:solidFill>
              <a:schemeClr val="accent4">
                <a:lumMod val="20000"/>
                <a:lumOff val="80000"/>
              </a:schemeClr>
            </a:solidFill>
          </a:ln>
        </p:spPr>
        <p:txBody>
          <a:bodyPr>
            <a:normAutofit fontScale="70000" lnSpcReduction="20000"/>
          </a:bodyPr>
          <a:lstStyle/>
          <a:p>
            <a:pPr marL="68580" indent="0">
              <a:buNone/>
            </a:pPr>
            <a:r>
              <a:rPr lang="ru-RU" dirty="0" smtClean="0"/>
              <a:t>1</a:t>
            </a:r>
            <a:r>
              <a:rPr lang="ru-RU" dirty="0"/>
              <a:t>) </a:t>
            </a:r>
            <a:r>
              <a:rPr lang="ru-RU" b="1" dirty="0">
                <a:solidFill>
                  <a:schemeClr val="accent2">
                    <a:lumMod val="40000"/>
                    <a:lumOff val="60000"/>
                  </a:schemeClr>
                </a:solidFill>
              </a:rPr>
              <a:t>системность</a:t>
            </a:r>
            <a:r>
              <a:rPr lang="ru-RU" dirty="0"/>
              <a:t> свойственна 8 информационным ресурсам в полной мере, 14 – в некоторой степени, у 8 </a:t>
            </a:r>
            <a:r>
              <a:rPr lang="ru-RU" dirty="0" smtClean="0"/>
              <a:t>– отсутствует; механизм накопления </a:t>
            </a:r>
            <a:r>
              <a:rPr lang="ru-RU" dirty="0"/>
              <a:t>имеется у 8 информационных источников в полной мере, у 14 – в некоторой степени, у 8 – отсутствует;</a:t>
            </a:r>
          </a:p>
          <a:p>
            <a:pPr marL="68580" indent="0">
              <a:buNone/>
            </a:pPr>
            <a:r>
              <a:rPr lang="ru-RU" dirty="0" smtClean="0"/>
              <a:t>	2</a:t>
            </a:r>
            <a:r>
              <a:rPr lang="ru-RU" dirty="0"/>
              <a:t>) </a:t>
            </a:r>
            <a:r>
              <a:rPr lang="ru-RU" b="1" dirty="0">
                <a:solidFill>
                  <a:schemeClr val="accent2">
                    <a:lumMod val="40000"/>
                    <a:lumOff val="60000"/>
                  </a:schemeClr>
                </a:solidFill>
              </a:rPr>
              <a:t>адресность</a:t>
            </a:r>
            <a:r>
              <a:rPr lang="ru-RU" dirty="0"/>
              <a:t> свойственна 1 информационному ресурсу в </a:t>
            </a:r>
            <a:r>
              <a:rPr lang="ru-RU" dirty="0" smtClean="0"/>
              <a:t>	полной </a:t>
            </a:r>
            <a:r>
              <a:rPr lang="ru-RU" dirty="0"/>
              <a:t>мере, 9 – в некоторой степени, у 20 – отсутствует;</a:t>
            </a:r>
          </a:p>
          <a:p>
            <a:pPr marL="68580" indent="0">
              <a:buNone/>
            </a:pPr>
            <a:r>
              <a:rPr lang="ru-RU" dirty="0"/>
              <a:t>3) </a:t>
            </a:r>
            <a:r>
              <a:rPr lang="ru-RU" b="1" dirty="0">
                <a:solidFill>
                  <a:schemeClr val="accent2">
                    <a:lumMod val="40000"/>
                    <a:lumOff val="60000"/>
                  </a:schemeClr>
                </a:solidFill>
              </a:rPr>
              <a:t>воспринимаемость</a:t>
            </a:r>
            <a:r>
              <a:rPr lang="ru-RU" dirty="0"/>
              <a:t> свойственна 11 информационным ресурсам в полной мере, 19 – в некоторой степени;</a:t>
            </a:r>
          </a:p>
          <a:p>
            <a:pPr marL="68580" indent="0">
              <a:buNone/>
            </a:pPr>
            <a:r>
              <a:rPr lang="ru-RU" dirty="0" smtClean="0"/>
              <a:t>	4</a:t>
            </a:r>
            <a:r>
              <a:rPr lang="ru-RU" dirty="0"/>
              <a:t>) </a:t>
            </a:r>
            <a:r>
              <a:rPr lang="ru-RU" b="1" dirty="0">
                <a:solidFill>
                  <a:schemeClr val="accent2">
                    <a:lumMod val="40000"/>
                    <a:lumOff val="60000"/>
                  </a:schemeClr>
                </a:solidFill>
              </a:rPr>
              <a:t>объективность</a:t>
            </a:r>
            <a:r>
              <a:rPr lang="ru-RU" dirty="0"/>
              <a:t> свойственна 10 информационным ресурсам </a:t>
            </a:r>
            <a:r>
              <a:rPr lang="ru-RU" dirty="0" smtClean="0"/>
              <a:t>	в </a:t>
            </a:r>
            <a:r>
              <a:rPr lang="ru-RU" dirty="0"/>
              <a:t>полной мере, 20 – в некоторой степени;</a:t>
            </a:r>
          </a:p>
          <a:p>
            <a:pPr marL="68580" indent="0">
              <a:buNone/>
            </a:pPr>
            <a:r>
              <a:rPr lang="ru-RU" dirty="0"/>
              <a:t>5) </a:t>
            </a:r>
            <a:r>
              <a:rPr lang="ru-RU" b="1" dirty="0">
                <a:solidFill>
                  <a:schemeClr val="accent2">
                    <a:lumMod val="40000"/>
                    <a:lumOff val="60000"/>
                  </a:schemeClr>
                </a:solidFill>
              </a:rPr>
              <a:t>полнота</a:t>
            </a:r>
            <a:r>
              <a:rPr lang="ru-RU" dirty="0"/>
              <a:t> свойственна 2 информационным ресурсам в полной мере, 16 – в некоторой степени, у 12 – отсутствует;</a:t>
            </a:r>
          </a:p>
          <a:p>
            <a:pPr marL="68580" indent="0">
              <a:buNone/>
            </a:pPr>
            <a:r>
              <a:rPr lang="ru-RU" dirty="0" smtClean="0"/>
              <a:t>	6</a:t>
            </a:r>
            <a:r>
              <a:rPr lang="ru-RU" dirty="0"/>
              <a:t>) </a:t>
            </a:r>
            <a:r>
              <a:rPr lang="ru-RU" b="1" dirty="0">
                <a:solidFill>
                  <a:schemeClr val="accent2">
                    <a:lumMod val="40000"/>
                    <a:lumOff val="60000"/>
                  </a:schemeClr>
                </a:solidFill>
              </a:rPr>
              <a:t>актуальность</a:t>
            </a:r>
            <a:r>
              <a:rPr lang="ru-RU" dirty="0">
                <a:solidFill>
                  <a:schemeClr val="accent2">
                    <a:lumMod val="40000"/>
                    <a:lumOff val="60000"/>
                  </a:schemeClr>
                </a:solidFill>
              </a:rPr>
              <a:t> </a:t>
            </a:r>
            <a:r>
              <a:rPr lang="ru-RU" dirty="0"/>
              <a:t>свойственна 6 информационным ресурсам в </a:t>
            </a:r>
            <a:r>
              <a:rPr lang="ru-RU" dirty="0" smtClean="0"/>
              <a:t>	некоторой </a:t>
            </a:r>
            <a:r>
              <a:rPr lang="ru-RU" dirty="0"/>
              <a:t>степени, по остальным 24 информационным </a:t>
            </a:r>
            <a:r>
              <a:rPr lang="ru-RU" dirty="0" smtClean="0"/>
              <a:t>	источниками </a:t>
            </a:r>
            <a:r>
              <a:rPr lang="ru-RU" dirty="0"/>
              <a:t>оценку произвести невозможно</a:t>
            </a:r>
            <a:r>
              <a:rPr lang="ru-RU" dirty="0" smtClean="0"/>
              <a:t>.</a:t>
            </a:r>
            <a:endParaRPr lang="ru-RU" dirty="0"/>
          </a:p>
        </p:txBody>
      </p:sp>
    </p:spTree>
    <p:extLst>
      <p:ext uri="{BB962C8B-B14F-4D97-AF65-F5344CB8AC3E}">
        <p14:creationId xmlns:p14="http://schemas.microsoft.com/office/powerpoint/2010/main" xmlns="" val="13145668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ln>
            <a:solidFill>
              <a:schemeClr val="accent4">
                <a:lumMod val="20000"/>
                <a:lumOff val="80000"/>
              </a:schemeClr>
            </a:solidFill>
          </a:ln>
        </p:spPr>
        <p:txBody>
          <a:bodyPr/>
          <a:lstStyle/>
          <a:p>
            <a:r>
              <a:rPr lang="ru-RU" sz="2400" b="1" dirty="0" smtClean="0"/>
              <a:t>Предварительные выводы о состоянии информирования населения в сфере охраны здоровья</a:t>
            </a:r>
            <a:endParaRPr lang="ru-RU" sz="2400" b="1" dirty="0"/>
          </a:p>
        </p:txBody>
      </p:sp>
      <p:sp>
        <p:nvSpPr>
          <p:cNvPr id="3" name="Содержимое 2"/>
          <p:cNvSpPr>
            <a:spLocks noGrp="1"/>
          </p:cNvSpPr>
          <p:nvPr>
            <p:ph idx="1"/>
          </p:nvPr>
        </p:nvSpPr>
        <p:spPr>
          <a:xfrm>
            <a:off x="914400" y="1484784"/>
            <a:ext cx="7772400" cy="4870776"/>
          </a:xfrm>
          <a:ln>
            <a:solidFill>
              <a:schemeClr val="accent4">
                <a:lumMod val="20000"/>
                <a:lumOff val="80000"/>
              </a:schemeClr>
            </a:solidFill>
          </a:ln>
        </p:spPr>
        <p:txBody>
          <a:bodyPr>
            <a:normAutofit fontScale="62500" lnSpcReduction="20000"/>
          </a:bodyPr>
          <a:lstStyle/>
          <a:p>
            <a:pPr>
              <a:buNone/>
            </a:pPr>
            <a:r>
              <a:rPr lang="ru-RU" dirty="0" smtClean="0"/>
              <a:t>1) </a:t>
            </a:r>
            <a:r>
              <a:rPr lang="ru-RU" b="1" dirty="0" smtClean="0">
                <a:solidFill>
                  <a:schemeClr val="accent1"/>
                </a:solidFill>
              </a:rPr>
              <a:t>целенаправленное информационное воздействие </a:t>
            </a:r>
            <a:r>
              <a:rPr lang="ru-RU" dirty="0" smtClean="0"/>
              <a:t>на формирование продуктивных моделей жизнедеятельности населения в сфере охраны здоровья населения </a:t>
            </a:r>
            <a:r>
              <a:rPr lang="ru-RU" b="1" dirty="0" smtClean="0">
                <a:solidFill>
                  <a:schemeClr val="accent1"/>
                </a:solidFill>
              </a:rPr>
              <a:t>не выявлено</a:t>
            </a:r>
            <a:r>
              <a:rPr lang="ru-RU" dirty="0" smtClean="0"/>
              <a:t>;</a:t>
            </a:r>
          </a:p>
          <a:p>
            <a:pPr>
              <a:buNone/>
            </a:pPr>
            <a:r>
              <a:rPr lang="ru-RU" dirty="0" smtClean="0"/>
              <a:t>2) применяемое сегодня </a:t>
            </a:r>
            <a:r>
              <a:rPr lang="ru-RU" b="1" dirty="0" smtClean="0">
                <a:solidFill>
                  <a:schemeClr val="accent1"/>
                </a:solidFill>
              </a:rPr>
              <a:t>информационное сопровождение деятельности</a:t>
            </a:r>
            <a:r>
              <a:rPr lang="ru-RU" dirty="0" smtClean="0"/>
              <a:t> в сфере охраны здоровья населения и информирование по вопросам охраны здоровья населения </a:t>
            </a:r>
            <a:r>
              <a:rPr lang="ru-RU" b="1" dirty="0" smtClean="0">
                <a:solidFill>
                  <a:schemeClr val="accent1"/>
                </a:solidFill>
              </a:rPr>
              <a:t>рассчитано на активного квалифицированного пользователя</a:t>
            </a:r>
            <a:r>
              <a:rPr lang="ru-RU" dirty="0" smtClean="0"/>
              <a:t>; </a:t>
            </a:r>
          </a:p>
          <a:p>
            <a:pPr>
              <a:buNone/>
            </a:pPr>
            <a:r>
              <a:rPr lang="ru-RU" dirty="0" smtClean="0"/>
              <a:t>3) наиболее </a:t>
            </a:r>
            <a:r>
              <a:rPr lang="ru-RU" b="1" dirty="0" smtClean="0">
                <a:solidFill>
                  <a:schemeClr val="accent1"/>
                </a:solidFill>
              </a:rPr>
              <a:t>проблемными характеристиками </a:t>
            </a:r>
            <a:r>
              <a:rPr lang="ru-RU" dirty="0" smtClean="0"/>
              <a:t>информационного воздействия являются </a:t>
            </a:r>
            <a:r>
              <a:rPr lang="ru-RU" b="1" dirty="0" err="1" smtClean="0">
                <a:solidFill>
                  <a:schemeClr val="accent1"/>
                </a:solidFill>
              </a:rPr>
              <a:t>адресность</a:t>
            </a:r>
            <a:r>
              <a:rPr lang="ru-RU" b="1" dirty="0" smtClean="0">
                <a:solidFill>
                  <a:schemeClr val="accent1"/>
                </a:solidFill>
              </a:rPr>
              <a:t>, полнота и актуальность </a:t>
            </a:r>
            <a:r>
              <a:rPr lang="ru-RU" dirty="0" smtClean="0"/>
              <a:t>информационных ресурсов;</a:t>
            </a:r>
          </a:p>
          <a:p>
            <a:pPr>
              <a:buNone/>
            </a:pPr>
            <a:r>
              <a:rPr lang="ru-RU" dirty="0" smtClean="0"/>
              <a:t>4) наибольшим потенциалом информационного воздействия, оцениваемым по совокупности показателей, обладает сайт «ГБУЗ СО «Свердловская областная клиническая больница № 1» (</a:t>
            </a:r>
            <a:r>
              <a:rPr lang="ru-RU" u="sng" dirty="0" smtClean="0">
                <a:hlinkClick r:id="rId2"/>
              </a:rPr>
              <a:t>http://www.okb1.ru/</a:t>
            </a:r>
            <a:r>
              <a:rPr lang="ru-RU" dirty="0" smtClean="0"/>
              <a:t>);</a:t>
            </a:r>
          </a:p>
          <a:p>
            <a:pPr>
              <a:buNone/>
            </a:pPr>
            <a:r>
              <a:rPr lang="ru-RU" dirty="0" smtClean="0"/>
              <a:t>5) требуется формирование общедоступной верифицированной базы данных по вопросам охраны здоровья населения (по аналогии с правовой системой «Консультант-плюс»).</a:t>
            </a:r>
          </a:p>
          <a:p>
            <a:endParaRPr lang="ru-RU" dirty="0"/>
          </a:p>
        </p:txBody>
      </p:sp>
    </p:spTree>
    <p:extLst>
      <p:ext uri="{BB962C8B-B14F-4D97-AF65-F5344CB8AC3E}">
        <p14:creationId xmlns:p14="http://schemas.microsoft.com/office/powerpoint/2010/main" xmlns="" val="28262087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188640"/>
            <a:ext cx="7772400" cy="1404768"/>
          </a:xfrm>
          <a:solidFill>
            <a:schemeClr val="accent2">
              <a:lumMod val="20000"/>
              <a:lumOff val="80000"/>
            </a:schemeClr>
          </a:solidFill>
          <a:ln>
            <a:solidFill>
              <a:schemeClr val="accent4">
                <a:lumMod val="20000"/>
                <a:lumOff val="80000"/>
              </a:schemeClr>
            </a:solidFill>
          </a:ln>
        </p:spPr>
        <p:txBody>
          <a:bodyPr/>
          <a:lstStyle/>
          <a:p>
            <a:r>
              <a:rPr lang="ru-RU" sz="2000" b="1" dirty="0" smtClean="0">
                <a:solidFill>
                  <a:schemeClr val="accent5">
                    <a:lumMod val="50000"/>
                  </a:schemeClr>
                </a:solidFill>
              </a:rPr>
              <a:t>Этап </a:t>
            </a:r>
            <a:r>
              <a:rPr lang="ru-RU" sz="2000" b="1" dirty="0">
                <a:solidFill>
                  <a:schemeClr val="accent5">
                    <a:lumMod val="50000"/>
                  </a:schemeClr>
                </a:solidFill>
              </a:rPr>
              <a:t>2. Определение существенных факторов, </a:t>
            </a:r>
            <a:br>
              <a:rPr lang="ru-RU" sz="2000" b="1" dirty="0">
                <a:solidFill>
                  <a:schemeClr val="accent5">
                    <a:lumMod val="50000"/>
                  </a:schemeClr>
                </a:solidFill>
              </a:rPr>
            </a:br>
            <a:r>
              <a:rPr lang="ru-RU" sz="2000" b="1" dirty="0">
                <a:solidFill>
                  <a:schemeClr val="accent5">
                    <a:lumMod val="50000"/>
                  </a:schemeClr>
                </a:solidFill>
              </a:rPr>
              <a:t>воздействующих на состояние здоровья населения в регионе </a:t>
            </a:r>
            <a:br>
              <a:rPr lang="ru-RU" sz="2000" b="1" dirty="0">
                <a:solidFill>
                  <a:schemeClr val="accent5">
                    <a:lumMod val="50000"/>
                  </a:schemeClr>
                </a:solidFill>
              </a:rPr>
            </a:br>
            <a:r>
              <a:rPr lang="ru-RU" sz="2000" b="1" dirty="0">
                <a:solidFill>
                  <a:schemeClr val="accent5">
                    <a:lumMod val="50000"/>
                  </a:schemeClr>
                </a:solidFill>
              </a:rPr>
              <a:t>с учетом объективных особенностей региона (социально-экономических, административно-управленческих и т.д.)</a:t>
            </a:r>
          </a:p>
        </p:txBody>
      </p:sp>
      <p:sp>
        <p:nvSpPr>
          <p:cNvPr id="3" name="Объект 2"/>
          <p:cNvSpPr>
            <a:spLocks noGrp="1"/>
          </p:cNvSpPr>
          <p:nvPr>
            <p:ph idx="1"/>
          </p:nvPr>
        </p:nvSpPr>
        <p:spPr>
          <a:xfrm>
            <a:off x="899592" y="1772816"/>
            <a:ext cx="7772400" cy="4968552"/>
          </a:xfrm>
          <a:ln>
            <a:solidFill>
              <a:schemeClr val="accent4">
                <a:lumMod val="20000"/>
                <a:lumOff val="80000"/>
              </a:schemeClr>
            </a:solidFill>
          </a:ln>
        </p:spPr>
        <p:txBody>
          <a:bodyPr>
            <a:noAutofit/>
          </a:bodyPr>
          <a:lstStyle/>
          <a:p>
            <a:pPr marL="68580" indent="0">
              <a:buNone/>
            </a:pPr>
            <a:r>
              <a:rPr lang="ru-RU" sz="1700" b="1" dirty="0" smtClean="0">
                <a:solidFill>
                  <a:schemeClr val="accent2">
                    <a:lumMod val="40000"/>
                    <a:lumOff val="60000"/>
                  </a:schemeClr>
                </a:solidFill>
              </a:rPr>
              <a:t>Задача</a:t>
            </a:r>
            <a:r>
              <a:rPr lang="ru-RU" sz="1700" dirty="0" smtClean="0"/>
              <a:t> – на основе выработанной ранее методологии и отдельных конкретных примеров </a:t>
            </a:r>
            <a:r>
              <a:rPr lang="ru-RU" sz="1700" b="1" dirty="0" smtClean="0">
                <a:solidFill>
                  <a:schemeClr val="accent4">
                    <a:lumMod val="60000"/>
                    <a:lumOff val="40000"/>
                  </a:schemeClr>
                </a:solidFill>
              </a:rPr>
              <a:t>апробировать алгоритм </a:t>
            </a:r>
            <a:r>
              <a:rPr lang="ru-RU" sz="1700" b="1" dirty="0">
                <a:solidFill>
                  <a:schemeClr val="accent4">
                    <a:lumMod val="60000"/>
                    <a:lumOff val="40000"/>
                  </a:schemeClr>
                </a:solidFill>
              </a:rPr>
              <a:t>выявления</a:t>
            </a:r>
            <a:r>
              <a:rPr lang="ru-RU" sz="1700" dirty="0"/>
              <a:t> таких </a:t>
            </a:r>
            <a:r>
              <a:rPr lang="ru-RU" sz="1700" dirty="0" smtClean="0"/>
              <a:t>факторов. Задачи создания исчерпывающего перечня таких факторов не ставилось.</a:t>
            </a:r>
          </a:p>
          <a:p>
            <a:pPr marL="68580" indent="0">
              <a:buNone/>
            </a:pPr>
            <a:r>
              <a:rPr lang="ru-RU" sz="1700" b="1" dirty="0" smtClean="0">
                <a:solidFill>
                  <a:schemeClr val="accent2">
                    <a:lumMod val="40000"/>
                    <a:lumOff val="60000"/>
                  </a:schemeClr>
                </a:solidFill>
              </a:rPr>
              <a:t>Метод</a:t>
            </a:r>
            <a:r>
              <a:rPr lang="ru-RU" sz="1700" dirty="0" smtClean="0"/>
              <a:t> - для </a:t>
            </a:r>
            <a:r>
              <a:rPr lang="ru-RU" sz="1700" dirty="0"/>
              <a:t>анализа укрупненно выделено </a:t>
            </a:r>
            <a:r>
              <a:rPr lang="ru-RU" sz="1700" dirty="0">
                <a:solidFill>
                  <a:schemeClr val="accent4">
                    <a:lumMod val="60000"/>
                    <a:lumOff val="40000"/>
                  </a:schemeClr>
                </a:solidFill>
              </a:rPr>
              <a:t>три группы существенных </a:t>
            </a:r>
            <a:r>
              <a:rPr lang="ru-RU" sz="1700" dirty="0" smtClean="0">
                <a:solidFill>
                  <a:schemeClr val="accent4">
                    <a:lumMod val="60000"/>
                    <a:lumOff val="40000"/>
                  </a:schemeClr>
                </a:solidFill>
              </a:rPr>
              <a:t>факторов</a:t>
            </a:r>
            <a:r>
              <a:rPr lang="ru-RU" sz="1700" dirty="0"/>
              <a:t>, воздействующих на состояние здоровья населения в </a:t>
            </a:r>
            <a:r>
              <a:rPr lang="ru-RU" sz="1700" dirty="0" smtClean="0"/>
              <a:t>регионе: </a:t>
            </a:r>
            <a:endParaRPr lang="ru-RU" sz="1700" dirty="0"/>
          </a:p>
          <a:p>
            <a:pPr>
              <a:buFontTx/>
              <a:buChar char="-"/>
            </a:pPr>
            <a:r>
              <a:rPr lang="ru-RU" sz="1700" dirty="0" smtClean="0"/>
              <a:t>накопленные </a:t>
            </a:r>
            <a:r>
              <a:rPr lang="ru-RU" sz="1700" dirty="0"/>
              <a:t>в регионе особенности публичного управления в сфере охраны здоровья, </a:t>
            </a:r>
            <a:endParaRPr lang="ru-RU" sz="1700" dirty="0" smtClean="0"/>
          </a:p>
          <a:p>
            <a:pPr lvl="1">
              <a:buFontTx/>
              <a:buChar char="-"/>
            </a:pPr>
            <a:r>
              <a:rPr lang="ru-RU" sz="1700" dirty="0" smtClean="0"/>
              <a:t>особенности </a:t>
            </a:r>
            <a:r>
              <a:rPr lang="ru-RU" sz="1700" dirty="0"/>
              <a:t>структуры экономики региона, </a:t>
            </a:r>
            <a:endParaRPr lang="ru-RU" sz="1700" dirty="0" smtClean="0"/>
          </a:p>
          <a:p>
            <a:pPr lvl="2">
              <a:buFontTx/>
              <a:buChar char="-"/>
            </a:pPr>
            <a:r>
              <a:rPr lang="ru-RU" sz="1700" dirty="0" smtClean="0"/>
              <a:t>особенности </a:t>
            </a:r>
            <a:r>
              <a:rPr lang="ru-RU" sz="1700" dirty="0"/>
              <a:t>культуры (нравственно-психологического состояния) сообщества</a:t>
            </a:r>
            <a:r>
              <a:rPr lang="ru-RU" sz="1700" dirty="0" smtClean="0"/>
              <a:t>.</a:t>
            </a:r>
          </a:p>
          <a:p>
            <a:pPr marL="68580" indent="0">
              <a:buNone/>
            </a:pPr>
            <a:r>
              <a:rPr lang="ru-RU" sz="1700" b="1" dirty="0" smtClean="0">
                <a:solidFill>
                  <a:schemeClr val="accent2">
                    <a:lumMod val="40000"/>
                    <a:lumOff val="60000"/>
                  </a:schemeClr>
                </a:solidFill>
              </a:rPr>
              <a:t>Результат</a:t>
            </a:r>
            <a:r>
              <a:rPr lang="ru-RU" sz="1700" dirty="0" smtClean="0"/>
              <a:t> - предложено </a:t>
            </a:r>
            <a:r>
              <a:rPr lang="ru-RU" sz="1700" dirty="0"/>
              <a:t>обоснование </a:t>
            </a:r>
            <a:r>
              <a:rPr lang="ru-RU" sz="1700" b="1" dirty="0">
                <a:solidFill>
                  <a:schemeClr val="accent4">
                    <a:lumMod val="60000"/>
                    <a:lumOff val="40000"/>
                  </a:schemeClr>
                </a:solidFill>
              </a:rPr>
              <a:t>десяти показателей</a:t>
            </a:r>
            <a:r>
              <a:rPr lang="ru-RU" sz="1700" dirty="0"/>
              <a:t>, на основании которых субъекты общественного контроля и публичного мониторинга в сфере охраны здоровья могут </a:t>
            </a:r>
            <a:r>
              <a:rPr lang="ru-RU" sz="1700" b="1" dirty="0">
                <a:solidFill>
                  <a:schemeClr val="accent4">
                    <a:lumMod val="60000"/>
                    <a:lumOff val="40000"/>
                  </a:schemeClr>
                </a:solidFill>
              </a:rPr>
              <a:t>предметно </a:t>
            </a:r>
            <a:r>
              <a:rPr lang="ru-RU" sz="1700" b="1" dirty="0" smtClean="0">
                <a:solidFill>
                  <a:schemeClr val="accent4">
                    <a:lumMod val="60000"/>
                    <a:lumOff val="40000"/>
                  </a:schemeClr>
                </a:solidFill>
              </a:rPr>
              <a:t>и обоснованно взаимодействовать </a:t>
            </a:r>
            <a:r>
              <a:rPr lang="ru-RU" sz="1700" dirty="0"/>
              <a:t>с органами государственной власти (организациями, осуществляющими отдельные публичные полномочия). </a:t>
            </a:r>
            <a:r>
              <a:rPr lang="ru-RU" sz="1700" dirty="0" smtClean="0"/>
              <a:t>Таких </a:t>
            </a:r>
            <a:r>
              <a:rPr lang="ru-RU" sz="1700" dirty="0"/>
              <a:t>показателей может быть больше, они могут быть другими – конкретный перечень зависит от объективных особенностей </a:t>
            </a:r>
            <a:r>
              <a:rPr lang="ru-RU" sz="1700" dirty="0" smtClean="0"/>
              <a:t>региона.</a:t>
            </a:r>
            <a:endParaRPr lang="ru-RU" sz="1700" dirty="0"/>
          </a:p>
        </p:txBody>
      </p:sp>
    </p:spTree>
    <p:extLst>
      <p:ext uri="{BB962C8B-B14F-4D97-AF65-F5344CB8AC3E}">
        <p14:creationId xmlns:p14="http://schemas.microsoft.com/office/powerpoint/2010/main" xmlns="" val="7177211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512064"/>
            <a:ext cx="8208912" cy="756696"/>
          </a:xfrm>
          <a:ln>
            <a:solidFill>
              <a:schemeClr val="accent4">
                <a:lumMod val="60000"/>
                <a:lumOff val="40000"/>
              </a:schemeClr>
            </a:solidFill>
          </a:ln>
        </p:spPr>
        <p:txBody>
          <a:bodyPr/>
          <a:lstStyle/>
          <a:p>
            <a:r>
              <a:rPr lang="ru-RU" sz="2000" b="1" dirty="0"/>
              <a:t>I. Факторы, характеризующие особенности публичного управления в сфере охраны здоровья населения</a:t>
            </a:r>
          </a:p>
        </p:txBody>
      </p:sp>
      <p:sp>
        <p:nvSpPr>
          <p:cNvPr id="3" name="Объект 2"/>
          <p:cNvSpPr>
            <a:spLocks noGrp="1"/>
          </p:cNvSpPr>
          <p:nvPr>
            <p:ph idx="1"/>
          </p:nvPr>
        </p:nvSpPr>
        <p:spPr>
          <a:xfrm>
            <a:off x="683568" y="1340768"/>
            <a:ext cx="8208912" cy="5400600"/>
          </a:xfrm>
          <a:ln>
            <a:solidFill>
              <a:schemeClr val="accent4">
                <a:lumMod val="60000"/>
                <a:lumOff val="40000"/>
              </a:schemeClr>
            </a:solidFill>
          </a:ln>
        </p:spPr>
        <p:txBody>
          <a:bodyPr>
            <a:normAutofit lnSpcReduction="10000"/>
          </a:bodyPr>
          <a:lstStyle/>
          <a:p>
            <a:pPr marL="68580" indent="0">
              <a:buNone/>
            </a:pPr>
            <a:r>
              <a:rPr lang="ru-RU" sz="1700" b="1" dirty="0" smtClean="0">
                <a:solidFill>
                  <a:schemeClr val="accent2">
                    <a:lumMod val="60000"/>
                    <a:lumOff val="40000"/>
                  </a:schemeClr>
                </a:solidFill>
              </a:rPr>
              <a:t>1. Совмещение </a:t>
            </a:r>
            <a:r>
              <a:rPr lang="ru-RU" sz="1700" b="1" dirty="0">
                <a:solidFill>
                  <a:schemeClr val="accent2">
                    <a:lumMod val="60000"/>
                    <a:lumOff val="40000"/>
                  </a:schemeClr>
                </a:solidFill>
              </a:rPr>
              <a:t>функции </a:t>
            </a:r>
            <a:r>
              <a:rPr lang="ru-RU" sz="1700" dirty="0"/>
              <a:t>превентивного контроля за качеством медицинской помощи, то есть лицензирования деятельности медицинских организаций, (переданное федеральное полномочие) и функции по организации надлежащего функционирования большей части государственных учреждений  здравоохранения (</a:t>
            </a:r>
            <a:r>
              <a:rPr lang="ru-RU" sz="1700" dirty="0" smtClean="0"/>
              <a:t>региональное полномочие) - </a:t>
            </a:r>
            <a:r>
              <a:rPr lang="ru-RU" sz="1700" b="1" dirty="0" smtClean="0">
                <a:solidFill>
                  <a:schemeClr val="accent4">
                    <a:lumMod val="60000"/>
                    <a:lumOff val="40000"/>
                  </a:schemeClr>
                </a:solidFill>
              </a:rPr>
              <a:t>снижает эффективность выполнения обеих функций</a:t>
            </a:r>
            <a:r>
              <a:rPr lang="ru-RU" sz="1700" dirty="0" smtClean="0"/>
              <a:t>;</a:t>
            </a:r>
          </a:p>
          <a:p>
            <a:pPr marL="68580" indent="0">
              <a:buNone/>
            </a:pPr>
            <a:r>
              <a:rPr lang="ru-RU" sz="1700" b="1" dirty="0" smtClean="0">
                <a:solidFill>
                  <a:schemeClr val="accent2">
                    <a:lumMod val="60000"/>
                    <a:lumOff val="40000"/>
                  </a:schemeClr>
                </a:solidFill>
              </a:rPr>
              <a:t>2. Наличие «активной» </a:t>
            </a:r>
            <a:r>
              <a:rPr lang="ru-RU" sz="1700" b="1" dirty="0">
                <a:solidFill>
                  <a:schemeClr val="accent2">
                    <a:lumMod val="60000"/>
                    <a:lumOff val="40000"/>
                  </a:schemeClr>
                </a:solidFill>
              </a:rPr>
              <a:t>и «</a:t>
            </a:r>
            <a:r>
              <a:rPr lang="ru-RU" sz="1700" b="1" dirty="0" smtClean="0">
                <a:solidFill>
                  <a:schemeClr val="accent2">
                    <a:lumMod val="60000"/>
                    <a:lumOff val="40000"/>
                  </a:schemeClr>
                </a:solidFill>
              </a:rPr>
              <a:t>пассивной» позиции </a:t>
            </a:r>
            <a:r>
              <a:rPr lang="ru-RU" sz="1700" dirty="0" smtClean="0"/>
              <a:t>населения в </a:t>
            </a:r>
            <a:r>
              <a:rPr lang="ru-RU" sz="1700" dirty="0"/>
              <a:t>отношении </a:t>
            </a:r>
            <a:r>
              <a:rPr lang="ru-RU" sz="1700" dirty="0" smtClean="0"/>
              <a:t>моделей </a:t>
            </a:r>
            <a:r>
              <a:rPr lang="ru-RU" sz="1700" dirty="0"/>
              <a:t>жизнедеятельности </a:t>
            </a:r>
            <a:r>
              <a:rPr lang="ru-RU" sz="1700" dirty="0" smtClean="0"/>
              <a:t>по охране собственного здоровья</a:t>
            </a:r>
          </a:p>
          <a:p>
            <a:endParaRPr lang="ru-RU" sz="1800" dirty="0"/>
          </a:p>
          <a:p>
            <a:endParaRPr lang="ru-RU" sz="1800" dirty="0" smtClean="0"/>
          </a:p>
          <a:p>
            <a:endParaRPr lang="ru-RU" sz="1800" dirty="0"/>
          </a:p>
          <a:p>
            <a:pPr marL="68580" indent="0">
              <a:buNone/>
            </a:pPr>
            <a:r>
              <a:rPr lang="ru-RU" sz="1700" dirty="0" smtClean="0"/>
              <a:t>формирует </a:t>
            </a:r>
            <a:r>
              <a:rPr lang="ru-RU" sz="1700" b="1" dirty="0" smtClean="0">
                <a:solidFill>
                  <a:schemeClr val="accent4">
                    <a:lumMod val="60000"/>
                    <a:lumOff val="40000"/>
                  </a:schemeClr>
                </a:solidFill>
              </a:rPr>
              <a:t>три </a:t>
            </a:r>
            <a:r>
              <a:rPr lang="ru-RU" sz="1700" b="1" dirty="0">
                <a:solidFill>
                  <a:schemeClr val="accent4">
                    <a:lumMod val="60000"/>
                    <a:lumOff val="40000"/>
                  </a:schemeClr>
                </a:solidFill>
              </a:rPr>
              <a:t>критерия оценки результатов деятельности медицинских организаций в сфере охраны здоровья</a:t>
            </a:r>
            <a:r>
              <a:rPr lang="ru-RU" sz="1700" dirty="0">
                <a:solidFill>
                  <a:schemeClr val="accent4">
                    <a:lumMod val="60000"/>
                    <a:lumOff val="40000"/>
                  </a:schemeClr>
                </a:solidFill>
              </a:rPr>
              <a:t> </a:t>
            </a:r>
            <a:r>
              <a:rPr lang="ru-RU" sz="1700" dirty="0"/>
              <a:t>населения – 1) профилактика рисков, создание и стимулирование </a:t>
            </a:r>
            <a:r>
              <a:rPr lang="ru-RU" sz="1700" dirty="0" err="1"/>
              <a:t>здоровьесберегающих</a:t>
            </a:r>
            <a:r>
              <a:rPr lang="ru-RU" sz="1700" dirty="0"/>
              <a:t> моделей жизнедеятельности; 2) результативное лечение с последующей переориентаций пациентов на 1-ю модель жизнедеятельности; 3) оказание экстренной медицинской помощи с последующей переориентацией пациентов на 2-ю модель </a:t>
            </a:r>
            <a:r>
              <a:rPr lang="ru-RU" sz="1700" dirty="0" smtClean="0"/>
              <a:t>жизнедеятельности</a:t>
            </a:r>
          </a:p>
          <a:p>
            <a:pPr marL="68580" lvl="0" indent="0">
              <a:buClr>
                <a:srgbClr val="D6ECFF"/>
              </a:buClr>
              <a:buNone/>
            </a:pPr>
            <a:r>
              <a:rPr lang="ru-RU" sz="1500" b="1" dirty="0">
                <a:solidFill>
                  <a:srgbClr val="00B050"/>
                </a:solidFill>
              </a:rPr>
              <a:t>показатели</a:t>
            </a:r>
          </a:p>
          <a:p>
            <a:pPr marL="68580" lvl="0" indent="0">
              <a:buClr>
                <a:srgbClr val="D6ECFF"/>
              </a:buClr>
              <a:buNone/>
            </a:pPr>
            <a:r>
              <a:rPr lang="ru-RU" sz="1500" b="1" dirty="0">
                <a:solidFill>
                  <a:srgbClr val="00B050"/>
                </a:solidFill>
              </a:rPr>
              <a:t>1) наличие (отсутствие) в законодательстве региона указанных выше задач органов публичного управления и критериев оценки результатов деятельности медицинских организаций</a:t>
            </a:r>
            <a:r>
              <a:rPr lang="ru-RU" sz="1500" b="1" dirty="0" smtClean="0">
                <a:solidFill>
                  <a:srgbClr val="00B050"/>
                </a:solidFill>
              </a:rPr>
              <a:t>;</a:t>
            </a:r>
            <a:endParaRPr lang="ru-RU" sz="1700" dirty="0"/>
          </a:p>
          <a:p>
            <a:endParaRPr lang="ru-RU" dirty="0" smtClean="0"/>
          </a:p>
          <a:p>
            <a:endParaRPr lang="ru-RU" dirty="0"/>
          </a:p>
          <a:p>
            <a:endParaRPr lang="ru-RU" dirty="0"/>
          </a:p>
        </p:txBody>
      </p:sp>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331640" y="3356992"/>
            <a:ext cx="6877050" cy="7920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207150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260648"/>
            <a:ext cx="8352928" cy="6408712"/>
          </a:xfrm>
          <a:ln>
            <a:solidFill>
              <a:schemeClr val="accent4">
                <a:lumMod val="60000"/>
                <a:lumOff val="40000"/>
              </a:schemeClr>
            </a:solidFill>
          </a:ln>
        </p:spPr>
        <p:txBody>
          <a:bodyPr>
            <a:normAutofit lnSpcReduction="10000"/>
          </a:bodyPr>
          <a:lstStyle/>
          <a:p>
            <a:pPr marL="68580" indent="0">
              <a:buNone/>
            </a:pPr>
            <a:r>
              <a:rPr lang="ru-RU" sz="1600" b="1" dirty="0" smtClean="0">
                <a:solidFill>
                  <a:srgbClr val="00B050"/>
                </a:solidFill>
              </a:rPr>
              <a:t>2</a:t>
            </a:r>
            <a:r>
              <a:rPr lang="ru-RU" sz="1600" b="1" dirty="0">
                <a:solidFill>
                  <a:srgbClr val="00B050"/>
                </a:solidFill>
              </a:rPr>
              <a:t>) динамика и соотношение соответствующих бюджетных </a:t>
            </a:r>
            <a:r>
              <a:rPr lang="ru-RU" sz="1600" b="1" dirty="0" smtClean="0">
                <a:solidFill>
                  <a:srgbClr val="00B050"/>
                </a:solidFill>
              </a:rPr>
              <a:t>обязательств </a:t>
            </a:r>
            <a:r>
              <a:rPr lang="ru-RU" sz="1600" b="1" dirty="0">
                <a:solidFill>
                  <a:srgbClr val="00B050"/>
                </a:solidFill>
              </a:rPr>
              <a:t>публичного образования по решению каждой из 3-х </a:t>
            </a:r>
            <a:r>
              <a:rPr lang="ru-RU" sz="1600" b="1" dirty="0" smtClean="0">
                <a:solidFill>
                  <a:srgbClr val="00B050"/>
                </a:solidFill>
              </a:rPr>
              <a:t>задач;</a:t>
            </a:r>
          </a:p>
          <a:p>
            <a:pPr marL="68580" indent="0">
              <a:buNone/>
            </a:pPr>
            <a:r>
              <a:rPr lang="ru-RU" sz="1600" dirty="0" smtClean="0">
                <a:solidFill>
                  <a:schemeClr val="accent2">
                    <a:lumMod val="60000"/>
                    <a:lumOff val="40000"/>
                  </a:schemeClr>
                </a:solidFill>
              </a:rPr>
              <a:t>3. </a:t>
            </a:r>
            <a:r>
              <a:rPr lang="ru-RU" sz="1600" b="1" dirty="0" smtClean="0">
                <a:solidFill>
                  <a:schemeClr val="accent2">
                    <a:lumMod val="60000"/>
                    <a:lumOff val="40000"/>
                  </a:schemeClr>
                </a:solidFill>
              </a:rPr>
              <a:t>«Управленческая инерция»</a:t>
            </a:r>
            <a:r>
              <a:rPr lang="ru-RU" sz="1600" dirty="0" smtClean="0"/>
              <a:t> , сохраняющая методы административного управления и препятствующая внедрению методов косвенного управления – предопределяет подмену как предмета публичного управления, так и предмета общественного контроля. Предметом остается деятельность конкретных  органов и организаций, а  не результаты их воздействия на социально-экономические процессы . Средством «консервации» нередко являются </a:t>
            </a:r>
            <a:r>
              <a:rPr lang="ru-RU" sz="1600" b="1" dirty="0" smtClean="0">
                <a:solidFill>
                  <a:schemeClr val="accent4">
                    <a:lumMod val="60000"/>
                    <a:lumOff val="40000"/>
                  </a:schemeClr>
                </a:solidFill>
              </a:rPr>
              <a:t>правовые акты</a:t>
            </a:r>
            <a:r>
              <a:rPr lang="ru-RU" sz="1600" dirty="0" smtClean="0"/>
              <a:t>, подменяющие социально-экономическую необходимость правовыми основаниями деятельности </a:t>
            </a:r>
          </a:p>
          <a:p>
            <a:pPr marL="68580" indent="0">
              <a:buNone/>
            </a:pPr>
            <a:r>
              <a:rPr lang="ru-RU" sz="1600" b="1" dirty="0" smtClean="0">
                <a:solidFill>
                  <a:srgbClr val="00B050"/>
                </a:solidFill>
              </a:rPr>
              <a:t>показатель</a:t>
            </a:r>
            <a:endParaRPr lang="ru-RU" sz="1600" b="1" dirty="0">
              <a:solidFill>
                <a:srgbClr val="00B050"/>
              </a:solidFill>
            </a:endParaRPr>
          </a:p>
          <a:p>
            <a:pPr marL="68580" indent="0">
              <a:buNone/>
            </a:pPr>
            <a:r>
              <a:rPr lang="ru-RU" sz="1600" b="1" dirty="0" smtClean="0">
                <a:solidFill>
                  <a:srgbClr val="00B050"/>
                </a:solidFill>
              </a:rPr>
              <a:t>3) динамика </a:t>
            </a:r>
            <a:r>
              <a:rPr lang="ru-RU" sz="1600" b="1" dirty="0">
                <a:solidFill>
                  <a:srgbClr val="00B050"/>
                </a:solidFill>
              </a:rPr>
              <a:t>накопления в общедоступном информационном </a:t>
            </a:r>
            <a:r>
              <a:rPr lang="ru-RU" sz="1600" b="1" dirty="0" smtClean="0">
                <a:solidFill>
                  <a:srgbClr val="00B050"/>
                </a:solidFill>
              </a:rPr>
              <a:t>пространстве </a:t>
            </a:r>
            <a:r>
              <a:rPr lang="ru-RU" sz="1600" b="1" dirty="0">
                <a:solidFill>
                  <a:srgbClr val="00B050"/>
                </a:solidFill>
              </a:rPr>
              <a:t>региона «лучших практик» в сфере охраны здоровья </a:t>
            </a:r>
            <a:r>
              <a:rPr lang="ru-RU" sz="1600" b="1" dirty="0" smtClean="0">
                <a:solidFill>
                  <a:srgbClr val="00B050"/>
                </a:solidFill>
              </a:rPr>
              <a:t>населения ;</a:t>
            </a:r>
          </a:p>
          <a:p>
            <a:pPr marL="68580" indent="0">
              <a:buNone/>
            </a:pPr>
            <a:r>
              <a:rPr lang="ru-RU" sz="1600" b="1" dirty="0" smtClean="0">
                <a:solidFill>
                  <a:schemeClr val="accent2">
                    <a:lumMod val="60000"/>
                    <a:lumOff val="40000"/>
                  </a:schemeClr>
                </a:solidFill>
              </a:rPr>
              <a:t>4. Традиции </a:t>
            </a:r>
            <a:r>
              <a:rPr lang="ru-RU" sz="1600" b="1" dirty="0">
                <a:solidFill>
                  <a:schemeClr val="accent2">
                    <a:lumMod val="60000"/>
                    <a:lumOff val="40000"/>
                  </a:schemeClr>
                </a:solidFill>
              </a:rPr>
              <a:t>публичного управления. </a:t>
            </a:r>
            <a:r>
              <a:rPr lang="ru-RU" sz="1600" b="1" dirty="0"/>
              <a:t>Историческая традиция использования сообщества для обслуживания нужд промышленного производства </a:t>
            </a:r>
            <a:r>
              <a:rPr lang="ru-RU" sz="1600" b="1" dirty="0" smtClean="0"/>
              <a:t> </a:t>
            </a:r>
            <a:r>
              <a:rPr lang="ru-RU" sz="1600" b="1" dirty="0"/>
              <a:t>сохранилась и в настоящее время. Приоритетом публичного управления остается доминирование интересов производства (в широком смысле) над интересами социума. Следствием такой управленческой практики является </a:t>
            </a:r>
            <a:r>
              <a:rPr lang="ru-RU" sz="1600" b="1" dirty="0">
                <a:solidFill>
                  <a:schemeClr val="accent4">
                    <a:lumMod val="60000"/>
                    <a:lumOff val="40000"/>
                  </a:schemeClr>
                </a:solidFill>
              </a:rPr>
              <a:t>накопление в сообществе нигилизма</a:t>
            </a:r>
            <a:r>
              <a:rPr lang="ru-RU" sz="1600" b="1" dirty="0"/>
              <a:t>, отрицание «полезности власти вообще» и конкретных органов (должностных лиц) в – частности. </a:t>
            </a:r>
            <a:endParaRPr lang="ru-RU" sz="1600" b="1" dirty="0" smtClean="0"/>
          </a:p>
          <a:p>
            <a:pPr marL="68580" indent="0">
              <a:buNone/>
            </a:pPr>
            <a:r>
              <a:rPr lang="ru-RU" sz="1600" b="1" dirty="0" smtClean="0">
                <a:solidFill>
                  <a:srgbClr val="00B050"/>
                </a:solidFill>
              </a:rPr>
              <a:t>показатели</a:t>
            </a:r>
          </a:p>
          <a:p>
            <a:pPr marL="68580" indent="0">
              <a:buNone/>
            </a:pPr>
            <a:r>
              <a:rPr lang="ru-RU" sz="1600" b="1" dirty="0" smtClean="0">
                <a:solidFill>
                  <a:srgbClr val="00B050"/>
                </a:solidFill>
              </a:rPr>
              <a:t>4) динамика </a:t>
            </a:r>
            <a:r>
              <a:rPr lang="ru-RU" sz="1600" b="1" dirty="0">
                <a:solidFill>
                  <a:srgbClr val="00B050"/>
                </a:solidFill>
              </a:rPr>
              <a:t>количества обращений в суды, прокуратуру, уполномоченному по правам человека, иные контрольные, надзорные, правоохранительные органы по вопросам нарушения личных прав граждан в </a:t>
            </a:r>
            <a:r>
              <a:rPr lang="ru-RU" sz="1600" b="1" dirty="0" smtClean="0">
                <a:solidFill>
                  <a:srgbClr val="00B050"/>
                </a:solidFill>
              </a:rPr>
              <a:t>сфере, например, градостроительства;</a:t>
            </a:r>
          </a:p>
          <a:p>
            <a:pPr marL="68580" lvl="0" indent="0">
              <a:buClr>
                <a:srgbClr val="D6ECFF"/>
              </a:buClr>
              <a:buNone/>
            </a:pPr>
            <a:r>
              <a:rPr lang="ru-RU" sz="1600" b="1" dirty="0">
                <a:solidFill>
                  <a:srgbClr val="00B050"/>
                </a:solidFill>
              </a:rPr>
              <a:t>5) доля нормативных актов, ухудшающих положение отдельных социальных групп, в общем количестве принятых за определенный период нормативных правовых актов</a:t>
            </a:r>
            <a:r>
              <a:rPr lang="ru-RU" sz="1600" b="1" dirty="0" smtClean="0">
                <a:solidFill>
                  <a:srgbClr val="00B050"/>
                </a:solidFill>
              </a:rPr>
              <a:t>;</a:t>
            </a:r>
            <a:endParaRPr lang="ru-RU" sz="1600" b="1" dirty="0">
              <a:solidFill>
                <a:srgbClr val="00B050"/>
              </a:solidFill>
            </a:endParaRPr>
          </a:p>
        </p:txBody>
      </p:sp>
    </p:spTree>
    <p:extLst>
      <p:ext uri="{BB962C8B-B14F-4D97-AF65-F5344CB8AC3E}">
        <p14:creationId xmlns:p14="http://schemas.microsoft.com/office/powerpoint/2010/main" xmlns="" val="6364277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756696"/>
          </a:xfrm>
          <a:ln>
            <a:solidFill>
              <a:schemeClr val="accent4">
                <a:lumMod val="60000"/>
                <a:lumOff val="40000"/>
              </a:schemeClr>
            </a:solidFill>
          </a:ln>
        </p:spPr>
        <p:txBody>
          <a:bodyPr/>
          <a:lstStyle/>
          <a:p>
            <a:r>
              <a:rPr lang="ru-RU" sz="2000" b="1" dirty="0"/>
              <a:t>II. </a:t>
            </a:r>
            <a:r>
              <a:rPr lang="ru-RU" sz="2000" b="1" dirty="0" smtClean="0"/>
              <a:t>Факторы, характеризующие особенности </a:t>
            </a:r>
            <a:r>
              <a:rPr lang="ru-RU" sz="2000" b="1" dirty="0"/>
              <a:t>структуры экономики </a:t>
            </a:r>
            <a:r>
              <a:rPr lang="ru-RU" sz="2000" b="1" dirty="0" smtClean="0"/>
              <a:t>региона</a:t>
            </a:r>
            <a:endParaRPr lang="ru-RU" sz="2000" b="1" dirty="0"/>
          </a:p>
        </p:txBody>
      </p:sp>
      <p:sp>
        <p:nvSpPr>
          <p:cNvPr id="3" name="Объект 2"/>
          <p:cNvSpPr>
            <a:spLocks noGrp="1"/>
          </p:cNvSpPr>
          <p:nvPr>
            <p:ph idx="1"/>
          </p:nvPr>
        </p:nvSpPr>
        <p:spPr>
          <a:xfrm>
            <a:off x="914400" y="1412776"/>
            <a:ext cx="7772400" cy="5328592"/>
          </a:xfrm>
          <a:ln>
            <a:solidFill>
              <a:schemeClr val="accent4">
                <a:lumMod val="60000"/>
                <a:lumOff val="40000"/>
              </a:schemeClr>
            </a:solidFill>
          </a:ln>
        </p:spPr>
        <p:txBody>
          <a:bodyPr>
            <a:normAutofit/>
          </a:bodyPr>
          <a:lstStyle/>
          <a:p>
            <a:pPr marL="68580" indent="0">
              <a:buNone/>
            </a:pPr>
            <a:r>
              <a:rPr lang="ru-RU" sz="2000" b="1" dirty="0">
                <a:solidFill>
                  <a:schemeClr val="accent4">
                    <a:lumMod val="20000"/>
                    <a:lumOff val="80000"/>
                  </a:schemeClr>
                </a:solidFill>
              </a:rPr>
              <a:t>II.I. </a:t>
            </a:r>
            <a:r>
              <a:rPr lang="ru-RU" sz="2000" b="1" dirty="0" smtClean="0">
                <a:solidFill>
                  <a:schemeClr val="accent4">
                    <a:lumMod val="20000"/>
                    <a:lumOff val="80000"/>
                  </a:schemeClr>
                </a:solidFill>
              </a:rPr>
              <a:t>Общие </a:t>
            </a:r>
            <a:r>
              <a:rPr lang="ru-RU" sz="2000" b="1" dirty="0">
                <a:solidFill>
                  <a:schemeClr val="accent4">
                    <a:lumMod val="20000"/>
                    <a:lumOff val="80000"/>
                  </a:schemeClr>
                </a:solidFill>
              </a:rPr>
              <a:t>особенности структуры экономики региона</a:t>
            </a:r>
            <a:r>
              <a:rPr lang="ru-RU" sz="2000" b="1" dirty="0" smtClean="0">
                <a:solidFill>
                  <a:schemeClr val="accent4">
                    <a:lumMod val="20000"/>
                    <a:lumOff val="80000"/>
                  </a:schemeClr>
                </a:solidFill>
              </a:rPr>
              <a:t>.</a:t>
            </a:r>
          </a:p>
          <a:p>
            <a:pPr marL="68580" indent="0">
              <a:buNone/>
            </a:pPr>
            <a:r>
              <a:rPr lang="ru-RU" sz="1600" b="1" dirty="0" smtClean="0">
                <a:solidFill>
                  <a:schemeClr val="accent2">
                    <a:lumMod val="60000"/>
                    <a:lumOff val="40000"/>
                  </a:schemeClr>
                </a:solidFill>
              </a:rPr>
              <a:t>5.  «</a:t>
            </a:r>
            <a:r>
              <a:rPr lang="ru-RU" sz="1600" b="1" dirty="0" err="1" smtClean="0">
                <a:solidFill>
                  <a:schemeClr val="accent2">
                    <a:lumMod val="60000"/>
                    <a:lumOff val="40000"/>
                  </a:schemeClr>
                </a:solidFill>
              </a:rPr>
              <a:t>Старопромышленный</a:t>
            </a:r>
            <a:r>
              <a:rPr lang="ru-RU" sz="1600" b="1" dirty="0" smtClean="0">
                <a:solidFill>
                  <a:schemeClr val="accent2">
                    <a:lumMod val="60000"/>
                    <a:lumOff val="40000"/>
                  </a:schemeClr>
                </a:solidFill>
              </a:rPr>
              <a:t>» характер </a:t>
            </a:r>
            <a:r>
              <a:rPr lang="ru-RU" sz="1600" b="1" dirty="0" smtClean="0"/>
              <a:t>экономики региона предопределяет </a:t>
            </a:r>
            <a:r>
              <a:rPr lang="ru-RU" sz="1600" b="1" dirty="0" smtClean="0">
                <a:solidFill>
                  <a:schemeClr val="accent4">
                    <a:lumMod val="60000"/>
                    <a:lumOff val="40000"/>
                  </a:schemeClr>
                </a:solidFill>
              </a:rPr>
              <a:t>содержание, масштабы и форму проявления производственных конфликтов</a:t>
            </a:r>
            <a:r>
              <a:rPr lang="ru-RU" sz="1600" b="1" dirty="0" smtClean="0"/>
              <a:t>, существенным образом воздействующих на состояние общественного здоровья, а также формирует перечень устойчивых «вредных» и опасных для здоровья форм жизнедеятельности</a:t>
            </a:r>
          </a:p>
          <a:p>
            <a:pPr marL="68580" indent="0">
              <a:buNone/>
            </a:pPr>
            <a:r>
              <a:rPr lang="ru-RU" sz="1400" b="1" dirty="0">
                <a:solidFill>
                  <a:schemeClr val="accent4">
                    <a:lumMod val="60000"/>
                    <a:lumOff val="40000"/>
                  </a:schemeClr>
                </a:solidFill>
              </a:rPr>
              <a:t>Структура факторов производственной среды и трудового процесса в зависимости от численности населения, подверженному их неблагоприятному воздействию</a:t>
            </a:r>
          </a:p>
          <a:p>
            <a:endParaRPr lang="ru-RU" sz="2000" b="1" dirty="0" smtClean="0">
              <a:solidFill>
                <a:schemeClr val="accent4">
                  <a:lumMod val="20000"/>
                  <a:lumOff val="80000"/>
                </a:schemeClr>
              </a:solidFill>
            </a:endParaRPr>
          </a:p>
          <a:p>
            <a:endParaRPr lang="ru-RU" sz="2000" b="1" dirty="0" smtClean="0">
              <a:solidFill>
                <a:schemeClr val="accent4">
                  <a:lumMod val="20000"/>
                  <a:lumOff val="80000"/>
                </a:schemeClr>
              </a:solidFill>
            </a:endParaRPr>
          </a:p>
          <a:p>
            <a:pPr marL="68580" indent="0">
              <a:buNone/>
            </a:pPr>
            <a:endParaRPr lang="ru-RU" sz="2000" b="1" dirty="0">
              <a:solidFill>
                <a:schemeClr val="accent4">
                  <a:lumMod val="20000"/>
                  <a:lumOff val="80000"/>
                </a:schemeClr>
              </a:solidFill>
            </a:endParaRPr>
          </a:p>
        </p:txBody>
      </p:sp>
      <p:pic>
        <p:nvPicPr>
          <p:cNvPr id="4" name="Рисунок 3"/>
          <p:cNvPicPr/>
          <p:nvPr/>
        </p:nvPicPr>
        <p:blipFill>
          <a:blip r:embed="rId2" cstate="print"/>
          <a:srcRect/>
          <a:stretch>
            <a:fillRect/>
          </a:stretch>
        </p:blipFill>
        <p:spPr bwMode="auto">
          <a:xfrm>
            <a:off x="1115616" y="3802360"/>
            <a:ext cx="7488832" cy="2784986"/>
          </a:xfrm>
          <a:prstGeom prst="rect">
            <a:avLst/>
          </a:prstGeom>
          <a:noFill/>
          <a:ln w="9525">
            <a:noFill/>
            <a:miter lim="800000"/>
            <a:headEnd/>
            <a:tailEnd/>
          </a:ln>
        </p:spPr>
      </p:pic>
    </p:spTree>
    <p:extLst>
      <p:ext uri="{BB962C8B-B14F-4D97-AF65-F5344CB8AC3E}">
        <p14:creationId xmlns:p14="http://schemas.microsoft.com/office/powerpoint/2010/main" xmlns="" val="33788654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11560" y="188640"/>
            <a:ext cx="8280920" cy="6166920"/>
          </a:xfrm>
          <a:ln>
            <a:solidFill>
              <a:schemeClr val="accent4">
                <a:lumMod val="60000"/>
                <a:lumOff val="40000"/>
              </a:schemeClr>
            </a:solidFill>
          </a:ln>
        </p:spPr>
        <p:txBody>
          <a:bodyPr>
            <a:normAutofit fontScale="85000" lnSpcReduction="20000"/>
          </a:bodyPr>
          <a:lstStyle/>
          <a:p>
            <a:pPr marL="68580" indent="0">
              <a:buNone/>
            </a:pPr>
            <a:r>
              <a:rPr lang="ru-RU" sz="1800" b="1" dirty="0" smtClean="0">
                <a:solidFill>
                  <a:srgbClr val="00B050"/>
                </a:solidFill>
              </a:rPr>
              <a:t>показатели</a:t>
            </a:r>
          </a:p>
          <a:p>
            <a:pPr marL="68580" indent="0">
              <a:buNone/>
            </a:pPr>
            <a:r>
              <a:rPr lang="ru-RU" sz="1800" b="1" dirty="0" smtClean="0">
                <a:solidFill>
                  <a:srgbClr val="00B050"/>
                </a:solidFill>
              </a:rPr>
              <a:t>6) динамика </a:t>
            </a:r>
            <a:r>
              <a:rPr lang="ru-RU" sz="1800" b="1" dirty="0">
                <a:solidFill>
                  <a:srgbClr val="00B050"/>
                </a:solidFill>
              </a:rPr>
              <a:t>численности населения, работающего в условиях вредных производственных факторов, обеспеченного </a:t>
            </a:r>
            <a:r>
              <a:rPr lang="ru-RU" sz="1800" b="1" dirty="0" err="1">
                <a:solidFill>
                  <a:srgbClr val="00B050"/>
                </a:solidFill>
              </a:rPr>
              <a:t>здоровьесберегающими</a:t>
            </a:r>
            <a:r>
              <a:rPr lang="ru-RU" sz="1800" b="1" dirty="0">
                <a:solidFill>
                  <a:srgbClr val="00B050"/>
                </a:solidFill>
              </a:rPr>
              <a:t> медицинскими услугами и услугами профилактического </a:t>
            </a:r>
            <a:r>
              <a:rPr lang="ru-RU" sz="1800" b="1" dirty="0" smtClean="0">
                <a:solidFill>
                  <a:srgbClr val="00B050"/>
                </a:solidFill>
              </a:rPr>
              <a:t>характера;</a:t>
            </a:r>
          </a:p>
          <a:p>
            <a:pPr marL="68580" indent="0">
              <a:buNone/>
            </a:pPr>
            <a:r>
              <a:rPr lang="ru-RU" sz="1800" b="1" dirty="0">
                <a:solidFill>
                  <a:srgbClr val="00B050"/>
                </a:solidFill>
              </a:rPr>
              <a:t>7) динамика численности медицинских организаций, расширяющих предложение по предоставлению </a:t>
            </a:r>
            <a:r>
              <a:rPr lang="ru-RU" sz="1800" b="1" dirty="0" err="1">
                <a:solidFill>
                  <a:srgbClr val="00B050"/>
                </a:solidFill>
              </a:rPr>
              <a:t>здоровьесберегающих</a:t>
            </a:r>
            <a:r>
              <a:rPr lang="ru-RU" sz="1800" b="1" dirty="0">
                <a:solidFill>
                  <a:srgbClr val="00B050"/>
                </a:solidFill>
              </a:rPr>
              <a:t> медицинских услуг и услуг профилактического </a:t>
            </a:r>
            <a:r>
              <a:rPr lang="ru-RU" sz="1800" b="1" dirty="0" smtClean="0">
                <a:solidFill>
                  <a:srgbClr val="00B050"/>
                </a:solidFill>
              </a:rPr>
              <a:t>характера;</a:t>
            </a:r>
          </a:p>
          <a:p>
            <a:pPr marL="68580" indent="0">
              <a:buNone/>
            </a:pPr>
            <a:r>
              <a:rPr lang="ru-RU" sz="1800" b="1" dirty="0">
                <a:solidFill>
                  <a:srgbClr val="00B050"/>
                </a:solidFill>
              </a:rPr>
              <a:t>8) доля крупных и средних предприятий, внедряющих корпоративные программы социального </a:t>
            </a:r>
            <a:r>
              <a:rPr lang="ru-RU" sz="1800" b="1" dirty="0" smtClean="0">
                <a:solidFill>
                  <a:srgbClr val="00B050"/>
                </a:solidFill>
              </a:rPr>
              <a:t>инвестирования;</a:t>
            </a:r>
          </a:p>
          <a:p>
            <a:pPr marL="68580" indent="0">
              <a:buNone/>
            </a:pPr>
            <a:r>
              <a:rPr lang="ru-RU" sz="1800" b="1" dirty="0" smtClean="0">
                <a:solidFill>
                  <a:srgbClr val="00B050"/>
                </a:solidFill>
              </a:rPr>
              <a:t>9) доля </a:t>
            </a:r>
            <a:r>
              <a:rPr lang="ru-RU" sz="1800" b="1" dirty="0">
                <a:solidFill>
                  <a:srgbClr val="00B050"/>
                </a:solidFill>
              </a:rPr>
              <a:t>социально-трудовых конфликтов, предотвращенных и </a:t>
            </a:r>
            <a:r>
              <a:rPr lang="ru-RU" sz="1800" b="1" dirty="0" smtClean="0">
                <a:solidFill>
                  <a:srgbClr val="00B050"/>
                </a:solidFill>
              </a:rPr>
              <a:t>разрешенных </a:t>
            </a:r>
            <a:r>
              <a:rPr lang="ru-RU" sz="1800" b="1" dirty="0">
                <a:solidFill>
                  <a:srgbClr val="00B050"/>
                </a:solidFill>
              </a:rPr>
              <a:t>на ранних стадиях путем согласительных </a:t>
            </a:r>
            <a:r>
              <a:rPr lang="ru-RU" sz="1800" b="1" dirty="0" smtClean="0">
                <a:solidFill>
                  <a:srgbClr val="00B050"/>
                </a:solidFill>
              </a:rPr>
              <a:t>процедур.</a:t>
            </a:r>
          </a:p>
          <a:p>
            <a:pPr marL="68580" indent="0">
              <a:buNone/>
            </a:pPr>
            <a:r>
              <a:rPr lang="ru-RU" sz="2000" b="1" dirty="0">
                <a:solidFill>
                  <a:schemeClr val="accent4">
                    <a:lumMod val="20000"/>
                    <a:lumOff val="80000"/>
                  </a:schemeClr>
                </a:solidFill>
              </a:rPr>
              <a:t>II.II. Структура экономики социальной сферы</a:t>
            </a:r>
            <a:r>
              <a:rPr lang="ru-RU" sz="2000" b="1" dirty="0" smtClean="0">
                <a:solidFill>
                  <a:schemeClr val="accent4">
                    <a:lumMod val="20000"/>
                    <a:lumOff val="80000"/>
                  </a:schemeClr>
                </a:solidFill>
              </a:rPr>
              <a:t>.</a:t>
            </a:r>
          </a:p>
          <a:p>
            <a:pPr marL="68580" indent="0">
              <a:buNone/>
            </a:pPr>
            <a:r>
              <a:rPr lang="ru-RU" sz="2000" b="1" dirty="0" smtClean="0">
                <a:solidFill>
                  <a:schemeClr val="accent2">
                    <a:lumMod val="60000"/>
                    <a:lumOff val="40000"/>
                  </a:schemeClr>
                </a:solidFill>
              </a:rPr>
              <a:t>6. Деформации в развитии сети </a:t>
            </a:r>
            <a:r>
              <a:rPr lang="ru-RU" sz="2000" dirty="0" smtClean="0"/>
              <a:t>социальных учреждений, обслуживающих потребности различных возрастных групп населения, </a:t>
            </a:r>
            <a:r>
              <a:rPr lang="ru-RU" sz="2000" b="1" dirty="0" smtClean="0">
                <a:solidFill>
                  <a:schemeClr val="accent4">
                    <a:lumMod val="60000"/>
                    <a:lumOff val="40000"/>
                  </a:schemeClr>
                </a:solidFill>
              </a:rPr>
              <a:t>не обеспечивающих преемственность моделей времяпровождения</a:t>
            </a:r>
            <a:r>
              <a:rPr lang="ru-RU" sz="2000" dirty="0" smtClean="0">
                <a:solidFill>
                  <a:schemeClr val="accent4">
                    <a:lumMod val="20000"/>
                    <a:lumOff val="80000"/>
                  </a:schemeClr>
                </a:solidFill>
              </a:rPr>
              <a:t>  </a:t>
            </a:r>
            <a:r>
              <a:rPr lang="ru-RU" sz="2000" dirty="0" smtClean="0"/>
              <a:t>при смене возрастного статуса</a:t>
            </a:r>
          </a:p>
          <a:p>
            <a:pPr marL="68580" indent="0">
              <a:buNone/>
            </a:pPr>
            <a:r>
              <a:rPr lang="ru-RU" sz="2000" b="1" dirty="0">
                <a:solidFill>
                  <a:srgbClr val="00B050"/>
                </a:solidFill>
              </a:rPr>
              <a:t>п</a:t>
            </a:r>
            <a:r>
              <a:rPr lang="ru-RU" sz="2000" b="1" dirty="0" smtClean="0">
                <a:solidFill>
                  <a:srgbClr val="00B050"/>
                </a:solidFill>
              </a:rPr>
              <a:t>оказатель</a:t>
            </a:r>
          </a:p>
          <a:p>
            <a:pPr marL="68580" indent="0">
              <a:buNone/>
            </a:pPr>
            <a:r>
              <a:rPr lang="ru-RU" sz="2000" b="1" dirty="0" smtClean="0">
                <a:solidFill>
                  <a:srgbClr val="00B050"/>
                </a:solidFill>
              </a:rPr>
              <a:t>10</a:t>
            </a:r>
            <a:r>
              <a:rPr lang="ru-RU" sz="2000" b="1" dirty="0">
                <a:solidFill>
                  <a:srgbClr val="00B050"/>
                </a:solidFill>
              </a:rPr>
              <a:t>) например, соотношение емкости спортивных, досуговых, иных устойчивых (то есть формирующих стереотипы ЗОЖ) форм организации времяпровождения детей (подростков) и соответствующих форм организации времяпровождения молодежи для поддержания ЗОЖ</a:t>
            </a:r>
            <a:r>
              <a:rPr lang="ru-RU" sz="2000" b="1" dirty="0" smtClean="0">
                <a:solidFill>
                  <a:srgbClr val="00B050"/>
                </a:solidFill>
              </a:rPr>
              <a:t>.</a:t>
            </a:r>
          </a:p>
          <a:p>
            <a:pPr marL="68580" indent="0">
              <a:buNone/>
            </a:pPr>
            <a:r>
              <a:rPr lang="ru-RU" sz="2400" b="1" dirty="0">
                <a:solidFill>
                  <a:schemeClr val="accent4">
                    <a:lumMod val="20000"/>
                    <a:lumOff val="80000"/>
                  </a:schemeClr>
                </a:solidFill>
              </a:rPr>
              <a:t>III. Особенности культуры (нравственно-психологического состояния) сообщества.</a:t>
            </a:r>
          </a:p>
          <a:p>
            <a:pPr marL="68580" indent="0">
              <a:buNone/>
            </a:pPr>
            <a:r>
              <a:rPr lang="ru-RU" sz="2000" b="1" dirty="0">
                <a:solidFill>
                  <a:srgbClr val="00B050"/>
                </a:solidFill>
              </a:rPr>
              <a:t>Показатель</a:t>
            </a:r>
          </a:p>
          <a:p>
            <a:pPr marL="68580" indent="0">
              <a:buNone/>
            </a:pPr>
            <a:r>
              <a:rPr lang="ru-RU" sz="2000" b="1" dirty="0">
                <a:solidFill>
                  <a:srgbClr val="00B050"/>
                </a:solidFill>
              </a:rPr>
              <a:t>10) динамика конфликтов различных категорий в регионе</a:t>
            </a:r>
          </a:p>
          <a:p>
            <a:pPr marL="68580" indent="0">
              <a:buNone/>
            </a:pPr>
            <a:endParaRPr lang="ru-RU" sz="2000" b="1" dirty="0">
              <a:solidFill>
                <a:srgbClr val="00B050"/>
              </a:solidFill>
            </a:endParaRPr>
          </a:p>
        </p:txBody>
      </p:sp>
    </p:spTree>
    <p:extLst>
      <p:ext uri="{BB962C8B-B14F-4D97-AF65-F5344CB8AC3E}">
        <p14:creationId xmlns:p14="http://schemas.microsoft.com/office/powerpoint/2010/main" xmlns="" val="35855951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116632"/>
            <a:ext cx="8136904" cy="1368152"/>
          </a:xfrm>
          <a:solidFill>
            <a:schemeClr val="accent2">
              <a:lumMod val="20000"/>
              <a:lumOff val="80000"/>
            </a:schemeClr>
          </a:solidFill>
          <a:ln>
            <a:solidFill>
              <a:schemeClr val="accent4">
                <a:lumMod val="60000"/>
                <a:lumOff val="40000"/>
              </a:schemeClr>
            </a:solidFill>
          </a:ln>
        </p:spPr>
        <p:txBody>
          <a:bodyPr/>
          <a:lstStyle/>
          <a:p>
            <a:r>
              <a:rPr lang="ru-RU" sz="2000" b="1" dirty="0" smtClean="0">
                <a:solidFill>
                  <a:schemeClr val="accent5">
                    <a:lumMod val="50000"/>
                  </a:schemeClr>
                </a:solidFill>
              </a:rPr>
              <a:t>Этап </a:t>
            </a:r>
            <a:r>
              <a:rPr lang="ru-RU" sz="2000" b="1" dirty="0">
                <a:solidFill>
                  <a:schemeClr val="accent5">
                    <a:lumMod val="50000"/>
                  </a:schemeClr>
                </a:solidFill>
              </a:rPr>
              <a:t>3. Выявление отношения различных групп населения </a:t>
            </a:r>
            <a:br>
              <a:rPr lang="ru-RU" sz="2000" b="1" dirty="0">
                <a:solidFill>
                  <a:schemeClr val="accent5">
                    <a:lumMod val="50000"/>
                  </a:schemeClr>
                </a:solidFill>
              </a:rPr>
            </a:br>
            <a:r>
              <a:rPr lang="ru-RU" sz="2000" b="1" dirty="0">
                <a:solidFill>
                  <a:schemeClr val="accent5">
                    <a:lumMod val="50000"/>
                  </a:schemeClr>
                </a:solidFill>
              </a:rPr>
              <a:t>к возможностям и необходимости самореализации в качестве </a:t>
            </a:r>
            <a:br>
              <a:rPr lang="ru-RU" sz="2000" b="1" dirty="0">
                <a:solidFill>
                  <a:schemeClr val="accent5">
                    <a:lumMod val="50000"/>
                  </a:schemeClr>
                </a:solidFill>
              </a:rPr>
            </a:br>
            <a:r>
              <a:rPr lang="ru-RU" sz="2000" b="1" dirty="0">
                <a:solidFill>
                  <a:schemeClr val="accent5">
                    <a:lumMod val="50000"/>
                  </a:schemeClr>
                </a:solidFill>
              </a:rPr>
              <a:t>субъектов общественного контроля и публичного мониторинга </a:t>
            </a:r>
            <a:br>
              <a:rPr lang="ru-RU" sz="2000" b="1" dirty="0">
                <a:solidFill>
                  <a:schemeClr val="accent5">
                    <a:lumMod val="50000"/>
                  </a:schemeClr>
                </a:solidFill>
              </a:rPr>
            </a:br>
            <a:r>
              <a:rPr lang="ru-RU" sz="2000" b="1" dirty="0">
                <a:solidFill>
                  <a:schemeClr val="accent5">
                    <a:lumMod val="50000"/>
                  </a:schemeClr>
                </a:solidFill>
              </a:rPr>
              <a:t>в сфере охраны здоровья</a:t>
            </a:r>
            <a:r>
              <a:rPr lang="ru-RU" dirty="0"/>
              <a:t/>
            </a:r>
            <a:br>
              <a:rPr lang="ru-RU" dirty="0"/>
            </a:br>
            <a:endParaRPr lang="ru-RU" dirty="0"/>
          </a:p>
        </p:txBody>
      </p:sp>
      <p:sp>
        <p:nvSpPr>
          <p:cNvPr id="3" name="Объект 2"/>
          <p:cNvSpPr>
            <a:spLocks noGrp="1"/>
          </p:cNvSpPr>
          <p:nvPr>
            <p:ph idx="1"/>
          </p:nvPr>
        </p:nvSpPr>
        <p:spPr>
          <a:xfrm>
            <a:off x="611560" y="1628800"/>
            <a:ext cx="8075240" cy="5040560"/>
          </a:xfrm>
          <a:ln>
            <a:solidFill>
              <a:schemeClr val="accent4">
                <a:lumMod val="20000"/>
                <a:lumOff val="80000"/>
              </a:schemeClr>
            </a:solidFill>
          </a:ln>
        </p:spPr>
        <p:txBody>
          <a:bodyPr>
            <a:normAutofit fontScale="92500" lnSpcReduction="10000"/>
          </a:bodyPr>
          <a:lstStyle/>
          <a:p>
            <a:pPr>
              <a:buNone/>
            </a:pPr>
            <a:r>
              <a:rPr lang="ru-RU" sz="2400" b="1" dirty="0" smtClean="0">
                <a:solidFill>
                  <a:schemeClr val="accent4">
                    <a:lumMod val="20000"/>
                    <a:lumOff val="80000"/>
                  </a:schemeClr>
                </a:solidFill>
              </a:rPr>
              <a:t>Структура групп </a:t>
            </a:r>
            <a:r>
              <a:rPr lang="ru-RU" sz="2400" b="1" dirty="0" smtClean="0">
                <a:solidFill>
                  <a:schemeClr val="accent4">
                    <a:lumMod val="20000"/>
                    <a:lumOff val="80000"/>
                  </a:schemeClr>
                </a:solidFill>
              </a:rPr>
              <a:t>информантов</a:t>
            </a:r>
          </a:p>
          <a:p>
            <a:pPr>
              <a:buNone/>
            </a:pPr>
            <a:endParaRPr lang="ru-RU" sz="2400" b="1" dirty="0" smtClean="0">
              <a:solidFill>
                <a:schemeClr val="accent4">
                  <a:lumMod val="20000"/>
                  <a:lumOff val="80000"/>
                </a:schemeClr>
              </a:solidFill>
            </a:endParaRPr>
          </a:p>
          <a:p>
            <a:pPr>
              <a:buNone/>
            </a:pPr>
            <a:endParaRPr lang="ru-RU" sz="2400" b="1" dirty="0" smtClean="0">
              <a:solidFill>
                <a:schemeClr val="accent4">
                  <a:lumMod val="20000"/>
                  <a:lumOff val="80000"/>
                </a:schemeClr>
              </a:solidFill>
            </a:endParaRPr>
          </a:p>
          <a:p>
            <a:pPr>
              <a:buNone/>
            </a:pPr>
            <a:endParaRPr lang="ru-RU" sz="2400" b="1" dirty="0" smtClean="0">
              <a:solidFill>
                <a:schemeClr val="accent4">
                  <a:lumMod val="20000"/>
                  <a:lumOff val="80000"/>
                </a:schemeClr>
              </a:solidFill>
            </a:endParaRPr>
          </a:p>
          <a:p>
            <a:pPr>
              <a:buNone/>
            </a:pPr>
            <a:endParaRPr lang="ru-RU" sz="2400" b="1" dirty="0" smtClean="0">
              <a:solidFill>
                <a:schemeClr val="accent4">
                  <a:lumMod val="20000"/>
                  <a:lumOff val="80000"/>
                </a:schemeClr>
              </a:solidFill>
            </a:endParaRPr>
          </a:p>
          <a:p>
            <a:pPr>
              <a:buNone/>
            </a:pPr>
            <a:endParaRPr lang="ru-RU" sz="2400" b="1" dirty="0" smtClean="0">
              <a:solidFill>
                <a:schemeClr val="accent4">
                  <a:lumMod val="20000"/>
                  <a:lumOff val="80000"/>
                </a:schemeClr>
              </a:solidFill>
            </a:endParaRPr>
          </a:p>
          <a:p>
            <a:pPr>
              <a:buNone/>
            </a:pPr>
            <a:endParaRPr lang="ru-RU" sz="2400" b="1" dirty="0" smtClean="0">
              <a:solidFill>
                <a:schemeClr val="accent4">
                  <a:lumMod val="20000"/>
                  <a:lumOff val="80000"/>
                </a:schemeClr>
              </a:solidFill>
            </a:endParaRPr>
          </a:p>
          <a:p>
            <a:pPr>
              <a:buNone/>
            </a:pPr>
            <a:endParaRPr lang="ru-RU" sz="2400" b="1" dirty="0" smtClean="0">
              <a:solidFill>
                <a:schemeClr val="accent4">
                  <a:lumMod val="20000"/>
                  <a:lumOff val="80000"/>
                </a:schemeClr>
              </a:solidFill>
            </a:endParaRPr>
          </a:p>
          <a:p>
            <a:pPr>
              <a:buNone/>
            </a:pPr>
            <a:r>
              <a:rPr lang="ru-RU" sz="1600" dirty="0" smtClean="0"/>
              <a:t>4 группы информантов </a:t>
            </a:r>
            <a:r>
              <a:rPr lang="ru-RU" sz="1600" dirty="0" smtClean="0"/>
              <a:t>выбраны </a:t>
            </a:r>
            <a:r>
              <a:rPr lang="ru-RU" sz="1600" b="1" dirty="0" smtClean="0">
                <a:solidFill>
                  <a:schemeClr val="accent4">
                    <a:lumMod val="60000"/>
                    <a:lumOff val="40000"/>
                  </a:schemeClr>
                </a:solidFill>
              </a:rPr>
              <a:t>исходя </a:t>
            </a:r>
            <a:r>
              <a:rPr lang="ru-RU" sz="1600" b="1" dirty="0" smtClean="0">
                <a:solidFill>
                  <a:schemeClr val="accent4">
                    <a:lumMod val="60000"/>
                    <a:lumOff val="40000"/>
                  </a:schemeClr>
                </a:solidFill>
              </a:rPr>
              <a:t>из особенностей профессиональной деятельности, коммуникационных каналов и мотивации</a:t>
            </a:r>
            <a:r>
              <a:rPr lang="ru-RU" sz="1600" dirty="0" smtClean="0"/>
              <a:t> к здоровому образу жизни</a:t>
            </a:r>
            <a:r>
              <a:rPr lang="ru-RU" sz="1600" dirty="0" smtClean="0"/>
              <a:t>.</a:t>
            </a:r>
          </a:p>
          <a:p>
            <a:pPr>
              <a:buNone/>
            </a:pPr>
            <a:r>
              <a:rPr lang="ru-RU" sz="1600" dirty="0" smtClean="0"/>
              <a:t>В </a:t>
            </a:r>
            <a:r>
              <a:rPr lang="ru-RU" sz="1600" dirty="0" smtClean="0"/>
              <a:t>качестве тематического объекта </a:t>
            </a:r>
            <a:r>
              <a:rPr lang="ru-RU" sz="1600" dirty="0" smtClean="0"/>
              <a:t>групповых фокусированных интервью </a:t>
            </a:r>
            <a:r>
              <a:rPr lang="ru-RU" sz="1600" dirty="0" smtClean="0"/>
              <a:t>рассматривалось не массовое и типичное заболевание, а менее распространенное, потенциально вызывающие затруднения у обычного человека, особенно в плане информации. К такому типу относятся заболевания эндокринной системы (около 3% в структуре заболеваний), в качестве частного примера был рассмотрен сахарный диабет.</a:t>
            </a:r>
          </a:p>
          <a:p>
            <a:pPr>
              <a:buNone/>
            </a:pPr>
            <a:endParaRPr lang="ru-RU" sz="1600" dirty="0" smtClean="0"/>
          </a:p>
          <a:p>
            <a:pPr>
              <a:buNone/>
            </a:pPr>
            <a:endParaRPr lang="ru-RU" sz="2400" b="1" dirty="0" smtClean="0">
              <a:solidFill>
                <a:schemeClr val="accent4">
                  <a:lumMod val="20000"/>
                  <a:lumOff val="80000"/>
                </a:schemeClr>
              </a:solidFill>
            </a:endParaRPr>
          </a:p>
          <a:p>
            <a:pPr>
              <a:buNone/>
            </a:pPr>
            <a:endParaRPr lang="ru-RU" sz="2400" b="1" dirty="0" smtClean="0">
              <a:solidFill>
                <a:schemeClr val="accent4">
                  <a:lumMod val="20000"/>
                  <a:lumOff val="80000"/>
                </a:schemeClr>
              </a:solidFill>
            </a:endParaRPr>
          </a:p>
          <a:p>
            <a:pPr>
              <a:buNone/>
            </a:pPr>
            <a:endParaRPr lang="ru-RU" sz="2400" b="1" dirty="0" smtClean="0">
              <a:solidFill>
                <a:schemeClr val="accent4">
                  <a:lumMod val="20000"/>
                  <a:lumOff val="80000"/>
                </a:schemeClr>
              </a:solidFill>
            </a:endParaRPr>
          </a:p>
          <a:p>
            <a:pPr>
              <a:buNone/>
            </a:pPr>
            <a:endParaRPr lang="ru-RU" sz="2400" b="1" dirty="0" smtClean="0">
              <a:solidFill>
                <a:schemeClr val="accent4">
                  <a:lumMod val="20000"/>
                  <a:lumOff val="80000"/>
                </a:schemeClr>
              </a:solidFill>
            </a:endParaRPr>
          </a:p>
          <a:p>
            <a:pPr>
              <a:buNone/>
            </a:pPr>
            <a:endParaRPr lang="ru-RU" sz="2400" b="1" dirty="0" smtClean="0">
              <a:solidFill>
                <a:schemeClr val="accent4">
                  <a:lumMod val="20000"/>
                  <a:lumOff val="80000"/>
                </a:schemeClr>
              </a:solidFill>
            </a:endParaRPr>
          </a:p>
          <a:p>
            <a:pPr>
              <a:buNone/>
            </a:pPr>
            <a:endParaRPr lang="ru-RU" sz="2400" b="1" dirty="0" smtClean="0">
              <a:solidFill>
                <a:schemeClr val="accent4">
                  <a:lumMod val="20000"/>
                  <a:lumOff val="80000"/>
                </a:schemeClr>
              </a:solidFill>
            </a:endParaRPr>
          </a:p>
          <a:p>
            <a:pPr>
              <a:buNone/>
            </a:pPr>
            <a:endParaRPr lang="ru-RU" sz="2400" b="1" dirty="0" smtClean="0">
              <a:solidFill>
                <a:schemeClr val="accent4">
                  <a:lumMod val="20000"/>
                  <a:lumOff val="80000"/>
                </a:schemeClr>
              </a:solidFill>
            </a:endParaRPr>
          </a:p>
          <a:p>
            <a:pPr>
              <a:buNone/>
            </a:pPr>
            <a:endParaRPr lang="ru-RU" sz="2400" b="1" dirty="0" smtClean="0">
              <a:solidFill>
                <a:schemeClr val="accent4">
                  <a:lumMod val="20000"/>
                  <a:lumOff val="80000"/>
                </a:schemeClr>
              </a:solidFill>
            </a:endParaRPr>
          </a:p>
          <a:p>
            <a:pPr>
              <a:buNone/>
            </a:pPr>
            <a:endParaRPr lang="ru-RU" sz="2400" b="1" dirty="0" smtClean="0">
              <a:solidFill>
                <a:schemeClr val="accent4">
                  <a:lumMod val="20000"/>
                  <a:lumOff val="80000"/>
                </a:schemeClr>
              </a:solidFill>
            </a:endParaRPr>
          </a:p>
          <a:p>
            <a:pPr>
              <a:buNone/>
            </a:pPr>
            <a:endParaRPr lang="ru-RU" sz="2400" b="1" dirty="0">
              <a:solidFill>
                <a:schemeClr val="accent4">
                  <a:lumMod val="20000"/>
                  <a:lumOff val="80000"/>
                </a:schemeClr>
              </a:solidFill>
            </a:endParaRPr>
          </a:p>
        </p:txBody>
      </p:sp>
      <p:pic>
        <p:nvPicPr>
          <p:cNvPr id="4" name="Picture 2" descr="H:\00000 Общественная палата СО\00 Диабет Урал\Рис - Групповая структура информантов.bmp"/>
          <p:cNvPicPr>
            <a:picLocks noChangeAspect="1" noChangeArrowheads="1"/>
          </p:cNvPicPr>
          <p:nvPr/>
        </p:nvPicPr>
        <p:blipFill>
          <a:blip r:embed="rId2" cstate="print"/>
          <a:srcRect/>
          <a:stretch>
            <a:fillRect/>
          </a:stretch>
        </p:blipFill>
        <p:spPr bwMode="auto">
          <a:xfrm>
            <a:off x="611560" y="1988840"/>
            <a:ext cx="7992888" cy="2592288"/>
          </a:xfrm>
          <a:prstGeom prst="rect">
            <a:avLst/>
          </a:prstGeom>
          <a:noFill/>
        </p:spPr>
      </p:pic>
    </p:spTree>
    <p:extLst>
      <p:ext uri="{BB962C8B-B14F-4D97-AF65-F5344CB8AC3E}">
        <p14:creationId xmlns:p14="http://schemas.microsoft.com/office/powerpoint/2010/main" xmlns="" val="2170274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468664"/>
          </a:xfrm>
          <a:ln>
            <a:solidFill>
              <a:schemeClr val="accent4">
                <a:lumMod val="20000"/>
                <a:lumOff val="80000"/>
              </a:schemeClr>
            </a:solidFill>
          </a:ln>
        </p:spPr>
        <p:txBody>
          <a:bodyPr/>
          <a:lstStyle/>
          <a:p>
            <a:r>
              <a:rPr lang="ru-RU" sz="2400" dirty="0" smtClean="0"/>
              <a:t>Предмет интервью</a:t>
            </a:r>
            <a:endParaRPr lang="ru-RU" sz="2400" dirty="0"/>
          </a:p>
        </p:txBody>
      </p:sp>
      <p:sp>
        <p:nvSpPr>
          <p:cNvPr id="3" name="Содержимое 2"/>
          <p:cNvSpPr>
            <a:spLocks noGrp="1"/>
          </p:cNvSpPr>
          <p:nvPr>
            <p:ph idx="1"/>
          </p:nvPr>
        </p:nvSpPr>
        <p:spPr>
          <a:xfrm>
            <a:off x="899592" y="1196752"/>
            <a:ext cx="7772400" cy="5400600"/>
          </a:xfrm>
          <a:ln>
            <a:solidFill>
              <a:schemeClr val="accent4">
                <a:lumMod val="20000"/>
                <a:lumOff val="80000"/>
              </a:schemeClr>
            </a:solidFill>
          </a:ln>
        </p:spPr>
        <p:txBody>
          <a:bodyPr/>
          <a:lstStyle/>
          <a:p>
            <a:r>
              <a:rPr lang="ru-RU" sz="1600" b="1" dirty="0" smtClean="0"/>
              <a:t>Представления об общественном контроле в сфере охраны здоровья</a:t>
            </a:r>
            <a:endParaRPr lang="ru-RU" sz="1600" dirty="0" smtClean="0"/>
          </a:p>
          <a:p>
            <a:r>
              <a:rPr lang="ru-RU" sz="1600" b="1" dirty="0" smtClean="0"/>
              <a:t>Представления о здоровье и модель поведения</a:t>
            </a:r>
            <a:endParaRPr lang="ru-RU" sz="1600" dirty="0" smtClean="0"/>
          </a:p>
          <a:p>
            <a:r>
              <a:rPr lang="ru-RU" sz="1600" b="1" dirty="0" smtClean="0"/>
              <a:t>Индикаторы оценивания качества медицинских услуг и охраны здоровья </a:t>
            </a:r>
            <a:r>
              <a:rPr lang="ru-RU" sz="1600" b="1" dirty="0" smtClean="0"/>
              <a:t>населением</a:t>
            </a:r>
          </a:p>
          <a:p>
            <a:pPr>
              <a:buNone/>
            </a:pPr>
            <a:endParaRPr lang="ru-RU" sz="1600" b="1" dirty="0" smtClean="0"/>
          </a:p>
          <a:p>
            <a:pPr>
              <a:buNone/>
            </a:pPr>
            <a:r>
              <a:rPr lang="ru-RU" sz="2400" b="1" dirty="0" err="1" smtClean="0">
                <a:solidFill>
                  <a:schemeClr val="accent4">
                    <a:lumMod val="20000"/>
                    <a:lumOff val="80000"/>
                  </a:schemeClr>
                </a:solidFill>
              </a:rPr>
              <a:t>Типологизация</a:t>
            </a:r>
            <a:r>
              <a:rPr lang="ru-RU" sz="2400" b="1" dirty="0" smtClean="0">
                <a:solidFill>
                  <a:schemeClr val="accent4">
                    <a:lumMod val="20000"/>
                    <a:lumOff val="80000"/>
                  </a:schemeClr>
                </a:solidFill>
              </a:rPr>
              <a:t> информационных каналов</a:t>
            </a:r>
            <a:endParaRPr lang="ru-RU" sz="2400" dirty="0" smtClean="0">
              <a:solidFill>
                <a:schemeClr val="accent4">
                  <a:lumMod val="20000"/>
                  <a:lumOff val="80000"/>
                </a:schemeClr>
              </a:solidFill>
            </a:endParaRPr>
          </a:p>
          <a:p>
            <a:endParaRPr lang="ru-RU" dirty="0"/>
          </a:p>
        </p:txBody>
      </p:sp>
      <p:pic>
        <p:nvPicPr>
          <p:cNvPr id="4" name="Содержимое 3"/>
          <p:cNvPicPr>
            <a:picLocks/>
          </p:cNvPicPr>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1115616" y="3501009"/>
            <a:ext cx="7344816" cy="2736304"/>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540672"/>
          </a:xfrm>
          <a:ln>
            <a:solidFill>
              <a:schemeClr val="accent4">
                <a:lumMod val="20000"/>
                <a:lumOff val="80000"/>
              </a:schemeClr>
            </a:solidFill>
          </a:ln>
        </p:spPr>
        <p:txBody>
          <a:bodyPr/>
          <a:lstStyle/>
          <a:p>
            <a:r>
              <a:rPr lang="ru-RU" sz="2400" b="1" dirty="0" smtClean="0"/>
              <a:t>Модель поведения при заболевании</a:t>
            </a:r>
            <a:endParaRPr lang="ru-RU" sz="2400" b="1" dirty="0"/>
          </a:p>
        </p:txBody>
      </p:sp>
      <p:sp>
        <p:nvSpPr>
          <p:cNvPr id="3" name="Объект 2"/>
          <p:cNvSpPr>
            <a:spLocks noGrp="1"/>
          </p:cNvSpPr>
          <p:nvPr>
            <p:ph idx="1"/>
          </p:nvPr>
        </p:nvSpPr>
        <p:spPr>
          <a:xfrm>
            <a:off x="914400" y="1196752"/>
            <a:ext cx="7772400" cy="5158808"/>
          </a:xfrm>
        </p:spPr>
        <p:txBody>
          <a:bodyPr/>
          <a:lstStyle/>
          <a:p>
            <a:endParaRPr lang="ru-RU" dirty="0"/>
          </a:p>
        </p:txBody>
      </p:sp>
      <p:pic>
        <p:nvPicPr>
          <p:cNvPr id="5122" name="Picture 2" descr="C:\Users\Ольга\Documents\Брошюра\Рис - Модель поведения при заболевании.bmp"/>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99592" y="1196752"/>
            <a:ext cx="7776864" cy="518457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3502002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1188744"/>
          </a:xfrm>
          <a:ln>
            <a:solidFill>
              <a:schemeClr val="accent4">
                <a:lumMod val="20000"/>
                <a:lumOff val="80000"/>
              </a:schemeClr>
            </a:solidFill>
          </a:ln>
        </p:spPr>
        <p:txBody>
          <a:bodyPr/>
          <a:lstStyle/>
          <a:p>
            <a:r>
              <a:rPr lang="ru-RU" sz="2400" b="1" dirty="0"/>
              <a:t>Модель функционирования общественной </a:t>
            </a:r>
            <a:r>
              <a:rPr lang="ru-RU" sz="2400" b="1" dirty="0" smtClean="0"/>
              <a:t>организации, осуществляющей </a:t>
            </a:r>
            <a:r>
              <a:rPr lang="ru-RU" sz="2400" b="1" dirty="0"/>
              <a:t>контроль </a:t>
            </a:r>
            <a:r>
              <a:rPr lang="ru-RU" sz="2400" b="1" dirty="0" smtClean="0"/>
              <a:t/>
            </a:r>
            <a:br>
              <a:rPr lang="ru-RU" sz="2400" b="1" dirty="0" smtClean="0"/>
            </a:br>
            <a:r>
              <a:rPr lang="ru-RU" sz="2400" b="1" dirty="0" smtClean="0"/>
              <a:t>в </a:t>
            </a:r>
            <a:r>
              <a:rPr lang="ru-RU" sz="2400" b="1" dirty="0"/>
              <a:t>сфере охраны здоровья </a:t>
            </a:r>
          </a:p>
        </p:txBody>
      </p:sp>
      <p:sp>
        <p:nvSpPr>
          <p:cNvPr id="3" name="Объект 2"/>
          <p:cNvSpPr>
            <a:spLocks noGrp="1"/>
          </p:cNvSpPr>
          <p:nvPr>
            <p:ph idx="1"/>
          </p:nvPr>
        </p:nvSpPr>
        <p:spPr/>
        <p:txBody>
          <a:bodyPr/>
          <a:lstStyle/>
          <a:p>
            <a:endParaRPr lang="ru-RU" dirty="0"/>
          </a:p>
        </p:txBody>
      </p:sp>
      <p:pic>
        <p:nvPicPr>
          <p:cNvPr id="6146" name="Picture 2" descr="C:\Users\Ольга\Documents\Брошюра\Рис - модель обществ организации.bmp"/>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99592" y="1772816"/>
            <a:ext cx="7848872" cy="460851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379440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1116736"/>
          </a:xfrm>
          <a:ln>
            <a:solidFill>
              <a:schemeClr val="accent4">
                <a:lumMod val="20000"/>
                <a:lumOff val="80000"/>
              </a:schemeClr>
            </a:solidFill>
          </a:ln>
        </p:spPr>
        <p:txBody>
          <a:bodyPr/>
          <a:lstStyle/>
          <a:p>
            <a:r>
              <a:rPr lang="ru-RU" sz="2400" dirty="0" smtClean="0"/>
              <a:t>Условия эффективной реализации модели деятельности общественной организации, осуществляющей общественный контроль</a:t>
            </a:r>
            <a:endParaRPr lang="ru-RU" sz="2400" dirty="0"/>
          </a:p>
        </p:txBody>
      </p:sp>
      <p:sp>
        <p:nvSpPr>
          <p:cNvPr id="3" name="Объект 2"/>
          <p:cNvSpPr>
            <a:spLocks noGrp="1"/>
          </p:cNvSpPr>
          <p:nvPr>
            <p:ph idx="1"/>
          </p:nvPr>
        </p:nvSpPr>
        <p:spPr>
          <a:xfrm>
            <a:off x="914400" y="1772816"/>
            <a:ext cx="7772400" cy="4824536"/>
          </a:xfrm>
          <a:ln>
            <a:solidFill>
              <a:schemeClr val="accent4">
                <a:lumMod val="20000"/>
                <a:lumOff val="80000"/>
              </a:schemeClr>
            </a:solidFill>
          </a:ln>
        </p:spPr>
        <p:txBody>
          <a:bodyPr>
            <a:normAutofit fontScale="47500" lnSpcReduction="20000"/>
          </a:bodyPr>
          <a:lstStyle/>
          <a:p>
            <a:pPr>
              <a:buNone/>
            </a:pPr>
            <a:r>
              <a:rPr lang="ru-RU" dirty="0" smtClean="0"/>
              <a:t>1</a:t>
            </a:r>
            <a:r>
              <a:rPr lang="ru-RU" dirty="0"/>
              <a:t>.	</a:t>
            </a:r>
            <a:r>
              <a:rPr lang="ru-RU" sz="3400" dirty="0"/>
              <a:t>Создание </a:t>
            </a:r>
            <a:r>
              <a:rPr lang="ru-RU" sz="3400" dirty="0">
                <a:solidFill>
                  <a:schemeClr val="accent2">
                    <a:lumMod val="60000"/>
                    <a:lumOff val="40000"/>
                  </a:schemeClr>
                </a:solidFill>
              </a:rPr>
              <a:t>единой информационно справочной системы </a:t>
            </a:r>
            <a:r>
              <a:rPr lang="ru-RU" sz="3400" dirty="0"/>
              <a:t>в режиме он-</a:t>
            </a:r>
            <a:r>
              <a:rPr lang="ru-RU" sz="3400" dirty="0" err="1"/>
              <a:t>лайн</a:t>
            </a:r>
            <a:r>
              <a:rPr lang="ru-RU" sz="3400" dirty="0"/>
              <a:t>, включающей базу данных, сайт для публичного доступа и возможно </a:t>
            </a:r>
            <a:r>
              <a:rPr lang="ru-RU" sz="3400" dirty="0" err="1"/>
              <a:t>call</a:t>
            </a:r>
            <a:r>
              <a:rPr lang="ru-RU" sz="3400" dirty="0"/>
              <a:t>-центр. Существующий пример - сайт </a:t>
            </a:r>
            <a:r>
              <a:rPr lang="ru-RU" sz="3400" dirty="0" err="1"/>
              <a:t>медгородок</a:t>
            </a:r>
            <a:r>
              <a:rPr lang="ru-RU" sz="3400" dirty="0"/>
              <a:t> http://www.medgorodok.ru/. Для более эффективной работы данный ресурс должен быть обеспечен функционалом личного кабинета с возможностью направления официального запроса или жалобы.</a:t>
            </a:r>
          </a:p>
          <a:p>
            <a:pPr>
              <a:buNone/>
            </a:pPr>
            <a:r>
              <a:rPr lang="ru-RU" sz="3400" dirty="0" smtClean="0"/>
              <a:t>		2</a:t>
            </a:r>
            <a:r>
              <a:rPr lang="ru-RU" sz="3400" dirty="0"/>
              <a:t>.	Создание </a:t>
            </a:r>
            <a:r>
              <a:rPr lang="ru-RU" sz="3400" dirty="0">
                <a:solidFill>
                  <a:schemeClr val="accent2">
                    <a:lumMod val="60000"/>
                    <a:lumOff val="40000"/>
                  </a:schemeClr>
                </a:solidFill>
              </a:rPr>
              <a:t>модели обработки и систематизации запросов </a:t>
            </a:r>
            <a:r>
              <a:rPr lang="ru-RU" sz="3400" dirty="0" smtClean="0"/>
              <a:t>	населения </a:t>
            </a:r>
            <a:r>
              <a:rPr lang="ru-RU" sz="3400" dirty="0"/>
              <a:t>с </a:t>
            </a:r>
            <a:r>
              <a:rPr lang="ru-RU" sz="3400" dirty="0" smtClean="0"/>
              <a:t>последующим </a:t>
            </a:r>
            <a:r>
              <a:rPr lang="ru-RU" sz="3400" dirty="0"/>
              <a:t>направлением комплексных предложений в </a:t>
            </a:r>
            <a:r>
              <a:rPr lang="ru-RU" sz="3400" dirty="0" smtClean="0"/>
              <a:t>	органы </a:t>
            </a:r>
            <a:r>
              <a:rPr lang="ru-RU" sz="3400" dirty="0"/>
              <a:t>власти.</a:t>
            </a:r>
          </a:p>
          <a:p>
            <a:pPr>
              <a:buNone/>
            </a:pPr>
            <a:r>
              <a:rPr lang="ru-RU" sz="3400" dirty="0"/>
              <a:t>3.	</a:t>
            </a:r>
            <a:r>
              <a:rPr lang="ru-RU" sz="3400" dirty="0">
                <a:solidFill>
                  <a:schemeClr val="accent2">
                    <a:lumMod val="60000"/>
                    <a:lumOff val="40000"/>
                  </a:schemeClr>
                </a:solidFill>
              </a:rPr>
              <a:t>Информирование населения об актуальных нововведениях </a:t>
            </a:r>
            <a:r>
              <a:rPr lang="ru-RU" sz="3400" dirty="0"/>
              <a:t>в сфере охраны здоровья, донесение нормативных актов и статистической информации в доступном для понимания виде, </a:t>
            </a:r>
            <a:r>
              <a:rPr lang="ru-RU" sz="3400" dirty="0">
                <a:solidFill>
                  <a:schemeClr val="accent2">
                    <a:lumMod val="60000"/>
                    <a:lumOff val="40000"/>
                  </a:schemeClr>
                </a:solidFill>
              </a:rPr>
              <a:t>описание алгоритмов поведения </a:t>
            </a:r>
            <a:r>
              <a:rPr lang="ru-RU" sz="3400" dirty="0"/>
              <a:t>в различных ситуациях, связанных с системой здравоохранения.</a:t>
            </a:r>
          </a:p>
          <a:p>
            <a:pPr>
              <a:buNone/>
            </a:pPr>
            <a:r>
              <a:rPr lang="ru-RU" sz="3400" dirty="0" smtClean="0"/>
              <a:t>		4</a:t>
            </a:r>
            <a:r>
              <a:rPr lang="ru-RU" sz="3400" dirty="0"/>
              <a:t>.	Организация семинаров, конференций, обучения в формате </a:t>
            </a:r>
            <a:r>
              <a:rPr lang="ru-RU" sz="3400" dirty="0" smtClean="0"/>
              <a:t>	</a:t>
            </a:r>
            <a:r>
              <a:rPr lang="ru-RU" sz="3400" dirty="0" smtClean="0">
                <a:solidFill>
                  <a:schemeClr val="accent2">
                    <a:lumMod val="60000"/>
                    <a:lumOff val="40000"/>
                  </a:schemeClr>
                </a:solidFill>
              </a:rPr>
              <a:t>«</a:t>
            </a:r>
            <a:r>
              <a:rPr lang="ru-RU" sz="3400" dirty="0">
                <a:solidFill>
                  <a:schemeClr val="accent2">
                    <a:lumMod val="60000"/>
                    <a:lumOff val="40000"/>
                  </a:schemeClr>
                </a:solidFill>
              </a:rPr>
              <a:t>ликвидация </a:t>
            </a:r>
            <a:r>
              <a:rPr lang="ru-RU" sz="3400" dirty="0" smtClean="0">
                <a:solidFill>
                  <a:schemeClr val="accent2">
                    <a:lumMod val="60000"/>
                    <a:lumOff val="40000"/>
                  </a:schemeClr>
                </a:solidFill>
              </a:rPr>
              <a:t>безграмотности</a:t>
            </a:r>
            <a:r>
              <a:rPr lang="ru-RU" sz="3400" dirty="0">
                <a:solidFill>
                  <a:schemeClr val="accent2">
                    <a:lumMod val="60000"/>
                    <a:lumOff val="40000"/>
                  </a:schemeClr>
                </a:solidFill>
              </a:rPr>
              <a:t>» </a:t>
            </a:r>
            <a:r>
              <a:rPr lang="ru-RU" sz="3400" dirty="0"/>
              <a:t>для широких слоев населения с </a:t>
            </a:r>
            <a:r>
              <a:rPr lang="ru-RU" sz="3400" dirty="0" smtClean="0"/>
              <a:t>	привлечением  специалистов </a:t>
            </a:r>
            <a:r>
              <a:rPr lang="ru-RU" sz="3400" dirty="0"/>
              <a:t>из системы здравоохранения.</a:t>
            </a:r>
          </a:p>
          <a:p>
            <a:pPr>
              <a:buNone/>
            </a:pPr>
            <a:r>
              <a:rPr lang="ru-RU" sz="3400" dirty="0"/>
              <a:t>5.	Организация </a:t>
            </a:r>
            <a:r>
              <a:rPr lang="ru-RU" sz="3400" dirty="0">
                <a:solidFill>
                  <a:schemeClr val="accent2">
                    <a:lumMod val="60000"/>
                    <a:lumOff val="40000"/>
                  </a:schemeClr>
                </a:solidFill>
              </a:rPr>
              <a:t>мониторинга качества медицинского обслуживания через он-</a:t>
            </a:r>
            <a:r>
              <a:rPr lang="ru-RU" sz="3400" dirty="0" err="1">
                <a:solidFill>
                  <a:schemeClr val="accent2">
                    <a:lumMod val="60000"/>
                    <a:lumOff val="40000"/>
                  </a:schemeClr>
                </a:solidFill>
              </a:rPr>
              <a:t>лайн</a:t>
            </a:r>
            <a:r>
              <a:rPr lang="ru-RU" sz="3400" dirty="0">
                <a:solidFill>
                  <a:schemeClr val="accent2">
                    <a:lumMod val="60000"/>
                    <a:lumOff val="40000"/>
                  </a:schemeClr>
                </a:solidFill>
              </a:rPr>
              <a:t> </a:t>
            </a:r>
            <a:r>
              <a:rPr lang="ru-RU" sz="3400" dirty="0"/>
              <a:t>анкетирование, и экспертное оценивание учреждений здравоохранения.</a:t>
            </a:r>
          </a:p>
          <a:p>
            <a:pPr>
              <a:buNone/>
            </a:pPr>
            <a:r>
              <a:rPr lang="ru-RU" sz="3400" dirty="0" smtClean="0"/>
              <a:t>		6</a:t>
            </a:r>
            <a:r>
              <a:rPr lang="ru-RU" sz="3400" dirty="0"/>
              <a:t>.	Создание и тиражирование </a:t>
            </a:r>
            <a:r>
              <a:rPr lang="ru-RU" sz="3400" dirty="0">
                <a:solidFill>
                  <a:schemeClr val="accent2">
                    <a:lumMod val="60000"/>
                    <a:lumOff val="40000"/>
                  </a:schemeClr>
                </a:solidFill>
              </a:rPr>
              <a:t>цикла </a:t>
            </a:r>
            <a:r>
              <a:rPr lang="ru-RU" sz="3400" dirty="0" err="1">
                <a:solidFill>
                  <a:schemeClr val="accent2">
                    <a:lumMod val="60000"/>
                    <a:lumOff val="40000"/>
                  </a:schemeClr>
                </a:solidFill>
              </a:rPr>
              <a:t>вебинаров</a:t>
            </a:r>
            <a:r>
              <a:rPr lang="ru-RU" sz="3400" dirty="0">
                <a:solidFill>
                  <a:schemeClr val="accent2">
                    <a:lumMod val="60000"/>
                    <a:lumOff val="40000"/>
                  </a:schemeClr>
                </a:solidFill>
              </a:rPr>
              <a:t> и социальной </a:t>
            </a:r>
            <a:r>
              <a:rPr lang="ru-RU" sz="3400" dirty="0" smtClean="0">
                <a:solidFill>
                  <a:schemeClr val="accent2">
                    <a:lumMod val="60000"/>
                    <a:lumOff val="40000"/>
                  </a:schemeClr>
                </a:solidFill>
              </a:rPr>
              <a:t>	рекламы </a:t>
            </a:r>
            <a:r>
              <a:rPr lang="ru-RU" sz="3400" dirty="0">
                <a:solidFill>
                  <a:schemeClr val="accent2">
                    <a:lumMod val="60000"/>
                    <a:lumOff val="40000"/>
                  </a:schemeClr>
                </a:solidFill>
              </a:rPr>
              <a:t>по вопросам охраны здоровья</a:t>
            </a:r>
            <a:r>
              <a:rPr lang="ru-RU" sz="3400" dirty="0"/>
              <a:t>, объясняющих </a:t>
            </a:r>
            <a:r>
              <a:rPr lang="ru-RU" sz="3400" dirty="0" smtClean="0"/>
              <a:t>признаки 	заболевания</a:t>
            </a:r>
            <a:r>
              <a:rPr lang="ru-RU" sz="3400" dirty="0"/>
              <a:t>, </a:t>
            </a:r>
            <a:r>
              <a:rPr lang="ru-RU" sz="3400" dirty="0" smtClean="0"/>
              <a:t>способы диагностики, </a:t>
            </a:r>
            <a:r>
              <a:rPr lang="ru-RU" sz="3400" dirty="0"/>
              <a:t>возможные </a:t>
            </a:r>
            <a:r>
              <a:rPr lang="ru-RU" sz="3400" dirty="0" smtClean="0"/>
              <a:t>последствия.</a:t>
            </a:r>
            <a:endParaRPr lang="ru-RU" sz="3400" dirty="0"/>
          </a:p>
          <a:p>
            <a:endParaRPr lang="ru-RU" dirty="0"/>
          </a:p>
        </p:txBody>
      </p:sp>
    </p:spTree>
    <p:extLst>
      <p:ext uri="{BB962C8B-B14F-4D97-AF65-F5344CB8AC3E}">
        <p14:creationId xmlns:p14="http://schemas.microsoft.com/office/powerpoint/2010/main" xmlns="" val="31874560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1908824"/>
          </a:xfrm>
          <a:solidFill>
            <a:schemeClr val="accent2">
              <a:lumMod val="20000"/>
              <a:lumOff val="80000"/>
            </a:schemeClr>
          </a:solidFill>
        </p:spPr>
        <p:txBody>
          <a:bodyPr/>
          <a:lstStyle/>
          <a:p>
            <a:r>
              <a:rPr lang="ru-RU" sz="2400" b="1" dirty="0" smtClean="0">
                <a:solidFill>
                  <a:schemeClr val="accent5">
                    <a:lumMod val="50000"/>
                  </a:schemeClr>
                </a:solidFill>
              </a:rPr>
              <a:t>Этап 4. </a:t>
            </a:r>
            <a:r>
              <a:rPr lang="ru-RU" sz="2400" b="1" dirty="0" smtClean="0">
                <a:solidFill>
                  <a:schemeClr val="accent5">
                    <a:lumMod val="50000"/>
                  </a:schemeClr>
                </a:solidFill>
              </a:rPr>
              <a:t>Оценка нормативных оснований участия органов власти (организаций, осуществляющих отдельные публичные полномочия) в </a:t>
            </a:r>
            <a:r>
              <a:rPr lang="ru-RU" sz="2400" b="1" dirty="0" smtClean="0">
                <a:solidFill>
                  <a:schemeClr val="accent5">
                    <a:lumMod val="50000"/>
                  </a:schemeClr>
                </a:solidFill>
              </a:rPr>
              <a:t>формировании </a:t>
            </a:r>
            <a:r>
              <a:rPr lang="ru-RU" sz="2400" b="1" dirty="0" smtClean="0">
                <a:solidFill>
                  <a:schemeClr val="accent5">
                    <a:lumMod val="50000"/>
                  </a:schemeClr>
                </a:solidFill>
              </a:rPr>
              <a:t>эффективной региональной системы </a:t>
            </a:r>
            <a:br>
              <a:rPr lang="ru-RU" sz="2400" b="1" dirty="0" smtClean="0">
                <a:solidFill>
                  <a:schemeClr val="accent5">
                    <a:lumMod val="50000"/>
                  </a:schemeClr>
                </a:solidFill>
              </a:rPr>
            </a:br>
            <a:r>
              <a:rPr lang="ru-RU" sz="2400" b="1" dirty="0" smtClean="0">
                <a:solidFill>
                  <a:schemeClr val="accent5">
                    <a:lumMod val="50000"/>
                  </a:schemeClr>
                </a:solidFill>
              </a:rPr>
              <a:t>информирования граждан в сфере охраны здоровья</a:t>
            </a:r>
            <a:r>
              <a:rPr lang="ru-RU" sz="2400" b="1" dirty="0" smtClean="0"/>
              <a:t/>
            </a:r>
            <a:br>
              <a:rPr lang="ru-RU" sz="2400" b="1" dirty="0" smtClean="0"/>
            </a:br>
            <a:endParaRPr lang="ru-RU" sz="2400" dirty="0"/>
          </a:p>
        </p:txBody>
      </p:sp>
      <p:sp>
        <p:nvSpPr>
          <p:cNvPr id="3" name="Объект 2"/>
          <p:cNvSpPr>
            <a:spLocks noGrp="1"/>
          </p:cNvSpPr>
          <p:nvPr>
            <p:ph idx="1"/>
          </p:nvPr>
        </p:nvSpPr>
        <p:spPr>
          <a:xfrm>
            <a:off x="914400" y="2636912"/>
            <a:ext cx="7772400" cy="3718648"/>
          </a:xfrm>
        </p:spPr>
        <p:txBody>
          <a:bodyPr>
            <a:normAutofit fontScale="92500" lnSpcReduction="20000"/>
          </a:bodyPr>
          <a:lstStyle/>
          <a:p>
            <a:r>
              <a:rPr lang="ru-RU" dirty="0" smtClean="0"/>
              <a:t>Основным вопросом, на который необходимо найти ответ в результате анализа нормативной базы, является вопрос о том, является ли </a:t>
            </a:r>
            <a:r>
              <a:rPr lang="ru-RU" dirty="0" smtClean="0">
                <a:solidFill>
                  <a:schemeClr val="accent2">
                    <a:lumMod val="60000"/>
                    <a:lumOff val="40000"/>
                  </a:schemeClr>
                </a:solidFill>
              </a:rPr>
              <a:t>достаточной</a:t>
            </a:r>
            <a:r>
              <a:rPr lang="ru-RU" dirty="0" smtClean="0"/>
              <a:t> для формирования эффективной региональной системы информирования граждан в сфере охраны здоровья </a:t>
            </a:r>
            <a:r>
              <a:rPr lang="ru-RU" dirty="0" smtClean="0">
                <a:solidFill>
                  <a:schemeClr val="accent2">
                    <a:lumMod val="60000"/>
                    <a:lumOff val="40000"/>
                  </a:schemeClr>
                </a:solidFill>
              </a:rPr>
              <a:t>совокупность правовых норм</a:t>
            </a:r>
            <a:r>
              <a:rPr lang="ru-RU" dirty="0" smtClean="0"/>
              <a:t>, </a:t>
            </a:r>
            <a:r>
              <a:rPr lang="ru-RU" dirty="0" smtClean="0">
                <a:solidFill>
                  <a:schemeClr val="accent4">
                    <a:lumMod val="60000"/>
                    <a:lumOff val="40000"/>
                  </a:schemeClr>
                </a:solidFill>
              </a:rPr>
              <a:t>преобразующих конституционные гарантии </a:t>
            </a:r>
            <a:r>
              <a:rPr lang="ru-RU" dirty="0" smtClean="0"/>
              <a:t>в этой сфере в </a:t>
            </a:r>
            <a:r>
              <a:rPr lang="ru-RU" dirty="0" smtClean="0">
                <a:solidFill>
                  <a:schemeClr val="accent4">
                    <a:lumMod val="60000"/>
                    <a:lumOff val="40000"/>
                  </a:schemeClr>
                </a:solidFill>
              </a:rPr>
              <a:t>реальный управленческий механизм информирования</a:t>
            </a:r>
            <a:endParaRPr lang="ru-RU" dirty="0">
              <a:solidFill>
                <a:schemeClr val="accent4">
                  <a:lumMod val="60000"/>
                  <a:lumOff val="40000"/>
                </a:schemeClr>
              </a:solidFill>
            </a:endParaRPr>
          </a:p>
        </p:txBody>
      </p:sp>
    </p:spTree>
    <p:extLst>
      <p:ext uri="{BB962C8B-B14F-4D97-AF65-F5344CB8AC3E}">
        <p14:creationId xmlns:p14="http://schemas.microsoft.com/office/powerpoint/2010/main" xmlns="" val="6843252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11560" y="188640"/>
            <a:ext cx="8280920" cy="6552728"/>
          </a:xfrm>
        </p:spPr>
        <p:txBody>
          <a:bodyPr>
            <a:normAutofit fontScale="40000" lnSpcReduction="20000"/>
          </a:bodyPr>
          <a:lstStyle/>
          <a:p>
            <a:r>
              <a:rPr lang="ru-RU" dirty="0" smtClean="0"/>
              <a:t>выводы:</a:t>
            </a:r>
          </a:p>
          <a:p>
            <a:r>
              <a:rPr lang="ru-RU" dirty="0" smtClean="0"/>
              <a:t>1. Федеральное законодательство, декларируя достаточно большой объем прав для граждан на получение информации в сфере охраны здоровья, не содержит правовых механизмов, которые позволяли бы системно обеспечивать реализацию гражданами данных прав. Предоставление гражданам информации в сфере охраны здоровья чаще всего рассматривается исключительно в узком контексте деятельности органов и организаций системы здравоохранения. Преобладает правовое регулирование индивидуального предоставления гражданам информации. Отсутствуют модели межведомственного взаимодействия для информирования о состоянии здоровья населения в широком смысле.</a:t>
            </a:r>
          </a:p>
          <a:p>
            <a:r>
              <a:rPr lang="ru-RU" dirty="0" smtClean="0"/>
              <a:t>2. Заданная федеральным законодательством модель предоставления гражданам информации в различных сферах, затрагиваемых государственным управлением, через информирование граждан о деятельности органов государственной власти закрепляет гарантии предоставления достаточно «однобокой» информации. Информация о реализации тем или иным органом публичной власти своих полномочий не всегда в полной мере отражает реальное состояние дел, а также может не отвечать запросам граждан на получение сведений о состоянии тех или иных явлений, не подвергающихся напрямую властному воздействию.</a:t>
            </a:r>
          </a:p>
          <a:p>
            <a:r>
              <a:rPr lang="ru-RU" dirty="0" smtClean="0"/>
              <a:t>3. Законодательство Свердловской области по рассматриваемым вопросам развивается в той же логике, что и федеральное, что обусловлено воспроизводством изложенных выше проблем федерального законодательства на региональном уровне. Отсутствуют нормативные правовые акты, регулирующие вопросы комплексного межведомственного информирования населения по вопросам охраны здоровья. Правотворчество осуществляется каждым органом государственной власти независимо от остальных и почти исключительно по двум направлениям: предоставление информации о деятельности органа государственной власти и независимая оценка качества предоставления социальных услуг.</a:t>
            </a:r>
          </a:p>
          <a:p>
            <a:r>
              <a:rPr lang="ru-RU" dirty="0" smtClean="0"/>
              <a:t>4. Достаточно большой объем норм областного законодательства по вопросам пропаганды, в большинстве случаев, является лишь декларацией, поскольку нормативно не раскрывается содержание этого явления.</a:t>
            </a:r>
          </a:p>
          <a:p>
            <a:r>
              <a:rPr lang="ru-RU" dirty="0" smtClean="0"/>
              <a:t>5. Достаточно полная нормативная база по рассматриваемой проблематике (в рамках указанных выше двух направлений информирования) сформирована только у Министерства здравоохранения Свердловской области. В остальных случаях правовое регулирование является неполным либо отсутствует. По вопросам предоставления информации о собственной деятельности органы государственной власти предпочитают руководствоваться правовыми актами Правительства Свердловской области. </a:t>
            </a:r>
          </a:p>
          <a:p>
            <a:r>
              <a:rPr lang="ru-RU" dirty="0" smtClean="0"/>
              <a:t>6. Нормативное обеспечение соответствия размещаемой информации о деятельности органов государственной власти критериям, используемым в настоящем исследовании, можно оценить как недостаточное. Во всех случаях (в силу того, что информация является официальной) можно говорить о соблюдении объективности и актуальности. Иногда имеют место попытки системной подачи информации. Воспринимаемость в ряде случаев обеспечивается установлением технологических требований. Полнота и </a:t>
            </a:r>
            <a:r>
              <a:rPr lang="ru-RU" dirty="0" err="1" smtClean="0"/>
              <a:t>адресность</a:t>
            </a:r>
            <a:r>
              <a:rPr lang="ru-RU" dirty="0" smtClean="0"/>
              <a:t> чаще всего не гарантируются.</a:t>
            </a:r>
          </a:p>
          <a:p>
            <a:r>
              <a:rPr lang="ru-RU" dirty="0" smtClean="0"/>
              <a:t>7. Система независимой оценки качества является перспективным механизмом обратной связи между получателями социальных услуг и органами власти. Но далеко не все министерства и ведомства в полной мере реализуют свои возможности по ее нормативному обеспечению. Ограничением данного механизма является то, что он дает возможность оценивать деятельность конкретных организаций (здравоохранения, образования, физической культуры и т.д.), но не формирует возможностей для оценки деятельности самих органов власти.</a:t>
            </a:r>
          </a:p>
          <a:p>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1980832"/>
          </a:xfrm>
          <a:solidFill>
            <a:schemeClr val="accent2">
              <a:lumMod val="20000"/>
              <a:lumOff val="80000"/>
            </a:schemeClr>
          </a:solidFill>
          <a:ln>
            <a:solidFill>
              <a:schemeClr val="accent4">
                <a:lumMod val="20000"/>
                <a:lumOff val="80000"/>
              </a:schemeClr>
            </a:solidFill>
          </a:ln>
        </p:spPr>
        <p:txBody>
          <a:bodyPr/>
          <a:lstStyle/>
          <a:p>
            <a:r>
              <a:rPr lang="ru-RU" sz="2000" b="1" dirty="0" smtClean="0">
                <a:solidFill>
                  <a:schemeClr val="accent4">
                    <a:lumMod val="50000"/>
                  </a:schemeClr>
                </a:solidFill>
              </a:rPr>
              <a:t>Этап 5.</a:t>
            </a:r>
            <a:r>
              <a:rPr lang="ru-RU" sz="2000" dirty="0" smtClean="0">
                <a:solidFill>
                  <a:schemeClr val="accent4">
                    <a:lumMod val="50000"/>
                  </a:schemeClr>
                </a:solidFill>
              </a:rPr>
              <a:t> </a:t>
            </a:r>
            <a:r>
              <a:rPr lang="ru-RU" sz="2000" b="1" dirty="0" smtClean="0">
                <a:solidFill>
                  <a:schemeClr val="accent4">
                    <a:lumMod val="50000"/>
                  </a:schemeClr>
                </a:solidFill>
              </a:rPr>
              <a:t>Выявление </a:t>
            </a:r>
            <a:r>
              <a:rPr lang="ru-RU" sz="2000" b="1" dirty="0" smtClean="0">
                <a:solidFill>
                  <a:schemeClr val="accent4">
                    <a:lumMod val="50000"/>
                  </a:schemeClr>
                </a:solidFill>
              </a:rPr>
              <a:t>субъектных возможностей органов власти </a:t>
            </a:r>
            <a:br>
              <a:rPr lang="ru-RU" sz="2000" b="1" dirty="0" smtClean="0">
                <a:solidFill>
                  <a:schemeClr val="accent4">
                    <a:lumMod val="50000"/>
                  </a:schemeClr>
                </a:solidFill>
              </a:rPr>
            </a:br>
            <a:r>
              <a:rPr lang="ru-RU" sz="2000" b="1" dirty="0" smtClean="0">
                <a:solidFill>
                  <a:schemeClr val="accent4">
                    <a:lumMod val="50000"/>
                  </a:schemeClr>
                </a:solidFill>
              </a:rPr>
              <a:t>и организаций, осуществляющих отдельные публичные </a:t>
            </a:r>
            <a:br>
              <a:rPr lang="ru-RU" sz="2000" b="1" dirty="0" smtClean="0">
                <a:solidFill>
                  <a:schemeClr val="accent4">
                    <a:lumMod val="50000"/>
                  </a:schemeClr>
                </a:solidFill>
              </a:rPr>
            </a:br>
            <a:r>
              <a:rPr lang="ru-RU" sz="2000" b="1" dirty="0" smtClean="0">
                <a:solidFill>
                  <a:schemeClr val="accent4">
                    <a:lumMod val="50000"/>
                  </a:schemeClr>
                </a:solidFill>
              </a:rPr>
              <a:t>полномочия, государственных (муниципальных) служащих </a:t>
            </a:r>
            <a:br>
              <a:rPr lang="ru-RU" sz="2000" b="1" dirty="0" smtClean="0">
                <a:solidFill>
                  <a:schemeClr val="accent4">
                    <a:lumMod val="50000"/>
                  </a:schemeClr>
                </a:solidFill>
              </a:rPr>
            </a:br>
            <a:r>
              <a:rPr lang="ru-RU" sz="2000" b="1" dirty="0" smtClean="0">
                <a:solidFill>
                  <a:schemeClr val="accent4">
                    <a:lumMod val="50000"/>
                  </a:schemeClr>
                </a:solidFill>
              </a:rPr>
              <a:t>и сотрудников указанных организаций, в формировании </a:t>
            </a:r>
            <a:br>
              <a:rPr lang="ru-RU" sz="2000" b="1" dirty="0" smtClean="0">
                <a:solidFill>
                  <a:schemeClr val="accent4">
                    <a:lumMod val="50000"/>
                  </a:schemeClr>
                </a:solidFill>
              </a:rPr>
            </a:br>
            <a:r>
              <a:rPr lang="ru-RU" sz="2000" b="1" dirty="0" smtClean="0">
                <a:solidFill>
                  <a:schemeClr val="accent4">
                    <a:lumMod val="50000"/>
                  </a:schemeClr>
                </a:solidFill>
              </a:rPr>
              <a:t>эффективной региональной системы информирования </a:t>
            </a:r>
            <a:br>
              <a:rPr lang="ru-RU" sz="2000" b="1" dirty="0" smtClean="0">
                <a:solidFill>
                  <a:schemeClr val="accent4">
                    <a:lumMod val="50000"/>
                  </a:schemeClr>
                </a:solidFill>
              </a:rPr>
            </a:br>
            <a:r>
              <a:rPr lang="ru-RU" sz="2000" b="1" dirty="0" smtClean="0">
                <a:solidFill>
                  <a:schemeClr val="accent4">
                    <a:lumMod val="50000"/>
                  </a:schemeClr>
                </a:solidFill>
              </a:rPr>
              <a:t>граждан в сфере охраны здоровья</a:t>
            </a:r>
            <a:r>
              <a:rPr lang="ru-RU" b="1" dirty="0" smtClean="0">
                <a:solidFill>
                  <a:schemeClr val="accent4">
                    <a:lumMod val="50000"/>
                  </a:schemeClr>
                </a:solidFill>
              </a:rPr>
              <a:t/>
            </a:r>
            <a:br>
              <a:rPr lang="ru-RU" b="1" dirty="0" smtClean="0">
                <a:solidFill>
                  <a:schemeClr val="accent4">
                    <a:lumMod val="50000"/>
                  </a:schemeClr>
                </a:solidFill>
              </a:rPr>
            </a:br>
            <a:endParaRPr lang="ru-RU" dirty="0">
              <a:solidFill>
                <a:schemeClr val="accent4">
                  <a:lumMod val="50000"/>
                </a:schemeClr>
              </a:solidFill>
            </a:endParaRPr>
          </a:p>
        </p:txBody>
      </p:sp>
      <p:sp>
        <p:nvSpPr>
          <p:cNvPr id="3" name="Содержимое 2"/>
          <p:cNvSpPr>
            <a:spLocks noGrp="1"/>
          </p:cNvSpPr>
          <p:nvPr>
            <p:ph idx="1"/>
          </p:nvPr>
        </p:nvSpPr>
        <p:spPr>
          <a:xfrm>
            <a:off x="914400" y="2708920"/>
            <a:ext cx="7772400" cy="3646640"/>
          </a:xfrm>
        </p:spPr>
        <p:txBody>
          <a:bodyPr>
            <a:normAutofit fontScale="47500" lnSpcReduction="20000"/>
          </a:bodyPr>
          <a:lstStyle/>
          <a:p>
            <a:pPr>
              <a:buNone/>
            </a:pPr>
            <a:r>
              <a:rPr lang="ru-RU" sz="3400" dirty="0" smtClean="0"/>
              <a:t>Задачи:</a:t>
            </a:r>
            <a:endParaRPr lang="ru-RU" sz="3400" dirty="0" smtClean="0"/>
          </a:p>
          <a:p>
            <a:pPr>
              <a:buNone/>
            </a:pPr>
            <a:r>
              <a:rPr lang="ru-RU" sz="3400" dirty="0" smtClean="0"/>
              <a:t>1) подготовка оценочного инструментария и анализ результатов экспертного опроса (интервью) государственных (муниципальных) служащих, сотрудников организаций, осуществляющих отдельные публичные полномочия). Опрос проведен методом анкетирования с использованием </a:t>
            </a:r>
            <a:r>
              <a:rPr lang="ru-RU" sz="3400" dirty="0" err="1" smtClean="0"/>
              <a:t>интернет-коммуникаций</a:t>
            </a:r>
            <a:r>
              <a:rPr lang="ru-RU" sz="3400" dirty="0" smtClean="0"/>
              <a:t>. В оценочный инструментарий включено 45 параметров;</a:t>
            </a:r>
          </a:p>
          <a:p>
            <a:pPr>
              <a:buNone/>
            </a:pPr>
            <a:r>
              <a:rPr lang="ru-RU" sz="3400" dirty="0" smtClean="0"/>
              <a:t>2) проведение экспертного опроса (интервью) государственных (муниципальных) служащих (сотрудников организаций). В опросе участвовали 16 действующих и бывших государственных (муниципальных) служащих, сотрудников учреждений.</a:t>
            </a:r>
          </a:p>
          <a:p>
            <a:pPr>
              <a:buNone/>
            </a:pPr>
            <a:r>
              <a:rPr lang="ru-RU" sz="3400" dirty="0" smtClean="0"/>
              <a:t>В результате анализа определены проблемы и перспективы развития системы информирования населения, предложены рекомендации для органов власти (организаций, осуществляющих отдельные публичные полномочия) и участников общественного контроля и публичного мониторинга по вопросам формирования оптимальной системы информационного взаимодействия с учетом прав и обязанностей всех участников отношений. </a:t>
            </a:r>
          </a:p>
          <a:p>
            <a:endParaRPr lang="ru-RU"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1116736"/>
          </a:xfrm>
          <a:ln>
            <a:solidFill>
              <a:schemeClr val="accent4">
                <a:lumMod val="20000"/>
                <a:lumOff val="80000"/>
              </a:schemeClr>
            </a:solidFill>
          </a:ln>
        </p:spPr>
        <p:txBody>
          <a:bodyPr/>
          <a:lstStyle/>
          <a:p>
            <a:r>
              <a:rPr lang="ru-RU" sz="2000" b="1" dirty="0" smtClean="0"/>
              <a:t>Степень влияния информации, формируемой ведомством (организацией) в общедоступном информационном пространстве региона, на различные аспекты общественного </a:t>
            </a:r>
            <a:r>
              <a:rPr lang="ru-RU" sz="2000" b="1" dirty="0" smtClean="0"/>
              <a:t>здоровья</a:t>
            </a:r>
            <a:endParaRPr lang="ru-RU" sz="2000" b="1" dirty="0"/>
          </a:p>
        </p:txBody>
      </p:sp>
      <p:pic>
        <p:nvPicPr>
          <p:cNvPr id="4" name="Содержимое 3"/>
          <p:cNvPicPr>
            <a:picLocks noGrp="1"/>
          </p:cNvPicPr>
          <p:nvPr>
            <p:ph idx="1"/>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899592" y="1772816"/>
            <a:ext cx="7848872" cy="4464496"/>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1044728"/>
          </a:xfrm>
          <a:ln>
            <a:solidFill>
              <a:schemeClr val="accent4">
                <a:lumMod val="20000"/>
                <a:lumOff val="80000"/>
              </a:schemeClr>
            </a:solidFill>
          </a:ln>
        </p:spPr>
        <p:txBody>
          <a:bodyPr/>
          <a:lstStyle/>
          <a:p>
            <a:r>
              <a:rPr lang="ru-RU" sz="2000" b="1" dirty="0" smtClean="0"/>
              <a:t>Оценка эффективности работы по информированию граждан в сфере охраны здоровья, осуществляемой ведомством, организацией в которой работает/работал эксперт</a:t>
            </a:r>
            <a:endParaRPr lang="ru-RU" sz="2000" b="1" dirty="0"/>
          </a:p>
        </p:txBody>
      </p:sp>
      <p:pic>
        <p:nvPicPr>
          <p:cNvPr id="4" name="Содержимое 3"/>
          <p:cNvPicPr>
            <a:picLocks noGrp="1"/>
          </p:cNvPicPr>
          <p:nvPr>
            <p:ph idx="1"/>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899592" y="1700808"/>
            <a:ext cx="7848872" cy="4896544"/>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16632"/>
            <a:ext cx="8424936" cy="648072"/>
          </a:xfrm>
          <a:ln>
            <a:solidFill>
              <a:schemeClr val="accent4">
                <a:lumMod val="20000"/>
                <a:lumOff val="80000"/>
              </a:schemeClr>
            </a:solidFill>
          </a:ln>
        </p:spPr>
        <p:txBody>
          <a:bodyPr/>
          <a:lstStyle/>
          <a:p>
            <a:r>
              <a:rPr lang="ru-RU" sz="2000" b="1" dirty="0" smtClean="0"/>
              <a:t>Рекомендации </a:t>
            </a:r>
            <a:r>
              <a:rPr lang="ru-RU" sz="2000" b="1" dirty="0" smtClean="0"/>
              <a:t>для дальнейшего совершенствования системы информирования </a:t>
            </a:r>
            <a:r>
              <a:rPr lang="ru-RU" sz="2000" b="1" dirty="0" smtClean="0"/>
              <a:t>населения</a:t>
            </a:r>
            <a:r>
              <a:rPr lang="ru-RU" sz="2000" dirty="0" smtClean="0"/>
              <a:t/>
            </a:r>
            <a:br>
              <a:rPr lang="ru-RU" sz="2000" dirty="0" smtClean="0"/>
            </a:br>
            <a:endParaRPr lang="ru-RU" sz="2000" dirty="0"/>
          </a:p>
        </p:txBody>
      </p:sp>
      <p:sp>
        <p:nvSpPr>
          <p:cNvPr id="3" name="Содержимое 2"/>
          <p:cNvSpPr>
            <a:spLocks noGrp="1"/>
          </p:cNvSpPr>
          <p:nvPr>
            <p:ph idx="1"/>
          </p:nvPr>
        </p:nvSpPr>
        <p:spPr>
          <a:xfrm>
            <a:off x="539552" y="908720"/>
            <a:ext cx="8352928" cy="5832648"/>
          </a:xfrm>
          <a:ln>
            <a:solidFill>
              <a:schemeClr val="accent4">
                <a:lumMod val="20000"/>
                <a:lumOff val="80000"/>
              </a:schemeClr>
            </a:solidFill>
          </a:ln>
        </p:spPr>
        <p:txBody>
          <a:bodyPr>
            <a:normAutofit fontScale="47500" lnSpcReduction="20000"/>
          </a:bodyPr>
          <a:lstStyle/>
          <a:p>
            <a:pPr>
              <a:buNone/>
            </a:pPr>
            <a:r>
              <a:rPr lang="ru-RU" dirty="0" smtClean="0"/>
              <a:t>1</a:t>
            </a:r>
            <a:r>
              <a:rPr lang="ru-RU" dirty="0" smtClean="0"/>
              <a:t>) организовать проведение массового количественного исследования в органах государственной власти и организациях, формирующих информационные потоки в сфере охраны общественного здоровья на региональном уровне, с использованием методов и средств, выработанных и апробированных в рамках настоящего исследования; </a:t>
            </a:r>
          </a:p>
          <a:p>
            <a:pPr>
              <a:buNone/>
            </a:pPr>
            <a:r>
              <a:rPr lang="ru-RU" dirty="0" smtClean="0"/>
              <a:t>2)  провести оценку официальных сайтов органов государственной власти по таким параметрам </a:t>
            </a:r>
            <a:r>
              <a:rPr lang="ru-RU" dirty="0" smtClean="0"/>
              <a:t>как доступность </a:t>
            </a:r>
            <a:r>
              <a:rPr lang="ru-RU" dirty="0" smtClean="0"/>
              <a:t>и понятность общей справочной информации; удобство форм предоставления информации; </a:t>
            </a:r>
            <a:r>
              <a:rPr lang="ru-RU" dirty="0" err="1" smtClean="0"/>
              <a:t>адресность</a:t>
            </a:r>
            <a:r>
              <a:rPr lang="ru-RU" dirty="0" smtClean="0"/>
              <a:t>, точная ориентация информации на запрос целевых групп; наличие обратной связи с различными группами населения;</a:t>
            </a:r>
          </a:p>
          <a:p>
            <a:pPr>
              <a:buNone/>
            </a:pPr>
            <a:r>
              <a:rPr lang="ru-RU" dirty="0" smtClean="0"/>
              <a:t>3) рассмотреть возможность уточнения параметров оценки деятельности органов государственной власти и организаций, осуществляющих отдельные публичные полномочия в сфере охраны здоровья населения, и включения в них параметров оценки информационной эффективности;</a:t>
            </a:r>
          </a:p>
          <a:p>
            <a:pPr>
              <a:buNone/>
            </a:pPr>
            <a:r>
              <a:rPr lang="ru-RU" dirty="0" smtClean="0"/>
              <a:t>4) обеспечить внутреннюю регламентацию деятельности сотрудников и подразделений по вопросам эффективного информирования населения на основе анализа и доработки должностных регламентов государственных (муниципальных) служащих, положений о подразделениях и ведомствах, регламентов предоставления государственных (муниципальных) услуг и осуществления государственных (муниципальных) функций, процессы или результаты осуществления которых воздействуют на состояние общественного здоровья населения региона;</a:t>
            </a:r>
          </a:p>
          <a:p>
            <a:pPr>
              <a:buNone/>
            </a:pPr>
            <a:r>
              <a:rPr lang="ru-RU" dirty="0" smtClean="0"/>
              <a:t>5) рассмотреть необходимость и возможность привлечения к осуществлению информирования населения по вопросам охраны здоровья населения специализированных организаций, а также организаций, представляющих интересы различных социальных групп и заинтересованных в создании сводной информационной базы, адекватно отражающей социально-экономические процессы в сфере охраны здоровья населения; </a:t>
            </a:r>
          </a:p>
          <a:p>
            <a:pPr>
              <a:buNone/>
            </a:pPr>
            <a:r>
              <a:rPr lang="ru-RU" dirty="0" smtClean="0"/>
              <a:t>6) при организации информационных кампаний по вопросам охраны здоровья обеспечить целенаправленное использование результатов обратной связи, например, обращений граждан;</a:t>
            </a:r>
          </a:p>
          <a:p>
            <a:pPr>
              <a:buNone/>
            </a:pPr>
            <a:r>
              <a:rPr lang="ru-RU" dirty="0" smtClean="0"/>
              <a:t>7) </a:t>
            </a:r>
            <a:r>
              <a:rPr lang="ru-RU" dirty="0" smtClean="0">
                <a:solidFill>
                  <a:schemeClr val="accent4">
                    <a:lumMod val="60000"/>
                    <a:lumOff val="40000"/>
                  </a:schemeClr>
                </a:solidFill>
              </a:rPr>
              <a:t>при определении функционала общественных советов, образованных при органах власти, осуществляющих непосредственное управленческое и (или) информационное воздействие на состояние общественного здоровья, включить в положения об общественных советах и планы их деятельности функции по оценке соответствия прямых и обратных информационных коммуникаций между органами власти и различными социальными группами. </a:t>
            </a:r>
          </a:p>
          <a:p>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Метро">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Метро">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Метро">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1303</TotalTime>
  <Words>3205</Words>
  <Application>Microsoft Office PowerPoint</Application>
  <PresentationFormat>Экран (4:3)</PresentationFormat>
  <Paragraphs>225</Paragraphs>
  <Slides>33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33</vt:i4>
      </vt:variant>
    </vt:vector>
  </HeadingPairs>
  <TitlesOfParts>
    <vt:vector size="34" baseType="lpstr">
      <vt:lpstr>Метро</vt:lpstr>
      <vt:lpstr>Проект «Информационные ресурсы региона  как условие результативности  общественного контроля (публичного мониторинга)  в сфере охраны здоровья населения»</vt:lpstr>
      <vt:lpstr>Базовые тезисы</vt:lpstr>
      <vt:lpstr>Постановка проблемы, целевые группы, география, сроки реализации проекта</vt:lpstr>
      <vt:lpstr>Цели, результаты и эффекты</vt:lpstr>
      <vt:lpstr>ЗАДАЧИ и МЕХАНИЗМ реализации проекта Проект включает ряд взаимосвязанных научно-исследовательских работ и публичных мероприятий.  В результате будут сформулированы представления о форме и содержании основных компонентов общедоступной информационной среды в регионе, позволяющие минимизировать издержки участников общественного контроля по выявлению информации, адекватно отражающей социально-экономические и управленческие процессы в сфере охраны здоровья граждан.   </vt:lpstr>
      <vt:lpstr>Этап 1. Анализ общедоступных информационных источников и общественных коммуникаций в регионе, формирующих основные представления потенциальных участников общественного контроля и публичного мониторинга в сфере охраны здоровья </vt:lpstr>
      <vt:lpstr>Общий контур регулирующего воздействия, определяющий параметры информационной матрицы</vt:lpstr>
      <vt:lpstr>Структура  социально-экономической системы (экономика)  или публично-правового образования (управление)</vt:lpstr>
      <vt:lpstr>Модель информационных потоков в регионе</vt:lpstr>
      <vt:lpstr>Динамика изменения структуры информационных источников в публичном пространстве </vt:lpstr>
      <vt:lpstr>Факторы, влияющие на качество жизни =  = структура информационного запроса населения</vt:lpstr>
      <vt:lpstr>Субъективные формы проявления заботы  о собственном здоровье</vt:lpstr>
      <vt:lpstr>Перечень традиционных критериев оценки информации</vt:lpstr>
      <vt:lpstr>Критерии оценки информационных источников и коммуникаций (1)</vt:lpstr>
      <vt:lpstr>Критерии оценки информационных источников и коммуникаций (2-3)</vt:lpstr>
      <vt:lpstr>Результаты анализа по критериям, позволяющим оценить информационные источники в качестве средств целенаправленного воздействия на формирование продуктивных моделей жизнедеятельности различных социальных групп </vt:lpstr>
      <vt:lpstr>Предварительные выводы о состоянии информирования населения в сфере охраны здоровья</vt:lpstr>
      <vt:lpstr>Этап 2. Определение существенных факторов,  воздействующих на состояние здоровья населения в регионе  с учетом объективных особенностей региона (социально-экономических, административно-управленческих и т.д.)</vt:lpstr>
      <vt:lpstr>I. Факторы, характеризующие особенности публичного управления в сфере охраны здоровья населения</vt:lpstr>
      <vt:lpstr>Слайд 20</vt:lpstr>
      <vt:lpstr>II. Факторы, характеризующие особенности структуры экономики региона</vt:lpstr>
      <vt:lpstr>Слайд 22</vt:lpstr>
      <vt:lpstr>Этап 3. Выявление отношения различных групп населения  к возможностям и необходимости самореализации в качестве  субъектов общественного контроля и публичного мониторинга  в сфере охраны здоровья </vt:lpstr>
      <vt:lpstr>Предмет интервью</vt:lpstr>
      <vt:lpstr>Модель поведения при заболевании</vt:lpstr>
      <vt:lpstr>Модель функционирования общественной организации, осуществляющей контроль  в сфере охраны здоровья </vt:lpstr>
      <vt:lpstr>Условия эффективной реализации модели деятельности общественной организации, осуществляющей общественный контроль</vt:lpstr>
      <vt:lpstr>Этап 4. Оценка нормативных оснований участия органов власти (организаций, осуществляющих отдельные публичные полномочия) в формировании эффективной региональной системы  информирования граждан в сфере охраны здоровья </vt:lpstr>
      <vt:lpstr>Слайд 29</vt:lpstr>
      <vt:lpstr>Этап 5. Выявление субъектных возможностей органов власти  и организаций, осуществляющих отдельные публичные  полномочия, государственных (муниципальных) служащих  и сотрудников указанных организаций, в формировании  эффективной региональной системы информирования  граждан в сфере охраны здоровья </vt:lpstr>
      <vt:lpstr>Степень влияния информации, формируемой ведомством (организацией) в общедоступном информационном пространстве региона, на различные аспекты общественного здоровья</vt:lpstr>
      <vt:lpstr>Оценка эффективности работы по информированию граждан в сфере охраны здоровья, осуществляемой ведомством, организацией в которой работает/работал эксперт</vt:lpstr>
      <vt:lpstr>Рекомендации для дальнейшего совершенствования системы информирования населения </vt:lpstr>
    </vt:vector>
  </TitlesOfParts>
  <Company>Sweet 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Проект «Информационные  ресурсы региона как условие результативности общественного контроля (публичного мониторинга)  в сфере охраны здоровья населения»</dc:title>
  <dc:creator>Ольга</dc:creator>
  <cp:lastModifiedBy>Ольга</cp:lastModifiedBy>
  <cp:revision>94</cp:revision>
  <dcterms:created xsi:type="dcterms:W3CDTF">2015-05-19T15:49:30Z</dcterms:created>
  <dcterms:modified xsi:type="dcterms:W3CDTF">2015-09-04T06:56:53Z</dcterms:modified>
</cp:coreProperties>
</file>