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70" r:id="rId1"/>
  </p:sldMasterIdLst>
  <p:notesMasterIdLst>
    <p:notesMasterId r:id="rId17"/>
  </p:notesMasterIdLst>
  <p:sldIdLst>
    <p:sldId id="441" r:id="rId2"/>
    <p:sldId id="452" r:id="rId3"/>
    <p:sldId id="453" r:id="rId4"/>
    <p:sldId id="454" r:id="rId5"/>
    <p:sldId id="411" r:id="rId6"/>
    <p:sldId id="437" r:id="rId7"/>
    <p:sldId id="439" r:id="rId8"/>
    <p:sldId id="445" r:id="rId9"/>
    <p:sldId id="446" r:id="rId10"/>
    <p:sldId id="450" r:id="rId11"/>
    <p:sldId id="447" r:id="rId12"/>
    <p:sldId id="448" r:id="rId13"/>
    <p:sldId id="444" r:id="rId14"/>
    <p:sldId id="449" r:id="rId15"/>
    <p:sldId id="443" r:id="rId16"/>
  </p:sldIdLst>
  <p:sldSz cx="9144000" cy="6858000" type="screen4x3"/>
  <p:notesSz cx="6797675" cy="99266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3943B"/>
    <a:srgbClr val="FF0066"/>
    <a:srgbClr val="740000"/>
    <a:srgbClr val="FF3F3F"/>
    <a:srgbClr val="44C844"/>
    <a:srgbClr val="F5A54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5622" autoAdjust="0"/>
    <p:restoredTop sz="75259" autoAdjust="0"/>
  </p:normalViewPr>
  <p:slideViewPr>
    <p:cSldViewPr>
      <p:cViewPr varScale="1">
        <p:scale>
          <a:sx n="87" d="100"/>
          <a:sy n="87" d="100"/>
        </p:scale>
        <p:origin x="1926" y="12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610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0992" tIns="45496" rIns="90992" bIns="45496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0992" tIns="45496" rIns="90992" bIns="45496" rtlCol="0"/>
          <a:lstStyle>
            <a:lvl1pPr algn="r">
              <a:defRPr sz="1200"/>
            </a:lvl1pPr>
          </a:lstStyle>
          <a:p>
            <a:fld id="{B2F1E916-6EF8-49E1-B9DA-F91D017576A3}" type="datetimeFigureOut">
              <a:rPr lang="ru-RU" smtClean="0"/>
              <a:pPr/>
              <a:t>12.02.2026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992" tIns="45496" rIns="90992" bIns="45496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154"/>
            <a:ext cx="5438140" cy="4466987"/>
          </a:xfrm>
          <a:prstGeom prst="rect">
            <a:avLst/>
          </a:prstGeom>
        </p:spPr>
        <p:txBody>
          <a:bodyPr vert="horz" lIns="90992" tIns="45496" rIns="90992" bIns="45496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6332"/>
          </a:xfrm>
          <a:prstGeom prst="rect">
            <a:avLst/>
          </a:prstGeom>
        </p:spPr>
        <p:txBody>
          <a:bodyPr vert="horz" lIns="90992" tIns="45496" rIns="90992" bIns="45496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6332"/>
          </a:xfrm>
          <a:prstGeom prst="rect">
            <a:avLst/>
          </a:prstGeom>
        </p:spPr>
        <p:txBody>
          <a:bodyPr vert="horz" lIns="90992" tIns="45496" rIns="90992" bIns="45496" rtlCol="0" anchor="b"/>
          <a:lstStyle>
            <a:lvl1pPr algn="r">
              <a:defRPr sz="1200"/>
            </a:lvl1pPr>
          </a:lstStyle>
          <a:p>
            <a:fld id="{D596363B-6CC3-495B-BBD8-0FF8A0600A8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16338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27187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25465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pPr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152477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896369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pPr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67657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pPr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076076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pPr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916820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pPr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824391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pPr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567217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pPr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983666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pPr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808352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pPr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31384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06813" y="1988841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92613" y="3861048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grpSp>
        <p:nvGrpSpPr>
          <p:cNvPr id="4" name="Группа 3"/>
          <p:cNvGrpSpPr/>
          <p:nvPr userDrawn="1"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29" name="Скругленный прямоугольник 28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800"/>
            </a:p>
          </p:txBody>
        </p:sp>
        <p:sp>
          <p:nvSpPr>
            <p:cNvPr id="20" name="Скругленный прямоугольник 19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800"/>
            </a:p>
          </p:txBody>
        </p:sp>
      </p:grpSp>
      <p:sp>
        <p:nvSpPr>
          <p:cNvPr id="38" name="Rounded Rectangle 13"/>
          <p:cNvSpPr/>
          <p:nvPr userDrawn="1"/>
        </p:nvSpPr>
        <p:spPr>
          <a:xfrm>
            <a:off x="0" y="3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grpSp>
        <p:nvGrpSpPr>
          <p:cNvPr id="39" name="Group 15"/>
          <p:cNvGrpSpPr>
            <a:grpSpLocks noChangeAspect="1"/>
          </p:cNvGrpSpPr>
          <p:nvPr userDrawn="1"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40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43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44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45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 useBgFill="1">
          <p:nvSpPr>
            <p:cNvPr id="46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</p:grpSp>
      <p:sp>
        <p:nvSpPr>
          <p:cNvPr id="47" name="Прямоугольник 46"/>
          <p:cNvSpPr/>
          <p:nvPr userDrawn="1"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</a:p>
        </p:txBody>
      </p:sp>
      <p:pic>
        <p:nvPicPr>
          <p:cNvPr id="48" name="Picture 2" descr="C:\Users\korkin\Pictures\птичка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72070" y="1772818"/>
            <a:ext cx="7408333" cy="475252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1043608" y="764704"/>
            <a:ext cx="7653536" cy="936104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980728"/>
            <a:ext cx="8229600" cy="936104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1988840"/>
            <a:ext cx="3822192" cy="453650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1988840"/>
            <a:ext cx="3822192" cy="453650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grpSp>
        <p:nvGrpSpPr>
          <p:cNvPr id="6" name="Group 15"/>
          <p:cNvGrpSpPr>
            <a:grpSpLocks noChangeAspect="1"/>
          </p:cNvGrpSpPr>
          <p:nvPr userDrawn="1"/>
        </p:nvGrpSpPr>
        <p:grpSpPr bwMode="hidden">
          <a:xfrm>
            <a:off x="-362" y="173961"/>
            <a:ext cx="9141524" cy="51321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0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2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 useBgFill="1">
          <p:nvSpPr>
            <p:cNvPr id="13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</p:grpSp>
      <p:pic>
        <p:nvPicPr>
          <p:cNvPr id="14" name="Picture 4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" y="-5694"/>
            <a:ext cx="539551" cy="4851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340768"/>
            <a:ext cx="8229600" cy="12527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5"/>
            <a:ext cx="3822192" cy="639763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5" y="3429003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5"/>
            <a:ext cx="3822192" cy="639763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3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5163672" y="6250166"/>
            <a:ext cx="3786690" cy="365125"/>
          </a:xfrm>
          <a:prstGeom prst="rect">
            <a:avLst/>
          </a:prstGeom>
        </p:spPr>
        <p:txBody>
          <a:bodyPr/>
          <a:lstStyle/>
          <a:p>
            <a:fld id="{CC6C7B23-7BBB-4FB3-9E8B-2549BD24E832}" type="datetimeFigureOut">
              <a:rPr lang="ru-RU" smtClean="0"/>
              <a:pPr/>
              <a:t>12.02.2026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193641" y="6250166"/>
            <a:ext cx="3786691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3991089" y="6250166"/>
            <a:ext cx="1161826" cy="365125"/>
          </a:xfrm>
          <a:prstGeom prst="rect">
            <a:avLst/>
          </a:prstGeom>
        </p:spPr>
        <p:txBody>
          <a:bodyPr/>
          <a:lstStyle/>
          <a:p>
            <a:fld id="{52A6A2ED-C77A-46D0-9BDA-59A15A90B5E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2564904"/>
            <a:ext cx="8229600" cy="12527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1" y="1340771"/>
            <a:ext cx="4114800" cy="1427833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1" y="2785535"/>
            <a:ext cx="4114800" cy="3379771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95536" y="1371600"/>
            <a:ext cx="4104456" cy="421764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6" name="Rounded Rectangle 13"/>
          <p:cNvSpPr/>
          <p:nvPr userDrawn="1"/>
        </p:nvSpPr>
        <p:spPr>
          <a:xfrm>
            <a:off x="0" y="3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grpSp>
        <p:nvGrpSpPr>
          <p:cNvPr id="27" name="Group 15"/>
          <p:cNvGrpSpPr>
            <a:grpSpLocks noChangeAspect="1"/>
          </p:cNvGrpSpPr>
          <p:nvPr userDrawn="1"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28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29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30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31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 useBgFill="1">
          <p:nvSpPr>
            <p:cNvPr id="32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</p:grpSp>
      <p:sp>
        <p:nvSpPr>
          <p:cNvPr id="33" name="Прямоугольник 32"/>
          <p:cNvSpPr/>
          <p:nvPr userDrawn="1"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</a:p>
        </p:txBody>
      </p:sp>
      <p:pic>
        <p:nvPicPr>
          <p:cNvPr id="34" name="Picture 2" descr="C:\Users\korkin\Pictures\птичка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7" name="Группа 16"/>
          <p:cNvGrpSpPr/>
          <p:nvPr userDrawn="1"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18" name="Скругленный прямоугольник 17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800"/>
            </a:p>
          </p:txBody>
        </p:sp>
        <p:sp>
          <p:nvSpPr>
            <p:cNvPr id="19" name="Скругленный прямоугольник 18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800"/>
            </a:p>
          </p:txBody>
        </p:sp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908720"/>
            <a:ext cx="8229600" cy="93610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72070" y="1988844"/>
            <a:ext cx="7408333" cy="4536503"/>
          </a:xfrm>
        </p:spPr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70" y="1700812"/>
            <a:ext cx="7408333" cy="48245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  <a:endParaRPr lang="en-US" dirty="0"/>
          </a:p>
        </p:txBody>
      </p:sp>
      <p:sp>
        <p:nvSpPr>
          <p:cNvPr id="22" name="Rounded Rectangle 13"/>
          <p:cNvSpPr/>
          <p:nvPr/>
        </p:nvSpPr>
        <p:spPr>
          <a:xfrm>
            <a:off x="0" y="3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grpSp>
        <p:nvGrpSpPr>
          <p:cNvPr id="23" name="Group 15"/>
          <p:cNvGrpSpPr>
            <a:grpSpLocks noChangeAspect="1"/>
          </p:cNvGrpSpPr>
          <p:nvPr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24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25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26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 useBgFill="1">
          <p:nvSpPr>
            <p:cNvPr id="34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</p:grpSp>
      <p:sp>
        <p:nvSpPr>
          <p:cNvPr id="43" name="Прямоугольник 42"/>
          <p:cNvSpPr/>
          <p:nvPr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</a:p>
        </p:txBody>
      </p:sp>
      <p:pic>
        <p:nvPicPr>
          <p:cNvPr id="1026" name="Picture 2" descr="C:\Users\korkin\Pictures\птичка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47838" y="686942"/>
            <a:ext cx="8147985" cy="9418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/>
              <a:t>Образец заголовка</a:t>
            </a:r>
            <a:endParaRPr lang="en-US" dirty="0"/>
          </a:p>
        </p:txBody>
      </p:sp>
      <p:grpSp>
        <p:nvGrpSpPr>
          <p:cNvPr id="16" name="Группа 15"/>
          <p:cNvGrpSpPr/>
          <p:nvPr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17" name="Скругленный прямоугольник 16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800"/>
            </a:p>
          </p:txBody>
        </p:sp>
        <p:sp>
          <p:nvSpPr>
            <p:cNvPr id="18" name="Скругленный прямоугольник 17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800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4" r:id="rId3"/>
    <p:sldLayoutId id="2147483675" r:id="rId4"/>
    <p:sldLayoutId id="2147483676" r:id="rId5"/>
    <p:sldLayoutId id="2147483679" r:id="rId6"/>
    <p:sldLayoutId id="2147483680" r:id="rId7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consultantplus://offline/ref=B73076FFE6B8D25390000DAF0C9C3A8D51F974B11364D0E35819A927923F901C2FDFED535E9167B723A3B46F09z2fFH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login.consultant.ru/link/?req=doc&amp;base=LAW&amp;n=504247&amp;dst=100010" TargetMode="External"/><Relationship Id="rId4" Type="http://schemas.openxmlformats.org/officeDocument/2006/relationships/hyperlink" Target="consultantplus://offline/ref=084C70F197DADF512A7F9E6870B1CFE2F2C829B2FCBBB406880C25BC795796415A0FCCAF10DDB4E1CE69F1C782pCd8H" TargetMode="Externa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consultantplus://offline/ref=3CF86E6CD4CC55544CC9A17AC4FBF28BB4793F3C4D86DEC1EB6E3A767722D8CA8EE427F5C76D9F01526465FA1C6B4A5356F75C706F3DEF7944P0L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45332" y="-1107504"/>
            <a:ext cx="7597352" cy="4555087"/>
          </a:xfrm>
        </p:spPr>
        <p:txBody>
          <a:bodyPr>
            <a:noAutofit/>
          </a:bodyPr>
          <a:lstStyle/>
          <a:p>
            <a:r>
              <a:rPr lang="ru-RU" sz="2400" b="1" dirty="0"/>
              <a:t/>
            </a:r>
            <a:br>
              <a:rPr lang="ru-RU" sz="2400" b="1" dirty="0"/>
            </a:br>
            <a:r>
              <a:rPr lang="ru-RU" sz="2400" b="1" dirty="0"/>
              <a:t/>
            </a:r>
            <a:br>
              <a:rPr lang="ru-RU" sz="2400" b="1" dirty="0"/>
            </a:br>
            <a:r>
              <a:rPr lang="ru-RU" sz="2400" b="1" dirty="0"/>
              <a:t/>
            </a:r>
            <a:br>
              <a:rPr lang="ru-RU" sz="2400" b="1" dirty="0"/>
            </a:br>
            <a:r>
              <a:rPr lang="ru-RU" sz="2400" b="1" dirty="0"/>
              <a:t/>
            </a:r>
            <a:br>
              <a:rPr lang="ru-RU" sz="2400" b="1" dirty="0"/>
            </a:br>
            <a:r>
              <a:rPr lang="ru-RU" sz="2400" b="1" dirty="0"/>
              <a:t>практика политики Свердловской области за 9 месяцев 2019 года</a:t>
            </a:r>
            <a:endParaRPr lang="ru-RU" sz="24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0" y="1124744"/>
            <a:ext cx="9144000" cy="3046988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Публичное мероприятие по обсуждению результатов правоприменительной практики регионального государственного контроля (надзора) в сфере социального обслуживания граждан в Свердловской области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563888" y="4509120"/>
            <a:ext cx="5238836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200" b="1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Начальник отдела обеспечения </a:t>
            </a:r>
          </a:p>
          <a:p>
            <a:pPr algn="r"/>
            <a:r>
              <a:rPr lang="ru-RU" sz="2200" b="1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качества социальных услуг </a:t>
            </a:r>
          </a:p>
          <a:p>
            <a:pPr algn="r"/>
            <a:r>
              <a:rPr lang="ru-RU" sz="2200" b="1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Министерства социальной политики</a:t>
            </a:r>
          </a:p>
          <a:p>
            <a:pPr algn="r"/>
            <a:r>
              <a:rPr lang="ru-RU" sz="2200" b="1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 Свердловской области</a:t>
            </a:r>
          </a:p>
          <a:p>
            <a:pPr algn="r"/>
            <a:r>
              <a:rPr lang="ru-RU" sz="2200" dirty="0" err="1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Шичкова</a:t>
            </a:r>
            <a:r>
              <a:rPr lang="ru-RU" sz="22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 Мария Валентиновна</a:t>
            </a:r>
          </a:p>
        </p:txBody>
      </p:sp>
    </p:spTree>
    <p:extLst>
      <p:ext uri="{BB962C8B-B14F-4D97-AF65-F5344CB8AC3E}">
        <p14:creationId xmlns:p14="http://schemas.microsoft.com/office/powerpoint/2010/main" val="1124138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79512" y="620688"/>
            <a:ext cx="8856984" cy="5904657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sz="2600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Ежегодно принимается </a:t>
            </a:r>
            <a:r>
              <a:rPr lang="ru-RU" sz="2600" b="1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Программа профилактики рисков </a:t>
            </a:r>
            <a:r>
              <a:rPr lang="ru-RU" sz="2800" b="1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причинения вреда (ущерба) охраняемым законом ценностям при осуществлении регионального государственного контроля (надзора) в сфере социального обслуживания граждан в Свердловской области</a:t>
            </a:r>
          </a:p>
          <a:p>
            <a:pPr marL="0" indent="0">
              <a:buNone/>
            </a:pPr>
            <a:endParaRPr lang="ru-RU" sz="2800" b="1" dirty="0" smtClean="0">
              <a:solidFill>
                <a:schemeClr val="tx1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 indent="0" algn="just">
              <a:spcAft>
                <a:spcPts val="0"/>
              </a:spcAft>
              <a:buNone/>
            </a:pPr>
            <a:r>
              <a:rPr lang="ru-RU" sz="2800" dirty="0" smtClean="0">
                <a:solidFill>
                  <a:schemeClr val="tx1"/>
                </a:solidFill>
                <a:latin typeface="Liberation Serif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профилактические мероприятия:</a:t>
            </a:r>
            <a:endParaRPr lang="ru-RU" sz="2000" dirty="0" smtClean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0" algn="just">
              <a:spcAft>
                <a:spcPts val="0"/>
              </a:spcAft>
              <a:buNone/>
            </a:pPr>
            <a:r>
              <a:rPr lang="ru-RU" sz="2800" dirty="0" smtClean="0">
                <a:solidFill>
                  <a:schemeClr val="tx1"/>
                </a:solidFill>
                <a:latin typeface="Liberation Serif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1) информирование;</a:t>
            </a:r>
            <a:endParaRPr lang="ru-RU" sz="2000" dirty="0" smtClean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0" algn="just">
              <a:spcAft>
                <a:spcPts val="0"/>
              </a:spcAft>
              <a:buNone/>
            </a:pPr>
            <a:r>
              <a:rPr lang="ru-RU" sz="2800" dirty="0" smtClean="0">
                <a:solidFill>
                  <a:schemeClr val="tx1"/>
                </a:solidFill>
                <a:latin typeface="Liberation Serif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2) обобщение правоприменительной практики;</a:t>
            </a:r>
            <a:endParaRPr lang="ru-RU" sz="2000" dirty="0" smtClean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0" algn="just">
              <a:spcAft>
                <a:spcPts val="0"/>
              </a:spcAft>
              <a:buNone/>
            </a:pPr>
            <a:r>
              <a:rPr lang="ru-RU" sz="2800" dirty="0" smtClean="0">
                <a:solidFill>
                  <a:schemeClr val="tx1"/>
                </a:solidFill>
                <a:latin typeface="Liberation Serif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3) объявление предостережения;</a:t>
            </a:r>
            <a:endParaRPr lang="ru-RU" sz="2000" dirty="0" smtClean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0" algn="just">
              <a:spcAft>
                <a:spcPts val="0"/>
              </a:spcAft>
              <a:buNone/>
            </a:pPr>
            <a:r>
              <a:rPr lang="ru-RU" sz="2800" dirty="0" smtClean="0">
                <a:solidFill>
                  <a:schemeClr val="tx1"/>
                </a:solidFill>
                <a:latin typeface="Liberation Serif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4) консультирование;</a:t>
            </a:r>
            <a:endParaRPr lang="ru-RU" sz="2000" dirty="0" smtClean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0" algn="just">
              <a:spcAft>
                <a:spcPts val="0"/>
              </a:spcAft>
              <a:buNone/>
            </a:pPr>
            <a:r>
              <a:rPr lang="ru-RU" sz="2800" dirty="0" smtClean="0">
                <a:solidFill>
                  <a:schemeClr val="tx1"/>
                </a:solidFill>
                <a:latin typeface="Liberation Serif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5) профилактический визит</a:t>
            </a:r>
            <a:endParaRPr lang="ru-RU" sz="2000" dirty="0" smtClean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600" dirty="0" smtClean="0">
              <a:solidFill>
                <a:srgbClr val="FF0000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endParaRPr lang="ru-RU" dirty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sp>
        <p:nvSpPr>
          <p:cNvPr id="5" name="Стрелка вниз 4"/>
          <p:cNvSpPr/>
          <p:nvPr/>
        </p:nvSpPr>
        <p:spPr>
          <a:xfrm>
            <a:off x="4015813" y="3068960"/>
            <a:ext cx="576064" cy="288032"/>
          </a:xfrm>
          <a:prstGeom prst="downArrow">
            <a:avLst/>
          </a:prstGeom>
          <a:solidFill>
            <a:srgbClr val="F3943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2719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2"/>
          <p:cNvSpPr>
            <a:spLocks noGrp="1"/>
          </p:cNvSpPr>
          <p:nvPr>
            <p:ph idx="1"/>
          </p:nvPr>
        </p:nvSpPr>
        <p:spPr>
          <a:xfrm>
            <a:off x="107504" y="620688"/>
            <a:ext cx="8712448" cy="5831904"/>
          </a:xfrm>
        </p:spPr>
        <p:txBody>
          <a:bodyPr>
            <a:noAutofit/>
          </a:bodyPr>
          <a:lstStyle/>
          <a:p>
            <a:pPr lvl="0" indent="0" algn="just">
              <a:buClr>
                <a:srgbClr val="31B6FD"/>
              </a:buClr>
              <a:buNone/>
            </a:pPr>
            <a:r>
              <a:rPr lang="ru-RU" sz="1600" b="1" u="sng" dirty="0" smtClean="0">
                <a:solidFill>
                  <a:prstClr val="black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Информирование:</a:t>
            </a:r>
          </a:p>
          <a:p>
            <a:pPr lvl="0" indent="0">
              <a:buClr>
                <a:srgbClr val="31B6FD"/>
              </a:buClr>
              <a:buNone/>
            </a:pPr>
            <a:r>
              <a:rPr lang="ru-RU" sz="1600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проводится по мере необходимости по </a:t>
            </a:r>
            <a:r>
              <a:rPr lang="ru-RU" sz="1600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вопросам соблюдения обязательных </a:t>
            </a:r>
            <a:r>
              <a:rPr lang="ru-RU" sz="1600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требований, например, посредством </a:t>
            </a:r>
            <a:r>
              <a:rPr lang="ru-RU" sz="1600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размещения на официальном сайте Министерства в сети «Интернет» </a:t>
            </a:r>
            <a:r>
              <a:rPr lang="ru-RU" sz="1600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соответствующих </a:t>
            </a:r>
            <a:r>
              <a:rPr lang="ru-RU" sz="1600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сведений </a:t>
            </a:r>
            <a:r>
              <a:rPr lang="ru-RU" sz="1600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(</a:t>
            </a:r>
            <a:r>
              <a:rPr lang="ru-RU" sz="1600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перечень нормативных правовых актов, содержащих обязательные требования,  проверочные листы, руководства по соблюдению обязательных требований, перечень объектов контроля, учитываемых в рамках формирования ежегодного плана контрольных (надзорных) мероприятий, с указанием категории риска, </a:t>
            </a:r>
            <a:r>
              <a:rPr lang="ru-RU" sz="1600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программа </a:t>
            </a:r>
            <a:r>
              <a:rPr lang="ru-RU" sz="1600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профилактики и др</a:t>
            </a:r>
            <a:r>
              <a:rPr lang="ru-RU" sz="1600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.)</a:t>
            </a:r>
            <a:endParaRPr lang="ru-RU" sz="1600" dirty="0">
              <a:solidFill>
                <a:schemeClr val="tx1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 lvl="0" indent="0">
              <a:buClr>
                <a:srgbClr val="31B6FD"/>
              </a:buClr>
              <a:buNone/>
            </a:pPr>
            <a:endParaRPr lang="ru-RU" sz="1200" b="1" u="sng" dirty="0" smtClean="0">
              <a:solidFill>
                <a:prstClr val="black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 lvl="0" indent="0">
              <a:buClr>
                <a:srgbClr val="31B6FD"/>
              </a:buClr>
              <a:buNone/>
            </a:pPr>
            <a:r>
              <a:rPr lang="ru-RU" sz="1600" b="1" u="sng" dirty="0" smtClean="0">
                <a:solidFill>
                  <a:prstClr val="black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Обобщение </a:t>
            </a:r>
            <a:r>
              <a:rPr lang="ru-RU" sz="1600" b="1" u="sng" dirty="0">
                <a:solidFill>
                  <a:prstClr val="black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правоприменительной </a:t>
            </a:r>
            <a:r>
              <a:rPr lang="ru-RU" sz="1600" b="1" u="sng" dirty="0" smtClean="0">
                <a:solidFill>
                  <a:prstClr val="black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практики:</a:t>
            </a:r>
          </a:p>
          <a:p>
            <a:pPr marL="0" indent="0">
              <a:buNone/>
            </a:pPr>
            <a:r>
              <a:rPr lang="ru-RU" sz="1600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     размещение </a:t>
            </a:r>
            <a:r>
              <a:rPr lang="ru-RU" sz="1600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на официальном сайте </a:t>
            </a:r>
            <a:r>
              <a:rPr lang="ru-RU" sz="1600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Министерства соответствующего  доклада </a:t>
            </a:r>
            <a:endParaRPr lang="ru-RU" sz="1600" dirty="0">
              <a:solidFill>
                <a:schemeClr val="tx1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 lvl="0" indent="0">
              <a:buClr>
                <a:srgbClr val="31B6FD"/>
              </a:buClr>
              <a:buNone/>
            </a:pPr>
            <a:endParaRPr lang="ru-RU" sz="1200" dirty="0">
              <a:solidFill>
                <a:prstClr val="black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 lvl="0" indent="0">
              <a:buClr>
                <a:srgbClr val="31B6FD"/>
              </a:buClr>
              <a:buNone/>
            </a:pPr>
            <a:r>
              <a:rPr lang="ru-RU" sz="1600" b="1" u="sng" dirty="0" smtClean="0">
                <a:solidFill>
                  <a:prstClr val="black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Консультирование:</a:t>
            </a:r>
          </a:p>
          <a:p>
            <a:pPr lvl="0" indent="0">
              <a:buClr>
                <a:srgbClr val="31B6FD"/>
              </a:buClr>
              <a:buNone/>
            </a:pPr>
            <a:r>
              <a:rPr lang="ru-RU" sz="1600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м</a:t>
            </a:r>
            <a:r>
              <a:rPr lang="ru-RU" sz="1600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ожет осуществляться в письменной и устной форме по вопросам:</a:t>
            </a:r>
          </a:p>
          <a:p>
            <a:pPr marL="0" indent="0">
              <a:spcAft>
                <a:spcPts val="0"/>
              </a:spcAft>
              <a:buNone/>
            </a:pPr>
            <a:r>
              <a:rPr lang="ru-RU" sz="1600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      1) профилактика рисков нарушения обязательных требований;</a:t>
            </a:r>
          </a:p>
          <a:p>
            <a:pPr marL="0" indent="0">
              <a:spcAft>
                <a:spcPts val="0"/>
              </a:spcAft>
              <a:buNone/>
            </a:pPr>
            <a:r>
              <a:rPr lang="ru-RU" sz="1600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      2) соблюдение обязательных требований;</a:t>
            </a:r>
          </a:p>
          <a:p>
            <a:pPr marL="0" indent="0">
              <a:spcAft>
                <a:spcPts val="0"/>
              </a:spcAft>
              <a:buNone/>
            </a:pPr>
            <a:r>
              <a:rPr lang="ru-RU" sz="1600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      3) порядок осуществления регионального государственного контроля (надзора);</a:t>
            </a:r>
          </a:p>
          <a:p>
            <a:pPr marL="0" indent="0">
              <a:spcAft>
                <a:spcPts val="0"/>
              </a:spcAft>
              <a:buNone/>
              <a:tabLst>
                <a:tab pos="4429125" algn="l"/>
              </a:tabLst>
            </a:pPr>
            <a:r>
              <a:rPr lang="ru-RU" sz="1600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      4) порядок обжалования решений Министерства.</a:t>
            </a:r>
          </a:p>
          <a:p>
            <a:pPr marL="0" indent="0">
              <a:buNone/>
            </a:pPr>
            <a:r>
              <a:rPr lang="ru-RU" sz="1600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      В случае поступления в Министерство 5 и более однотипных обращений – на официальном </a:t>
            </a:r>
          </a:p>
          <a:p>
            <a:pPr marL="0" indent="0">
              <a:buNone/>
            </a:pPr>
            <a:r>
              <a:rPr lang="ru-RU" sz="1600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 </a:t>
            </a:r>
            <a:r>
              <a:rPr lang="ru-RU" sz="1600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     сайте Министерства размещаются письменные разъяснения, подписанные уполномоченным </a:t>
            </a:r>
          </a:p>
          <a:p>
            <a:pPr marL="0" indent="0">
              <a:buNone/>
            </a:pPr>
            <a:r>
              <a:rPr lang="ru-RU" sz="1600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 </a:t>
            </a:r>
            <a:r>
              <a:rPr lang="ru-RU" sz="1600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     должностным лицом Министерства</a:t>
            </a:r>
          </a:p>
          <a:p>
            <a:pPr indent="0" algn="just">
              <a:buClr>
                <a:srgbClr val="31B6FD"/>
              </a:buClr>
              <a:buNone/>
            </a:pPr>
            <a:endParaRPr lang="ru-RU" sz="1600" dirty="0" smtClean="0">
              <a:solidFill>
                <a:prstClr val="black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endParaRPr lang="ru-RU" sz="1600" dirty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5162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2"/>
          <p:cNvSpPr>
            <a:spLocks noGrp="1"/>
          </p:cNvSpPr>
          <p:nvPr>
            <p:ph idx="1"/>
          </p:nvPr>
        </p:nvSpPr>
        <p:spPr>
          <a:xfrm>
            <a:off x="251520" y="476672"/>
            <a:ext cx="8712968" cy="6047953"/>
          </a:xfrm>
        </p:spPr>
        <p:txBody>
          <a:bodyPr>
            <a:normAutofit fontScale="92500" lnSpcReduction="20000"/>
          </a:bodyPr>
          <a:lstStyle/>
          <a:p>
            <a:pPr marL="0" lvl="0" indent="0">
              <a:lnSpc>
                <a:spcPct val="120000"/>
              </a:lnSpc>
              <a:spcBef>
                <a:spcPts val="0"/>
              </a:spcBef>
              <a:buClr>
                <a:srgbClr val="31B6FD"/>
              </a:buClr>
              <a:buNone/>
            </a:pPr>
            <a:r>
              <a:rPr lang="ru-RU" sz="1900" b="1" u="sng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Объявление предостережения </a:t>
            </a:r>
            <a:r>
              <a:rPr lang="ru-RU" sz="1500" b="1" u="sng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 недопустимости нарушения обязательных требований с предложением о принятии мер по обеспечению соблюдения обязательных </a:t>
            </a:r>
            <a:r>
              <a:rPr lang="ru-RU" sz="1500" b="1" u="sng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требований: </a:t>
            </a:r>
          </a:p>
          <a:p>
            <a:pPr marL="0" lvl="0" indent="0">
              <a:lnSpc>
                <a:spcPct val="120000"/>
              </a:lnSpc>
              <a:spcBef>
                <a:spcPts val="0"/>
              </a:spcBef>
              <a:buClr>
                <a:srgbClr val="31B6FD"/>
              </a:buClr>
              <a:buNone/>
            </a:pPr>
            <a:r>
              <a:rPr lang="ru-RU" sz="1500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объявляется </a:t>
            </a:r>
            <a:r>
              <a:rPr lang="ru-RU" sz="1500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в </a:t>
            </a:r>
            <a:r>
              <a:rPr lang="ru-RU" sz="1500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случае</a:t>
            </a:r>
          </a:p>
          <a:p>
            <a:pPr lvl="0" indent="0">
              <a:lnSpc>
                <a:spcPct val="120000"/>
              </a:lnSpc>
              <a:spcBef>
                <a:spcPts val="0"/>
              </a:spcBef>
              <a:buClr>
                <a:srgbClr val="31B6FD"/>
              </a:buClr>
              <a:buNone/>
            </a:pPr>
            <a:r>
              <a:rPr lang="ru-RU" sz="1500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наличия </a:t>
            </a:r>
            <a:r>
              <a:rPr lang="ru-RU" sz="1500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у Министерства сведений о готовящихся нарушениях обязательных требований или признаках нарушений обязательных </a:t>
            </a:r>
            <a:r>
              <a:rPr lang="ru-RU" sz="1500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требований; </a:t>
            </a:r>
          </a:p>
          <a:p>
            <a:pPr lvl="0" indent="0">
              <a:lnSpc>
                <a:spcPct val="120000"/>
              </a:lnSpc>
              <a:spcBef>
                <a:spcPts val="0"/>
              </a:spcBef>
              <a:buClr>
                <a:srgbClr val="31B6FD"/>
              </a:buClr>
              <a:buNone/>
            </a:pPr>
            <a:r>
              <a:rPr lang="ru-RU" sz="1500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отсутствия </a:t>
            </a:r>
            <a:r>
              <a:rPr lang="ru-RU" sz="1500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подтвержденных данных о том, что нарушение обязательных требований причинило вред (ущерб) охраняемым законом ценностям либо создало угрозу причинения вреда (ущерба) охраняемым законом ценностям.</a:t>
            </a:r>
          </a:p>
          <a:p>
            <a:pPr lvl="0" indent="0">
              <a:lnSpc>
                <a:spcPct val="120000"/>
              </a:lnSpc>
              <a:spcBef>
                <a:spcPts val="0"/>
              </a:spcBef>
              <a:buClr>
                <a:srgbClr val="31B6FD"/>
              </a:buClr>
              <a:buNone/>
            </a:pPr>
            <a:r>
              <a:rPr lang="ru-RU" sz="1500" u="sng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Контролируемое </a:t>
            </a:r>
            <a:r>
              <a:rPr lang="ru-RU" sz="1500" u="sng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лицо вправе подать </a:t>
            </a:r>
            <a:r>
              <a:rPr lang="ru-RU" sz="1500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в Министерство (почтовым отправлением или в виде электронного документа на адрес электронной почты Министерства) </a:t>
            </a:r>
            <a:r>
              <a:rPr lang="ru-RU" sz="1500" u="sng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возражение в отношении </a:t>
            </a:r>
            <a:r>
              <a:rPr lang="ru-RU" sz="1500" u="sng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полученного предостережения</a:t>
            </a:r>
            <a:r>
              <a:rPr lang="ru-RU" sz="1500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 </a:t>
            </a:r>
            <a:r>
              <a:rPr lang="ru-RU" sz="1500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 обоснованием позиции в отношении правомерности своих действий (бездействия</a:t>
            </a:r>
            <a:r>
              <a:rPr lang="ru-RU" sz="1500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).</a:t>
            </a:r>
          </a:p>
          <a:p>
            <a:pPr lvl="0" indent="0">
              <a:lnSpc>
                <a:spcPct val="120000"/>
              </a:lnSpc>
              <a:spcBef>
                <a:spcPts val="0"/>
              </a:spcBef>
              <a:buClr>
                <a:srgbClr val="31B6FD"/>
              </a:buClr>
              <a:buNone/>
            </a:pPr>
            <a:r>
              <a:rPr lang="ru-RU" sz="1500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Возражение рассматривается </a:t>
            </a:r>
            <a:r>
              <a:rPr lang="ru-RU" sz="1500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Министерством в течение 20 рабочих дней со дня </a:t>
            </a:r>
            <a:r>
              <a:rPr lang="ru-RU" sz="1500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его получения, </a:t>
            </a:r>
            <a:r>
              <a:rPr lang="ru-RU" sz="1500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по итогам направляется </a:t>
            </a:r>
            <a:r>
              <a:rPr lang="ru-RU" sz="1500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ответ.</a:t>
            </a:r>
          </a:p>
          <a:p>
            <a:pPr lvl="0" indent="0">
              <a:lnSpc>
                <a:spcPct val="120000"/>
              </a:lnSpc>
              <a:spcBef>
                <a:spcPts val="0"/>
              </a:spcBef>
              <a:buClr>
                <a:srgbClr val="31B6FD"/>
              </a:buClr>
              <a:buNone/>
            </a:pPr>
            <a:r>
              <a:rPr lang="ru-RU" sz="1500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 </a:t>
            </a:r>
            <a:endParaRPr lang="ru-RU" sz="1500" dirty="0">
              <a:solidFill>
                <a:schemeClr val="tx1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 marL="0" lvl="0" indent="0">
              <a:lnSpc>
                <a:spcPct val="120000"/>
              </a:lnSpc>
              <a:spcBef>
                <a:spcPts val="0"/>
              </a:spcBef>
              <a:buClr>
                <a:srgbClr val="31B6FD"/>
              </a:buClr>
              <a:buNone/>
            </a:pPr>
            <a:r>
              <a:rPr lang="ru-RU" sz="1500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 </a:t>
            </a:r>
            <a:r>
              <a:rPr lang="ru-RU" sz="1900" b="1" u="sng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Профилактический </a:t>
            </a:r>
            <a:r>
              <a:rPr lang="ru-RU" sz="1900" b="1" u="sng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визит:</a:t>
            </a:r>
          </a:p>
          <a:p>
            <a:pPr marL="0" lvl="0" indent="0">
              <a:lnSpc>
                <a:spcPct val="120000"/>
              </a:lnSpc>
              <a:spcBef>
                <a:spcPts val="0"/>
              </a:spcBef>
              <a:buClr>
                <a:srgbClr val="31B6FD"/>
              </a:buClr>
              <a:buNone/>
            </a:pPr>
            <a:r>
              <a:rPr lang="ru-RU" sz="1500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       проводится в </a:t>
            </a:r>
            <a:r>
              <a:rPr lang="ru-RU" sz="1500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форме профилактической </a:t>
            </a:r>
            <a:r>
              <a:rPr lang="ru-RU" sz="1500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беседы по инициативе Министерства (обязательный профилактический визит) или по инициативе контролируемого лица. </a:t>
            </a:r>
            <a:endParaRPr lang="ru-RU" sz="1500" dirty="0">
              <a:solidFill>
                <a:schemeClr val="tx1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1500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       </a:t>
            </a:r>
            <a:r>
              <a:rPr lang="ru-RU" sz="1500" u="sng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Обязательного профилактический визит проводится </a:t>
            </a:r>
            <a:r>
              <a:rPr lang="ru-RU" sz="1500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в </a:t>
            </a:r>
            <a:r>
              <a:rPr lang="ru-RU" sz="1500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отношении негосударственных организаций и индивидуальных </a:t>
            </a:r>
            <a:r>
              <a:rPr lang="ru-RU" sz="1500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предпринимателей:</a:t>
            </a:r>
          </a:p>
          <a:p>
            <a:pPr marL="0" marR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1500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       </a:t>
            </a:r>
            <a:r>
              <a:rPr lang="ru-RU" sz="1500" u="sng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представивших </a:t>
            </a:r>
            <a:r>
              <a:rPr lang="ru-RU" sz="1500" u="sng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уведомление о начале </a:t>
            </a:r>
            <a:r>
              <a:rPr lang="ru-RU" sz="1500" u="sng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осуществления деятельности </a:t>
            </a:r>
            <a:r>
              <a:rPr lang="ru-RU" sz="1500" u="sng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по оказанию социальных услуг</a:t>
            </a:r>
            <a:br>
              <a:rPr lang="ru-RU" sz="1500" u="sng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</a:br>
            <a:r>
              <a:rPr lang="ru-RU" sz="1500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       в </a:t>
            </a:r>
            <a:r>
              <a:rPr lang="ru-RU" sz="1500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соответствии со статьей 8 Федерального закона от 26 декабря 2008 </a:t>
            </a:r>
            <a:r>
              <a:rPr lang="ru-RU" sz="1500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такого уведомления;</a:t>
            </a:r>
          </a:p>
          <a:p>
            <a:pPr marL="0" marR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1500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       </a:t>
            </a:r>
            <a:r>
              <a:rPr lang="ru-RU" sz="1500" u="sng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отнесенных </a:t>
            </a:r>
            <a:r>
              <a:rPr lang="ru-RU" sz="1500" u="sng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к категории среднего </a:t>
            </a:r>
            <a:r>
              <a:rPr lang="ru-RU" sz="1500" u="sng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риска</a:t>
            </a:r>
            <a:r>
              <a:rPr lang="ru-RU" sz="1500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 </a:t>
            </a:r>
            <a:r>
              <a:rPr lang="ru-RU" sz="1500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– с периодичностью не </a:t>
            </a:r>
            <a:r>
              <a:rPr lang="ru-RU" sz="1500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более </a:t>
            </a:r>
            <a:r>
              <a:rPr lang="ru-RU" sz="1500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1 визита </a:t>
            </a:r>
            <a:r>
              <a:rPr lang="ru-RU" sz="1500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в 5 </a:t>
            </a:r>
            <a:r>
              <a:rPr lang="ru-RU" sz="1500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лет</a:t>
            </a:r>
          </a:p>
          <a:p>
            <a:pPr marL="0" lvl="0" indent="0">
              <a:lnSpc>
                <a:spcPct val="120000"/>
              </a:lnSpc>
              <a:spcBef>
                <a:spcPts val="0"/>
              </a:spcBef>
              <a:buClr>
                <a:srgbClr val="31B6FD"/>
              </a:buClr>
              <a:buNone/>
            </a:pPr>
            <a:r>
              <a:rPr lang="ru-RU" sz="1500" b="1" u="sng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В </a:t>
            </a:r>
            <a:r>
              <a:rPr lang="ru-RU" sz="1500" b="1" u="sng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2025 году проведено 12 профилактических визитов по инициативе контролируемого лица</a:t>
            </a:r>
            <a:r>
              <a:rPr lang="ru-RU" sz="1500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,</a:t>
            </a:r>
            <a:r>
              <a:rPr lang="ru-RU" sz="1500" b="1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 </a:t>
            </a:r>
            <a:r>
              <a:rPr lang="ru-RU" sz="1500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в том числе:</a:t>
            </a:r>
          </a:p>
          <a:p>
            <a:pPr marL="0" lvl="0" indent="0">
              <a:lnSpc>
                <a:spcPct val="120000"/>
              </a:lnSpc>
              <a:spcBef>
                <a:spcPts val="0"/>
              </a:spcBef>
              <a:buClr>
                <a:srgbClr val="31B6FD"/>
              </a:buClr>
              <a:buNone/>
            </a:pPr>
            <a:r>
              <a:rPr lang="ru-RU" sz="1500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5 - по месту осуществления деятельности контролируемого лица; </a:t>
            </a:r>
          </a:p>
          <a:p>
            <a:pPr marL="0" lvl="0" indent="0">
              <a:lnSpc>
                <a:spcPct val="120000"/>
              </a:lnSpc>
              <a:spcBef>
                <a:spcPts val="0"/>
              </a:spcBef>
              <a:buClr>
                <a:srgbClr val="31B6FD"/>
              </a:buClr>
              <a:buNone/>
            </a:pPr>
            <a:r>
              <a:rPr lang="ru-RU" sz="1500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6 - путем использования видео-конференц-связи;</a:t>
            </a:r>
          </a:p>
          <a:p>
            <a:pPr marL="0" lvl="0" indent="0">
              <a:lnSpc>
                <a:spcPct val="120000"/>
              </a:lnSpc>
              <a:spcBef>
                <a:spcPts val="0"/>
              </a:spcBef>
              <a:buClr>
                <a:srgbClr val="31B6FD"/>
              </a:buClr>
              <a:buNone/>
            </a:pPr>
            <a:r>
              <a:rPr lang="ru-RU" sz="1500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1 - путем использования мобильного приложения «Инспектор»</a:t>
            </a:r>
          </a:p>
          <a:p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4062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22748819"/>
              </p:ext>
            </p:extLst>
          </p:nvPr>
        </p:nvGraphicFramePr>
        <p:xfrm>
          <a:off x="107504" y="620688"/>
          <a:ext cx="8928992" cy="5303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93798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6435194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5295638">
                <a:tc>
                  <a:txBody>
                    <a:bodyPr/>
                    <a:lstStyle/>
                    <a:p>
                      <a:r>
                        <a:rPr lang="ru-RU" sz="20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Обеспечение информационной открытости и доступности информации о поставщике социальных услуг</a:t>
                      </a:r>
                      <a:endParaRPr lang="ru-RU" sz="2000" b="1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ru-RU" sz="1800" b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  <a:hlinkClick r:id="rId3"/>
                        </a:rPr>
                        <a:t>статья 13 </a:t>
                      </a:r>
                      <a:r>
                        <a:rPr lang="ru-RU" sz="1800" b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Федерального закона от 28 декабря 2013 года № 442-ФЗ «Об основах социального обслуживания граждан в Российской Федерации»;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ru-RU" sz="1800" b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  <a:hlinkClick r:id="rId4"/>
                        </a:rPr>
                        <a:t>приказ</a:t>
                      </a:r>
                      <a:r>
                        <a:rPr lang="ru-RU" sz="1800" b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Министерства труда и социальной защиты Российской Федерации от 28.03.2025 № 163н «Об утверждении Порядка размещения и обновления информации о поставщике социальных услуг, включая требования к содержанию и форме предоставления указанной информации, на официальном сайте поставщика социальных услуг в информационно-телекоммуникационной сети «Интернет» (</a:t>
                      </a:r>
                      <a:r>
                        <a:rPr lang="ru-RU" sz="18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действует до  </a:t>
                      </a:r>
                      <a:r>
                        <a:rPr lang="ru-RU" sz="18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  <a:hlinkClick r:id="rId5"/>
                        </a:rPr>
                        <a:t>01.09.2031);</a:t>
                      </a:r>
                    </a:p>
                    <a:p>
                      <a:pPr fontAlgn="auto">
                        <a:buFont typeface="Arial" pitchFamily="34" charset="0"/>
                        <a:buChar char="•"/>
                      </a:pPr>
                      <a:r>
                        <a:rPr lang="ru-RU" sz="1800" b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  <a:hlinkClick r:id="rId4"/>
                        </a:rPr>
                        <a:t>приказ </a:t>
                      </a:r>
                      <a:r>
                        <a:rPr lang="ru-RU" sz="1800" b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Министерства социальной политики Свердловской области от 29.10.2014 № 664  «Об обеспечении бесплатного доступа к информации о поставщиках социальных услуг, предоставляемых ими социальных услугах, видах социальных услуг, сроках, порядке и об условиях их предоставления, о тарифах на эти услуги, в том числе через средства массовой информации, включая размещение информации на официальных сайтах в сети «Интернет».</a:t>
                      </a:r>
                      <a:endParaRPr lang="ru-RU" sz="1800" b="0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14818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51520" y="1124744"/>
            <a:ext cx="8640960" cy="626479"/>
          </a:xfrm>
          <a:solidFill>
            <a:schemeClr val="bg1"/>
          </a:solidFill>
        </p:spPr>
        <p:txBody>
          <a:bodyPr>
            <a:normAutofit fontScale="90000"/>
          </a:bodyPr>
          <a:lstStyle/>
          <a:p>
            <a:pPr marL="285750" indent="-285750" algn="l">
              <a:buFont typeface="Wingdings" panose="05000000000000000000" pitchFamily="2" charset="2"/>
              <a:buChar char="ü"/>
            </a:pPr>
            <a:r>
              <a:rPr lang="ru-RU" sz="2200" b="1" dirty="0" smtClean="0">
                <a:latin typeface="Times New Roman" pitchFamily="18" charset="0"/>
                <a:ea typeface="+mn-ea"/>
                <a:cs typeface="Times New Roman" pitchFamily="18" charset="0"/>
              </a:rPr>
              <a:t>Согласно требованиям, поставщик социальных услуг обеспечивает доступ к обязательным информационным разделам (подразделам) на своем официальном сайте, в которых размещает информацию:</a:t>
            </a:r>
            <a:r>
              <a:rPr lang="ru-RU" sz="2200" dirty="0">
                <a:latin typeface="Times New Roman" pitchFamily="18" charset="0"/>
                <a:ea typeface="+mn-ea"/>
                <a:cs typeface="Times New Roman" pitchFamily="18" charset="0"/>
              </a:rPr>
              <a:t/>
            </a:r>
            <a:br>
              <a:rPr lang="ru-RU" sz="2200" dirty="0"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1600" dirty="0" smtClean="0">
                <a:latin typeface="Times New Roman" pitchFamily="18" charset="0"/>
                <a:ea typeface="+mn-ea"/>
                <a:cs typeface="Times New Roman" pitchFamily="18" charset="0"/>
              </a:rPr>
              <a:t/>
            </a:r>
            <a:br>
              <a:rPr lang="ru-RU" sz="1600" dirty="0" smtClean="0"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1600" dirty="0" smtClean="0">
                <a:latin typeface="Times New Roman" pitchFamily="18" charset="0"/>
                <a:ea typeface="+mn-ea"/>
                <a:cs typeface="Times New Roman" pitchFamily="18" charset="0"/>
              </a:rPr>
              <a:t/>
            </a:r>
            <a:br>
              <a:rPr lang="ru-RU" sz="1600" dirty="0" smtClean="0">
                <a:latin typeface="Times New Roman" pitchFamily="18" charset="0"/>
                <a:ea typeface="+mn-ea"/>
                <a:cs typeface="Times New Roman" pitchFamily="18" charset="0"/>
              </a:rPr>
            </a:br>
            <a:endParaRPr lang="ru-RU" sz="1200" dirty="0" smtClean="0">
              <a:latin typeface="+mn-lt"/>
              <a:ea typeface="+mn-ea"/>
              <a:cs typeface="+mn-cs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67229349"/>
              </p:ext>
            </p:extLst>
          </p:nvPr>
        </p:nvGraphicFramePr>
        <p:xfrm>
          <a:off x="251520" y="1751223"/>
          <a:ext cx="8640960" cy="46618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40960">
                  <a:extLst>
                    <a:ext uri="{9D8B030D-6E8A-4147-A177-3AD203B41FA5}">
                      <a16:colId xmlns="" xmlns:a16="http://schemas.microsoft.com/office/drawing/2014/main" val="933971231"/>
                    </a:ext>
                  </a:extLst>
                </a:gridCol>
              </a:tblGrid>
              <a:tr h="60025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1" kern="1200" dirty="0">
                          <a:solidFill>
                            <a:schemeClr val="dk1"/>
                          </a:solidFill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о дате государственной регистрации в качестве поставщика социальных услуг с указанием числа, месяца и года </a:t>
                      </a:r>
                      <a:r>
                        <a:rPr lang="ru-RU" sz="1600" b="1" kern="1200" dirty="0" smtClean="0">
                          <a:solidFill>
                            <a:schemeClr val="dk1"/>
                          </a:solidFill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регистрации</a:t>
                      </a:r>
                      <a:endParaRPr lang="ru-RU" sz="1600" b="1" kern="1200" dirty="0">
                        <a:solidFill>
                          <a:schemeClr val="dk1"/>
                        </a:solidFill>
                        <a:effectLst/>
                        <a:latin typeface="Liberation Serif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030162399"/>
                  </a:ext>
                </a:extLst>
              </a:tr>
              <a:tr h="35744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об идентификационном номере </a:t>
                      </a:r>
                      <a:r>
                        <a:rPr lang="ru-RU" sz="1600" b="1" dirty="0" smtClean="0"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налогоплательщика</a:t>
                      </a:r>
                      <a:endParaRPr lang="ru-RU" sz="1600" b="1" dirty="0">
                        <a:effectLst/>
                        <a:latin typeface="Liberation Serif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2321377152"/>
                  </a:ext>
                </a:extLst>
              </a:tr>
              <a:tr h="64807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об учредителе (учредителях) поставщика социальных услуг </a:t>
                      </a:r>
                      <a:r>
                        <a:rPr lang="ru-RU" sz="1600" b="1" dirty="0" smtClean="0"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 </a:t>
                      </a:r>
                      <a:r>
                        <a:rPr lang="ru-RU" sz="1600" b="1" dirty="0"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указанием наименования, места его (их) нахождения, контактных телефонов и адресов электронной </a:t>
                      </a:r>
                      <a:r>
                        <a:rPr lang="ru-RU" sz="1600" b="1" dirty="0" smtClean="0"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почты</a:t>
                      </a:r>
                      <a:endParaRPr lang="ru-RU" sz="1600" b="1" dirty="0">
                        <a:effectLst/>
                        <a:latin typeface="Liberation Serif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756201874"/>
                  </a:ext>
                </a:extLst>
              </a:tr>
              <a:tr h="60807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о месте нахождения поставщика социальных услуг, его филиалах (при их наличии) с указанием адреса и схемы </a:t>
                      </a:r>
                      <a:r>
                        <a:rPr lang="ru-RU" sz="1600" b="1" dirty="0" smtClean="0"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проезда</a:t>
                      </a:r>
                      <a:endParaRPr lang="ru-RU" sz="1600" b="1" dirty="0">
                        <a:effectLst/>
                        <a:latin typeface="Liberation Serif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3513818127"/>
                  </a:ext>
                </a:extLst>
              </a:tr>
              <a:tr h="37841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о режиме, графике работы с указанием дней и часов приема, перерыва на </a:t>
                      </a:r>
                      <a:r>
                        <a:rPr lang="ru-RU" sz="1600" b="1" dirty="0" smtClean="0"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обед</a:t>
                      </a:r>
                      <a:endParaRPr lang="ru-RU" sz="1600" b="1" dirty="0">
                        <a:effectLst/>
                        <a:latin typeface="Liberation Serif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3425225556"/>
                  </a:ext>
                </a:extLst>
              </a:tr>
              <a:tr h="60807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о контактных телефонах с указанием кода населенного пункта, в котором расположен поставщик социальных услуг, и об адресах электронной </a:t>
                      </a:r>
                      <a:r>
                        <a:rPr lang="ru-RU" sz="1600" b="1" dirty="0" smtClean="0"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почты</a:t>
                      </a:r>
                      <a:endParaRPr lang="ru-RU" sz="1600" b="1" dirty="0">
                        <a:effectLst/>
                        <a:latin typeface="Liberation Serif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1758498853"/>
                  </a:ext>
                </a:extLst>
              </a:tr>
              <a:tr h="84505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о </a:t>
                      </a:r>
                      <a:r>
                        <a:rPr lang="ru-RU" sz="1600" b="1" dirty="0"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руководителе, его заместителях, руководителях филиалов (при их наличии у поставщика социальных услуг) с указанием контактных телефонов и адресов электронной </a:t>
                      </a:r>
                      <a:r>
                        <a:rPr lang="ru-RU" sz="1600" b="1" dirty="0" smtClean="0"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почты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endParaRPr lang="ru-RU" sz="800" b="1" dirty="0">
                        <a:effectLst/>
                        <a:latin typeface="Liberation Serif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1633162101"/>
                  </a:ext>
                </a:extLst>
              </a:tr>
              <a:tr h="60807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600" b="1" dirty="0">
                        <a:effectLst/>
                        <a:latin typeface="Liberation Serif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2588236764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692696"/>
            <a:ext cx="8474469" cy="5976664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algn="l"/>
            <a:endParaRPr lang="ru-RU" sz="1600" dirty="0" smtClean="0"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26921297"/>
              </p:ext>
            </p:extLst>
          </p:nvPr>
        </p:nvGraphicFramePr>
        <p:xfrm>
          <a:off x="179513" y="476672"/>
          <a:ext cx="8762500" cy="619268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762500">
                  <a:extLst>
                    <a:ext uri="{9D8B030D-6E8A-4147-A177-3AD203B41FA5}">
                      <a16:colId xmlns="" xmlns:a16="http://schemas.microsoft.com/office/drawing/2014/main" val="1310224474"/>
                    </a:ext>
                  </a:extLst>
                </a:gridCol>
              </a:tblGrid>
              <a:tr h="757861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kumimoji="0" lang="ru-RU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 структуре и об органах управления организации, в том числе:</a:t>
                      </a:r>
                    </a:p>
                    <a:p>
                      <a:pPr marL="285750" indent="-285750" algn="just">
                        <a:spcAft>
                          <a:spcPts val="0"/>
                        </a:spcAft>
                        <a:buFontTx/>
                        <a:buChar char="-"/>
                      </a:pPr>
                      <a:r>
                        <a:rPr lang="ru-RU" sz="1600" b="1" kern="1200" dirty="0" smtClean="0">
                          <a:solidFill>
                            <a:schemeClr val="tx1"/>
                          </a:solidFill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</a:t>
                      </a:r>
                      <a:r>
                        <a:rPr lang="ru-RU" sz="1600" b="1" kern="1200" dirty="0">
                          <a:solidFill>
                            <a:schemeClr val="tx1"/>
                          </a:solidFill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структурных подразделений (органов управления</a:t>
                      </a:r>
                      <a:r>
                        <a:rPr lang="ru-RU" sz="1600" b="1" kern="1200" dirty="0" smtClean="0">
                          <a:solidFill>
                            <a:schemeClr val="tx1"/>
                          </a:solidFill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</a:p>
                    <a:p>
                      <a:pPr marL="0" indent="0" algn="just">
                        <a:spcAft>
                          <a:spcPts val="0"/>
                        </a:spcAft>
                        <a:buFontTx/>
                        <a:buNone/>
                      </a:pPr>
                      <a:endParaRPr lang="ru-RU" sz="1600" b="1" kern="1200" dirty="0">
                        <a:solidFill>
                          <a:schemeClr val="tx1"/>
                        </a:solidFill>
                        <a:effectLst/>
                        <a:latin typeface="Liberation Serif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4044738091"/>
                  </a:ext>
                </a:extLst>
              </a:tr>
              <a:tr h="53613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фамилии, имена, отчества (при наличии) и должности руководителей структурных подразделений, положения о структурных подразделениях (при наличии</a:t>
                      </a:r>
                      <a:r>
                        <a:rPr lang="ru-RU" sz="1600" b="1" dirty="0" smtClean="0"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ru-RU" sz="1600" b="1" dirty="0">
                        <a:effectLst/>
                        <a:latin typeface="Liberation Serif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053616426"/>
                  </a:ext>
                </a:extLst>
              </a:tr>
              <a:tr h="28453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места нахождения структурных </a:t>
                      </a:r>
                      <a:r>
                        <a:rPr lang="ru-RU" sz="1600" b="1" dirty="0" smtClean="0"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подразделений</a:t>
                      </a:r>
                      <a:endParaRPr lang="ru-RU" sz="1600" b="1" dirty="0">
                        <a:effectLst/>
                        <a:latin typeface="Liberation Serif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456745477"/>
                  </a:ext>
                </a:extLst>
              </a:tr>
              <a:tr h="53613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адреса официальных сайтов структурных подразделений в сети «Интернет» (при наличии) и адреса электронной почты структурных подразделений (при наличии</a:t>
                      </a:r>
                      <a:r>
                        <a:rPr lang="ru-RU" sz="1600" b="1" dirty="0" smtClean="0"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ru-RU" sz="1600" b="1" dirty="0">
                        <a:effectLst/>
                        <a:latin typeface="Liberation Serif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299796710"/>
                  </a:ext>
                </a:extLst>
              </a:tr>
              <a:tr h="53613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о персональном составе работников (с указанием с их согласия уровня образования, квалификации и опыта работы</a:t>
                      </a:r>
                      <a:r>
                        <a:rPr lang="ru-RU" sz="1600" b="1" dirty="0" smtClean="0"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ru-RU" sz="1600" b="1" dirty="0">
                        <a:effectLst/>
                        <a:latin typeface="Liberation Serif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701496694"/>
                  </a:ext>
                </a:extLst>
              </a:tr>
              <a:tr h="1515723">
                <a:tc>
                  <a:txBody>
                    <a:bodyPr/>
                    <a:lstStyle/>
                    <a:p>
                      <a:pPr marL="285750" indent="-285750" algn="just">
                        <a:spcAft>
                          <a:spcPts val="0"/>
                        </a:spcAft>
                        <a:buFontTx/>
                        <a:buChar char="-"/>
                      </a:pPr>
                      <a:r>
                        <a:rPr lang="ru-RU" sz="1600" b="1" dirty="0" smtClean="0"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 </a:t>
                      </a:r>
                      <a:r>
                        <a:rPr lang="ru-RU" sz="1600" b="1" dirty="0"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материально-техническом обеспечении предоставления социальных </a:t>
                      </a:r>
                      <a:r>
                        <a:rPr lang="ru-RU" sz="1600" b="1" dirty="0" smtClean="0"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услуг</a:t>
                      </a:r>
                      <a:r>
                        <a:rPr lang="ru-RU" sz="1600" b="1" baseline="0" dirty="0" smtClean="0"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b="1" dirty="0" smtClean="0"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(наличии оборудованных </a:t>
                      </a:r>
                      <a:r>
                        <a:rPr lang="ru-RU" sz="1600" b="1" dirty="0"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помещений для предоставления социальных услуг, в том числе библиотек, объектов спорта, средств обучения и воспитания, условиях питания и обеспечения охраны здоровья получателей социальных услуг, доступе к информационным системам в сфере социального обслуживания и сети «Интернет</a:t>
                      </a:r>
                      <a:r>
                        <a:rPr lang="ru-RU" sz="1600" b="1" dirty="0" smtClean="0"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»)</a:t>
                      </a:r>
                    </a:p>
                    <a:p>
                      <a:pPr marL="285750" indent="-285750" algn="just">
                        <a:spcAft>
                          <a:spcPts val="0"/>
                        </a:spcAft>
                        <a:buFontTx/>
                        <a:buChar char="-"/>
                      </a:pPr>
                      <a:endParaRPr lang="ru-RU" sz="1600" b="1" dirty="0">
                        <a:effectLst/>
                        <a:latin typeface="Liberation Serif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438708762"/>
                  </a:ext>
                </a:extLst>
              </a:tr>
              <a:tr h="757861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о форме социального обслуживания, в которой поставщик социальных услуг предоставляет социальные услуги (стационарной, полустационарной, на дому)</a:t>
                      </a:r>
                    </a:p>
                    <a:p>
                      <a:pPr algn="just"/>
                      <a:endParaRPr lang="ru-RU" sz="1600" dirty="0"/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046162119"/>
                  </a:ext>
                </a:extLst>
              </a:tr>
              <a:tr h="126831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kern="1200" dirty="0" smtClean="0">
                          <a:solidFill>
                            <a:schemeClr val="dk1"/>
                          </a:solidFill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о видах социальных услуг, предоставляемых поставщиком социальных услуг (социально-бытовые, социально-медицинские, социально-психологические, социально-педагогические, социально-трудовые, социально-правовые, услуги в целях повышения коммуникативного потенциала получателей социальных услуг, срочные социальные услуги)</a:t>
                      </a:r>
                      <a:endParaRPr lang="ru-RU" sz="800" b="1" dirty="0">
                        <a:effectLst/>
                        <a:latin typeface="Liberation Serif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981680025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692696"/>
            <a:ext cx="8474469" cy="5976664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algn="l"/>
            <a:endParaRPr lang="ru-RU" sz="1600" dirty="0" smtClean="0"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00158030"/>
              </p:ext>
            </p:extLst>
          </p:nvPr>
        </p:nvGraphicFramePr>
        <p:xfrm>
          <a:off x="287523" y="701944"/>
          <a:ext cx="8834509" cy="576104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34509">
                  <a:extLst>
                    <a:ext uri="{9D8B030D-6E8A-4147-A177-3AD203B41FA5}">
                      <a16:colId xmlns="" xmlns:a16="http://schemas.microsoft.com/office/drawing/2014/main" val="1310224474"/>
                    </a:ext>
                  </a:extLst>
                </a:gridCol>
              </a:tblGrid>
              <a:tr h="58475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550" b="1" dirty="0" smtClean="0">
                          <a:solidFill>
                            <a:schemeClr val="tx1"/>
                          </a:solidFill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о </a:t>
                      </a:r>
                      <a:r>
                        <a:rPr lang="ru-RU" sz="1550" b="1" dirty="0">
                          <a:solidFill>
                            <a:schemeClr val="tx1"/>
                          </a:solidFill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порядке и об условиях предоставления социальных услуг по видам социальных услуг и формам социального обслуживания, в том числе:</a:t>
                      </a: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053616426"/>
                  </a:ext>
                </a:extLst>
              </a:tr>
              <a:tr h="51425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550" b="1" dirty="0"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о перечне социальных услуг, предоставляемых поставщиком социальных </a:t>
                      </a:r>
                      <a:r>
                        <a:rPr lang="ru-RU" sz="1550" b="1" dirty="0" smtClean="0"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услуг</a:t>
                      </a:r>
                      <a:endParaRPr lang="ru-RU" sz="1550" b="1" dirty="0">
                        <a:effectLst/>
                        <a:latin typeface="Liberation Serif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3456745477"/>
                  </a:ext>
                </a:extLst>
              </a:tr>
              <a:tr h="55718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550" b="1" dirty="0"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о порядке и условиях предоставления социальных услуг бесплатно и за плату по видам социальных услуг и формам социального </a:t>
                      </a:r>
                      <a:r>
                        <a:rPr lang="ru-RU" sz="1550" b="1" dirty="0" smtClean="0"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обслуживания</a:t>
                      </a:r>
                      <a:endParaRPr lang="ru-RU" sz="1550" b="1" dirty="0">
                        <a:effectLst/>
                        <a:latin typeface="Liberation Serif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2299796710"/>
                  </a:ext>
                </a:extLst>
              </a:tr>
              <a:tr h="58475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550" b="1" dirty="0"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о тарифах на социальные услуги по видам социальных услуг и формам социального </a:t>
                      </a:r>
                      <a:r>
                        <a:rPr lang="ru-RU" sz="1550" b="1" dirty="0" smtClean="0"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обслуживания</a:t>
                      </a:r>
                      <a:endParaRPr lang="ru-RU" sz="1550" b="1" dirty="0">
                        <a:effectLst/>
                        <a:latin typeface="Liberation Serif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2701496694"/>
                  </a:ext>
                </a:extLst>
              </a:tr>
              <a:tr h="58475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550" b="1" dirty="0"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о размере платы за предоставление социальных услуг, а также о возможности получения социальных услуг </a:t>
                      </a:r>
                      <a:r>
                        <a:rPr lang="ru-RU" sz="1550" b="1" dirty="0" smtClean="0"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бесплатно</a:t>
                      </a:r>
                      <a:endParaRPr lang="ru-RU" sz="1550" b="1" dirty="0">
                        <a:effectLst/>
                        <a:latin typeface="Liberation Serif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2438708762"/>
                  </a:ext>
                </a:extLst>
              </a:tr>
              <a:tr h="990738">
                <a:tc>
                  <a:txBody>
                    <a:bodyPr/>
                    <a:lstStyle/>
                    <a:p>
                      <a:pPr marL="285750" indent="-285750">
                        <a:spcAft>
                          <a:spcPts val="0"/>
                        </a:spcAft>
                        <a:buFontTx/>
                        <a:buChar char="-"/>
                      </a:pPr>
                      <a:r>
                        <a:rPr lang="ru-RU" sz="1550" b="1" dirty="0" smtClean="0">
                          <a:solidFill>
                            <a:srgbClr val="C00000"/>
                          </a:solidFill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 </a:t>
                      </a:r>
                      <a:r>
                        <a:rPr lang="ru-RU" sz="1550" b="1" dirty="0">
                          <a:solidFill>
                            <a:srgbClr val="C00000"/>
                          </a:solidFill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численности получателей социальных услуг по формам социального обслуживания и видам социальных услуг </a:t>
                      </a:r>
                      <a:r>
                        <a:rPr lang="ru-RU" sz="1550" b="1" u="sng" dirty="0">
                          <a:solidFill>
                            <a:srgbClr val="C00000"/>
                          </a:solidFill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за счет бюджетных ассигнований бюджетов </a:t>
                      </a:r>
                      <a:r>
                        <a:rPr lang="ru-RU" sz="1550" b="1" dirty="0">
                          <a:solidFill>
                            <a:srgbClr val="C00000"/>
                          </a:solidFill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субъектов Российской Федерации, </a:t>
                      </a:r>
                      <a:r>
                        <a:rPr lang="ru-RU" sz="1550" b="1" dirty="0" smtClean="0">
                          <a:solidFill>
                            <a:srgbClr val="C00000"/>
                          </a:solidFill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а также за </a:t>
                      </a:r>
                      <a:r>
                        <a:rPr lang="ru-RU" sz="1550" b="1" dirty="0">
                          <a:solidFill>
                            <a:srgbClr val="C00000"/>
                          </a:solidFill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плату, частичную плату в соответствии с договорами о предоставлении социальных услуг </a:t>
                      </a:r>
                      <a:r>
                        <a:rPr lang="ru-RU" sz="1550" b="1" u="sng" dirty="0">
                          <a:solidFill>
                            <a:srgbClr val="C00000"/>
                          </a:solidFill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за счет средств физических лиц и (или) юридических </a:t>
                      </a:r>
                      <a:r>
                        <a:rPr lang="ru-RU" sz="1550" b="1" u="sng" dirty="0" smtClean="0">
                          <a:solidFill>
                            <a:srgbClr val="C00000"/>
                          </a:solidFill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лиц</a:t>
                      </a:r>
                    </a:p>
                    <a:p>
                      <a:pPr marL="0" indent="0">
                        <a:spcAft>
                          <a:spcPts val="0"/>
                        </a:spcAft>
                        <a:buFontTx/>
                        <a:buNone/>
                      </a:pPr>
                      <a:endParaRPr lang="ru-RU" sz="1550" b="1" dirty="0">
                        <a:solidFill>
                          <a:srgbClr val="C00000"/>
                        </a:solidFill>
                        <a:effectLst/>
                        <a:latin typeface="Liberation Serif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3046162119"/>
                  </a:ext>
                </a:extLst>
              </a:tr>
              <a:tr h="1754252">
                <a:tc>
                  <a:txBody>
                    <a:bodyPr/>
                    <a:lstStyle/>
                    <a:p>
                      <a:pPr marL="285750" indent="-285750">
                        <a:spcAft>
                          <a:spcPts val="0"/>
                        </a:spcAft>
                        <a:buFontTx/>
                        <a:buChar char="-"/>
                      </a:pPr>
                      <a:r>
                        <a:rPr lang="ru-RU" sz="1550" b="1" dirty="0" smtClean="0">
                          <a:solidFill>
                            <a:srgbClr val="C00000"/>
                          </a:solidFill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 </a:t>
                      </a:r>
                      <a:r>
                        <a:rPr lang="ru-RU" sz="1550" b="1" dirty="0">
                          <a:solidFill>
                            <a:srgbClr val="C00000"/>
                          </a:solidFill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количестве свободных мест для приема получателей социальных услуг по формам социального обслуживания, финансируемых </a:t>
                      </a:r>
                      <a:r>
                        <a:rPr lang="ru-RU" sz="1550" b="1" u="sng" dirty="0">
                          <a:solidFill>
                            <a:srgbClr val="C00000"/>
                          </a:solidFill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за счет бюджетных ассигнований бюджетов </a:t>
                      </a:r>
                      <a:r>
                        <a:rPr lang="ru-RU" sz="1550" b="1" dirty="0">
                          <a:solidFill>
                            <a:srgbClr val="C00000"/>
                          </a:solidFill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субъектов Российской Федерации, </a:t>
                      </a:r>
                      <a:r>
                        <a:rPr lang="ru-RU" sz="1550" b="1" dirty="0" smtClean="0">
                          <a:solidFill>
                            <a:srgbClr val="C00000"/>
                          </a:solidFill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а также за </a:t>
                      </a:r>
                      <a:r>
                        <a:rPr lang="ru-RU" sz="1550" b="1" dirty="0">
                          <a:solidFill>
                            <a:srgbClr val="C00000"/>
                          </a:solidFill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плату, частичную плату в соответствии с договорами о предоставлении социальных услуг </a:t>
                      </a:r>
                      <a:r>
                        <a:rPr lang="ru-RU" sz="1550" b="1" u="sng" dirty="0">
                          <a:solidFill>
                            <a:srgbClr val="C00000"/>
                          </a:solidFill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за счет средств физических лиц и (или) юридических </a:t>
                      </a:r>
                      <a:r>
                        <a:rPr lang="ru-RU" sz="1550" b="1" u="sng" dirty="0" smtClean="0">
                          <a:solidFill>
                            <a:srgbClr val="C00000"/>
                          </a:solidFill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лиц</a:t>
                      </a:r>
                    </a:p>
                    <a:p>
                      <a:pPr marL="285750" indent="-285750">
                        <a:spcAft>
                          <a:spcPts val="0"/>
                        </a:spcAft>
                        <a:buFontTx/>
                        <a:buChar char="-"/>
                      </a:pPr>
                      <a:endParaRPr lang="ru-RU" sz="1550" b="1" dirty="0">
                        <a:solidFill>
                          <a:srgbClr val="C00000"/>
                        </a:solidFill>
                        <a:effectLst/>
                        <a:latin typeface="Liberation Serif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298168002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96267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692696"/>
            <a:ext cx="8474469" cy="5976664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algn="l"/>
            <a:endParaRPr lang="ru-RU" sz="1600" dirty="0" smtClean="0"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4950028"/>
              </p:ext>
            </p:extLst>
          </p:nvPr>
        </p:nvGraphicFramePr>
        <p:xfrm>
          <a:off x="107503" y="692696"/>
          <a:ext cx="8834509" cy="59372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34509">
                  <a:extLst>
                    <a:ext uri="{9D8B030D-6E8A-4147-A177-3AD203B41FA5}">
                      <a16:colId xmlns="" xmlns:a16="http://schemas.microsoft.com/office/drawing/2014/main" val="1310224474"/>
                    </a:ext>
                  </a:extLst>
                </a:gridCol>
              </a:tblGrid>
              <a:tr h="100811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1" kern="1200" dirty="0" smtClean="0">
                          <a:solidFill>
                            <a:srgbClr val="C00000"/>
                          </a:solidFill>
                          <a:effectLst/>
                          <a:latin typeface="Liberation Serif" panose="02020603050405020304" pitchFamily="18" charset="0"/>
                          <a:ea typeface="Liberation Serif" panose="02020603050405020304" pitchFamily="18" charset="0"/>
                          <a:cs typeface="Liberation Serif" panose="02020603050405020304" pitchFamily="18" charset="0"/>
                        </a:rPr>
                        <a:t>- об </a:t>
                      </a:r>
                      <a:r>
                        <a:rPr lang="ru-RU" sz="1800" b="1" kern="1200" dirty="0">
                          <a:solidFill>
                            <a:srgbClr val="C00000"/>
                          </a:solidFill>
                          <a:effectLst/>
                          <a:latin typeface="Liberation Serif" panose="02020603050405020304" pitchFamily="18" charset="0"/>
                          <a:ea typeface="Liberation Serif" panose="02020603050405020304" pitchFamily="18" charset="0"/>
                          <a:cs typeface="Liberation Serif" panose="02020603050405020304" pitchFamily="18" charset="0"/>
                        </a:rPr>
                        <a:t>объеме предоставляемых социальных услуг </a:t>
                      </a:r>
                      <a:r>
                        <a:rPr lang="ru-RU" sz="1800" b="1" u="sng" kern="1200" dirty="0">
                          <a:solidFill>
                            <a:srgbClr val="C00000"/>
                          </a:solidFill>
                          <a:effectLst/>
                          <a:latin typeface="Liberation Serif" panose="02020603050405020304" pitchFamily="18" charset="0"/>
                          <a:ea typeface="Liberation Serif" panose="02020603050405020304" pitchFamily="18" charset="0"/>
                          <a:cs typeface="Liberation Serif" panose="02020603050405020304" pitchFamily="18" charset="0"/>
                        </a:rPr>
                        <a:t>за счет бюджетных ассигнований </a:t>
                      </a:r>
                      <a:r>
                        <a:rPr lang="ru-RU" sz="1800" b="1" kern="1200" dirty="0">
                          <a:solidFill>
                            <a:srgbClr val="C00000"/>
                          </a:solidFill>
                          <a:effectLst/>
                          <a:latin typeface="Liberation Serif" panose="02020603050405020304" pitchFamily="18" charset="0"/>
                          <a:ea typeface="Liberation Serif" panose="02020603050405020304" pitchFamily="18" charset="0"/>
                          <a:cs typeface="Liberation Serif" panose="02020603050405020304" pitchFamily="18" charset="0"/>
                        </a:rPr>
                        <a:t>бюджетов субъектов Российской Федерации и за плату, частичную плату в соответствии с договорами о предоставлении социальных услуг </a:t>
                      </a:r>
                      <a:r>
                        <a:rPr lang="ru-RU" sz="1800" b="1" u="sng" kern="1200" dirty="0">
                          <a:solidFill>
                            <a:srgbClr val="C00000"/>
                          </a:solidFill>
                          <a:effectLst/>
                          <a:latin typeface="Liberation Serif" panose="02020603050405020304" pitchFamily="18" charset="0"/>
                          <a:ea typeface="Liberation Serif" panose="02020603050405020304" pitchFamily="18" charset="0"/>
                          <a:cs typeface="Liberation Serif" panose="02020603050405020304" pitchFamily="18" charset="0"/>
                        </a:rPr>
                        <a:t>за счет средств физических лиц и (или) юридических </a:t>
                      </a:r>
                      <a:r>
                        <a:rPr lang="ru-RU" sz="1800" b="1" u="sng" kern="1200" dirty="0" smtClean="0">
                          <a:solidFill>
                            <a:srgbClr val="C00000"/>
                          </a:solidFill>
                          <a:effectLst/>
                          <a:latin typeface="Liberation Serif" panose="02020603050405020304" pitchFamily="18" charset="0"/>
                          <a:ea typeface="Liberation Serif" panose="02020603050405020304" pitchFamily="18" charset="0"/>
                          <a:cs typeface="Liberation Serif" panose="02020603050405020304" pitchFamily="18" charset="0"/>
                        </a:rPr>
                        <a:t>лиц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endParaRPr lang="ru-RU" sz="1800" b="1" kern="1200" dirty="0">
                        <a:solidFill>
                          <a:srgbClr val="FF0066"/>
                        </a:solidFill>
                        <a:effectLst/>
                        <a:latin typeface="Liberation Serif" panose="02020603050405020304" pitchFamily="18" charset="0"/>
                        <a:ea typeface="Liberation Serif" panose="02020603050405020304" pitchFamily="18" charset="0"/>
                        <a:cs typeface="Liberation Serif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4044738091"/>
                  </a:ext>
                </a:extLst>
              </a:tr>
              <a:tr h="108012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1" kern="1200" dirty="0">
                          <a:solidFill>
                            <a:schemeClr val="dk1"/>
                          </a:solidFill>
                          <a:effectLst/>
                          <a:latin typeface="Liberation Serif" panose="02020603050405020304" pitchFamily="18" charset="0"/>
                          <a:ea typeface="Liberation Serif" panose="02020603050405020304" pitchFamily="18" charset="0"/>
                          <a:cs typeface="Liberation Serif" panose="02020603050405020304" pitchFamily="18" charset="0"/>
                        </a:rPr>
                        <a:t>- о наличии лицензий на осуществление деятельности, подлежащей лицензированию в соответствии с законодательством Российской Федерации </a:t>
                      </a:r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Liberation Serif" panose="02020603050405020304" pitchFamily="18" charset="0"/>
                          <a:ea typeface="Liberation Serif" panose="02020603050405020304" pitchFamily="18" charset="0"/>
                          <a:cs typeface="Liberation Serif" panose="02020603050405020304" pitchFamily="18" charset="0"/>
                        </a:rPr>
                        <a:t>                 (</a:t>
                      </a:r>
                      <a:r>
                        <a:rPr lang="ru-RU" sz="1800" b="1" kern="1200" dirty="0">
                          <a:solidFill>
                            <a:schemeClr val="dk1"/>
                          </a:solidFill>
                          <a:effectLst/>
                          <a:latin typeface="Liberation Serif" panose="02020603050405020304" pitchFamily="18" charset="0"/>
                          <a:ea typeface="Liberation Serif" panose="02020603050405020304" pitchFamily="18" charset="0"/>
                          <a:cs typeface="Liberation Serif" panose="02020603050405020304" pitchFamily="18" charset="0"/>
                        </a:rPr>
                        <a:t>с приложением электронного образа документов</a:t>
                      </a:r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Liberation Serif" panose="02020603050405020304" pitchFamily="18" charset="0"/>
                          <a:ea typeface="Liberation Serif" panose="02020603050405020304" pitchFamily="18" charset="0"/>
                          <a:cs typeface="Liberation Serif" panose="02020603050405020304" pitchFamily="18" charset="0"/>
                        </a:rPr>
                        <a:t>)</a:t>
                      </a:r>
                      <a:endParaRPr lang="ru-RU" sz="1800" b="1" kern="1200" dirty="0">
                        <a:solidFill>
                          <a:schemeClr val="dk1"/>
                        </a:solidFill>
                        <a:effectLst/>
                        <a:latin typeface="Liberation Serif" panose="02020603050405020304" pitchFamily="18" charset="0"/>
                        <a:ea typeface="Liberation Serif" panose="02020603050405020304" pitchFamily="18" charset="0"/>
                        <a:cs typeface="Liberation Serif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2053616426"/>
                  </a:ext>
                </a:extLst>
              </a:tr>
              <a:tr h="62914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1" kern="1200" dirty="0">
                          <a:solidFill>
                            <a:schemeClr val="dk1"/>
                          </a:solidFill>
                          <a:effectLst/>
                          <a:latin typeface="Liberation Serif" panose="02020603050405020304" pitchFamily="18" charset="0"/>
                          <a:ea typeface="Liberation Serif" panose="02020603050405020304" pitchFamily="18" charset="0"/>
                          <a:cs typeface="Liberation Serif" panose="02020603050405020304" pitchFamily="18" charset="0"/>
                        </a:rPr>
                        <a:t>- о финансово-хозяйственной </a:t>
                      </a:r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Liberation Serif" panose="02020603050405020304" pitchFamily="18" charset="0"/>
                          <a:ea typeface="Liberation Serif" panose="02020603050405020304" pitchFamily="18" charset="0"/>
                          <a:cs typeface="Liberation Serif" panose="02020603050405020304" pitchFamily="18" charset="0"/>
                        </a:rPr>
                        <a:t>деятельности</a:t>
                      </a:r>
                      <a:endParaRPr lang="ru-RU" sz="1800" b="1" kern="1200" dirty="0">
                        <a:solidFill>
                          <a:schemeClr val="dk1"/>
                        </a:solidFill>
                        <a:effectLst/>
                        <a:latin typeface="Liberation Serif" panose="02020603050405020304" pitchFamily="18" charset="0"/>
                        <a:ea typeface="Liberation Serif" panose="02020603050405020304" pitchFamily="18" charset="0"/>
                        <a:cs typeface="Liberation Serif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3456745477"/>
                  </a:ext>
                </a:extLst>
              </a:tr>
              <a:tr h="116841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1" kern="1200" dirty="0">
                          <a:solidFill>
                            <a:schemeClr val="dk1"/>
                          </a:solidFill>
                          <a:effectLst/>
                          <a:latin typeface="Liberation Serif" panose="02020603050405020304" pitchFamily="18" charset="0"/>
                          <a:ea typeface="Liberation Serif" panose="02020603050405020304" pitchFamily="18" charset="0"/>
                          <a:cs typeface="Liberation Serif" panose="02020603050405020304" pitchFamily="18" charset="0"/>
                        </a:rPr>
                        <a:t>- о правилах внутреннего распорядка для получателей социальных услуг, правилах внутреннего трудового распорядка, коллективном договоре (с приложением электронного образа документов</a:t>
                      </a:r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Liberation Serif" panose="02020603050405020304" pitchFamily="18" charset="0"/>
                          <a:ea typeface="Liberation Serif" panose="02020603050405020304" pitchFamily="18" charset="0"/>
                          <a:cs typeface="Liberation Serif" panose="02020603050405020304" pitchFamily="18" charset="0"/>
                        </a:rPr>
                        <a:t>)</a:t>
                      </a:r>
                      <a:endParaRPr lang="ru-RU" sz="1800" b="1" kern="1200" dirty="0">
                        <a:solidFill>
                          <a:schemeClr val="dk1"/>
                        </a:solidFill>
                        <a:effectLst/>
                        <a:latin typeface="Liberation Serif" panose="02020603050405020304" pitchFamily="18" charset="0"/>
                        <a:ea typeface="Liberation Serif" panose="02020603050405020304" pitchFamily="18" charset="0"/>
                        <a:cs typeface="Liberation Serif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2299796710"/>
                  </a:ext>
                </a:extLst>
              </a:tr>
              <a:tr h="107931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1" kern="1200" dirty="0">
                          <a:solidFill>
                            <a:schemeClr val="dk1"/>
                          </a:solidFill>
                          <a:effectLst/>
                          <a:latin typeface="Liberation Serif" panose="02020603050405020304" pitchFamily="18" charset="0"/>
                          <a:ea typeface="Liberation Serif" panose="02020603050405020304" pitchFamily="18" charset="0"/>
                          <a:cs typeface="Liberation Serif" panose="02020603050405020304" pitchFamily="18" charset="0"/>
                        </a:rPr>
                        <a:t>- о наличии предписаний органов, осуществляющих государственный контроль в сфере социального обслуживания, и отчетов об исполнении указанных </a:t>
                      </a:r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Liberation Serif" panose="02020603050405020304" pitchFamily="18" charset="0"/>
                          <a:ea typeface="Liberation Serif" panose="02020603050405020304" pitchFamily="18" charset="0"/>
                          <a:cs typeface="Liberation Serif" panose="02020603050405020304" pitchFamily="18" charset="0"/>
                        </a:rPr>
                        <a:t>предписаний</a:t>
                      </a:r>
                      <a:endParaRPr lang="ru-RU" sz="1800" b="1" kern="1200" dirty="0">
                        <a:solidFill>
                          <a:schemeClr val="dk1"/>
                        </a:solidFill>
                        <a:effectLst/>
                        <a:latin typeface="Liberation Serif" panose="02020603050405020304" pitchFamily="18" charset="0"/>
                        <a:ea typeface="Liberation Serif" panose="02020603050405020304" pitchFamily="18" charset="0"/>
                        <a:cs typeface="Liberation Serif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2701496694"/>
                  </a:ext>
                </a:extLst>
              </a:tr>
              <a:tr h="60870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1" kern="1200" dirty="0">
                          <a:solidFill>
                            <a:schemeClr val="dk1"/>
                          </a:solidFill>
                          <a:effectLst/>
                          <a:latin typeface="Liberation Serif" panose="02020603050405020304" pitchFamily="18" charset="0"/>
                          <a:ea typeface="Liberation Serif" panose="02020603050405020304" pitchFamily="18" charset="0"/>
                          <a:cs typeface="Liberation Serif" panose="02020603050405020304" pitchFamily="18" charset="0"/>
                        </a:rPr>
                        <a:t>- о проведении независимой оценки качества оказания </a:t>
                      </a:r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Liberation Serif" panose="02020603050405020304" pitchFamily="18" charset="0"/>
                          <a:ea typeface="Liberation Serif" panose="02020603050405020304" pitchFamily="18" charset="0"/>
                          <a:cs typeface="Liberation Serif" panose="02020603050405020304" pitchFamily="18" charset="0"/>
                        </a:rPr>
                        <a:t>услуг</a:t>
                      </a:r>
                      <a:endParaRPr lang="ru-RU" sz="1800" b="1" kern="1200" dirty="0">
                        <a:solidFill>
                          <a:schemeClr val="dk1"/>
                        </a:solidFill>
                        <a:effectLst/>
                        <a:latin typeface="Liberation Serif" panose="02020603050405020304" pitchFamily="18" charset="0"/>
                        <a:ea typeface="Liberation Serif" panose="02020603050405020304" pitchFamily="18" charset="0"/>
                        <a:cs typeface="Liberation Serif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243870876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45037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79512" y="620688"/>
            <a:ext cx="8712968" cy="5904657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endParaRPr lang="ru-RU" dirty="0" smtClean="0">
              <a:solidFill>
                <a:schemeClr val="dk1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 marL="0" indent="0">
              <a:buNone/>
            </a:pPr>
            <a:r>
              <a:rPr lang="ru-RU" dirty="0" smtClean="0">
                <a:solidFill>
                  <a:schemeClr val="dk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Пользователю </a:t>
            </a:r>
            <a:r>
              <a:rPr lang="ru-RU" dirty="0">
                <a:solidFill>
                  <a:schemeClr val="dk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официального сайта </a:t>
            </a:r>
            <a:r>
              <a:rPr lang="ru-RU" b="1" u="sng" dirty="0">
                <a:solidFill>
                  <a:schemeClr val="dk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предоставляется наглядная </a:t>
            </a:r>
            <a:r>
              <a:rPr lang="ru-RU" b="1" u="sng" dirty="0" smtClean="0">
                <a:solidFill>
                  <a:schemeClr val="dk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информация о </a:t>
            </a:r>
            <a:r>
              <a:rPr lang="ru-RU" b="1" u="sng" dirty="0">
                <a:solidFill>
                  <a:schemeClr val="dk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структуре официального сайта</a:t>
            </a:r>
            <a:r>
              <a:rPr lang="ru-RU" dirty="0">
                <a:solidFill>
                  <a:schemeClr val="dk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, включающая в </a:t>
            </a:r>
            <a:r>
              <a:rPr lang="ru-RU" dirty="0" smtClean="0">
                <a:solidFill>
                  <a:schemeClr val="dk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себя:</a:t>
            </a:r>
          </a:p>
          <a:p>
            <a:pPr marL="0" indent="0">
              <a:buNone/>
            </a:pPr>
            <a:r>
              <a:rPr lang="ru-RU" b="1" u="sng" dirty="0" smtClean="0">
                <a:solidFill>
                  <a:schemeClr val="dk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ссылку </a:t>
            </a:r>
            <a:r>
              <a:rPr lang="ru-RU" b="1" u="sng" dirty="0">
                <a:solidFill>
                  <a:schemeClr val="dk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на </a:t>
            </a:r>
            <a:r>
              <a:rPr lang="ru-RU" dirty="0">
                <a:solidFill>
                  <a:schemeClr val="dk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федеральную государственную информационную систему </a:t>
            </a:r>
            <a:r>
              <a:rPr lang="ru-RU" b="1" u="sng" dirty="0">
                <a:solidFill>
                  <a:schemeClr val="dk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«Единый портал государственных и муниципальных услуг (функций)»</a:t>
            </a:r>
            <a:r>
              <a:rPr lang="ru-RU" dirty="0">
                <a:solidFill>
                  <a:schemeClr val="dk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, </a:t>
            </a:r>
            <a:endParaRPr lang="ru-RU" dirty="0" smtClean="0">
              <a:solidFill>
                <a:schemeClr val="dk1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 marL="0" indent="0">
              <a:buNone/>
            </a:pPr>
            <a:r>
              <a:rPr lang="ru-RU" b="1" u="sng" dirty="0" smtClean="0">
                <a:solidFill>
                  <a:schemeClr val="dk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информацию </a:t>
            </a:r>
            <a:r>
              <a:rPr lang="ru-RU" b="1" u="sng" dirty="0">
                <a:solidFill>
                  <a:schemeClr val="dk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 преимуществах получения государственных и муниципальных услуг в электронной форме</a:t>
            </a:r>
            <a:r>
              <a:rPr lang="ru-RU" dirty="0">
                <a:solidFill>
                  <a:schemeClr val="dk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, </a:t>
            </a:r>
            <a:endParaRPr lang="ru-RU" dirty="0" smtClean="0">
              <a:solidFill>
                <a:schemeClr val="dk1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 marL="0" indent="0">
              <a:buNone/>
            </a:pPr>
            <a:r>
              <a:rPr lang="ru-RU" b="1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ссылку</a:t>
            </a:r>
            <a:r>
              <a:rPr lang="ru-RU" b="1" dirty="0" smtClean="0">
                <a:solidFill>
                  <a:srgbClr val="FF0066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 </a:t>
            </a:r>
            <a:r>
              <a:rPr lang="ru-RU" b="1" dirty="0">
                <a:solidFill>
                  <a:schemeClr val="dk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на </a:t>
            </a:r>
            <a:r>
              <a:rPr lang="ru-RU" b="1" u="sng" dirty="0">
                <a:solidFill>
                  <a:schemeClr val="dk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официальные сайты </a:t>
            </a:r>
            <a:r>
              <a:rPr lang="ru-RU" b="1" u="sng" dirty="0" smtClean="0">
                <a:solidFill>
                  <a:schemeClr val="dk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Министерства социальной политики Свердловской области </a:t>
            </a:r>
            <a:r>
              <a:rPr lang="ru-RU" dirty="0" smtClean="0">
                <a:solidFill>
                  <a:schemeClr val="dk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 </a:t>
            </a:r>
            <a:r>
              <a:rPr lang="ru-RU" b="1" u="sng" dirty="0" smtClean="0">
                <a:solidFill>
                  <a:schemeClr val="dk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и </a:t>
            </a:r>
            <a:r>
              <a:rPr lang="ru-RU" b="1" u="sng" dirty="0">
                <a:solidFill>
                  <a:schemeClr val="dk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Министерства труда и социальной защиты Российской Федерации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59849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82502902"/>
              </p:ext>
            </p:extLst>
          </p:nvPr>
        </p:nvGraphicFramePr>
        <p:xfrm>
          <a:off x="395536" y="908720"/>
          <a:ext cx="8568952" cy="561087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568952">
                  <a:extLst>
                    <a:ext uri="{9D8B030D-6E8A-4147-A177-3AD203B41FA5}">
                      <a16:colId xmlns="" xmlns:a16="http://schemas.microsoft.com/office/drawing/2014/main" val="2916973923"/>
                    </a:ext>
                  </a:extLst>
                </a:gridCol>
              </a:tblGrid>
              <a:tr h="239321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i="0" u="none" strike="noStrike" kern="1200" baseline="0" dirty="0" smtClean="0">
                          <a:solidFill>
                            <a:srgbClr val="C00000"/>
                          </a:solidFill>
                          <a:latin typeface="Liberation Serif" panose="02020603050405020304" pitchFamily="18" charset="0"/>
                          <a:ea typeface="Liberation Serif" panose="02020603050405020304" pitchFamily="18" charset="0"/>
                          <a:cs typeface="Liberation Serif" panose="02020603050405020304" pitchFamily="18" charset="0"/>
                        </a:rPr>
                        <a:t>Информация о поставщике социальных услуг размещается на сайте </a:t>
                      </a:r>
                      <a:r>
                        <a:rPr lang="ru-RU" sz="1800" b="1" i="0" u="sng" strike="noStrike" kern="1200" baseline="0" dirty="0" smtClean="0">
                          <a:solidFill>
                            <a:srgbClr val="C00000"/>
                          </a:solidFill>
                          <a:latin typeface="Liberation Serif" panose="02020603050405020304" pitchFamily="18" charset="0"/>
                          <a:ea typeface="Liberation Serif" panose="02020603050405020304" pitchFamily="18" charset="0"/>
                          <a:cs typeface="Liberation Serif" panose="02020603050405020304" pitchFamily="18" charset="0"/>
                        </a:rPr>
                        <a:t>в текстовой и (или) табличной формах, а также в форме электронного образа копий документов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endParaRPr lang="ru-RU" sz="1800" b="1" kern="1200" dirty="0" smtClean="0">
                        <a:solidFill>
                          <a:schemeClr val="dk1"/>
                        </a:solidFill>
                        <a:effectLst/>
                        <a:latin typeface="Liberation Serif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Информация размещается</a:t>
                      </a:r>
                      <a:r>
                        <a:rPr lang="ru-RU" sz="1800" b="1" kern="1200" baseline="0" dirty="0" smtClean="0">
                          <a:solidFill>
                            <a:schemeClr val="dk1"/>
                          </a:solidFill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и обновляется на сайте </a:t>
                      </a:r>
                      <a:r>
                        <a:rPr lang="ru-RU" sz="1800" b="1" u="sng" kern="1200" dirty="0" smtClean="0">
                          <a:solidFill>
                            <a:schemeClr val="dk1"/>
                          </a:solidFill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 течение 10 рабочих дней со дня ее создания, получения или внесения соответствующих измене</a:t>
                      </a:r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ний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800" b="1" i="0" u="none" strike="noStrike" kern="1200" baseline="0" dirty="0" smtClean="0">
                        <a:solidFill>
                          <a:schemeClr val="dk1"/>
                        </a:solidFill>
                        <a:latin typeface="Liberation Serif" panose="02020603050405020304" pitchFamily="18" charset="0"/>
                        <a:ea typeface="Liberation Serif" panose="02020603050405020304" pitchFamily="18" charset="0"/>
                        <a:cs typeface="Liberation Serif" panose="02020603050405020304" pitchFamily="18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i="0" u="none" strike="noStrike" kern="1200" baseline="0" dirty="0" smtClean="0">
                          <a:solidFill>
                            <a:schemeClr val="dk1"/>
                          </a:solidFill>
                          <a:latin typeface="Liberation Serif" panose="02020603050405020304" pitchFamily="18" charset="0"/>
                          <a:ea typeface="Liberation Serif" panose="02020603050405020304" pitchFamily="18" charset="0"/>
                          <a:cs typeface="Liberation Serif" panose="02020603050405020304" pitchFamily="18" charset="0"/>
                        </a:rPr>
                        <a:t>При размещении на сайте информации о поставщике социальных услуг и ее обновлении обеспечивается соблюдение требований законодательства Российской Федерации о персональных данных</a:t>
                      </a:r>
                      <a:endParaRPr lang="ru-RU" sz="1800" b="1" kern="1200" dirty="0" smtClean="0">
                        <a:solidFill>
                          <a:schemeClr val="dk1"/>
                        </a:solidFill>
                        <a:effectLst/>
                        <a:latin typeface="Liberation Serif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endParaRPr lang="ru-RU" sz="1800" b="1" kern="1200" dirty="0">
                        <a:solidFill>
                          <a:schemeClr val="dk1"/>
                        </a:solidFill>
                        <a:effectLst/>
                        <a:latin typeface="Liberation Serif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431729194"/>
                  </a:ext>
                </a:extLst>
              </a:tr>
              <a:tr h="46032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На сайте должна быть обеспечена </a:t>
                      </a:r>
                      <a:r>
                        <a:rPr lang="ru-RU" sz="1800" b="1" u="sng" dirty="0" smtClean="0"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возможность </a:t>
                      </a:r>
                      <a:r>
                        <a:rPr lang="ru-RU" sz="1800" b="1" u="sng" dirty="0"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выражения мнений получателями социальных услуг о качестве оказания </a:t>
                      </a:r>
                      <a:r>
                        <a:rPr lang="ru-RU" sz="1800" b="1" u="sng" dirty="0" smtClean="0"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услуг</a:t>
                      </a:r>
                      <a:endParaRPr lang="ru-RU" sz="1800" b="1" dirty="0">
                        <a:effectLst/>
                        <a:latin typeface="Liberation Serif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785645993"/>
                  </a:ext>
                </a:extLst>
              </a:tr>
              <a:tr h="100830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800" b="1" dirty="0" smtClean="0">
                        <a:effectLst/>
                        <a:latin typeface="Liberation Serif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u="sng" dirty="0" smtClean="0"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Размещенная на сайте информация </a:t>
                      </a:r>
                      <a:r>
                        <a:rPr lang="ru-RU" sz="1800" b="1" dirty="0" smtClean="0"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 поставщике социальных услуг должна быть </a:t>
                      </a:r>
                      <a:r>
                        <a:rPr lang="ru-RU" sz="1800" b="1" u="sng" dirty="0" smtClean="0"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доступна пользователям для ознакомления круглосуточно без взимания платы и иных ограничений</a:t>
                      </a:r>
                      <a:endParaRPr lang="ru-RU" sz="1800" b="1" dirty="0">
                        <a:effectLst/>
                        <a:latin typeface="Liberation Serif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619838048"/>
                  </a:ext>
                </a:extLst>
              </a:tr>
              <a:tr h="21756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800" b="1" dirty="0">
                        <a:effectLst/>
                        <a:latin typeface="Liberation Serif" panose="02020603050405020304" pitchFamily="18" charset="0"/>
                        <a:ea typeface="Liberation Serif" panose="02020603050405020304" pitchFamily="18" charset="0"/>
                        <a:cs typeface="Liberation Serif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1142297"/>
                  </a:ext>
                </a:extLst>
              </a:tr>
              <a:tr h="67311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800" b="1" dirty="0">
                        <a:effectLst/>
                        <a:latin typeface="Liberation Serif" panose="02020603050405020304" pitchFamily="18" charset="0"/>
                        <a:ea typeface="Liberation Serif" panose="02020603050405020304" pitchFamily="18" charset="0"/>
                        <a:cs typeface="Liberation Serif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2238678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36340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13312" y="1470477"/>
            <a:ext cx="8712968" cy="512687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000" b="1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1</a:t>
            </a:r>
            <a:r>
              <a:rPr lang="ru-RU" sz="2000" b="1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) о дате государственной регистрации, об учредителе (учредителях), о месте нахождения, филиалах (при их наличии), режиме, графике работы, контактных телефонах и об адресах электронной почты;</a:t>
            </a:r>
          </a:p>
          <a:p>
            <a:pPr marL="0" indent="0">
              <a:buNone/>
            </a:pPr>
            <a:r>
              <a:rPr lang="ru-RU" sz="2000" b="1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2) о структуре и об органах управления поставщика социальных услуг;</a:t>
            </a:r>
          </a:p>
          <a:p>
            <a:pPr marL="0" indent="0">
              <a:buNone/>
            </a:pPr>
            <a:r>
              <a:rPr lang="ru-RU" sz="2000" b="1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3) о форме социального обслуживания, видах социальных услуг, порядке и об условиях их предоставления, о тарифах на социальные услуги;</a:t>
            </a:r>
          </a:p>
          <a:p>
            <a:pPr marL="0" indent="0">
              <a:buNone/>
            </a:pPr>
            <a:r>
              <a:rPr lang="ru-RU" sz="2000" b="1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4) о наличии лицензий на осуществление </a:t>
            </a:r>
            <a:r>
              <a:rPr lang="ru-RU" sz="2000" b="1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соответствующего вида деятельности;</a:t>
            </a:r>
            <a:endParaRPr lang="ru-RU" sz="2000" b="1" dirty="0">
              <a:solidFill>
                <a:schemeClr val="tx1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 marL="0" indent="0">
              <a:buNone/>
            </a:pPr>
            <a:r>
              <a:rPr lang="ru-RU" sz="2000" b="1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5) о правилах внутреннего распорядка для получателей социальных услуг, правилах внутреннего трудового распорядка, коллективном договоре;</a:t>
            </a:r>
          </a:p>
          <a:p>
            <a:pPr marL="0" indent="0">
              <a:buNone/>
            </a:pPr>
            <a:r>
              <a:rPr lang="ru-RU" sz="2000" b="1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6) о руководителе, его заместителях, руководителях филиалов (при их наличии), о персональном составе работников (с </a:t>
            </a:r>
            <a:r>
              <a:rPr lang="ru-RU" sz="2000" b="1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указанием </a:t>
            </a:r>
            <a:r>
              <a:rPr lang="ru-RU" sz="2000" b="1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 их согласия, уровня образования, квалификации и опыта работы);</a:t>
            </a:r>
          </a:p>
          <a:p>
            <a:pPr marL="0" indent="0">
              <a:buNone/>
            </a:pPr>
            <a:r>
              <a:rPr lang="ru-RU" sz="2000" b="1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7</a:t>
            </a:r>
            <a:r>
              <a:rPr lang="ru-RU" sz="2000" b="1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) о проведении независимой оценки качества оказания </a:t>
            </a:r>
            <a:r>
              <a:rPr lang="ru-RU" sz="2000" b="1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услуг</a:t>
            </a:r>
            <a:endParaRPr lang="ru-RU" sz="2000" b="1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93204" y="332656"/>
            <a:ext cx="8229600" cy="1152128"/>
          </a:xfrm>
        </p:spPr>
        <p:txBody>
          <a:bodyPr>
            <a:noAutofit/>
          </a:bodyPr>
          <a:lstStyle/>
          <a:p>
            <a:r>
              <a:rPr lang="ru-RU" sz="2000" b="1" dirty="0"/>
              <a:t>На информационных стендах в помещениях поставщиков </a:t>
            </a:r>
            <a:r>
              <a:rPr lang="ru-RU" sz="2000" b="1" dirty="0" smtClean="0"/>
              <a:t>размещаются </a:t>
            </a:r>
            <a:r>
              <a:rPr lang="ru-RU" sz="2000" b="1" dirty="0"/>
              <a:t>и поддерживаются в актуальном состоянии </a:t>
            </a:r>
            <a:r>
              <a:rPr lang="ru-RU" sz="2000" b="1" dirty="0" smtClean="0"/>
              <a:t>сведения </a:t>
            </a:r>
            <a:r>
              <a:rPr lang="ru-RU" sz="2000" b="1" u="sng" dirty="0" smtClean="0"/>
              <a:t>(для полустационара и стационара):</a:t>
            </a:r>
            <a:endParaRPr lang="ru-RU" sz="2000" b="1" u="sng" dirty="0"/>
          </a:p>
        </p:txBody>
      </p:sp>
    </p:spTree>
    <p:extLst>
      <p:ext uri="{BB962C8B-B14F-4D97-AF65-F5344CB8AC3E}">
        <p14:creationId xmlns:p14="http://schemas.microsoft.com/office/powerpoint/2010/main" val="2212754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66249720"/>
              </p:ext>
            </p:extLst>
          </p:nvPr>
        </p:nvGraphicFramePr>
        <p:xfrm>
          <a:off x="198203" y="8057"/>
          <a:ext cx="8945797" cy="6614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40941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512168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6192688">
                  <a:extLst>
                    <a:ext uri="{9D8B030D-6E8A-4147-A177-3AD203B41FA5}">
                      <a16:colId xmlns="" xmlns:a16="http://schemas.microsoft.com/office/drawing/2014/main" val="1350364267"/>
                    </a:ext>
                  </a:extLst>
                </a:gridCol>
              </a:tblGrid>
              <a:tr h="1332484">
                <a:tc>
                  <a:txBody>
                    <a:bodyPr/>
                    <a:lstStyle/>
                    <a:p>
                      <a:r>
                        <a:rPr lang="ru-RU" sz="12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Обязательные требования</a:t>
                      </a:r>
                      <a:endParaRPr lang="ru-RU" sz="1200" kern="1200" baseline="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Реквизиты нормативных правовых актов, которыми установлены обязательные требования</a:t>
                      </a:r>
                      <a:endParaRPr lang="ru-RU" sz="1200" kern="1200" baseline="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ü"/>
                      </a:pPr>
                      <a:r>
                        <a:rPr kumimoji="0" lang="ru-RU" sz="1400" b="1" i="0" u="sng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j-ea"/>
                          <a:cs typeface="Times New Roman" pitchFamily="18" charset="0"/>
                        </a:rPr>
                        <a:t>Основанием </a:t>
                      </a:r>
                      <a:r>
                        <a:rPr kumimoji="0" lang="ru-RU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j-ea"/>
                          <a:cs typeface="Times New Roman" pitchFamily="18" charset="0"/>
                        </a:rPr>
                        <a:t>для предоставления социальных услуг является </a:t>
                      </a:r>
                      <a:r>
                        <a:rPr kumimoji="0" lang="ru-RU" sz="1400" b="1" i="0" u="sng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j-ea"/>
                          <a:cs typeface="Times New Roman" pitchFamily="18" charset="0"/>
                        </a:rPr>
                        <a:t>обращение </a:t>
                      </a:r>
                      <a:r>
                        <a:rPr kumimoji="0" lang="ru-RU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j-ea"/>
                          <a:cs typeface="Times New Roman" pitchFamily="18" charset="0"/>
                        </a:rPr>
                        <a:t>гражданина (его законного представителя) </a:t>
                      </a:r>
                      <a:r>
                        <a:rPr kumimoji="0" lang="ru-RU" sz="1400" b="1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j-ea"/>
                          <a:cs typeface="Times New Roman" pitchFamily="18" charset="0"/>
                        </a:rPr>
                        <a:t>к поставщику социальных услуг</a:t>
                      </a:r>
                      <a:r>
                        <a:rPr kumimoji="0" lang="ru-RU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j-ea"/>
                          <a:cs typeface="Times New Roman" pitchFamily="18" charset="0"/>
                        </a:rPr>
                        <a:t> за получением социального обслуживания.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ü"/>
                      </a:pPr>
                      <a:endParaRPr kumimoji="0" lang="ru-RU" sz="14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j-ea"/>
                        <a:cs typeface="Times New Roman" pitchFamily="18" charset="0"/>
                      </a:endParaRPr>
                    </a:p>
                    <a:p>
                      <a:pPr marL="171450" indent="-171450">
                        <a:buFont typeface="Wingdings" panose="05000000000000000000" pitchFamily="2" charset="2"/>
                        <a:buChar char="ü"/>
                      </a:pPr>
                      <a:r>
                        <a:rPr kumimoji="0" lang="ru-RU" sz="1400" b="1" i="0" u="sng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j-ea"/>
                          <a:cs typeface="Times New Roman" pitchFamily="18" charset="0"/>
                        </a:rPr>
                        <a:t>Решение </a:t>
                      </a:r>
                      <a:r>
                        <a:rPr kumimoji="0" lang="ru-RU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j-ea"/>
                          <a:cs typeface="Times New Roman" pitchFamily="18" charset="0"/>
                        </a:rPr>
                        <a:t>о предоставлении социальных услуг </a:t>
                      </a:r>
                      <a:r>
                        <a:rPr kumimoji="0" lang="ru-RU" sz="1400" b="1" i="0" u="sng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j-ea"/>
                          <a:cs typeface="Times New Roman" pitchFamily="18" charset="0"/>
                        </a:rPr>
                        <a:t>принимается поставщиком социальных услуг на основании</a:t>
                      </a:r>
                      <a:r>
                        <a:rPr kumimoji="0" lang="ru-RU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j-ea"/>
                          <a:cs typeface="Times New Roman" pitchFamily="18" charset="0"/>
                        </a:rPr>
                        <a:t>:</a:t>
                      </a:r>
                      <a:r>
                        <a:rPr kumimoji="0" lang="ru-RU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j-ea"/>
                          <a:cs typeface="+mj-cs"/>
                        </a:rPr>
                        <a:t/>
                      </a:r>
                      <a:br>
                        <a:rPr kumimoji="0" lang="ru-RU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j-ea"/>
                          <a:cs typeface="+mj-cs"/>
                        </a:rPr>
                      </a:br>
                      <a:r>
                        <a:rPr kumimoji="0" lang="ru-RU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j-ea"/>
                          <a:cs typeface="Times New Roman" pitchFamily="18" charset="0"/>
                        </a:rPr>
                        <a:t>1) заявления гражданина (его законного представителя) по форме (утверждена приказом Минтруда России от 28.04.2014 № 159н);</a:t>
                      </a:r>
                      <a:br>
                        <a:rPr kumimoji="0" lang="ru-RU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j-ea"/>
                          <a:cs typeface="Times New Roman" pitchFamily="18" charset="0"/>
                        </a:rPr>
                      </a:br>
                      <a:r>
                        <a:rPr kumimoji="0" lang="ru-RU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j-ea"/>
                          <a:cs typeface="Times New Roman" pitchFamily="18" charset="0"/>
                        </a:rPr>
                        <a:t>2) документа, удостоверяющего личность получателя социальных услуг;</a:t>
                      </a:r>
                      <a:br>
                        <a:rPr kumimoji="0" lang="ru-RU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j-ea"/>
                          <a:cs typeface="Times New Roman" pitchFamily="18" charset="0"/>
                        </a:rPr>
                      </a:br>
                      <a:r>
                        <a:rPr kumimoji="0" lang="ru-RU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j-ea"/>
                          <a:cs typeface="Times New Roman" pitchFamily="18" charset="0"/>
                        </a:rPr>
                        <a:t>3) документа, подтверждающего полномочия законного представителя (при обращении за получением социальных услуг законного представителя получателя социальных услуг);</a:t>
                      </a:r>
                      <a:br>
                        <a:rPr kumimoji="0" lang="ru-RU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j-ea"/>
                          <a:cs typeface="Times New Roman" pitchFamily="18" charset="0"/>
                        </a:rPr>
                      </a:br>
                      <a:r>
                        <a:rPr kumimoji="0" lang="ru-RU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j-ea"/>
                          <a:cs typeface="Times New Roman" pitchFamily="18" charset="0"/>
                        </a:rPr>
                        <a:t>4) индивидуальной программы предоставления социальных услуг;</a:t>
                      </a:r>
                      <a:br>
                        <a:rPr kumimoji="0" lang="ru-RU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j-ea"/>
                          <a:cs typeface="Times New Roman" pitchFamily="18" charset="0"/>
                        </a:rPr>
                      </a:br>
                      <a:r>
                        <a:rPr kumimoji="0" lang="ru-RU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j-ea"/>
                          <a:cs typeface="Times New Roman" pitchFamily="18" charset="0"/>
                        </a:rPr>
                        <a:t>5) документов, подтверждающих место жительства и (или) пребывания, фактического проживания получателя социальных услуг и членов его семьи (при наличии), доходы получателя социальных услуг и членов его семьи (при наличии) и принадлежащее ему (им) имущество на праве собственности, необходимых для определения среднедушевого дохода для предоставления социальных услуг бесплатно или на условиях частичной оплаты</a:t>
                      </a:r>
                    </a:p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endParaRPr kumimoji="0" lang="ru-RU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j-ea"/>
                        <a:cs typeface="Times New Roman" pitchFamily="18" charset="0"/>
                      </a:endParaRPr>
                    </a:p>
                    <a:p>
                      <a:pPr marL="171450" indent="-171450">
                        <a:buFont typeface="Wingdings" panose="05000000000000000000" pitchFamily="2" charset="2"/>
                        <a:buChar char="ü"/>
                      </a:pPr>
                      <a:r>
                        <a:rPr kumimoji="0" lang="ru-RU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j-ea"/>
                          <a:cs typeface="Times New Roman" pitchFamily="18" charset="0"/>
                        </a:rPr>
                        <a:t>Социальные услуги предоставляются получателю социальных услуг в соответствии с </a:t>
                      </a:r>
                      <a:r>
                        <a:rPr kumimoji="0" lang="ru-RU" sz="1400" b="0" i="0" u="sng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j-ea"/>
                          <a:cs typeface="Times New Roman" pitchFamily="18" charset="0"/>
                        </a:rPr>
                        <a:t>индивидуальной программой предоставления социальных услуг  на основании договора о предоставлении социальных услу</a:t>
                      </a:r>
                      <a:r>
                        <a:rPr kumimoji="0" lang="ru-RU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j-ea"/>
                          <a:cs typeface="Times New Roman" pitchFamily="18" charset="0"/>
                        </a:rPr>
                        <a:t>г, </a:t>
                      </a:r>
                      <a:r>
                        <a:rPr kumimoji="0" lang="ru-RU" sz="1400" b="0" i="0" u="sng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j-ea"/>
                          <a:cs typeface="Times New Roman" pitchFamily="18" charset="0"/>
                        </a:rPr>
                        <a:t>заключаемого</a:t>
                      </a:r>
                      <a:r>
                        <a:rPr kumimoji="0" lang="ru-RU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j-ea"/>
                          <a:cs typeface="Times New Roman" pitchFamily="18" charset="0"/>
                        </a:rPr>
                        <a:t> между поставщиком социальных услуг и получателем социальных услуг (его законным </a:t>
                      </a:r>
                      <a:r>
                        <a:rPr kumimoji="0" lang="ru-RU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j-ea"/>
                          <a:cs typeface="Times New Roman" pitchFamily="18" charset="0"/>
                        </a:rPr>
                        <a:t>представителем</a:t>
                      </a:r>
                      <a:r>
                        <a:rPr kumimoji="0" lang="ru-RU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j-ea"/>
                          <a:cs typeface="Times New Roman" pitchFamily="18" charset="0"/>
                        </a:rPr>
                        <a:t>)   </a:t>
                      </a:r>
                      <a:r>
                        <a:rPr kumimoji="0" lang="ru-RU" sz="1400" b="1" i="0" u="sng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j-ea"/>
                          <a:cs typeface="Times New Roman" pitchFamily="18" charset="0"/>
                        </a:rPr>
                        <a:t>в течение суток с даты представления документов</a:t>
                      </a:r>
                      <a:endParaRPr kumimoji="0" lang="ru-RU" sz="14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j-ea"/>
                        <a:cs typeface="Times New Roman" pitchFamily="18" charset="0"/>
                      </a:endParaRPr>
                    </a:p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endParaRPr kumimoji="0" lang="ru-RU" sz="14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j-ea"/>
                        <a:cs typeface="Times New Roman" pitchFamily="18" charset="0"/>
                      </a:endParaRPr>
                    </a:p>
                    <a:p>
                      <a:pPr marL="171450" indent="-171450">
                        <a:buFont typeface="Wingdings" panose="05000000000000000000" pitchFamily="2" charset="2"/>
                        <a:buChar char="ü"/>
                      </a:pPr>
                      <a:r>
                        <a:rPr kumimoji="0" lang="ru-RU" sz="1300" b="0" i="0" u="sng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j-ea"/>
                          <a:cs typeface="Times New Roman" pitchFamily="18" charset="0"/>
                        </a:rPr>
                        <a:t>Социальное обслуживание осуществляется поставщиками социальных услуг </a:t>
                      </a:r>
                      <a:r>
                        <a:rPr kumimoji="0" lang="ru-RU" sz="13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j-ea"/>
                          <a:cs typeface="Times New Roman" pitchFamily="18" charset="0"/>
                        </a:rPr>
                        <a:t>в </a:t>
                      </a:r>
                      <a:r>
                        <a:rPr kumimoji="0" lang="ru-RU" sz="1300" b="0" i="0" u="sng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j-ea"/>
                          <a:cs typeface="Times New Roman" pitchFamily="18" charset="0"/>
                        </a:rPr>
                        <a:t>соответствии со стандартами социальных услуг</a:t>
                      </a:r>
                      <a:r>
                        <a:rPr kumimoji="0" lang="ru-RU" sz="13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j-ea"/>
                          <a:cs typeface="Times New Roman" pitchFamily="18" charset="0"/>
                        </a:rPr>
                        <a:t>, утверждаемыми Министерством социальной политики Свердловской области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500422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Обеспечение порядка </a:t>
                      </a:r>
                      <a:r>
                        <a:rPr lang="ru-RU" sz="1400" b="1" kern="1200" baseline="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предоставле-ния</a:t>
                      </a:r>
                      <a:r>
                        <a:rPr lang="ru-RU" sz="1400" b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социальных услуг</a:t>
                      </a:r>
                      <a:endParaRPr lang="ru-RU" sz="1400" b="1" kern="1200" baseline="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0" algn="l" defTabSz="914400" rtl="0" eaLnBrk="1" latinLnBrk="0" hangingPunct="1">
                        <a:buFont typeface="Arial" pitchFamily="34" charset="0"/>
                        <a:buNone/>
                      </a:pPr>
                      <a:r>
                        <a:rPr lang="ru-RU" sz="1300" kern="1200" baseline="0" dirty="0" smtClean="0">
                          <a:solidFill>
                            <a:schemeClr val="tx2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  <a:hlinkClick r:id="rId3"/>
                        </a:rPr>
                        <a:t>пункт 1 части первой статьи 12</a:t>
                      </a:r>
                      <a:r>
                        <a:rPr lang="ru-RU" sz="1300" kern="1200" baseline="0" dirty="0" smtClean="0">
                          <a:solidFill>
                            <a:schemeClr val="tx2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, </a:t>
                      </a:r>
                    </a:p>
                    <a:p>
                      <a:pPr>
                        <a:buFont typeface="Arial" pitchFamily="34" charset="0"/>
                        <a:buNone/>
                      </a:pPr>
                      <a:r>
                        <a:rPr lang="ru-RU" sz="1300" u="sng" kern="1200" baseline="0" dirty="0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часть 1 статьи 17</a:t>
                      </a:r>
                    </a:p>
                    <a:p>
                      <a:pPr>
                        <a:buFont typeface="Arial" pitchFamily="34" charset="0"/>
                        <a:buNone/>
                      </a:pPr>
                      <a:r>
                        <a:rPr lang="ru-RU" sz="13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Федерального закона от 28 декабря 2013 года № 442-ФЗ «Об основах социального обслуживания граждан в Российской Федерации»;</a:t>
                      </a:r>
                    </a:p>
                    <a:p>
                      <a:pPr>
                        <a:buFont typeface="Arial" pitchFamily="34" charset="0"/>
                        <a:buChar char="•"/>
                      </a:pPr>
                      <a:endParaRPr lang="ru-RU" sz="1300" kern="1200" baseline="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ru-RU" sz="13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  <a:hlinkClick r:id="rId3"/>
                        </a:rPr>
                        <a:t>пункты 15–20 </a:t>
                      </a:r>
                      <a:r>
                        <a:rPr lang="ru-RU" sz="13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Порядка, утвержденного постановлением Правительства Свердловской области от 18.12.2014 № 1149-ПП</a:t>
                      </a:r>
                      <a:endParaRPr lang="ru-RU" sz="1300" kern="1200" baseline="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>
                        <a:buFont typeface="Arial" pitchFamily="34" charset="0"/>
                        <a:buChar char="•"/>
                      </a:pPr>
                      <a:endParaRPr lang="ru-RU" sz="1600" kern="1200" baseline="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69818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51520" y="1556792"/>
            <a:ext cx="8640960" cy="4968553"/>
          </a:xfrm>
        </p:spPr>
        <p:txBody>
          <a:bodyPr>
            <a:normAutofit fontScale="40000" lnSpcReduction="20000"/>
          </a:bodyPr>
          <a:lstStyle/>
          <a:p>
            <a:endParaRPr lang="ru-RU" sz="5600" dirty="0"/>
          </a:p>
          <a:p>
            <a:pPr marL="0" indent="0">
              <a:buNone/>
            </a:pPr>
            <a:r>
              <a:rPr lang="ru-RU" sz="6200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В соответствии </a:t>
            </a:r>
            <a:r>
              <a:rPr lang="ru-RU" sz="6200" b="1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 пунктом 5 </a:t>
            </a:r>
            <a:r>
              <a:rPr lang="ru-RU" sz="6200" b="1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договора о предоставлении социальных услуг</a:t>
            </a:r>
            <a:r>
              <a:rPr lang="ru-RU" sz="6200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, </a:t>
            </a:r>
            <a:r>
              <a:rPr lang="ru-RU" sz="6200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форма которого утверждена приказом Министерства социальной политики Свердловской области от 31.12.2014 № </a:t>
            </a:r>
            <a:r>
              <a:rPr lang="ru-RU" sz="6200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783,  </a:t>
            </a:r>
            <a:r>
              <a:rPr lang="ru-RU" sz="6200" b="1" u="sng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акт о предоставлении социальных услуг составляется в двух экземплярах</a:t>
            </a:r>
            <a:r>
              <a:rPr lang="ru-RU" sz="6200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, </a:t>
            </a:r>
            <a:r>
              <a:rPr lang="ru-RU" sz="6200" b="1" u="sng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один из которых выдается Заказчику </a:t>
            </a:r>
            <a:r>
              <a:rPr lang="ru-RU" sz="6200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(получателю социальных услуг или его законному представителю) </a:t>
            </a:r>
            <a:r>
              <a:rPr lang="ru-RU" sz="6200" b="1" u="sng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Исполнителем</a:t>
            </a:r>
            <a:r>
              <a:rPr lang="ru-RU" sz="6200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 (поставщиком социальных услуг), </a:t>
            </a:r>
            <a:r>
              <a:rPr lang="ru-RU" sz="6200" b="1" u="sng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другой - остается у </a:t>
            </a:r>
            <a:r>
              <a:rPr lang="ru-RU" sz="6200" b="1" u="sng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Исполнителя</a:t>
            </a:r>
            <a:endParaRPr lang="ru-RU" sz="6200" dirty="0">
              <a:solidFill>
                <a:schemeClr val="tx1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 marL="0" indent="0">
              <a:buNone/>
            </a:pPr>
            <a:endParaRPr lang="ru-RU" sz="6200" dirty="0">
              <a:solidFill>
                <a:schemeClr val="tx1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 marL="0" indent="0">
              <a:buNone/>
            </a:pPr>
            <a:r>
              <a:rPr lang="ru-RU" sz="6200" b="1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Согласно пункту 22 </a:t>
            </a:r>
            <a:r>
              <a:rPr lang="ru-RU" sz="6200" b="1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договора</a:t>
            </a:r>
            <a:r>
              <a:rPr lang="ru-RU" sz="6300" b="1" dirty="0">
                <a:solidFill>
                  <a:prstClr val="black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 о предоставлении социальных услуг</a:t>
            </a:r>
            <a:r>
              <a:rPr lang="ru-RU" sz="6200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, </a:t>
            </a:r>
            <a:r>
              <a:rPr lang="ru-RU" sz="6200" b="1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договор составляется в двух экземплярах</a:t>
            </a:r>
            <a:r>
              <a:rPr lang="ru-RU" sz="6200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, имеющих равную юридическую </a:t>
            </a:r>
            <a:r>
              <a:rPr lang="ru-RU" sz="6200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силу – по одному для каждой стороны договора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07504" y="705066"/>
            <a:ext cx="8517632" cy="864096"/>
          </a:xfrm>
        </p:spPr>
        <p:txBody>
          <a:bodyPr>
            <a:normAutofit/>
          </a:bodyPr>
          <a:lstStyle/>
          <a:p>
            <a:r>
              <a:rPr lang="ru-RU" sz="4800" b="1" dirty="0" smtClean="0">
                <a:solidFill>
                  <a:srgbClr val="FF0000"/>
                </a:solidFill>
              </a:rPr>
              <a:t>ВАЖНО</a:t>
            </a:r>
            <a:endParaRPr lang="ru-RU" sz="4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8649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>
                <a:solidFill>
                  <a:schemeClr val="tx1"/>
                </a:solidFill>
              </a:rPr>
              <a:t>по адресу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en-US" dirty="0" smtClean="0">
                <a:solidFill>
                  <a:schemeClr val="tx1"/>
                </a:solidFill>
              </a:rPr>
              <a:t>knd.egov66.ru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</a:p>
          <a:p>
            <a:pPr marL="0" indent="0">
              <a:buNone/>
            </a:pPr>
            <a:r>
              <a:rPr lang="ru-RU" dirty="0" smtClean="0">
                <a:solidFill>
                  <a:schemeClr val="tx1"/>
                </a:solidFill>
              </a:rPr>
              <a:t>в разделе «Библиотека» вкладка «Чек-листы»</a:t>
            </a:r>
          </a:p>
          <a:p>
            <a:endParaRPr lang="ru-RU" b="1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51520" y="692696"/>
            <a:ext cx="8784976" cy="792088"/>
          </a:xfrm>
        </p:spPr>
        <p:txBody>
          <a:bodyPr>
            <a:noAutofit/>
          </a:bodyPr>
          <a:lstStyle/>
          <a:p>
            <a:r>
              <a:rPr lang="ru-RU" sz="2400" b="1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Поставщики социальных услуг имеют возможность пройти </a:t>
            </a:r>
            <a:r>
              <a:rPr lang="ru-RU" sz="2400" b="1" dirty="0" err="1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самообследование</a:t>
            </a:r>
            <a:r>
              <a:rPr lang="ru-RU" sz="2400" b="1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 по чек – листу на портале по контрольной (надзорной) деятельности в Свердловской области</a:t>
            </a:r>
            <a:endParaRPr lang="ru-RU" sz="2400" b="1" dirty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pic>
        <p:nvPicPr>
          <p:cNvPr id="7" name="Рисунок 6"/>
          <p:cNvPicPr/>
          <p:nvPr/>
        </p:nvPicPr>
        <p:blipFill>
          <a:blip r:embed="rId3"/>
          <a:stretch>
            <a:fillRect/>
          </a:stretch>
        </p:blipFill>
        <p:spPr>
          <a:xfrm>
            <a:off x="251520" y="2780928"/>
            <a:ext cx="8784976" cy="37444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5514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Шаблон презентации на 14082013(2)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Шаблон презентации на 14082013(2)</Template>
  <TotalTime>8323</TotalTime>
  <Words>1576</Words>
  <Application>Microsoft Office PowerPoint</Application>
  <PresentationFormat>Экран (4:3)</PresentationFormat>
  <Paragraphs>136</Paragraphs>
  <Slides>15</Slides>
  <Notes>12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4" baseType="lpstr">
      <vt:lpstr>Arial</vt:lpstr>
      <vt:lpstr>Arial Black</vt:lpstr>
      <vt:lpstr>Calibri</vt:lpstr>
      <vt:lpstr>Candara</vt:lpstr>
      <vt:lpstr>Liberation Serif</vt:lpstr>
      <vt:lpstr>Symbol</vt:lpstr>
      <vt:lpstr>Times New Roman</vt:lpstr>
      <vt:lpstr>Wingdings</vt:lpstr>
      <vt:lpstr>Шаблон презентации на 14082013(2)</vt:lpstr>
      <vt:lpstr>    практика политики Свердловской области за 9 месяцев 2019 года</vt:lpstr>
      <vt:lpstr>Презентация PowerPoint</vt:lpstr>
      <vt:lpstr>Презентация PowerPoint</vt:lpstr>
      <vt:lpstr>Презентация PowerPoint</vt:lpstr>
      <vt:lpstr>Презентация PowerPoint</vt:lpstr>
      <vt:lpstr>Согласно требованиям, поставщик социальных услуг обеспечивает доступ к обязательным информационным разделам (подразделам) на своем официальном сайте, в которых размещает информацию: 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На информационных стендах в помещениях поставщиков размещаются и поддерживаются в актуальном состоянии сведения (для полустационара и стационара):</vt:lpstr>
      <vt:lpstr>Презентация PowerPoint</vt:lpstr>
      <vt:lpstr>ВАЖНО</vt:lpstr>
      <vt:lpstr>Поставщики социальных услуг имеют возможность пройти самообследование по чек – листу на портале по контрольной (надзорной) деятельности в Свердловской области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«Переход к программно-целевому принципу формирования бюджета Свердловской области»</dc:title>
  <dc:creator>User</dc:creator>
  <cp:lastModifiedBy>Шичкова Мария Валентиновна</cp:lastModifiedBy>
  <cp:revision>722</cp:revision>
  <cp:lastPrinted>2026-02-12T09:13:45Z</cp:lastPrinted>
  <dcterms:created xsi:type="dcterms:W3CDTF">2013-09-24T14:29:11Z</dcterms:created>
  <dcterms:modified xsi:type="dcterms:W3CDTF">2026-02-12T09:14:14Z</dcterms:modified>
</cp:coreProperties>
</file>