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2" r:id="rId1"/>
  </p:sldMasterIdLst>
  <p:notesMasterIdLst>
    <p:notesMasterId r:id="rId9"/>
  </p:notesMasterIdLst>
  <p:sldIdLst>
    <p:sldId id="256" r:id="rId2"/>
    <p:sldId id="257" r:id="rId3"/>
    <p:sldId id="258" r:id="rId4"/>
    <p:sldId id="268" r:id="rId5"/>
    <p:sldId id="270" r:id="rId6"/>
    <p:sldId id="259" r:id="rId7"/>
    <p:sldId id="269" r:id="rId8"/>
  </p:sldIdLst>
  <p:sldSz cx="18288000" cy="10287000"/>
  <p:notesSz cx="6858000" cy="9926638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entury" panose="02040604050505020304" pitchFamily="18" charset="0"/>
      <p:regular r:id="rId14"/>
    </p:embeddedFont>
    <p:embeddedFont>
      <p:font typeface="Sora Semi Bold" panose="020B0604020202020204" charset="0"/>
      <p:regular r:id="rId15"/>
    </p:embeddedFont>
    <p:embeddedFont>
      <p:font typeface="Cambria" panose="02040503050406030204" pitchFamily="18" charset="0"/>
      <p:regular r:id="rId16"/>
      <p:bold r:id="rId17"/>
      <p:italic r:id="rId18"/>
      <p:boldItalic r:id="rId19"/>
    </p:embeddedFont>
    <p:embeddedFont>
      <p:font typeface="DM Sans" panose="020B0604020202020204" charset="0"/>
      <p:regular r:id="rId20"/>
      <p:bold r:id="rId21"/>
      <p:italic r:id="rId22"/>
      <p:boldItalic r:id="rId23"/>
    </p:embeddedFont>
    <p:embeddedFont>
      <p:font typeface="DM Serif Display" panose="020B0604020202020204" charset="0"/>
      <p:regular r:id="rId24"/>
      <p:italic r:id="rId25"/>
    </p:embeddedFont>
    <p:embeddedFont>
      <p:font typeface="Liberation Serif" panose="02020603050405020304" pitchFamily="18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33" autoAdjust="0"/>
  </p:normalViewPr>
  <p:slideViewPr>
    <p:cSldViewPr snapToGrid="0">
      <p:cViewPr varScale="1">
        <p:scale>
          <a:sx n="50" d="100"/>
          <a:sy n="50" d="100"/>
        </p:scale>
        <p:origin x="84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5263371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73157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97813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9585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2847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0703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37153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9184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body" idx="1"/>
          </p:nvPr>
        </p:nvSpPr>
        <p:spPr>
          <a:xfrm>
            <a:off x="10647600" y="4850700"/>
            <a:ext cx="6075300" cy="141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SzPts val="2400"/>
              <a:buFont typeface="DM Sans"/>
              <a:buChar char="•"/>
              <a:defRPr sz="2400"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8100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SzPts val="2400"/>
              <a:buChar char="–"/>
              <a:defRPr sz="2400"/>
            </a:lvl2pPr>
            <a:lvl3pPr marL="1371600" lvl="2" indent="-381000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3pPr>
            <a:lvl4pPr marL="1828800" lvl="3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–"/>
              <a:defRPr sz="2400"/>
            </a:lvl4pPr>
            <a:lvl5pPr marL="2286000" lvl="4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»"/>
              <a:defRPr sz="2400"/>
            </a:lvl5pPr>
            <a:lvl6pPr marL="2743200" lvl="5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6pPr>
            <a:lvl7pPr marL="3200400" lvl="6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7pPr>
            <a:lvl8pPr marL="3657600" lvl="7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8pPr>
            <a:lvl9pPr marL="4114800" lvl="8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2"/>
          </p:nvPr>
        </p:nvSpPr>
        <p:spPr>
          <a:xfrm>
            <a:off x="10647600" y="4057589"/>
            <a:ext cx="6104400" cy="544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lvl="0">
              <a:spcBef>
                <a:spcPts val="64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56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48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pic>
        <p:nvPicPr>
          <p:cNvPr id="18" name="Google Shape;18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6645564" y="-1371862"/>
            <a:ext cx="13291150" cy="1329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2109100" y="3810000"/>
            <a:ext cx="7075800" cy="2653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One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9683750" y="2875"/>
            <a:ext cx="8613000" cy="10287000"/>
          </a:xfrm>
          <a:prstGeom prst="rect">
            <a:avLst/>
          </a:prstGeom>
          <a:noFill/>
          <a:ln>
            <a:noFill/>
          </a:ln>
        </p:spPr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1028700" y="2595375"/>
            <a:ext cx="7420500" cy="5467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SzPts val="2400"/>
              <a:buFont typeface="DM Sans"/>
              <a:buChar char="•"/>
              <a:defRPr sz="2400"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8100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SzPts val="2400"/>
              <a:buChar char="–"/>
              <a:defRPr sz="2400"/>
            </a:lvl2pPr>
            <a:lvl3pPr marL="1371600" lvl="2" indent="-381000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3pPr>
            <a:lvl4pPr marL="1828800" lvl="3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–"/>
              <a:defRPr sz="2400"/>
            </a:lvl4pPr>
            <a:lvl5pPr marL="2286000" lvl="4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»"/>
              <a:defRPr sz="2400"/>
            </a:lvl5pPr>
            <a:lvl6pPr marL="2743200" lvl="5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6pPr>
            <a:lvl7pPr marL="3200400" lvl="6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7pPr>
            <a:lvl8pPr marL="3657600" lvl="7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8pPr>
            <a:lvl9pPr marL="4114800" lvl="8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title"/>
          </p:nvPr>
        </p:nvSpPr>
        <p:spPr>
          <a:xfrm>
            <a:off x="1005425" y="1164175"/>
            <a:ext cx="7420500" cy="1137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800"/>
              <a:buNone/>
              <a:defRPr sz="8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4" name="Google Shape;24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3750187" y="-3750187"/>
            <a:ext cx="6706225" cy="6706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Two" type="secHead">
  <p:cSld name="SECTION_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4934875" y="7500613"/>
            <a:ext cx="6706225" cy="6706225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5"/>
          <p:cNvSpPr>
            <a:spLocks noGrp="1"/>
          </p:cNvSpPr>
          <p:nvPr>
            <p:ph type="pic" idx="2"/>
          </p:nvPr>
        </p:nvSpPr>
        <p:spPr>
          <a:xfrm>
            <a:off x="0" y="1137700"/>
            <a:ext cx="9125100" cy="3630600"/>
          </a:xfrm>
          <a:prstGeom prst="rect">
            <a:avLst/>
          </a:prstGeom>
          <a:noFill/>
          <a:ln>
            <a:noFill/>
          </a:ln>
        </p:spPr>
      </p:sp>
      <p:sp>
        <p:nvSpPr>
          <p:cNvPr id="28" name="Google Shape;28;p5"/>
          <p:cNvSpPr>
            <a:spLocks noGrp="1"/>
          </p:cNvSpPr>
          <p:nvPr>
            <p:ph type="pic" idx="3"/>
          </p:nvPr>
        </p:nvSpPr>
        <p:spPr>
          <a:xfrm>
            <a:off x="0" y="5636300"/>
            <a:ext cx="9125100" cy="3630600"/>
          </a:xfrm>
          <a:prstGeom prst="rect">
            <a:avLst/>
          </a:prstGeom>
          <a:noFill/>
          <a:ln>
            <a:noFill/>
          </a:ln>
        </p:spPr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9683725" y="2631350"/>
            <a:ext cx="8089800" cy="206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SzPts val="2400"/>
              <a:buFont typeface="DM Sans"/>
              <a:buChar char="•"/>
              <a:defRPr sz="2400"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8100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SzPts val="2400"/>
              <a:buChar char="–"/>
              <a:defRPr sz="2400"/>
            </a:lvl2pPr>
            <a:lvl3pPr marL="1371600" lvl="2" indent="-381000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3pPr>
            <a:lvl4pPr marL="1828800" lvl="3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–"/>
              <a:defRPr sz="2400"/>
            </a:lvl4pPr>
            <a:lvl5pPr marL="2286000" lvl="4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»"/>
              <a:defRPr sz="2400"/>
            </a:lvl5pPr>
            <a:lvl6pPr marL="2743200" lvl="5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6pPr>
            <a:lvl7pPr marL="3200400" lvl="6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7pPr>
            <a:lvl8pPr marL="3657600" lvl="7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8pPr>
            <a:lvl9pPr marL="4114800" lvl="8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9658350" y="1200150"/>
            <a:ext cx="8089800" cy="1137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800"/>
              <a:buNone/>
              <a:defRPr sz="8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4"/>
          </p:nvPr>
        </p:nvSpPr>
        <p:spPr>
          <a:xfrm>
            <a:off x="9671038" y="7132800"/>
            <a:ext cx="8089800" cy="206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SzPts val="2400"/>
              <a:buFont typeface="DM Sans"/>
              <a:buChar char="•"/>
              <a:defRPr sz="2400"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81000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SzPts val="2400"/>
              <a:buChar char="–"/>
              <a:defRPr sz="2400"/>
            </a:lvl2pPr>
            <a:lvl3pPr marL="1371600" lvl="2" indent="-381000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3pPr>
            <a:lvl4pPr marL="1828800" lvl="3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–"/>
              <a:defRPr sz="2400"/>
            </a:lvl4pPr>
            <a:lvl5pPr marL="2286000" lvl="4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»"/>
              <a:defRPr sz="2400"/>
            </a:lvl5pPr>
            <a:lvl6pPr marL="2743200" lvl="5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6pPr>
            <a:lvl7pPr marL="3200400" lvl="6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7pPr>
            <a:lvl8pPr marL="3657600" lvl="7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8pPr>
            <a:lvl9pPr marL="4114800" lvl="8" indent="-38100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SzPts val="2400"/>
              <a:buChar char="•"/>
              <a:defRPr sz="24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title" idx="5"/>
          </p:nvPr>
        </p:nvSpPr>
        <p:spPr>
          <a:xfrm>
            <a:off x="9645663" y="5701600"/>
            <a:ext cx="8089800" cy="1137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800"/>
              <a:buNone/>
              <a:defRPr sz="8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4400"/>
              <a:buFont typeface="DM Serif Display"/>
              <a:buNone/>
              <a:defRPr sz="4400" i="0" u="none" strike="noStrike" cap="none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400"/>
              <a:buNone/>
              <a:defRPr sz="1800">
                <a:solidFill>
                  <a:srgbClr val="1F1F1F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1F1F1F"/>
              </a:buClr>
              <a:buSzPts val="3200"/>
              <a:buFont typeface="DM Serif Display"/>
              <a:buChar char="•"/>
              <a:defRPr sz="3200" i="0" u="none" strike="noStrike" cap="none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1F1F1F"/>
              </a:buClr>
              <a:buSzPts val="2800"/>
              <a:buFont typeface="DM Sans"/>
              <a:buChar char="–"/>
              <a:defRPr sz="28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1F1F1F"/>
              </a:buClr>
              <a:buSzPts val="2400"/>
              <a:buFont typeface="DM Sans"/>
              <a:buChar char="•"/>
              <a:defRPr sz="24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1F1F"/>
              </a:buClr>
              <a:buSzPts val="2000"/>
              <a:buFont typeface="DM Sans"/>
              <a:buChar char="–"/>
              <a:defRPr sz="20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1F1F"/>
              </a:buClr>
              <a:buSzPts val="2000"/>
              <a:buFont typeface="DM Sans"/>
              <a:buChar char="»"/>
              <a:defRPr sz="20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rgbClr val="1F1F1F"/>
              </a:buClr>
              <a:buSzPts val="2000"/>
              <a:buFont typeface="DM Sans"/>
              <a:buChar char="•"/>
              <a:defRPr sz="20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rgbClr val="1F1F1F"/>
              </a:buClr>
              <a:buSzPts val="2000"/>
              <a:buFont typeface="DM Sans"/>
              <a:buChar char="•"/>
              <a:defRPr sz="20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rgbClr val="1F1F1F"/>
              </a:buClr>
              <a:buSzPts val="2000"/>
              <a:buFont typeface="DM Sans"/>
              <a:buChar char="•"/>
              <a:defRPr sz="20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rgbClr val="1F1F1F"/>
              </a:buClr>
              <a:buSzPts val="2000"/>
              <a:buFont typeface="DM Sans"/>
              <a:buChar char="•"/>
              <a:defRPr sz="2000" i="0" u="none" strike="noStrike" cap="none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332991"/>
          </a:xfrm>
          <a:prstGeom prst="rect">
            <a:avLst/>
          </a:prstGeom>
        </p:spPr>
      </p:pic>
      <p:sp>
        <p:nvSpPr>
          <p:cNvPr id="8" name="Shape 0"/>
          <p:cNvSpPr/>
          <p:nvPr/>
        </p:nvSpPr>
        <p:spPr>
          <a:xfrm>
            <a:off x="0" y="-1"/>
            <a:ext cx="18385612" cy="10332991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pic>
        <p:nvPicPr>
          <p:cNvPr id="37" name="Google Shape;37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82425" y="1844725"/>
            <a:ext cx="6857976" cy="6857976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6"/>
          <p:cNvSpPr txBox="1"/>
          <p:nvPr/>
        </p:nvSpPr>
        <p:spPr>
          <a:xfrm>
            <a:off x="1916723" y="2103450"/>
            <a:ext cx="14649779" cy="3988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9600" dirty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Конфликт интересов на </a:t>
            </a:r>
            <a:r>
              <a:rPr lang="en-US" sz="9600" dirty="0" smtClean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гос</a:t>
            </a:r>
            <a:r>
              <a:rPr lang="ru-RU" sz="9600" dirty="0" smtClean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ударственной </a:t>
            </a:r>
            <a:r>
              <a:rPr lang="en-US" sz="9600" dirty="0" smtClean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службе</a:t>
            </a:r>
            <a:r>
              <a:rPr lang="en-US" sz="9600" dirty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: </a:t>
            </a:r>
            <a:r>
              <a:rPr lang="ru-RU" sz="9600" dirty="0" smtClean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типичные </a:t>
            </a:r>
            <a:r>
              <a:rPr lang="ru-RU" sz="9600" dirty="0" smtClean="0">
                <a:solidFill>
                  <a:srgbClr val="1F1E1E"/>
                </a:solidFill>
                <a:latin typeface="Century" panose="02040604050505020304" pitchFamily="18" charset="0"/>
                <a:ea typeface="Sora Semi Bold" pitchFamily="34" charset="-122"/>
                <a:cs typeface="Sora Semi Bold" pitchFamily="34" charset="-120"/>
              </a:rPr>
              <a:t>ситуации</a:t>
            </a:r>
            <a:endParaRPr lang="en-US" sz="9600" dirty="0">
              <a:latin typeface="Century" panose="02040604050505020304" pitchFamily="18" charset="0"/>
            </a:endParaRPr>
          </a:p>
        </p:txBody>
      </p:sp>
      <p:sp>
        <p:nvSpPr>
          <p:cNvPr id="39" name="Google Shape;39;p6"/>
          <p:cNvSpPr txBox="1"/>
          <p:nvPr/>
        </p:nvSpPr>
        <p:spPr>
          <a:xfrm>
            <a:off x="1619204" y="240863"/>
            <a:ext cx="16376316" cy="541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i="0" u="none" strike="noStrike" cap="none" dirty="0" smtClean="0">
                <a:solidFill>
                  <a:schemeClr val="tx1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Министерство социальной политики Свердловской области </a:t>
            </a:r>
            <a:endParaRPr sz="4400" b="1" dirty="0">
              <a:solidFill>
                <a:schemeClr val="tx1"/>
              </a:solidFill>
            </a:endParaRPr>
          </a:p>
        </p:txBody>
      </p:sp>
      <p:sp>
        <p:nvSpPr>
          <p:cNvPr id="40" name="Google Shape;40;p6"/>
          <p:cNvSpPr txBox="1"/>
          <p:nvPr/>
        </p:nvSpPr>
        <p:spPr>
          <a:xfrm>
            <a:off x="5583827" y="6732670"/>
            <a:ext cx="9925803" cy="17727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90000"/>
              </a:lnSpc>
            </a:pPr>
            <a:r>
              <a:rPr lang="ru-RU" sz="3200" dirty="0" smtClean="0">
                <a:latin typeface="Century" panose="02040604050505020304" pitchFamily="18" charset="0"/>
              </a:rPr>
              <a:t>Для лиц</a:t>
            </a:r>
            <a:r>
              <a:rPr lang="ru-RU" sz="3200" dirty="0">
                <a:latin typeface="Century" panose="02040604050505020304" pitchFamily="18" charset="0"/>
              </a:rPr>
              <a:t>, </a:t>
            </a:r>
            <a:r>
              <a:rPr lang="ru-RU" sz="3200" dirty="0" smtClean="0">
                <a:latin typeface="Century" panose="02040604050505020304" pitchFamily="18" charset="0"/>
              </a:rPr>
              <a:t>осуществляющих региональный государственный контроль в </a:t>
            </a:r>
            <a:r>
              <a:rPr lang="ru-RU" sz="3200" dirty="0">
                <a:latin typeface="Century" panose="02040604050505020304" pitchFamily="18" charset="0"/>
              </a:rPr>
              <a:t>сфере социального </a:t>
            </a:r>
            <a:r>
              <a:rPr lang="ru-RU" sz="3200" dirty="0" smtClean="0">
                <a:latin typeface="Century" panose="02040604050505020304" pitchFamily="18" charset="0"/>
              </a:rPr>
              <a:t>обслуживания граждан, социальной защиты населения, опеки и попечительства  </a:t>
            </a:r>
            <a:endParaRPr sz="3200" dirty="0">
              <a:latin typeface="Century" panose="02040604050505020304" pitchFamily="18" charset="0"/>
            </a:endParaRPr>
          </a:p>
        </p:txBody>
      </p:sp>
      <p:sp>
        <p:nvSpPr>
          <p:cNvPr id="41" name="Google Shape;41;p6"/>
          <p:cNvSpPr txBox="1"/>
          <p:nvPr/>
        </p:nvSpPr>
        <p:spPr>
          <a:xfrm>
            <a:off x="11636816" y="9269270"/>
            <a:ext cx="5631276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0" i="0" u="none" strike="noStrike" cap="none" dirty="0" smtClean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2026 год</a:t>
            </a:r>
            <a:endParaRPr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8288000" cy="10287000"/>
          </a:xfrm>
          <a:prstGeom prst="rect">
            <a:avLst/>
          </a:prstGeom>
        </p:spPr>
      </p:pic>
      <p:sp>
        <p:nvSpPr>
          <p:cNvPr id="8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50" name="Google Shape;50;p7"/>
          <p:cNvSpPr txBox="1"/>
          <p:nvPr/>
        </p:nvSpPr>
        <p:spPr>
          <a:xfrm>
            <a:off x="582551" y="693167"/>
            <a:ext cx="7106100" cy="4013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10400" dirty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Что такое конфликт </a:t>
            </a:r>
            <a:r>
              <a:rPr lang="ru-RU" sz="10400" dirty="0" smtClean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интересов</a:t>
            </a:r>
            <a:endParaRPr lang="ru-RU" sz="10400" dirty="0">
              <a:solidFill>
                <a:srgbClr val="1F1F1F"/>
              </a:solidFill>
              <a:latin typeface="DM Serif Display"/>
              <a:ea typeface="DM Serif Display"/>
              <a:cs typeface="DM Serif Display"/>
              <a:sym typeface="DM Serif Display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47" name="Google Shape;47;p7"/>
          <p:cNvGrpSpPr/>
          <p:nvPr/>
        </p:nvGrpSpPr>
        <p:grpSpPr>
          <a:xfrm>
            <a:off x="582551" y="584833"/>
            <a:ext cx="17357106" cy="9132773"/>
            <a:chOff x="-13368504" y="-4412923"/>
            <a:chExt cx="23142805" cy="2981151"/>
          </a:xfrm>
        </p:grpSpPr>
        <p:sp>
          <p:nvSpPr>
            <p:cNvPr id="49" name="Google Shape;49;p7"/>
            <p:cNvSpPr txBox="1"/>
            <p:nvPr/>
          </p:nvSpPr>
          <p:spPr>
            <a:xfrm>
              <a:off x="-13368504" y="-2124984"/>
              <a:ext cx="14976102" cy="6932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>
                <a:lnSpc>
                  <a:spcPct val="115000"/>
                </a:lnSpc>
              </a:pPr>
              <a:r>
                <a:rPr lang="ru-RU" sz="2000" dirty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  <a:t>Приказ Министерства социальной политики Свердловской области от 06.05.2016 № 185 </a:t>
              </a:r>
              <a:r>
                <a:rPr lang="ru-RU" sz="2000" dirty="0" smtClean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  <a:t/>
              </a:r>
              <a:br>
                <a:rPr lang="ru-RU" sz="2000" dirty="0" smtClean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</a:br>
              <a:r>
                <a:rPr lang="ru-RU" sz="2000" dirty="0" smtClean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  <a:t>«</a:t>
              </a:r>
              <a:r>
                <a:rPr lang="ru-RU" sz="2000" dirty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  <a:t>Об утверждении Порядка сообщения государственными гражданскими служащими Свердловской области, замещающими должности государственной гражданской службы Свердловской области в Министерстве социальной политики Свердловской области, </a:t>
              </a:r>
              <a:endParaRPr lang="ru-RU" sz="2000" dirty="0" smtClean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lvl="0">
                <a:lnSpc>
                  <a:spcPct val="115000"/>
                </a:lnSpc>
              </a:pPr>
              <a:r>
                <a:rPr lang="ru-RU" sz="2000" dirty="0" smtClean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  <a:t>о </a:t>
              </a:r>
              <a:r>
                <a:rPr lang="ru-RU" sz="2000" dirty="0">
                  <a:solidFill>
                    <a:schemeClr val="bg2">
                      <a:lumMod val="50000"/>
                    </a:schemeClr>
                  </a:solidFill>
                  <a:latin typeface="DM Sans"/>
                  <a:ea typeface="DM Sans"/>
                  <a:cs typeface="DM Sans"/>
                  <a:sym typeface="DM Sans"/>
                </a:rPr>
                <a:t>возникновении личной заинтересованности при исполнении должностных обязанностей, которая приводит или может привести к конфликту интересов»</a:t>
              </a:r>
              <a:endParaRPr sz="20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8" name="Google Shape;48;p7"/>
            <p:cNvSpPr txBox="1"/>
            <p:nvPr/>
          </p:nvSpPr>
          <p:spPr>
            <a:xfrm>
              <a:off x="291637" y="-4412923"/>
              <a:ext cx="9482664" cy="13261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endParaRPr lang="ru-RU" sz="2400" b="1" dirty="0" smtClean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endParaRPr>
            </a:p>
            <a:p>
              <a:pPr lvl="0"/>
              <a:r>
                <a:rPr lang="ru-RU" sz="24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Конфликт интересов - </a:t>
              </a:r>
              <a:r>
                <a:rPr lang="ru-RU" sz="2400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ситуация</a:t>
              </a:r>
              <a:r>
                <a:rPr lang="ru-RU" sz="2400" dirty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, при которой личная заинтересованность (прямая или косвенная) лица, замещающего должность, замещение которой предусматривает обязанность принимать меры по предотвращению и урегулированию конфликта интересов, влияет или может повлиять </a:t>
              </a:r>
              <a:r>
                <a:rPr lang="ru-RU" sz="2400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на </a:t>
              </a:r>
              <a:r>
                <a:rPr lang="ru-RU" sz="2400" dirty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надлежащее, объективное и беспристрастное исполнение </a:t>
              </a:r>
              <a:r>
                <a:rPr lang="ru-RU" sz="2400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им </a:t>
              </a:r>
              <a:r>
                <a:rPr lang="ru-RU" sz="2400" dirty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должностных (служебных) обязанностей (осуществление полномочий).</a:t>
              </a:r>
            </a:p>
          </p:txBody>
        </p:sp>
      </p:grpSp>
      <p:sp>
        <p:nvSpPr>
          <p:cNvPr id="9" name="Google Shape;49;p7"/>
          <p:cNvSpPr txBox="1"/>
          <p:nvPr/>
        </p:nvSpPr>
        <p:spPr>
          <a:xfrm>
            <a:off x="582551" y="6601252"/>
            <a:ext cx="6498123" cy="849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Федеральный закон от 25.12.2008 N 273-ФЗ</a:t>
            </a:r>
          </a:p>
          <a:p>
            <a:pPr lvl="0">
              <a:lnSpc>
                <a:spcPct val="115000"/>
              </a:lnSpc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«О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противодействии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коррупции»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0" name="Google Shape;49;p7"/>
          <p:cNvSpPr txBox="1"/>
          <p:nvPr/>
        </p:nvSpPr>
        <p:spPr>
          <a:xfrm>
            <a:off x="631075" y="5016815"/>
            <a:ext cx="6409275" cy="1274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Федеральный закон от 27.07.2004 N 79-ФЗ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«О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государственной гражданской службе Российской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DM Sans"/>
                <a:ea typeface="DM Sans"/>
                <a:cs typeface="DM Sans"/>
                <a:sym typeface="DM Sans"/>
              </a:rPr>
              <a:t>Федерации»</a:t>
            </a:r>
            <a:endParaRPr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0"/>
          <p:cNvSpPr/>
          <p:nvPr/>
        </p:nvSpPr>
        <p:spPr>
          <a:xfrm>
            <a:off x="152400" y="15240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14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pic>
        <p:nvPicPr>
          <p:cNvPr id="13" name="Google Shape;70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912027" y="152400"/>
            <a:ext cx="16361325" cy="1636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37812" y="6536839"/>
            <a:ext cx="7500351" cy="750035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8"/>
          <p:cNvSpPr txBox="1"/>
          <p:nvPr/>
        </p:nvSpPr>
        <p:spPr>
          <a:xfrm>
            <a:off x="863809" y="408312"/>
            <a:ext cx="16230600" cy="10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8799" dirty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Типичные ситуации: </a:t>
            </a:r>
            <a:endParaRPr dirty="0"/>
          </a:p>
        </p:txBody>
      </p:sp>
      <p:grpSp>
        <p:nvGrpSpPr>
          <p:cNvPr id="57" name="Google Shape;57;p8"/>
          <p:cNvGrpSpPr/>
          <p:nvPr/>
        </p:nvGrpSpPr>
        <p:grpSpPr>
          <a:xfrm>
            <a:off x="592670" y="2122435"/>
            <a:ext cx="5217580" cy="9783462"/>
            <a:chOff x="0" y="-74733"/>
            <a:chExt cx="6320708" cy="11048583"/>
          </a:xfrm>
        </p:grpSpPr>
        <p:sp>
          <p:nvSpPr>
            <p:cNvPr id="58" name="Google Shape;58;p8"/>
            <p:cNvSpPr txBox="1"/>
            <p:nvPr/>
          </p:nvSpPr>
          <p:spPr>
            <a:xfrm>
              <a:off x="330657" y="-74733"/>
              <a:ext cx="5685300" cy="131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Проверка </a:t>
              </a:r>
              <a:r>
                <a:rPr lang="ru-RU" sz="3200" b="1" dirty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«своего» </a:t>
              </a:r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человека</a:t>
              </a:r>
              <a:endParaRPr b="1" dirty="0"/>
            </a:p>
          </p:txBody>
        </p:sp>
        <p:sp>
          <p:nvSpPr>
            <p:cNvPr id="59" name="Google Shape;59;p8"/>
            <p:cNvSpPr txBox="1"/>
            <p:nvPr/>
          </p:nvSpPr>
          <p:spPr>
            <a:xfrm>
              <a:off x="0" y="1370330"/>
              <a:ext cx="6320708" cy="96035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Государственный служащий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включен </a:t>
              </a:r>
              <a:r>
                <a:rPr lang="ru-RU" sz="24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в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состав </a:t>
              </a:r>
              <a:r>
                <a:rPr lang="ru-RU" sz="24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комиссии для проведения плановой проверки финансово-хозяйственной деятельности подведомственного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учреждения. </a:t>
              </a:r>
              <a:r>
                <a:rPr lang="ru-RU" sz="24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Руководителем этого учреждения является его бывший однокурсник, с которым их связывают не только дружеские, но и совместные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интересы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(например у однокурсника взята сумма в долг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).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4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 smtClean="0">
                  <a:latin typeface="Cambria" panose="02040503050406030204" pitchFamily="18" charset="0"/>
                </a:rPr>
                <a:t>Указанные </a:t>
              </a:r>
              <a:r>
                <a:rPr lang="ru-RU" sz="2400" dirty="0">
                  <a:latin typeface="Cambria" panose="02040503050406030204" pitchFamily="18" charset="0"/>
                </a:rPr>
                <a:t>обстоятельства свидетельствуют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о наличии личной заинтересованности </a:t>
              </a:r>
              <a:r>
                <a:rPr lang="ru-RU" sz="2400" dirty="0" smtClean="0">
                  <a:latin typeface="Cambria" panose="02040503050406030204" pitchFamily="18" charset="0"/>
                </a:rPr>
                <a:t>государственного служащего, </a:t>
              </a:r>
              <a:r>
                <a:rPr lang="ru-RU" sz="2400" dirty="0">
                  <a:latin typeface="Cambria" panose="02040503050406030204" pitchFamily="18" charset="0"/>
                </a:rPr>
                <a:t>которая может повлиять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на объективность и беспристрастность </a:t>
              </a:r>
              <a:r>
                <a:rPr lang="ru-RU" sz="2400" dirty="0" smtClean="0">
                  <a:latin typeface="Cambria" panose="02040503050406030204" pitchFamily="18" charset="0"/>
                </a:rPr>
                <a:t>проверки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 smtClean="0">
                  <a:latin typeface="Cambria" panose="02040503050406030204" pitchFamily="18" charset="0"/>
                </a:rPr>
                <a:t>и </a:t>
              </a:r>
              <a:r>
                <a:rPr lang="ru-RU" sz="2400" dirty="0">
                  <a:latin typeface="Cambria" panose="02040503050406030204" pitchFamily="18" charset="0"/>
                </a:rPr>
                <a:t>принятия решения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по ее результатам, что создает риск возникновения конфликта интересов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dirty="0"/>
            </a:p>
          </p:txBody>
        </p:sp>
      </p:grpSp>
      <p:grpSp>
        <p:nvGrpSpPr>
          <p:cNvPr id="60" name="Google Shape;60;p8"/>
          <p:cNvGrpSpPr/>
          <p:nvPr/>
        </p:nvGrpSpPr>
        <p:grpSpPr>
          <a:xfrm>
            <a:off x="6471906" y="2523537"/>
            <a:ext cx="5775058" cy="9746635"/>
            <a:chOff x="72061" y="-1428948"/>
            <a:chExt cx="5852400" cy="12995515"/>
          </a:xfrm>
        </p:grpSpPr>
        <p:sp>
          <p:nvSpPr>
            <p:cNvPr id="61" name="Google Shape;61;p8"/>
            <p:cNvSpPr txBox="1"/>
            <p:nvPr/>
          </p:nvSpPr>
          <p:spPr>
            <a:xfrm>
              <a:off x="72061" y="-1428948"/>
              <a:ext cx="5685300" cy="656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Участие в конкурсе</a:t>
              </a:r>
              <a:endParaRPr b="1" dirty="0"/>
            </a:p>
          </p:txBody>
        </p:sp>
        <p:sp>
          <p:nvSpPr>
            <p:cNvPr id="62" name="Google Shape;62;p8"/>
            <p:cNvSpPr txBox="1"/>
            <p:nvPr/>
          </p:nvSpPr>
          <p:spPr>
            <a:xfrm>
              <a:off x="72061" y="-215121"/>
              <a:ext cx="5852400" cy="117816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Государственный служащий </a:t>
              </a: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участвует </a:t>
              </a:r>
              <a:endParaRPr lang="ru-RU" sz="22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в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проведении процедуры оценки заявок </a:t>
              </a:r>
              <a:endParaRPr lang="ru-RU" sz="22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на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предоставление государственной </a:t>
              </a: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субсидии при проведении конкурса. </a:t>
              </a: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/>
              </a:r>
              <a:b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</a:b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Среди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лиц, претендующих на получение субсидии, </a:t>
              </a: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- организация, учредителем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(участником) которой является супруга указанного государственного служащего.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В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связи с тем, что </a:t>
              </a: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государственный служащий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в силу должностных обязанностей имеет доступ </a:t>
              </a:r>
              <a:endParaRPr lang="ru-RU" sz="22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к конфиденциальной информации, относящейся к конкурсу,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а также </a:t>
              </a:r>
              <a:endParaRPr lang="ru-RU" sz="22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к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персональным данным и конкурентной информации иных претендентов, его участие в </a:t>
              </a: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процедуре оценки заявок создает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условия для возникновения личной заинтересованности. </a:t>
              </a:r>
              <a:endParaRPr lang="ru-RU" sz="22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2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Данная </a:t>
              </a:r>
              <a:r>
                <a:rPr lang="ru-RU" sz="22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личная заинтересованность может привести к конфликту интересов — ситуации, при которой возможность получения преимущества (в том числе информационного) для супруги (учредителя организации-претендента) влияет или может повлиять на надлежащее, объективное и беспристрастное исполнение служащим должностных обязанностей</a:t>
              </a:r>
              <a:endParaRPr sz="2200" dirty="0"/>
            </a:p>
          </p:txBody>
        </p:sp>
      </p:grpSp>
      <p:grpSp>
        <p:nvGrpSpPr>
          <p:cNvPr id="63" name="Google Shape;63;p8"/>
          <p:cNvGrpSpPr/>
          <p:nvPr/>
        </p:nvGrpSpPr>
        <p:grpSpPr>
          <a:xfrm>
            <a:off x="12696955" y="2424625"/>
            <a:ext cx="5336210" cy="10101697"/>
            <a:chOff x="-397781" y="-1256030"/>
            <a:chExt cx="7114946" cy="11535657"/>
          </a:xfrm>
        </p:grpSpPr>
        <p:sp>
          <p:nvSpPr>
            <p:cNvPr id="64" name="Google Shape;64;p8"/>
            <p:cNvSpPr txBox="1"/>
            <p:nvPr/>
          </p:nvSpPr>
          <p:spPr>
            <a:xfrm>
              <a:off x="3" y="-1256030"/>
              <a:ext cx="5685299" cy="131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Усыновление </a:t>
              </a:r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знакомыми</a:t>
              </a:r>
              <a:endParaRPr b="1" dirty="0"/>
            </a:p>
          </p:txBody>
        </p:sp>
        <p:sp>
          <p:nvSpPr>
            <p:cNvPr id="65" name="Google Shape;65;p8"/>
            <p:cNvSpPr txBox="1"/>
            <p:nvPr/>
          </p:nvSpPr>
          <p:spPr>
            <a:xfrm>
              <a:off x="-397781" y="189033"/>
              <a:ext cx="7114946" cy="100905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Государственный служащий органа опеки и попечительства  </a:t>
              </a:r>
              <a:r>
                <a:rPr lang="ru-RU" sz="24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готовит заключение о возможности граждан быть усыновителями. </a:t>
              </a:r>
              <a:endParaRPr lang="ru-RU" sz="24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Заявителями </a:t>
              </a:r>
              <a:r>
                <a:rPr lang="ru-RU" sz="24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является семейная пара — друзья детства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государственного служащего. </a:t>
              </a:r>
              <a:endParaRPr lang="ru-RU" sz="2400" dirty="0" smtClean="0">
                <a:solidFill>
                  <a:srgbClr val="1F1F1F"/>
                </a:solidFill>
                <a:latin typeface="DM Sans"/>
                <a:ea typeface="DM Sans"/>
                <a:cs typeface="DM Sans"/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Государственный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служащий заинтересован </a:t>
              </a:r>
              <a:r>
                <a:rPr lang="ru-RU" sz="2400" dirty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в положительном исходе дела для друзей, даже если их жилищные или материальные условия </a:t>
              </a:r>
              <a:r>
                <a:rPr lang="ru-RU" sz="2400" dirty="0" smtClean="0">
                  <a:solidFill>
                    <a:srgbClr val="1F1F1F"/>
                  </a:solidFill>
                  <a:latin typeface="DM Sans"/>
                  <a:ea typeface="DM Sans"/>
                  <a:cs typeface="DM Sans"/>
                  <a:sym typeface="DM Sans"/>
                </a:rPr>
                <a:t>не соответствуют установленным требованиям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400" dirty="0">
                <a:solidFill>
                  <a:srgbClr val="1F1F1F"/>
                </a:solidFill>
                <a:sym typeface="DM Sans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Указанные обстоятельства свидетельствуют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о наличии личной заинтересованности государственного служащего</a:t>
              </a:r>
              <a:r>
                <a:rPr lang="ru-RU" sz="2400" dirty="0" smtClean="0">
                  <a:latin typeface="Cambria" panose="02040503050406030204" pitchFamily="18" charset="0"/>
                </a:rPr>
                <a:t>, </a:t>
              </a:r>
              <a:r>
                <a:rPr lang="ru-RU" sz="2400" dirty="0">
                  <a:latin typeface="Cambria" panose="02040503050406030204" pitchFamily="18" charset="0"/>
                </a:rPr>
                <a:t>которая может повлиять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на объективность и беспристрастность проведения проверки и принятия решения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400" dirty="0">
                  <a:latin typeface="Cambria" panose="02040503050406030204" pitchFamily="18" charset="0"/>
                </a:rPr>
                <a:t>по ее результатам, что создает риск возникновения конфликта интересов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dirty="0"/>
            </a:p>
          </p:txBody>
        </p:sp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8288000" cy="10287000"/>
          </a:xfrm>
          <a:prstGeom prst="rect">
            <a:avLst/>
          </a:prstGeom>
        </p:spPr>
      </p:pic>
      <p:sp>
        <p:nvSpPr>
          <p:cNvPr id="8" name="Shape 0"/>
          <p:cNvSpPr/>
          <p:nvPr/>
        </p:nvSpPr>
        <p:spPr>
          <a:xfrm>
            <a:off x="0" y="-15240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11" name="Google Shape;56;p8"/>
          <p:cNvSpPr txBox="1"/>
          <p:nvPr/>
        </p:nvSpPr>
        <p:spPr>
          <a:xfrm>
            <a:off x="582551" y="151367"/>
            <a:ext cx="10820191" cy="10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8799" dirty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Типичные ситуации: </a:t>
            </a:r>
            <a:endParaRPr dirty="0"/>
          </a:p>
        </p:txBody>
      </p:sp>
      <p:grpSp>
        <p:nvGrpSpPr>
          <p:cNvPr id="12" name="Google Shape;57;p8"/>
          <p:cNvGrpSpPr/>
          <p:nvPr/>
        </p:nvGrpSpPr>
        <p:grpSpPr>
          <a:xfrm>
            <a:off x="582551" y="1686932"/>
            <a:ext cx="6180199" cy="7704854"/>
            <a:chOff x="-20663" y="-74733"/>
            <a:chExt cx="6661548" cy="10273143"/>
          </a:xfrm>
        </p:grpSpPr>
        <p:sp>
          <p:nvSpPr>
            <p:cNvPr id="13" name="Google Shape;58;p8"/>
            <p:cNvSpPr txBox="1"/>
            <p:nvPr/>
          </p:nvSpPr>
          <p:spPr>
            <a:xfrm>
              <a:off x="330657" y="-74733"/>
              <a:ext cx="5685300" cy="656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Конфликт с </a:t>
              </a:r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соседом</a:t>
              </a:r>
              <a:endParaRPr b="1" dirty="0"/>
            </a:p>
          </p:txBody>
        </p:sp>
        <p:sp>
          <p:nvSpPr>
            <p:cNvPr id="14" name="Google Shape;59;p8"/>
            <p:cNvSpPr txBox="1"/>
            <p:nvPr/>
          </p:nvSpPr>
          <p:spPr>
            <a:xfrm>
              <a:off x="-20663" y="891243"/>
              <a:ext cx="6661548" cy="93071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Специалисту органа опеки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и </a:t>
              </a:r>
              <a:r>
                <a:rPr lang="ru-RU" sz="2100" dirty="0">
                  <a:latin typeface="Cambria" panose="02040503050406030204" pitchFamily="18" charset="0"/>
                </a:rPr>
                <a:t>попечительства </a:t>
              </a:r>
              <a:r>
                <a:rPr lang="ru-RU" sz="2100" dirty="0" smtClean="0">
                  <a:latin typeface="Cambria" panose="02040503050406030204" pitchFamily="18" charset="0"/>
                </a:rPr>
                <a:t>дано поручение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 </a:t>
              </a:r>
              <a:r>
                <a:rPr lang="ru-RU" sz="2100" dirty="0">
                  <a:latin typeface="Cambria" panose="02040503050406030204" pitchFamily="18" charset="0"/>
                </a:rPr>
                <a:t>о проведении обследования жилищно-бытовых условий семьи в рамках проверки поступившего из школы сигнала о ненадлежащем исполнении </a:t>
              </a:r>
              <a:r>
                <a:rPr lang="ru-RU" sz="2100" dirty="0" smtClean="0">
                  <a:latin typeface="Cambria" panose="02040503050406030204" pitchFamily="18" charset="0"/>
                </a:rPr>
                <a:t>родителями  своих обязанностей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по воспитанию ребенка.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При </a:t>
              </a:r>
              <a:r>
                <a:rPr lang="ru-RU" sz="2100" dirty="0">
                  <a:latin typeface="Cambria" panose="02040503050406030204" pitchFamily="18" charset="0"/>
                </a:rPr>
                <a:t>прибытии по </a:t>
              </a:r>
              <a:r>
                <a:rPr lang="ru-RU" sz="2100" dirty="0" smtClean="0">
                  <a:latin typeface="Cambria" panose="02040503050406030204" pitchFamily="18" charset="0"/>
                </a:rPr>
                <a:t>адресу, специалистом </a:t>
              </a:r>
              <a:r>
                <a:rPr lang="ru-RU" sz="2100" dirty="0">
                  <a:latin typeface="Cambria" panose="02040503050406030204" pitchFamily="18" charset="0"/>
                </a:rPr>
                <a:t>установлено, что проверяемая семья является </a:t>
              </a:r>
              <a:r>
                <a:rPr lang="ru-RU" sz="2100" dirty="0" smtClean="0">
                  <a:latin typeface="Cambria" panose="02040503050406030204" pitchFamily="18" charset="0"/>
                </a:rPr>
                <a:t>родственниками его соседей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по </a:t>
              </a:r>
              <a:r>
                <a:rPr lang="ru-RU" sz="2100" dirty="0">
                  <a:latin typeface="Cambria" panose="02040503050406030204" pitchFamily="18" charset="0"/>
                </a:rPr>
                <a:t>лестничной </a:t>
              </a:r>
              <a:r>
                <a:rPr lang="ru-RU" sz="2100" dirty="0" smtClean="0">
                  <a:latin typeface="Cambria" panose="02040503050406030204" pitchFamily="18" charset="0"/>
                </a:rPr>
                <a:t>клетке, с которыми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у</a:t>
              </a:r>
              <a:r>
                <a:rPr lang="ru-RU" sz="2100" dirty="0" smtClean="0">
                  <a:latin typeface="Cambria" panose="02040503050406030204" pitchFamily="18" charset="0"/>
                </a:rPr>
                <a:t> специалиста, сложились </a:t>
              </a:r>
              <a:r>
                <a:rPr lang="ru-RU" sz="2100" dirty="0">
                  <a:latin typeface="Cambria" panose="02040503050406030204" pitchFamily="18" charset="0"/>
                </a:rPr>
                <a:t>личные неприязненные </a:t>
              </a:r>
              <a:r>
                <a:rPr lang="ru-RU" sz="2100" dirty="0" smtClean="0">
                  <a:latin typeface="Cambria" panose="02040503050406030204" pitchFamily="18" charset="0"/>
                </a:rPr>
                <a:t>отношения, обусловленные </a:t>
              </a:r>
              <a:r>
                <a:rPr lang="ru-RU" sz="2100" dirty="0">
                  <a:latin typeface="Cambria" panose="02040503050406030204" pitchFamily="18" charset="0"/>
                </a:rPr>
                <a:t>длительным конфликтом по вопросам использования придомовой территории (парковки).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Указанные </a:t>
              </a:r>
              <a:r>
                <a:rPr lang="ru-RU" sz="2100" dirty="0">
                  <a:latin typeface="Cambria" panose="02040503050406030204" pitchFamily="18" charset="0"/>
                </a:rPr>
                <a:t>обстоятельства свидетельствуют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о </a:t>
              </a:r>
              <a:r>
                <a:rPr lang="ru-RU" sz="2100" dirty="0">
                  <a:latin typeface="Cambria" panose="02040503050406030204" pitchFamily="18" charset="0"/>
                </a:rPr>
                <a:t>наличии личной заинтересованности специалиста, которая может повлиять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на </a:t>
              </a:r>
              <a:r>
                <a:rPr lang="ru-RU" sz="2100" dirty="0">
                  <a:latin typeface="Cambria" panose="02040503050406030204" pitchFamily="18" charset="0"/>
                </a:rPr>
                <a:t>объективность </a:t>
              </a:r>
              <a:r>
                <a:rPr lang="ru-RU" sz="2100" dirty="0" smtClean="0">
                  <a:latin typeface="Cambria" panose="02040503050406030204" pitchFamily="18" charset="0"/>
                </a:rPr>
                <a:t>и </a:t>
              </a:r>
              <a:r>
                <a:rPr lang="ru-RU" sz="2100" dirty="0">
                  <a:latin typeface="Cambria" panose="02040503050406030204" pitchFamily="18" charset="0"/>
                </a:rPr>
                <a:t>беспристрастность проведения проверки и </a:t>
              </a:r>
              <a:r>
                <a:rPr lang="ru-RU" sz="2100" dirty="0" smtClean="0">
                  <a:latin typeface="Cambria" panose="02040503050406030204" pitchFamily="18" charset="0"/>
                </a:rPr>
                <a:t>принятия решения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по</a:t>
              </a:r>
              <a:r>
                <a:rPr lang="ru-RU" sz="2100" dirty="0" smtClean="0">
                  <a:latin typeface="Cambria" panose="02040503050406030204" pitchFamily="18" charset="0"/>
                </a:rPr>
                <a:t> </a:t>
              </a:r>
              <a:r>
                <a:rPr lang="ru-RU" sz="2100" dirty="0">
                  <a:latin typeface="Cambria" panose="02040503050406030204" pitchFamily="18" charset="0"/>
                </a:rPr>
                <a:t>ее </a:t>
              </a:r>
              <a:r>
                <a:rPr lang="ru-RU" sz="2100" dirty="0" smtClean="0">
                  <a:latin typeface="Cambria" panose="02040503050406030204" pitchFamily="18" charset="0"/>
                </a:rPr>
                <a:t>результатам, </a:t>
              </a:r>
              <a:r>
                <a:rPr lang="ru-RU" sz="2100" dirty="0">
                  <a:latin typeface="Cambria" panose="02040503050406030204" pitchFamily="18" charset="0"/>
                </a:rPr>
                <a:t>что создает риск возникновения конфликта интересов</a:t>
              </a:r>
              <a:endParaRPr sz="2100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5" name="Google Shape;57;p8"/>
          <p:cNvGrpSpPr/>
          <p:nvPr/>
        </p:nvGrpSpPr>
        <p:grpSpPr>
          <a:xfrm>
            <a:off x="7027072" y="1659065"/>
            <a:ext cx="10831203" cy="8079136"/>
            <a:chOff x="-20663" y="-93644"/>
            <a:chExt cx="6329733" cy="10772185"/>
          </a:xfrm>
        </p:grpSpPr>
        <p:sp>
          <p:nvSpPr>
            <p:cNvPr id="16" name="Google Shape;58;p8"/>
            <p:cNvSpPr txBox="1"/>
            <p:nvPr/>
          </p:nvSpPr>
          <p:spPr>
            <a:xfrm>
              <a:off x="237354" y="-93644"/>
              <a:ext cx="5685300" cy="656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Предоставление </a:t>
              </a:r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социальных услуг</a:t>
              </a:r>
              <a:endParaRPr b="1" dirty="0"/>
            </a:p>
          </p:txBody>
        </p:sp>
        <p:sp>
          <p:nvSpPr>
            <p:cNvPr id="17" name="Google Shape;59;p8"/>
            <p:cNvSpPr txBox="1"/>
            <p:nvPr/>
          </p:nvSpPr>
          <p:spPr>
            <a:xfrm>
              <a:off x="-20663" y="891243"/>
              <a:ext cx="6329733" cy="97872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Специалист </a:t>
              </a:r>
              <a:r>
                <a:rPr lang="ru-RU" sz="2200" dirty="0">
                  <a:latin typeface="Cambria" panose="02040503050406030204" pitchFamily="18" charset="0"/>
                </a:rPr>
                <a:t>контрольно-ревизионного </a:t>
              </a:r>
              <a:r>
                <a:rPr lang="ru-RU" sz="2200" dirty="0" smtClean="0">
                  <a:latin typeface="Cambria" panose="02040503050406030204" pitchFamily="18" charset="0"/>
                </a:rPr>
                <a:t>отдела (его супруг), </a:t>
              </a:r>
              <a:r>
                <a:rPr lang="ru-RU" sz="2200" dirty="0">
                  <a:latin typeface="Cambria" panose="02040503050406030204" pitchFamily="18" charset="0"/>
                </a:rPr>
                <a:t>являясь законным представителем несовершеннолетнего ребёнка, имеющего инвалидность, </a:t>
              </a:r>
              <a:endParaRPr lang="ru-RU" sz="22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в </a:t>
              </a:r>
              <a:r>
                <a:rPr lang="ru-RU" sz="2200" dirty="0">
                  <a:latin typeface="Cambria" panose="02040503050406030204" pitchFamily="18" charset="0"/>
                </a:rPr>
                <a:t>частном порядке </a:t>
              </a:r>
              <a:r>
                <a:rPr lang="ru-RU" sz="2200" dirty="0" smtClean="0">
                  <a:latin typeface="Cambria" panose="02040503050406030204" pitchFamily="18" charset="0"/>
                </a:rPr>
                <a:t>обратился </a:t>
              </a:r>
              <a:r>
                <a:rPr lang="ru-RU" sz="2200" dirty="0">
                  <a:latin typeface="Cambria" panose="02040503050406030204" pitchFamily="18" charset="0"/>
                </a:rPr>
                <a:t>к </a:t>
              </a:r>
              <a:r>
                <a:rPr lang="ru-RU" sz="2200" dirty="0" smtClean="0">
                  <a:latin typeface="Cambria" panose="02040503050406030204" pitchFamily="18" charset="0"/>
                </a:rPr>
                <a:t>поставщику </a:t>
              </a:r>
              <a:r>
                <a:rPr lang="ru-RU" sz="2200" dirty="0">
                  <a:latin typeface="Cambria" panose="02040503050406030204" pitchFamily="18" charset="0"/>
                </a:rPr>
                <a:t>социальных услуг </a:t>
              </a:r>
              <a:r>
                <a:rPr lang="ru-RU" sz="2200" dirty="0" smtClean="0">
                  <a:latin typeface="Cambria" panose="02040503050406030204" pitchFamily="18" charset="0"/>
                </a:rPr>
                <a:t>с </a:t>
              </a:r>
              <a:r>
                <a:rPr lang="ru-RU" sz="2200" dirty="0">
                  <a:latin typeface="Cambria" panose="02040503050406030204" pitchFamily="18" charset="0"/>
                </a:rPr>
                <a:t>целью получения социальных услуг для своего </a:t>
              </a:r>
              <a:r>
                <a:rPr lang="ru-RU" sz="2200" dirty="0" smtClean="0">
                  <a:latin typeface="Cambria" panose="02040503050406030204" pitchFamily="18" charset="0"/>
                </a:rPr>
                <a:t>ребенка</a:t>
              </a:r>
              <a:r>
                <a:rPr lang="ru-RU" sz="2200" dirty="0">
                  <a:latin typeface="Cambria" panose="02040503050406030204" pitchFamily="18" charset="0"/>
                </a:rPr>
                <a:t>.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Между </a:t>
              </a:r>
              <a:r>
                <a:rPr lang="ru-RU" sz="2200" dirty="0">
                  <a:latin typeface="Cambria" panose="02040503050406030204" pitchFamily="18" charset="0"/>
                </a:rPr>
                <a:t>специалистом </a:t>
              </a:r>
              <a:r>
                <a:rPr lang="ru-RU" sz="2200" dirty="0" smtClean="0">
                  <a:latin typeface="Cambria" panose="02040503050406030204" pitchFamily="18" charset="0"/>
                </a:rPr>
                <a:t>(его супругом) и представителем указанного поставщика </a:t>
              </a:r>
              <a:r>
                <a:rPr lang="ru-RU" sz="2200" dirty="0">
                  <a:latin typeface="Cambria" panose="02040503050406030204" pitchFamily="18" charset="0"/>
                </a:rPr>
                <a:t>социальных услуг возникли разногласия, повлекшие недопонимание, </a:t>
              </a:r>
              <a:endParaRPr lang="ru-RU" sz="22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в </a:t>
              </a:r>
              <a:r>
                <a:rPr lang="ru-RU" sz="2200" dirty="0">
                  <a:latin typeface="Cambria" panose="02040503050406030204" pitchFamily="18" charset="0"/>
                </a:rPr>
                <a:t>результате чего специалисту </a:t>
              </a:r>
              <a:r>
                <a:rPr lang="ru-RU" sz="2200" dirty="0" smtClean="0">
                  <a:latin typeface="Cambria" panose="02040503050406030204" pitchFamily="18" charset="0"/>
                </a:rPr>
                <a:t>(его супругу) было </a:t>
              </a:r>
              <a:r>
                <a:rPr lang="ru-RU" sz="2200" dirty="0">
                  <a:latin typeface="Cambria" panose="02040503050406030204" pitchFamily="18" charset="0"/>
                </a:rPr>
                <a:t>отказано в предоставлении социальных услуг. Данный отказ был воспринят специалистом </a:t>
              </a:r>
              <a:r>
                <a:rPr lang="ru-RU" sz="2200" dirty="0" smtClean="0">
                  <a:latin typeface="Cambria" panose="02040503050406030204" pitchFamily="18" charset="0"/>
                </a:rPr>
                <a:t>(его супругом) негативно</a:t>
              </a:r>
              <a:r>
                <a:rPr lang="ru-RU" sz="2200" dirty="0">
                  <a:latin typeface="Cambria" panose="02040503050406030204" pitchFamily="18" charset="0"/>
                </a:rPr>
                <a:t>, что привело </a:t>
              </a:r>
              <a:r>
                <a:rPr lang="ru-RU" sz="2200" dirty="0" smtClean="0">
                  <a:latin typeface="Cambria" panose="02040503050406030204" pitchFamily="18" charset="0"/>
                </a:rPr>
                <a:t>к </a:t>
              </a:r>
              <a:r>
                <a:rPr lang="ru-RU" sz="2200" dirty="0">
                  <a:latin typeface="Cambria" panose="02040503050406030204" pitchFamily="18" charset="0"/>
                </a:rPr>
                <a:t>формированию </a:t>
              </a:r>
              <a:r>
                <a:rPr lang="ru-RU" sz="2200" dirty="0" smtClean="0">
                  <a:latin typeface="Cambria" panose="02040503050406030204" pitchFamily="18" charset="0"/>
                </a:rPr>
                <a:t>личного негативного отношения </a:t>
              </a:r>
              <a:endParaRPr lang="ru-RU" sz="22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к </a:t>
              </a:r>
              <a:r>
                <a:rPr lang="ru-RU" sz="2200" dirty="0">
                  <a:latin typeface="Cambria" panose="02040503050406030204" pitchFamily="18" charset="0"/>
                </a:rPr>
                <a:t>поставщику социальных </a:t>
              </a:r>
              <a:r>
                <a:rPr lang="ru-RU" sz="2200" dirty="0" smtClean="0">
                  <a:latin typeface="Cambria" panose="02040503050406030204" pitchFamily="18" charset="0"/>
                </a:rPr>
                <a:t>услуг.</a:t>
              </a:r>
              <a:endParaRPr lang="ru-RU" sz="2200" dirty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Впоследствии специалисту в </a:t>
              </a:r>
              <a:r>
                <a:rPr lang="ru-RU" sz="2200" dirty="0">
                  <a:latin typeface="Cambria" panose="02040503050406030204" pitchFamily="18" charset="0"/>
                </a:rPr>
                <a:t>соответствии с должностным регламентом было поручено проведение контрольных мероприятий (проверки) в отношении этого </a:t>
              </a:r>
              <a:r>
                <a:rPr lang="ru-RU" sz="2200" dirty="0" smtClean="0">
                  <a:latin typeface="Cambria" panose="02040503050406030204" pitchFamily="18" charset="0"/>
                </a:rPr>
                <a:t>поставщика </a:t>
              </a:r>
              <a:r>
                <a:rPr lang="ru-RU" sz="2200" dirty="0">
                  <a:latin typeface="Cambria" panose="02040503050406030204" pitchFamily="18" charset="0"/>
                </a:rPr>
                <a:t>социальных услуг. Специалист приступила к исполнению указанного поручения, не уведомив представителя нанимателя о наличии </a:t>
              </a:r>
              <a:r>
                <a:rPr lang="ru-RU" sz="2200" dirty="0" smtClean="0">
                  <a:latin typeface="Cambria" panose="02040503050406030204" pitchFamily="18" charset="0"/>
                </a:rPr>
                <a:t>взаимодействия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с </a:t>
              </a:r>
              <a:r>
                <a:rPr lang="ru-RU" sz="2200" dirty="0">
                  <a:latin typeface="Cambria" panose="02040503050406030204" pitchFamily="18" charset="0"/>
                </a:rPr>
                <a:t>проверяемым </a:t>
              </a:r>
              <a:r>
                <a:rPr lang="ru-RU" sz="2200" dirty="0" smtClean="0">
                  <a:latin typeface="Cambria" panose="02040503050406030204" pitchFamily="18" charset="0"/>
                </a:rPr>
                <a:t>лицом при оказании социальных услуг.</a:t>
              </a:r>
              <a:endParaRPr lang="ru-RU" sz="2200" dirty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2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Учитывая</a:t>
              </a:r>
              <a:r>
                <a:rPr lang="ru-RU" sz="2200" dirty="0">
                  <a:latin typeface="Cambria" panose="02040503050406030204" pitchFamily="18" charset="0"/>
                </a:rPr>
                <a:t>, что </a:t>
              </a:r>
              <a:r>
                <a:rPr lang="ru-RU" sz="2200" dirty="0" smtClean="0">
                  <a:latin typeface="Cambria" panose="02040503050406030204" pitchFamily="18" charset="0"/>
                </a:rPr>
                <a:t>у специалиста было личное взаимодействие с поставщиком социальных услуг, которое повлекло негативное отношение к поставщику социальных услуг, на </a:t>
              </a:r>
              <a:r>
                <a:rPr lang="ru-RU" sz="2200" dirty="0">
                  <a:latin typeface="Cambria" panose="02040503050406030204" pitchFamily="18" charset="0"/>
                </a:rPr>
                <a:t>почве предшествующего отказа в предоставлении социальных услуг, </a:t>
              </a:r>
              <a:r>
                <a:rPr lang="ru-RU" sz="2200" dirty="0" smtClean="0">
                  <a:latin typeface="Cambria" panose="02040503050406030204" pitchFamily="18" charset="0"/>
                </a:rPr>
                <a:t>указанные </a:t>
              </a:r>
              <a:r>
                <a:rPr lang="ru-RU" sz="2200" dirty="0">
                  <a:latin typeface="Cambria" panose="02040503050406030204" pitchFamily="18" charset="0"/>
                </a:rPr>
                <a:t>обстоятельства свидетельствует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>
                  <a:latin typeface="Cambria" panose="02040503050406030204" pitchFamily="18" charset="0"/>
                </a:rPr>
                <a:t>о наличии личной </a:t>
              </a:r>
              <a:r>
                <a:rPr lang="ru-RU" sz="2200" dirty="0" smtClean="0">
                  <a:latin typeface="Cambria" panose="02040503050406030204" pitchFamily="18" charset="0"/>
                </a:rPr>
                <a:t>заинтересованности специалиста, участие </a:t>
              </a:r>
              <a:r>
                <a:rPr lang="ru-RU" sz="2200" dirty="0" smtClean="0">
                  <a:latin typeface="Cambria" panose="02040503050406030204" pitchFamily="18" charset="0"/>
                </a:rPr>
                <a:t>которого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в проведении </a:t>
              </a:r>
              <a:r>
                <a:rPr lang="ru-RU" sz="2200" dirty="0" smtClean="0">
                  <a:latin typeface="Cambria" panose="02040503050406030204" pitchFamily="18" charset="0"/>
                </a:rPr>
                <a:t>проверки</a:t>
              </a:r>
              <a:r>
                <a:rPr lang="ru-RU" sz="2200" dirty="0" smtClean="0">
                  <a:latin typeface="Cambria" panose="02040503050406030204" pitchFamily="18" charset="0"/>
                </a:rPr>
                <a:t> может </a:t>
              </a:r>
              <a:r>
                <a:rPr lang="ru-RU" sz="2200" dirty="0" smtClean="0">
                  <a:latin typeface="Cambria" panose="02040503050406030204" pitchFamily="18" charset="0"/>
                </a:rPr>
                <a:t>повлиять </a:t>
              </a:r>
              <a:r>
                <a:rPr lang="ru-RU" sz="2200" dirty="0" smtClean="0">
                  <a:latin typeface="Cambria" panose="02040503050406030204" pitchFamily="18" charset="0"/>
                </a:rPr>
                <a:t>на </a:t>
              </a:r>
              <a:r>
                <a:rPr lang="ru-RU" sz="2200" dirty="0" smtClean="0">
                  <a:latin typeface="Cambria" panose="02040503050406030204" pitchFamily="18" charset="0"/>
                </a:rPr>
                <a:t>объективность </a:t>
              </a:r>
              <a:r>
                <a:rPr lang="ru-RU" sz="2200" dirty="0">
                  <a:latin typeface="Cambria" panose="02040503050406030204" pitchFamily="18" charset="0"/>
                </a:rPr>
                <a:t>и беспристрастность </a:t>
              </a:r>
              <a:r>
                <a:rPr lang="ru-RU" sz="2200" dirty="0" smtClean="0">
                  <a:latin typeface="Cambria" panose="02040503050406030204" pitchFamily="18" charset="0"/>
                </a:rPr>
                <a:t>проверки </a:t>
              </a:r>
              <a:r>
                <a:rPr lang="ru-RU" sz="2200" dirty="0">
                  <a:latin typeface="Cambria" panose="02040503050406030204" pitchFamily="18" charset="0"/>
                </a:rPr>
                <a:t>и </a:t>
              </a:r>
              <a:r>
                <a:rPr lang="ru-RU" sz="2200" dirty="0" smtClean="0">
                  <a:latin typeface="Cambria" panose="02040503050406030204" pitchFamily="18" charset="0"/>
                </a:rPr>
                <a:t>принятия решения по </a:t>
              </a:r>
              <a:r>
                <a:rPr lang="ru-RU" sz="2400" dirty="0">
                  <a:latin typeface="Cambria" panose="02040503050406030204" pitchFamily="18" charset="0"/>
                </a:rPr>
                <a:t>ее </a:t>
              </a:r>
              <a:r>
                <a:rPr lang="ru-RU" sz="2400" dirty="0" smtClean="0">
                  <a:latin typeface="Cambria" panose="02040503050406030204" pitchFamily="18" charset="0"/>
                </a:rPr>
                <a:t>результатам,</a:t>
              </a:r>
              <a:r>
                <a:rPr lang="ru-RU" sz="2200" dirty="0" smtClean="0">
                  <a:latin typeface="Cambria" panose="02040503050406030204" pitchFamily="18" charset="0"/>
                </a:rPr>
                <a:t> </a:t>
              </a:r>
              <a:r>
                <a:rPr lang="ru-RU" sz="2200" dirty="0">
                  <a:latin typeface="Cambria" panose="02040503050406030204" pitchFamily="18" charset="0"/>
                </a:rPr>
                <a:t>приводит (или может привести) к конфликту </a:t>
              </a:r>
              <a:r>
                <a:rPr lang="ru-RU" sz="2200" dirty="0" smtClean="0">
                  <a:latin typeface="Cambria" panose="02040503050406030204" pitchFamily="18" charset="0"/>
                </a:rPr>
                <a:t>интересов.</a:t>
              </a:r>
              <a:endParaRPr sz="2200" dirty="0"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3924753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8288000" cy="10287000"/>
          </a:xfrm>
          <a:prstGeom prst="rect">
            <a:avLst/>
          </a:prstGeom>
        </p:spPr>
      </p:pic>
      <p:sp>
        <p:nvSpPr>
          <p:cNvPr id="8" name="Shape 0"/>
          <p:cNvSpPr/>
          <p:nvPr/>
        </p:nvSpPr>
        <p:spPr>
          <a:xfrm>
            <a:off x="0" y="-15240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11" name="Google Shape;56;p8"/>
          <p:cNvSpPr txBox="1"/>
          <p:nvPr/>
        </p:nvSpPr>
        <p:spPr>
          <a:xfrm>
            <a:off x="582551" y="151367"/>
            <a:ext cx="10820191" cy="10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8799" dirty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Типичные ситуации: </a:t>
            </a:r>
            <a:endParaRPr dirty="0"/>
          </a:p>
        </p:txBody>
      </p:sp>
      <p:grpSp>
        <p:nvGrpSpPr>
          <p:cNvPr id="12" name="Google Shape;57;p8"/>
          <p:cNvGrpSpPr/>
          <p:nvPr/>
        </p:nvGrpSpPr>
        <p:grpSpPr>
          <a:xfrm>
            <a:off x="582551" y="1541507"/>
            <a:ext cx="6180199" cy="7123157"/>
            <a:chOff x="-20663" y="-74733"/>
            <a:chExt cx="6661548" cy="9497551"/>
          </a:xfrm>
        </p:grpSpPr>
        <p:sp>
          <p:nvSpPr>
            <p:cNvPr id="13" name="Google Shape;58;p8"/>
            <p:cNvSpPr txBox="1"/>
            <p:nvPr/>
          </p:nvSpPr>
          <p:spPr>
            <a:xfrm>
              <a:off x="330657" y="-74733"/>
              <a:ext cx="5685300" cy="656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Рассмотрение обращения</a:t>
              </a:r>
              <a:endParaRPr b="1" dirty="0"/>
            </a:p>
          </p:txBody>
        </p:sp>
        <p:sp>
          <p:nvSpPr>
            <p:cNvPr id="14" name="Google Shape;59;p8"/>
            <p:cNvSpPr txBox="1"/>
            <p:nvPr/>
          </p:nvSpPr>
          <p:spPr>
            <a:xfrm>
              <a:off x="-20663" y="891244"/>
              <a:ext cx="6661548" cy="85315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Специалисту, курирующему деятельность  органа опеки и попечительства, дано поручение </a:t>
              </a:r>
              <a:r>
                <a:rPr lang="ru-RU" sz="2100" dirty="0" smtClean="0">
                  <a:latin typeface="Cambria" panose="02040503050406030204" pitchFamily="18" charset="0"/>
                </a:rPr>
                <a:t>рассмотреть обращение гражданина, связанное с несогласием с действиями органа опеки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и попечительства  в связи с определением места жительства ребенка.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При рассмотрении обращения установлено, что заявитель является бывшим супругом дочери </a:t>
              </a:r>
              <a:r>
                <a:rPr lang="ru-RU" sz="2100" dirty="0">
                  <a:latin typeface="Cambria" panose="02040503050406030204" pitchFamily="18" charset="0"/>
                </a:rPr>
                <a:t>знакомой </a:t>
              </a:r>
              <a:r>
                <a:rPr lang="ru-RU" sz="2100" dirty="0" smtClean="0">
                  <a:latin typeface="Cambria" panose="02040503050406030204" pitchFamily="18" charset="0"/>
                </a:rPr>
                <a:t>специалиста, </a:t>
              </a:r>
              <a:r>
                <a:rPr lang="ru-RU" sz="2100" dirty="0" smtClean="0">
                  <a:latin typeface="Cambria" panose="02040503050406030204" pitchFamily="18" charset="0"/>
                </a:rPr>
                <a:t>с которой специалист состоит в длительных дружеских </a:t>
              </a:r>
              <a:r>
                <a:rPr lang="ru-RU" sz="2100" dirty="0" smtClean="0">
                  <a:latin typeface="Cambria" panose="02040503050406030204" pitchFamily="18" charset="0"/>
                </a:rPr>
                <a:t>отношениях,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а органом опеки и попечительства принято решение о месте проживания ребенка, которое соответствует  интересам знакомой специалиста.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Указанные </a:t>
              </a:r>
              <a:r>
                <a:rPr lang="ru-RU" sz="2100" dirty="0">
                  <a:latin typeface="Cambria" panose="02040503050406030204" pitchFamily="18" charset="0"/>
                </a:rPr>
                <a:t>обстоятельства свидетельствуют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о </a:t>
              </a:r>
              <a:r>
                <a:rPr lang="ru-RU" sz="2100" dirty="0">
                  <a:latin typeface="Cambria" panose="02040503050406030204" pitchFamily="18" charset="0"/>
                </a:rPr>
                <a:t>наличии личной заинтересованности специалиста, которая может повлиять </a:t>
              </a:r>
              <a:endParaRPr lang="ru-RU" sz="21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на </a:t>
              </a:r>
              <a:r>
                <a:rPr lang="ru-RU" sz="2100" dirty="0">
                  <a:latin typeface="Cambria" panose="02040503050406030204" pitchFamily="18" charset="0"/>
                </a:rPr>
                <a:t>объективность </a:t>
              </a:r>
              <a:r>
                <a:rPr lang="ru-RU" sz="2100" dirty="0" smtClean="0">
                  <a:latin typeface="Cambria" panose="02040503050406030204" pitchFamily="18" charset="0"/>
                </a:rPr>
                <a:t>и </a:t>
              </a:r>
              <a:r>
                <a:rPr lang="ru-RU" sz="2100" dirty="0">
                  <a:latin typeface="Cambria" panose="02040503050406030204" pitchFamily="18" charset="0"/>
                </a:rPr>
                <a:t>беспристрастность проведения проверки и </a:t>
              </a:r>
              <a:r>
                <a:rPr lang="ru-RU" sz="2100" dirty="0" smtClean="0">
                  <a:latin typeface="Cambria" panose="02040503050406030204" pitchFamily="18" charset="0"/>
                </a:rPr>
                <a:t>принятия решения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100" dirty="0" smtClean="0">
                  <a:latin typeface="Cambria" panose="02040503050406030204" pitchFamily="18" charset="0"/>
                </a:rPr>
                <a:t>по</a:t>
              </a:r>
              <a:r>
                <a:rPr lang="ru-RU" sz="2100" dirty="0" smtClean="0">
                  <a:latin typeface="Cambria" panose="02040503050406030204" pitchFamily="18" charset="0"/>
                </a:rPr>
                <a:t> </a:t>
              </a:r>
              <a:r>
                <a:rPr lang="ru-RU" sz="2100" dirty="0">
                  <a:latin typeface="Cambria" panose="02040503050406030204" pitchFamily="18" charset="0"/>
                </a:rPr>
                <a:t>ее </a:t>
              </a:r>
              <a:r>
                <a:rPr lang="ru-RU" sz="2100" dirty="0" smtClean="0">
                  <a:latin typeface="Cambria" panose="02040503050406030204" pitchFamily="18" charset="0"/>
                </a:rPr>
                <a:t>результатам, </a:t>
              </a:r>
              <a:r>
                <a:rPr lang="ru-RU" sz="2100" dirty="0">
                  <a:latin typeface="Cambria" panose="02040503050406030204" pitchFamily="18" charset="0"/>
                </a:rPr>
                <a:t>что создает риск возникновения конфликта интересов</a:t>
              </a:r>
              <a:endParaRPr sz="2100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5" name="Google Shape;57;p8"/>
          <p:cNvGrpSpPr/>
          <p:nvPr/>
        </p:nvGrpSpPr>
        <p:grpSpPr>
          <a:xfrm>
            <a:off x="7027072" y="1659065"/>
            <a:ext cx="10831203" cy="6278643"/>
            <a:chOff x="-20663" y="-93644"/>
            <a:chExt cx="6329733" cy="8371527"/>
          </a:xfrm>
        </p:grpSpPr>
        <p:sp>
          <p:nvSpPr>
            <p:cNvPr id="16" name="Google Shape;58;p8"/>
            <p:cNvSpPr txBox="1"/>
            <p:nvPr/>
          </p:nvSpPr>
          <p:spPr>
            <a:xfrm>
              <a:off x="237354" y="-93644"/>
              <a:ext cx="5685300" cy="6565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lvl="0"/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Предоставление </a:t>
              </a:r>
              <a:r>
                <a:rPr lang="ru-RU" sz="3200" b="1" dirty="0" smtClean="0">
                  <a:solidFill>
                    <a:srgbClr val="1F1F1F"/>
                  </a:solidFill>
                  <a:latin typeface="DM Serif Display"/>
                  <a:ea typeface="DM Serif Display"/>
                  <a:cs typeface="DM Serif Display"/>
                  <a:sym typeface="DM Serif Display"/>
                </a:rPr>
                <a:t>социальных услуг</a:t>
              </a:r>
              <a:endParaRPr b="1" dirty="0"/>
            </a:p>
          </p:txBody>
        </p:sp>
        <p:sp>
          <p:nvSpPr>
            <p:cNvPr id="17" name="Google Shape;59;p8"/>
            <p:cNvSpPr txBox="1"/>
            <p:nvPr/>
          </p:nvSpPr>
          <p:spPr>
            <a:xfrm>
              <a:off x="-20663" y="891243"/>
              <a:ext cx="6329733" cy="73866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Специалисту, в должностные обязанности которого  входит контроль 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за принятием подведомственными организациями решений о признании гражданина, нуждающимся в социальном обслуживании, и формированием индивидуальной программы предоставления социальных услуг,  поручено провести контрольные мероприятия в отношении подведомственной организации.</a:t>
              </a: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При проведении контрольных мероприятий установлено, что одно из </a:t>
              </a:r>
              <a:r>
                <a:rPr lang="ru-RU" sz="2200" dirty="0">
                  <a:latin typeface="Cambria" panose="02040503050406030204" pitchFamily="18" charset="0"/>
                </a:rPr>
                <a:t>решений о признании гражданина, нуждающимся в социальном обслуживании, и </a:t>
              </a:r>
              <a:r>
                <a:rPr lang="ru-RU" sz="2200" dirty="0" smtClean="0">
                  <a:latin typeface="Cambria" panose="02040503050406030204" pitchFamily="18" charset="0"/>
                </a:rPr>
                <a:t>индивидуальная программа </a:t>
              </a:r>
              <a:r>
                <a:rPr lang="ru-RU" sz="2200" dirty="0">
                  <a:latin typeface="Cambria" panose="02040503050406030204" pitchFamily="18" charset="0"/>
                </a:rPr>
                <a:t>предоставления социальных </a:t>
              </a:r>
              <a:r>
                <a:rPr lang="ru-RU" sz="2200" dirty="0" smtClean="0">
                  <a:latin typeface="Cambria" panose="02040503050406030204" pitchFamily="18" charset="0"/>
                </a:rPr>
                <a:t>услуг приняты в отношении гражданина, который ранее обжаловал действия  специалиста (ответ специалиста, который рассматривал обращение этого гражданина о несогласии с  решением подведомственной организации). </a:t>
              </a:r>
              <a:endParaRPr lang="ru-RU" sz="22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endParaRPr lang="ru-RU" sz="2200" dirty="0" smtClean="0">
                <a:latin typeface="Cambria" panose="02040503050406030204" pitchFamily="18" charset="0"/>
              </a:endParaRPr>
            </a:p>
            <a:p>
              <a:pPr marL="259081" lvl="1">
                <a:lnSpc>
                  <a:spcPct val="90000"/>
                </a:lnSpc>
                <a:buClr>
                  <a:srgbClr val="1F1F1F"/>
                </a:buClr>
                <a:buSzPts val="2400"/>
              </a:pPr>
              <a:r>
                <a:rPr lang="ru-RU" sz="2200" dirty="0" smtClean="0">
                  <a:latin typeface="Cambria" panose="02040503050406030204" pitchFamily="18" charset="0"/>
                </a:rPr>
                <a:t>Указанные </a:t>
              </a:r>
              <a:r>
                <a:rPr lang="ru-RU" sz="2200" dirty="0">
                  <a:latin typeface="Cambria" panose="02040503050406030204" pitchFamily="18" charset="0"/>
                </a:rPr>
                <a:t>обстоятельства свидетельствует </a:t>
              </a:r>
              <a:r>
                <a:rPr lang="ru-RU" sz="2200" dirty="0" smtClean="0">
                  <a:latin typeface="Cambria" panose="02040503050406030204" pitchFamily="18" charset="0"/>
                </a:rPr>
                <a:t>о </a:t>
              </a:r>
              <a:r>
                <a:rPr lang="ru-RU" sz="2200" dirty="0">
                  <a:latin typeface="Cambria" panose="02040503050406030204" pitchFamily="18" charset="0"/>
                </a:rPr>
                <a:t>наличии личной заинтересованности </a:t>
              </a:r>
              <a:r>
                <a:rPr lang="ru-RU" sz="2200" dirty="0" smtClean="0">
                  <a:latin typeface="Cambria" panose="02040503050406030204" pitchFamily="18" charset="0"/>
                </a:rPr>
                <a:t>специалиста, </a:t>
              </a:r>
              <a:r>
                <a:rPr lang="ru-RU" sz="2200" dirty="0" smtClean="0">
                  <a:latin typeface="Cambria" panose="02040503050406030204" pitchFamily="18" charset="0"/>
                </a:rPr>
                <a:t>участие </a:t>
              </a:r>
              <a:r>
                <a:rPr lang="ru-RU" sz="2200" dirty="0" smtClean="0">
                  <a:latin typeface="Cambria" panose="02040503050406030204" pitchFamily="18" charset="0"/>
                </a:rPr>
                <a:t>специалиста в проверке может повлиять </a:t>
              </a:r>
              <a:r>
                <a:rPr lang="ru-RU" sz="2200" dirty="0" smtClean="0">
                  <a:latin typeface="Cambria" panose="02040503050406030204" pitchFamily="18" charset="0"/>
                </a:rPr>
                <a:t>на </a:t>
              </a:r>
              <a:r>
                <a:rPr lang="ru-RU" sz="2200" dirty="0" smtClean="0">
                  <a:latin typeface="Cambria" panose="02040503050406030204" pitchFamily="18" charset="0"/>
                </a:rPr>
                <a:t>объективность </a:t>
              </a:r>
              <a:r>
                <a:rPr lang="ru-RU" sz="2200" dirty="0">
                  <a:latin typeface="Cambria" panose="02040503050406030204" pitchFamily="18" charset="0"/>
                </a:rPr>
                <a:t>и беспристрастность проведения проверки и </a:t>
              </a:r>
              <a:r>
                <a:rPr lang="ru-RU" sz="2400" dirty="0" smtClean="0">
                  <a:latin typeface="Cambria" panose="02040503050406030204" pitchFamily="18" charset="0"/>
                </a:rPr>
                <a:t>принятия решения по </a:t>
              </a:r>
              <a:r>
                <a:rPr lang="ru-RU" sz="2400" dirty="0">
                  <a:latin typeface="Cambria" panose="02040503050406030204" pitchFamily="18" charset="0"/>
                </a:rPr>
                <a:t>ее </a:t>
              </a:r>
              <a:r>
                <a:rPr lang="ru-RU" sz="2400" dirty="0" smtClean="0">
                  <a:latin typeface="Cambria" panose="02040503050406030204" pitchFamily="18" charset="0"/>
                </a:rPr>
                <a:t>результатам в отношении конкретного гражданина, создает риск возникновения конфликта интересов</a:t>
              </a:r>
              <a:endParaRPr sz="2200" dirty="0"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0314157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pic>
        <p:nvPicPr>
          <p:cNvPr id="70" name="Google Shape;70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531725" y="244075"/>
            <a:ext cx="16361325" cy="1636132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9"/>
          <p:cNvSpPr txBox="1"/>
          <p:nvPr/>
        </p:nvSpPr>
        <p:spPr>
          <a:xfrm>
            <a:off x="1028700" y="1200150"/>
            <a:ext cx="6344700" cy="4332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8799" dirty="0" smtClean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Как избежать конфликта </a:t>
            </a:r>
            <a:r>
              <a:rPr lang="ru-RU" sz="8799" dirty="0" smtClean="0">
                <a:solidFill>
                  <a:srgbClr val="1F1F1F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интересов</a:t>
            </a:r>
            <a:endParaRPr lang="ru-RU" sz="8799" dirty="0">
              <a:solidFill>
                <a:srgbClr val="1F1F1F"/>
              </a:solidFill>
              <a:latin typeface="DM Serif Display"/>
              <a:ea typeface="DM Serif Display"/>
              <a:cs typeface="DM Serif Display"/>
              <a:sym typeface="DM Serif Display"/>
            </a:endParaRPr>
          </a:p>
        </p:txBody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0500" y="1200150"/>
            <a:ext cx="1658898" cy="2470193"/>
          </a:xfrm>
          <a:prstGeom prst="rect">
            <a:avLst/>
          </a:prstGeom>
        </p:spPr>
      </p:pic>
      <p:sp>
        <p:nvSpPr>
          <p:cNvPr id="18" name="Text 1"/>
          <p:cNvSpPr/>
          <p:nvPr/>
        </p:nvSpPr>
        <p:spPr>
          <a:xfrm>
            <a:off x="10731553" y="756145"/>
            <a:ext cx="7041356" cy="545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Незамедлительное уведомление</a:t>
            </a:r>
            <a:endParaRPr lang="en-US" sz="32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9" name="Text 2"/>
          <p:cNvSpPr/>
          <p:nvPr/>
        </p:nvSpPr>
        <p:spPr>
          <a:xfrm>
            <a:off x="10731553" y="1324354"/>
            <a:ext cx="7036572" cy="23459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Государственный </a:t>
            </a:r>
            <a:r>
              <a:rPr lang="ru-RU" sz="2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служащий обязан </a:t>
            </a: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сообщить </a:t>
            </a:r>
            <a:r>
              <a:rPr lang="ru-RU" sz="220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представителю </a:t>
            </a:r>
            <a:r>
              <a:rPr lang="ru-RU" sz="22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нанимателя и своему </a:t>
            </a:r>
            <a:r>
              <a:rPr lang="ru-RU" sz="2200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непосредственному руководителю</a:t>
            </a: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 </a:t>
            </a:r>
            <a:r>
              <a:rPr lang="ru-RU" sz="2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возникновении личной заинтересованности при исполнении должностных обязанностей, которая приводит или может привести </a:t>
            </a:r>
            <a:endParaRPr lang="ru-RU" sz="2200" dirty="0" smtClean="0">
              <a:solidFill>
                <a:srgbClr val="3B3535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2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конфликту </a:t>
            </a: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интересов, </a:t>
            </a:r>
            <a:r>
              <a:rPr lang="ru-RU" sz="2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как только ему станет об этом </a:t>
            </a: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известно, отказаться от действий, которые приводят </a:t>
            </a:r>
          </a:p>
          <a:p>
            <a:pPr>
              <a:lnSpc>
                <a:spcPct val="90000"/>
              </a:lnSpc>
            </a:pPr>
            <a:r>
              <a:rPr lang="ru-RU" sz="2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конфликту интересов.</a:t>
            </a:r>
            <a:endParaRPr lang="ru-RU" sz="2200" dirty="0">
              <a:solidFill>
                <a:srgbClr val="3B3535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l">
              <a:buNone/>
            </a:pPr>
            <a:r>
              <a:rPr lang="en-US" sz="20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  <a:endParaRPr lang="en-US" sz="2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0500" y="3906227"/>
            <a:ext cx="1658898" cy="2470193"/>
          </a:xfrm>
          <a:prstGeom prst="rect">
            <a:avLst/>
          </a:prstGeom>
        </p:spPr>
      </p:pic>
      <p:sp>
        <p:nvSpPr>
          <p:cNvPr id="21" name="Text 3"/>
          <p:cNvSpPr/>
          <p:nvPr/>
        </p:nvSpPr>
        <p:spPr>
          <a:xfrm>
            <a:off x="10736337" y="3825467"/>
            <a:ext cx="4852987" cy="545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4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Соблюдение процедур</a:t>
            </a:r>
            <a:endParaRPr lang="en-US" sz="34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2" name="Text 4"/>
          <p:cNvSpPr/>
          <p:nvPr/>
        </p:nvSpPr>
        <p:spPr>
          <a:xfrm>
            <a:off x="10736337" y="4422979"/>
            <a:ext cx="7205674" cy="23692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20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Государственному служащему </a:t>
            </a:r>
            <a:r>
              <a:rPr lang="ru-RU" sz="20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следует </a:t>
            </a:r>
            <a:r>
              <a:rPr lang="ru-RU" sz="20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обеспечить исполнение </a:t>
            </a:r>
            <a:r>
              <a:rPr lang="ru-RU" sz="20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приказа Министерства от 06.05.2016 № 185 «Об утверждении Порядка сообщения государственными гражданскими служащими Свердловской области, замещающими должности государственной гражданской службы Свердловской области </a:t>
            </a:r>
            <a:endParaRPr lang="ru-RU" sz="2000" dirty="0" smtClean="0">
              <a:solidFill>
                <a:srgbClr val="3B3535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0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20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Министерстве социальной политики Свердловской области, </a:t>
            </a:r>
            <a:endParaRPr lang="ru-RU" sz="2000" dirty="0" smtClean="0">
              <a:solidFill>
                <a:srgbClr val="3B3535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0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20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возникновении личной заинтересованности при исполнении должностных обязанностей, которая приводит или может привести к конфликту интересов» </a:t>
            </a:r>
            <a:endParaRPr lang="en-US" sz="20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3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0500" y="6612304"/>
            <a:ext cx="1658898" cy="2556410"/>
          </a:xfrm>
          <a:prstGeom prst="rect">
            <a:avLst/>
          </a:prstGeom>
        </p:spPr>
      </p:pic>
      <p:sp>
        <p:nvSpPr>
          <p:cNvPr id="24" name="Text 5"/>
          <p:cNvSpPr/>
          <p:nvPr/>
        </p:nvSpPr>
        <p:spPr>
          <a:xfrm>
            <a:off x="10736337" y="6954965"/>
            <a:ext cx="4365665" cy="545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ru-RU" sz="34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Фиксирование </a:t>
            </a:r>
            <a:endParaRPr lang="en-US" sz="34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5" name="Text 6"/>
          <p:cNvSpPr/>
          <p:nvPr/>
        </p:nvSpPr>
        <p:spPr>
          <a:xfrm>
            <a:off x="10736337" y="7634433"/>
            <a:ext cx="7292171" cy="14215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ru-RU" sz="26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Государственному служащему </a:t>
            </a:r>
            <a:r>
              <a:rPr lang="ru-RU" sz="26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рекомендуется</a:t>
            </a:r>
            <a:endParaRPr lang="ru-RU" sz="2600" dirty="0" smtClean="0">
              <a:solidFill>
                <a:srgbClr val="3B3535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lang="ru-RU" sz="26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фиксировать действия по урегулированию </a:t>
            </a:r>
          </a:p>
          <a:p>
            <a:pPr marL="0" indent="0" algn="l">
              <a:lnSpc>
                <a:spcPct val="90000"/>
              </a:lnSpc>
              <a:buNone/>
            </a:pPr>
            <a:r>
              <a:rPr lang="ru-RU" sz="26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конфликта интересов </a:t>
            </a:r>
            <a:endParaRPr lang="en-US" sz="2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8288000" cy="10287000"/>
          </a:xfrm>
          <a:prstGeom prst="rect">
            <a:avLst/>
          </a:prstGeom>
        </p:spPr>
      </p:pic>
      <p:sp>
        <p:nvSpPr>
          <p:cNvPr id="8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11" name="Google Shape;56;p8"/>
          <p:cNvSpPr txBox="1"/>
          <p:nvPr/>
        </p:nvSpPr>
        <p:spPr>
          <a:xfrm>
            <a:off x="582551" y="151367"/>
            <a:ext cx="16877546" cy="2437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90000"/>
              </a:lnSpc>
            </a:pPr>
            <a:r>
              <a:rPr lang="ru-RU" sz="8799" dirty="0">
                <a:solidFill>
                  <a:srgbClr val="1F1F1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sym typeface="DM Serif Display"/>
              </a:rPr>
              <a:t>Последствия неурегулированного </a:t>
            </a:r>
            <a:r>
              <a:rPr lang="ru-RU" sz="8799" dirty="0" smtClean="0">
                <a:solidFill>
                  <a:srgbClr val="1F1F1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sym typeface="DM Serif Display"/>
              </a:rPr>
              <a:t>конфликта интересов </a:t>
            </a:r>
            <a:endParaRPr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8" name="Shape 1"/>
          <p:cNvSpPr/>
          <p:nvPr/>
        </p:nvSpPr>
        <p:spPr>
          <a:xfrm>
            <a:off x="1204217" y="2669144"/>
            <a:ext cx="12098398" cy="1729861"/>
          </a:xfrm>
          <a:prstGeom prst="roundRect">
            <a:avLst>
              <a:gd name="adj" fmla="val 4227"/>
            </a:avLst>
          </a:prstGeom>
          <a:solidFill>
            <a:srgbClr val="F9D2D6"/>
          </a:solidFill>
          <a:ln w="15240">
            <a:solidFill>
              <a:srgbClr val="790C1C"/>
            </a:solidFill>
            <a:prstDash val="solid"/>
          </a:ln>
        </p:spPr>
      </p:sp>
      <p:sp>
        <p:nvSpPr>
          <p:cNvPr id="19" name="Shape 2"/>
          <p:cNvSpPr/>
          <p:nvPr/>
        </p:nvSpPr>
        <p:spPr>
          <a:xfrm>
            <a:off x="1204217" y="2971711"/>
            <a:ext cx="995363" cy="995460"/>
          </a:xfrm>
          <a:prstGeom prst="roundRect">
            <a:avLst>
              <a:gd name="adj" fmla="val 9185680"/>
            </a:avLst>
          </a:prstGeom>
          <a:solidFill>
            <a:srgbClr val="790C1C"/>
          </a:solidFill>
          <a:ln/>
        </p:spPr>
      </p:sp>
      <p:sp>
        <p:nvSpPr>
          <p:cNvPr id="21" name="Text 3"/>
          <p:cNvSpPr/>
          <p:nvPr/>
        </p:nvSpPr>
        <p:spPr>
          <a:xfrm>
            <a:off x="2323148" y="2810646"/>
            <a:ext cx="4365665" cy="545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250"/>
              </a:lnSpc>
              <a:buClrTx/>
              <a:buFontTx/>
              <a:buNone/>
            </a:pPr>
            <a:r>
              <a:rPr lang="en-US" sz="2800" kern="1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Увольнение</a:t>
            </a:r>
            <a:endParaRPr lang="en-US" sz="2800" kern="1200" dirty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2" name="Text 4"/>
          <p:cNvSpPr/>
          <p:nvPr/>
        </p:nvSpPr>
        <p:spPr>
          <a:xfrm>
            <a:off x="2323148" y="3391434"/>
            <a:ext cx="11280934" cy="5309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150"/>
              </a:lnSpc>
              <a:buClrTx/>
              <a:buFontTx/>
              <a:buNone/>
            </a:pPr>
            <a:r>
              <a:rPr lang="en-US" sz="2000" kern="1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Увольнение с государственной </a:t>
            </a:r>
            <a:r>
              <a:rPr lang="en-US" sz="20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службы</a:t>
            </a:r>
            <a:r>
              <a:rPr lang="ru-RU" sz="20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в связи с утратой доверия </a:t>
            </a:r>
            <a:endParaRPr lang="en-US" sz="2000" kern="1200" dirty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3" name="Shape 5"/>
          <p:cNvSpPr/>
          <p:nvPr/>
        </p:nvSpPr>
        <p:spPr>
          <a:xfrm>
            <a:off x="1204217" y="5077694"/>
            <a:ext cx="11974830" cy="1793559"/>
          </a:xfrm>
          <a:prstGeom prst="roundRect">
            <a:avLst>
              <a:gd name="adj" fmla="val 3641"/>
            </a:avLst>
          </a:prstGeom>
          <a:solidFill>
            <a:srgbClr val="F9D2D6"/>
          </a:solidFill>
          <a:ln w="15240">
            <a:solidFill>
              <a:srgbClr val="790C1C"/>
            </a:solidFill>
            <a:prstDash val="solid"/>
          </a:ln>
        </p:spPr>
      </p:sp>
      <p:sp>
        <p:nvSpPr>
          <p:cNvPr id="24" name="Shape 6"/>
          <p:cNvSpPr/>
          <p:nvPr/>
        </p:nvSpPr>
        <p:spPr>
          <a:xfrm>
            <a:off x="1204217" y="5402528"/>
            <a:ext cx="995363" cy="995460"/>
          </a:xfrm>
          <a:prstGeom prst="roundRect">
            <a:avLst>
              <a:gd name="adj" fmla="val 9185680"/>
            </a:avLst>
          </a:prstGeom>
          <a:solidFill>
            <a:srgbClr val="790C1C"/>
          </a:solidFill>
          <a:ln/>
        </p:spPr>
      </p:sp>
      <p:sp>
        <p:nvSpPr>
          <p:cNvPr id="26" name="Text 7"/>
          <p:cNvSpPr/>
          <p:nvPr/>
        </p:nvSpPr>
        <p:spPr>
          <a:xfrm>
            <a:off x="2446716" y="5129670"/>
            <a:ext cx="4365665" cy="545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250"/>
              </a:lnSpc>
              <a:buClrTx/>
              <a:buFontTx/>
              <a:buNone/>
            </a:pPr>
            <a:r>
              <a:rPr lang="en-US" sz="2800" kern="1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Ответственность</a:t>
            </a:r>
            <a:endParaRPr lang="en-US" sz="2800" kern="1200" dirty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7" name="Text 8"/>
          <p:cNvSpPr/>
          <p:nvPr/>
        </p:nvSpPr>
        <p:spPr>
          <a:xfrm>
            <a:off x="2446716" y="5727364"/>
            <a:ext cx="10218960" cy="5251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150"/>
              </a:lnSpc>
              <a:buClrTx/>
              <a:buFontTx/>
              <a:buNone/>
            </a:pPr>
            <a:r>
              <a:rPr lang="en-US" sz="2000" kern="1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Привлечение к дисциплинарной, административной или уголовной ответственности</a:t>
            </a:r>
            <a:endParaRPr lang="en-US" sz="2000" kern="1200" dirty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8" name="Shape 9"/>
          <p:cNvSpPr/>
          <p:nvPr/>
        </p:nvSpPr>
        <p:spPr>
          <a:xfrm>
            <a:off x="1204217" y="7155946"/>
            <a:ext cx="11974830" cy="2593535"/>
          </a:xfrm>
          <a:prstGeom prst="roundRect">
            <a:avLst>
              <a:gd name="adj" fmla="val 4227"/>
            </a:avLst>
          </a:prstGeom>
          <a:solidFill>
            <a:srgbClr val="F9D2D6"/>
          </a:solidFill>
          <a:ln w="15240">
            <a:solidFill>
              <a:srgbClr val="790C1C"/>
            </a:solidFill>
            <a:prstDash val="solid"/>
          </a:ln>
        </p:spPr>
      </p:sp>
      <p:sp>
        <p:nvSpPr>
          <p:cNvPr id="2" name="TextBox 1"/>
          <p:cNvSpPr txBox="1"/>
          <p:nvPr/>
        </p:nvSpPr>
        <p:spPr>
          <a:xfrm>
            <a:off x="1594022" y="7235949"/>
            <a:ext cx="109851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kern="1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Неурегулированный конфликт интересов — это не просто нарушение служебной </a:t>
            </a:r>
            <a:r>
              <a:rPr lang="en-US" sz="28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дисциплины</a:t>
            </a:r>
            <a:r>
              <a:rPr lang="ru-RU" sz="28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</a:t>
            </a:r>
            <a:r>
              <a:rPr lang="en-US" sz="28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8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он</a:t>
            </a:r>
            <a:r>
              <a:rPr lang="en-US" sz="2800" kern="1200" dirty="0" smtClean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en-US" sz="2800" kern="1200" dirty="0">
                <a:solidFill>
                  <a:srgbClr val="3B3535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может привести к уголовной ответственности и полному разрушению профессиональной репутации. Доверие граждан к государству начинается с честности каждого служащего.</a:t>
            </a:r>
            <a:endParaRPr lang="en-US" sz="2800" kern="1200" dirty="0">
              <a:solidFill>
                <a:prstClr val="black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sz="2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075289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inimalist Clean Resu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1203</TotalTime>
  <Words>1036</Words>
  <Application>Microsoft Office PowerPoint</Application>
  <PresentationFormat>Произвольный</PresentationFormat>
  <Paragraphs>102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Calibri</vt:lpstr>
      <vt:lpstr>Century</vt:lpstr>
      <vt:lpstr>Sora Semi Bold</vt:lpstr>
      <vt:lpstr>Arial</vt:lpstr>
      <vt:lpstr>Cambria</vt:lpstr>
      <vt:lpstr>DM Sans</vt:lpstr>
      <vt:lpstr>DM Serif Display</vt:lpstr>
      <vt:lpstr>Liberation Serif</vt:lpstr>
      <vt:lpstr>Minimalist Clean Resume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Овчинникова Елена Александровна</dc:creator>
  <cp:lastModifiedBy>Захарова Наталья Николаевна</cp:lastModifiedBy>
  <cp:revision>60</cp:revision>
  <cp:lastPrinted>2026-04-02T08:38:45Z</cp:lastPrinted>
  <dcterms:modified xsi:type="dcterms:W3CDTF">2026-04-06T05:00:30Z</dcterms:modified>
</cp:coreProperties>
</file>