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67" r:id="rId6"/>
    <p:sldId id="259" r:id="rId7"/>
    <p:sldId id="268" r:id="rId8"/>
    <p:sldId id="269" r:id="rId9"/>
    <p:sldId id="270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BC9"/>
    <a:srgbClr val="D0A4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BB82F-50AB-4C67-A909-E2724EE0103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FE951B-5EB3-4605-84E6-CA3815A15FE8}">
      <dgm:prSet phldrT="[Текст]"/>
      <dgm:spPr/>
      <dgm:t>
        <a:bodyPr/>
        <a:lstStyle/>
        <a:p>
          <a:r>
            <a:rPr lang="ru-RU" dirty="0">
              <a:latin typeface="Montserrat" panose="00000500000000000000" pitchFamily="2" charset="-52"/>
            </a:rPr>
            <a:t>Январь 2025 – Инструктаж сотрудников</a:t>
          </a:r>
          <a:br>
            <a:rPr lang="ru-RU" dirty="0">
              <a:latin typeface="Montserrat" panose="00000500000000000000" pitchFamily="2" charset="-52"/>
            </a:rPr>
          </a:br>
          <a:r>
            <a:rPr lang="ru-RU" dirty="0">
              <a:latin typeface="Montserrat" panose="00000500000000000000" pitchFamily="2" charset="-52"/>
            </a:rPr>
            <a:t>Проведены целевые занятия по антикоррупционному законодательству и требованиям к поведению в организации</a:t>
          </a:r>
        </a:p>
      </dgm:t>
    </dgm:pt>
    <dgm:pt modelId="{C77509D8-2EE1-4234-9587-D5C5B8E35E08}" type="parTrans" cxnId="{95C10168-31AE-470D-A2D3-AF6F0120AEA8}">
      <dgm:prSet/>
      <dgm:spPr/>
      <dgm:t>
        <a:bodyPr/>
        <a:lstStyle/>
        <a:p>
          <a:endParaRPr lang="ru-RU"/>
        </a:p>
      </dgm:t>
    </dgm:pt>
    <dgm:pt modelId="{E1D249F1-E399-4F8C-AD77-4CB686A5D8DE}" type="sibTrans" cxnId="{95C10168-31AE-470D-A2D3-AF6F0120AEA8}">
      <dgm:prSet/>
      <dgm:spPr/>
      <dgm:t>
        <a:bodyPr/>
        <a:lstStyle/>
        <a:p>
          <a:endParaRPr lang="ru-RU"/>
        </a:p>
      </dgm:t>
    </dgm:pt>
    <dgm:pt modelId="{453EF2D4-948A-493D-8E62-297285A069C2}">
      <dgm:prSet phldrT="[Текст]"/>
      <dgm:spPr/>
      <dgm:t>
        <a:bodyPr/>
        <a:lstStyle/>
        <a:p>
          <a:r>
            <a:rPr lang="ru-RU" dirty="0">
              <a:latin typeface="Montserrat" panose="00000500000000000000" pitchFamily="2" charset="-52"/>
            </a:rPr>
            <a:t>Март 2025 – Лекции по этическим нормам</a:t>
          </a:r>
          <a:br>
            <a:rPr lang="ru-RU" dirty="0">
              <a:latin typeface="Montserrat" panose="00000500000000000000" pitchFamily="2" charset="-52"/>
            </a:rPr>
          </a:br>
          <a:r>
            <a:rPr lang="ru-RU" dirty="0">
              <a:latin typeface="Montserrat" panose="00000500000000000000" pitchFamily="2" charset="-52"/>
            </a:rPr>
            <a:t>Организованы лекции с приглашёнными экспертами для повышения правосознания работников ГАУСО СО «КЦСОН Ленинского района города Нижний Тагил»</a:t>
          </a:r>
        </a:p>
      </dgm:t>
    </dgm:pt>
    <dgm:pt modelId="{FBDA0CCE-677C-47E3-A43B-A3FCCCFFBDF5}" type="parTrans" cxnId="{C074AAAE-6825-47D6-9DA0-1B9B40920BA4}">
      <dgm:prSet/>
      <dgm:spPr/>
      <dgm:t>
        <a:bodyPr/>
        <a:lstStyle/>
        <a:p>
          <a:endParaRPr lang="ru-RU"/>
        </a:p>
      </dgm:t>
    </dgm:pt>
    <dgm:pt modelId="{13D20A9C-FD07-4619-AAF2-0EBEE8A898AD}" type="sibTrans" cxnId="{C074AAAE-6825-47D6-9DA0-1B9B40920BA4}">
      <dgm:prSet/>
      <dgm:spPr/>
      <dgm:t>
        <a:bodyPr/>
        <a:lstStyle/>
        <a:p>
          <a:endParaRPr lang="ru-RU"/>
        </a:p>
      </dgm:t>
    </dgm:pt>
    <dgm:pt modelId="{18B35999-8A21-4640-A7B7-0611DA306701}">
      <dgm:prSet phldrT="[Текст]"/>
      <dgm:spPr/>
      <dgm:t>
        <a:bodyPr/>
        <a:lstStyle/>
        <a:p>
          <a:r>
            <a:rPr lang="ru-RU" dirty="0">
              <a:latin typeface="Montserrat" panose="00000500000000000000" pitchFamily="2" charset="-52"/>
            </a:rPr>
            <a:t>Июнь 2025 – Распространение памяток</a:t>
          </a:r>
          <a:br>
            <a:rPr lang="ru-RU" dirty="0">
              <a:latin typeface="Montserrat" panose="00000500000000000000" pitchFamily="2" charset="-52"/>
            </a:rPr>
          </a:br>
          <a:r>
            <a:rPr lang="ru-RU" dirty="0">
              <a:latin typeface="Montserrat" panose="00000500000000000000" pitchFamily="2" charset="-52"/>
            </a:rPr>
            <a:t>Выпущены и распространены информационные материалы по предотвращению конфликтов интересов и коррупции</a:t>
          </a:r>
        </a:p>
      </dgm:t>
    </dgm:pt>
    <dgm:pt modelId="{E59A40D4-491A-4EFF-81C3-61DC326D6B3A}" type="parTrans" cxnId="{BB04851D-7D24-44FF-BB04-BB832CB53750}">
      <dgm:prSet/>
      <dgm:spPr/>
      <dgm:t>
        <a:bodyPr/>
        <a:lstStyle/>
        <a:p>
          <a:endParaRPr lang="ru-RU"/>
        </a:p>
      </dgm:t>
    </dgm:pt>
    <dgm:pt modelId="{C9AEA946-2A1E-4CBB-BE6C-71B22C6F03D4}" type="sibTrans" cxnId="{BB04851D-7D24-44FF-BB04-BB832CB53750}">
      <dgm:prSet/>
      <dgm:spPr/>
      <dgm:t>
        <a:bodyPr/>
        <a:lstStyle/>
        <a:p>
          <a:endParaRPr lang="ru-RU"/>
        </a:p>
      </dgm:t>
    </dgm:pt>
    <dgm:pt modelId="{8B914D34-35BB-4E1D-9679-7023FCCEF5CD}">
      <dgm:prSet phldrT="[Текст]"/>
      <dgm:spPr/>
      <dgm:t>
        <a:bodyPr/>
        <a:lstStyle/>
        <a:p>
          <a:r>
            <a:rPr lang="ru-RU" dirty="0">
              <a:latin typeface="Montserrat" panose="00000500000000000000" pitchFamily="2" charset="-52"/>
            </a:rPr>
            <a:t>Декабрь 2025 – Заполнение информации о близких родственниках, свойственниках, иных аффилированных лицах работников ГАУСО СО «КЦСОН Ленинского района города Нижний Тагил», участвующих в осуществлении закупок; декларации о возможной личной заинтересованности при осуществлении закупок</a:t>
          </a:r>
        </a:p>
      </dgm:t>
    </dgm:pt>
    <dgm:pt modelId="{D47D595A-7F7D-4E36-8E7D-531DA48471CA}" type="parTrans" cxnId="{F07F42F1-52C2-45BD-A620-AF8C940FBC3D}">
      <dgm:prSet/>
      <dgm:spPr/>
      <dgm:t>
        <a:bodyPr/>
        <a:lstStyle/>
        <a:p>
          <a:endParaRPr lang="ru-RU"/>
        </a:p>
      </dgm:t>
    </dgm:pt>
    <dgm:pt modelId="{792F502E-6463-48C5-A37B-CFF9BC6C6B88}" type="sibTrans" cxnId="{F07F42F1-52C2-45BD-A620-AF8C940FBC3D}">
      <dgm:prSet/>
      <dgm:spPr/>
      <dgm:t>
        <a:bodyPr/>
        <a:lstStyle/>
        <a:p>
          <a:endParaRPr lang="ru-RU"/>
        </a:p>
      </dgm:t>
    </dgm:pt>
    <dgm:pt modelId="{EEFA6319-3DE9-435C-BBE5-62D2459D1050}" type="pres">
      <dgm:prSet presAssocID="{6B3BB82F-50AB-4C67-A909-E2724EE0103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B73191-C0F2-4BD5-9367-3EAB7A9FE486}" type="pres">
      <dgm:prSet presAssocID="{83FE951B-5EB3-4605-84E6-CA3815A15FE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B22029-763A-448E-8767-4F20B5EC6A93}" type="pres">
      <dgm:prSet presAssocID="{E1D249F1-E399-4F8C-AD77-4CB686A5D8DE}" presName="sibTrans" presStyleCnt="0"/>
      <dgm:spPr/>
    </dgm:pt>
    <dgm:pt modelId="{72BC192D-02D8-4056-97F9-73BF986CDAB5}" type="pres">
      <dgm:prSet presAssocID="{453EF2D4-948A-493D-8E62-297285A069C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CAE6F4-C3BA-4470-B045-40381B09E02E}" type="pres">
      <dgm:prSet presAssocID="{13D20A9C-FD07-4619-AAF2-0EBEE8A898AD}" presName="sibTrans" presStyleCnt="0"/>
      <dgm:spPr/>
    </dgm:pt>
    <dgm:pt modelId="{CE1078D3-4A79-4870-B1B2-37D38AB33F66}" type="pres">
      <dgm:prSet presAssocID="{18B35999-8A21-4640-A7B7-0611DA30670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AA27DE-0277-4073-BD2D-F4F74A43C80F}" type="pres">
      <dgm:prSet presAssocID="{C9AEA946-2A1E-4CBB-BE6C-71B22C6F03D4}" presName="sibTrans" presStyleCnt="0"/>
      <dgm:spPr/>
    </dgm:pt>
    <dgm:pt modelId="{2F28F45A-56A4-4FF8-96AE-7F12CCB72AE4}" type="pres">
      <dgm:prSet presAssocID="{8B914D34-35BB-4E1D-9679-7023FCCEF5CD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74AAAE-6825-47D6-9DA0-1B9B40920BA4}" srcId="{6B3BB82F-50AB-4C67-A909-E2724EE0103C}" destId="{453EF2D4-948A-493D-8E62-297285A069C2}" srcOrd="1" destOrd="0" parTransId="{FBDA0CCE-677C-47E3-A43B-A3FCCCFFBDF5}" sibTransId="{13D20A9C-FD07-4619-AAF2-0EBEE8A898AD}"/>
    <dgm:cxn modelId="{CC78F1C2-A064-4BA4-B5C5-79050C916E3B}" type="presOf" srcId="{18B35999-8A21-4640-A7B7-0611DA306701}" destId="{CE1078D3-4A79-4870-B1B2-37D38AB33F66}" srcOrd="0" destOrd="0" presId="urn:microsoft.com/office/officeart/2005/8/layout/default"/>
    <dgm:cxn modelId="{DE0B1854-B907-402F-9411-11BCC17C0AF4}" type="presOf" srcId="{8B914D34-35BB-4E1D-9679-7023FCCEF5CD}" destId="{2F28F45A-56A4-4FF8-96AE-7F12CCB72AE4}" srcOrd="0" destOrd="0" presId="urn:microsoft.com/office/officeart/2005/8/layout/default"/>
    <dgm:cxn modelId="{BB04851D-7D24-44FF-BB04-BB832CB53750}" srcId="{6B3BB82F-50AB-4C67-A909-E2724EE0103C}" destId="{18B35999-8A21-4640-A7B7-0611DA306701}" srcOrd="2" destOrd="0" parTransId="{E59A40D4-491A-4EFF-81C3-61DC326D6B3A}" sibTransId="{C9AEA946-2A1E-4CBB-BE6C-71B22C6F03D4}"/>
    <dgm:cxn modelId="{929179DE-2B9F-447A-8E24-E043F0AB313E}" type="presOf" srcId="{453EF2D4-948A-493D-8E62-297285A069C2}" destId="{72BC192D-02D8-4056-97F9-73BF986CDAB5}" srcOrd="0" destOrd="0" presId="urn:microsoft.com/office/officeart/2005/8/layout/default"/>
    <dgm:cxn modelId="{95C10168-31AE-470D-A2D3-AF6F0120AEA8}" srcId="{6B3BB82F-50AB-4C67-A909-E2724EE0103C}" destId="{83FE951B-5EB3-4605-84E6-CA3815A15FE8}" srcOrd="0" destOrd="0" parTransId="{C77509D8-2EE1-4234-9587-D5C5B8E35E08}" sibTransId="{E1D249F1-E399-4F8C-AD77-4CB686A5D8DE}"/>
    <dgm:cxn modelId="{59E90FEA-B3FE-4824-B861-59D0C5C1D8AC}" type="presOf" srcId="{6B3BB82F-50AB-4C67-A909-E2724EE0103C}" destId="{EEFA6319-3DE9-435C-BBE5-62D2459D1050}" srcOrd="0" destOrd="0" presId="urn:microsoft.com/office/officeart/2005/8/layout/default"/>
    <dgm:cxn modelId="{74DF6AE6-E93F-448E-AA6F-DD3D147EAA7D}" type="presOf" srcId="{83FE951B-5EB3-4605-84E6-CA3815A15FE8}" destId="{7CB73191-C0F2-4BD5-9367-3EAB7A9FE486}" srcOrd="0" destOrd="0" presId="urn:microsoft.com/office/officeart/2005/8/layout/default"/>
    <dgm:cxn modelId="{F07F42F1-52C2-45BD-A620-AF8C940FBC3D}" srcId="{6B3BB82F-50AB-4C67-A909-E2724EE0103C}" destId="{8B914D34-35BB-4E1D-9679-7023FCCEF5CD}" srcOrd="3" destOrd="0" parTransId="{D47D595A-7F7D-4E36-8E7D-531DA48471CA}" sibTransId="{792F502E-6463-48C5-A37B-CFF9BC6C6B88}"/>
    <dgm:cxn modelId="{4C279741-8835-4BDA-A802-2AB1566E9448}" type="presParOf" srcId="{EEFA6319-3DE9-435C-BBE5-62D2459D1050}" destId="{7CB73191-C0F2-4BD5-9367-3EAB7A9FE486}" srcOrd="0" destOrd="0" presId="urn:microsoft.com/office/officeart/2005/8/layout/default"/>
    <dgm:cxn modelId="{9FF7A0DB-B53E-4E3F-82A8-7C6EF840650E}" type="presParOf" srcId="{EEFA6319-3DE9-435C-BBE5-62D2459D1050}" destId="{9DB22029-763A-448E-8767-4F20B5EC6A93}" srcOrd="1" destOrd="0" presId="urn:microsoft.com/office/officeart/2005/8/layout/default"/>
    <dgm:cxn modelId="{9F70348F-78C8-4DD6-B8FA-B0523383E4A3}" type="presParOf" srcId="{EEFA6319-3DE9-435C-BBE5-62D2459D1050}" destId="{72BC192D-02D8-4056-97F9-73BF986CDAB5}" srcOrd="2" destOrd="0" presId="urn:microsoft.com/office/officeart/2005/8/layout/default"/>
    <dgm:cxn modelId="{6DD5B88B-044A-4109-9E2A-9872451AE540}" type="presParOf" srcId="{EEFA6319-3DE9-435C-BBE5-62D2459D1050}" destId="{EDCAE6F4-C3BA-4470-B045-40381B09E02E}" srcOrd="3" destOrd="0" presId="urn:microsoft.com/office/officeart/2005/8/layout/default"/>
    <dgm:cxn modelId="{2E8560C3-00A1-4F49-B004-3DA6F4522717}" type="presParOf" srcId="{EEFA6319-3DE9-435C-BBE5-62D2459D1050}" destId="{CE1078D3-4A79-4870-B1B2-37D38AB33F66}" srcOrd="4" destOrd="0" presId="urn:microsoft.com/office/officeart/2005/8/layout/default"/>
    <dgm:cxn modelId="{356A2A4F-E312-4517-B201-0BC7C1332FC1}" type="presParOf" srcId="{EEFA6319-3DE9-435C-BBE5-62D2459D1050}" destId="{CFAA27DE-0277-4073-BD2D-F4F74A43C80F}" srcOrd="5" destOrd="0" presId="urn:microsoft.com/office/officeart/2005/8/layout/default"/>
    <dgm:cxn modelId="{DDDAF088-8E4E-41CF-B19C-2C5E7DDD23A2}" type="presParOf" srcId="{EEFA6319-3DE9-435C-BBE5-62D2459D1050}" destId="{2F28F45A-56A4-4FF8-96AE-7F12CCB72AE4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B73191-C0F2-4BD5-9367-3EAB7A9FE486}">
      <dsp:nvSpPr>
        <dsp:cNvPr id="0" name=""/>
        <dsp:cNvSpPr/>
      </dsp:nvSpPr>
      <dsp:spPr>
        <a:xfrm>
          <a:off x="1748064" y="2975"/>
          <a:ext cx="3342605" cy="20055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>
              <a:latin typeface="Montserrat" panose="00000500000000000000" pitchFamily="2" charset="-52"/>
            </a:rPr>
            <a:t>Январь 2025 – Инструктаж сотрудников</a:t>
          </a:r>
          <a:br>
            <a:rPr lang="ru-RU" sz="1200" kern="1200" dirty="0">
              <a:latin typeface="Montserrat" panose="00000500000000000000" pitchFamily="2" charset="-52"/>
            </a:rPr>
          </a:br>
          <a:r>
            <a:rPr lang="ru-RU" sz="1200" kern="1200" dirty="0">
              <a:latin typeface="Montserrat" panose="00000500000000000000" pitchFamily="2" charset="-52"/>
            </a:rPr>
            <a:t>Проведены целевые занятия по антикоррупционному законодательству и требованиям к поведению в организации</a:t>
          </a:r>
        </a:p>
      </dsp:txBody>
      <dsp:txXfrm>
        <a:off x="1748064" y="2975"/>
        <a:ext cx="3342605" cy="2005563"/>
      </dsp:txXfrm>
    </dsp:sp>
    <dsp:sp modelId="{72BC192D-02D8-4056-97F9-73BF986CDAB5}">
      <dsp:nvSpPr>
        <dsp:cNvPr id="0" name=""/>
        <dsp:cNvSpPr/>
      </dsp:nvSpPr>
      <dsp:spPr>
        <a:xfrm>
          <a:off x="5424930" y="2975"/>
          <a:ext cx="3342605" cy="20055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>
              <a:latin typeface="Montserrat" panose="00000500000000000000" pitchFamily="2" charset="-52"/>
            </a:rPr>
            <a:t>Март 2025 – Лекции по этическим нормам</a:t>
          </a:r>
          <a:br>
            <a:rPr lang="ru-RU" sz="1200" kern="1200" dirty="0">
              <a:latin typeface="Montserrat" panose="00000500000000000000" pitchFamily="2" charset="-52"/>
            </a:rPr>
          </a:br>
          <a:r>
            <a:rPr lang="ru-RU" sz="1200" kern="1200" dirty="0">
              <a:latin typeface="Montserrat" panose="00000500000000000000" pitchFamily="2" charset="-52"/>
            </a:rPr>
            <a:t>Организованы лекции с приглашёнными экспертами для повышения правосознания работников ГАУСО СО «КЦСОН Ленинского района города Нижний Тагил»</a:t>
          </a:r>
        </a:p>
      </dsp:txBody>
      <dsp:txXfrm>
        <a:off x="5424930" y="2975"/>
        <a:ext cx="3342605" cy="2005563"/>
      </dsp:txXfrm>
    </dsp:sp>
    <dsp:sp modelId="{CE1078D3-4A79-4870-B1B2-37D38AB33F66}">
      <dsp:nvSpPr>
        <dsp:cNvPr id="0" name=""/>
        <dsp:cNvSpPr/>
      </dsp:nvSpPr>
      <dsp:spPr>
        <a:xfrm>
          <a:off x="1748064" y="2342799"/>
          <a:ext cx="3342605" cy="20055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>
              <a:latin typeface="Montserrat" panose="00000500000000000000" pitchFamily="2" charset="-52"/>
            </a:rPr>
            <a:t>Июнь 2025 – Распространение памяток</a:t>
          </a:r>
          <a:br>
            <a:rPr lang="ru-RU" sz="1200" kern="1200" dirty="0">
              <a:latin typeface="Montserrat" panose="00000500000000000000" pitchFamily="2" charset="-52"/>
            </a:rPr>
          </a:br>
          <a:r>
            <a:rPr lang="ru-RU" sz="1200" kern="1200" dirty="0">
              <a:latin typeface="Montserrat" panose="00000500000000000000" pitchFamily="2" charset="-52"/>
            </a:rPr>
            <a:t>Выпущены и распространены информационные материалы по предотвращению конфликтов интересов и коррупции</a:t>
          </a:r>
        </a:p>
      </dsp:txBody>
      <dsp:txXfrm>
        <a:off x="1748064" y="2342799"/>
        <a:ext cx="3342605" cy="2005563"/>
      </dsp:txXfrm>
    </dsp:sp>
    <dsp:sp modelId="{2F28F45A-56A4-4FF8-96AE-7F12CCB72AE4}">
      <dsp:nvSpPr>
        <dsp:cNvPr id="0" name=""/>
        <dsp:cNvSpPr/>
      </dsp:nvSpPr>
      <dsp:spPr>
        <a:xfrm>
          <a:off x="5424930" y="2342799"/>
          <a:ext cx="3342605" cy="20055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>
              <a:latin typeface="Montserrat" panose="00000500000000000000" pitchFamily="2" charset="-52"/>
            </a:rPr>
            <a:t>Декабрь 2025 – Заполнение информации о близких родственниках, свойственниках, иных аффилированных лицах работников ГАУСО СО «КЦСОН Ленинского района города Нижний Тагил», участвующих в осуществлении закупок; декларации о возможной личной заинтересованности при осуществлении закупок</a:t>
          </a:r>
        </a:p>
      </dsp:txBody>
      <dsp:txXfrm>
        <a:off x="5424930" y="2342799"/>
        <a:ext cx="3342605" cy="20055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916058-3258-43A9-B37B-EE09FDB47C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CC9D1FD-CDD7-420F-83B3-90FB5B8B51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D0D92A-3718-47A2-BF09-8EC67F924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891C73-9399-4764-8EAC-2AE5346C6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50C09E-1ED2-4773-B5A9-A2928E958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261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2ACA50-540D-4332-99AE-60FD53996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E55672-D580-4FB0-864F-8E483D002C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DC3A36-944E-45BA-8830-3C45D7208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06372F-1133-4DE2-8DA4-E65EFAC3B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05EC4B2-D7CF-48F6-9F72-3F6B7A1A0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524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E6A8FC-D10E-4748-A450-6C1A70076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71E4231-3C65-43C2-BCD9-7CB236FFB4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93A81A-AF2F-4E3A-B49A-60908104C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CE4DCF-0AE8-4289-8434-3D1575295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34197C-2413-40C1-8363-EC11B7F8F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405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9546F6-6FA3-4AA8-8CFA-C8A109562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DAD5B2-0C9C-4736-8F81-981BC3AC7B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BA2B941-8783-4515-B596-DCAECFACE7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D8CA910-879F-41DB-9758-DA01A61E4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39625D3-1D55-4860-8F03-B19D4580C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E59A226-E59C-4037-9E64-701CFAEF0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425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E10AD-96A4-4A7C-B4BF-2808D13C9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E4270EE-A4CD-4A75-97DE-63B3DBA3F0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8485945-6A4F-4A57-90C4-E81B9E7E67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A31579C-75C9-4C9E-B1E5-39E73FBF67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FDC3083-7558-4788-8437-50C6042A94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A38BB4A-EE2A-4E78-9D00-AFE428A36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6D8D370-DF40-41CE-A7C1-ACDDD8566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F1DB394-A44D-40CC-B913-8F3C6A617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912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BEB78C-9465-4540-9953-B79857D47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71A7B84-1664-46D2-B8CA-1186507F5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A388B9B-44ED-4856-ADB2-5ACE7200B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6E3F20C-02D8-4FBD-A7C9-9E4BE4578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393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6064A11-C009-4572-B18E-C12977C2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48C833E-0F6E-473C-88A7-83DFB112D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612811E-F678-46EB-AAF4-4D7ED378B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040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020F10-2180-4609-A016-F98E5F27A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C0E318-B10B-4792-A87A-8C688CE0A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70432B-6BED-4A98-A8F5-2754FDF936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EA7B507-82D8-4845-A775-8A35E7938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45800A-6522-4644-9DA2-E8462C1FE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284B64-AC57-4262-97A1-4AA7948F4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816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67B664-B5FF-4081-BE85-54277F8E9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35A7340-576D-4518-B588-DAFBD35266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DF8B58-7DB0-4C50-9829-D856E2CAC4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1609BDA-493B-4787-BEC2-23A6C036C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7DC8D48-25B1-44B6-A775-C4DFEBA90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97FAF52-D37B-4779-8C9C-08E99323E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013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717806-5F88-4B33-8A36-B24E311D1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CFE6AB7-DF45-4621-8A31-7239E6FCDE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8004CD-43B5-42C7-B2A2-BD9BBD4AF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C05E9E-A118-45CB-ACCA-D107904E5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2A3D81-CFED-4BE3-8BAA-7F4BCF279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163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18DC58C-372E-4846-B963-C98386D956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FEC7FF9-3E85-45E1-B6C1-6851237CB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1E94D0-17A2-4D2E-8E37-8B0D10FEB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3C449A-6550-4180-9BB5-1CE53AB33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02CB4E1-FE86-44E3-A449-07F546FCD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3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B11BFE-7A28-4B85-8780-16B0C4C8C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90F613C-795C-4985-AD8E-6BBD63A68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9E4D4B-D674-4918-918D-2A06C09FBF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42F54-0A2C-4EEC-8605-D2860672F838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C4E45F-C848-4A12-9739-ECBE658DFD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CE5A3B-039D-4853-A6FC-FA3F822B90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36AF2-278F-426A-AD28-81664E8C0B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736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95F0C8-C8B9-432C-8ADF-3900260560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524" y="2653437"/>
            <a:ext cx="11944951" cy="1551126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Montserrat" panose="00000500000000000000" pitchFamily="2" charset="-52"/>
              </a:rPr>
              <a:t>ОТЧЁТ</a:t>
            </a:r>
            <a:br>
              <a:rPr lang="ru-RU" sz="2400" b="1" dirty="0">
                <a:latin typeface="Montserrat" panose="00000500000000000000" pitchFamily="2" charset="-52"/>
              </a:rPr>
            </a:br>
            <a:r>
              <a:rPr lang="ru-RU" sz="2400" b="1" dirty="0">
                <a:latin typeface="Montserrat" panose="00000500000000000000" pitchFamily="2" charset="-52"/>
              </a:rPr>
              <a:t>о работе по противодействию коррупции </a:t>
            </a:r>
            <a:br>
              <a:rPr lang="ru-RU" sz="2400" b="1" dirty="0">
                <a:latin typeface="Montserrat" panose="00000500000000000000" pitchFamily="2" charset="-52"/>
              </a:rPr>
            </a:br>
            <a:r>
              <a:rPr lang="ru-RU" sz="2400" b="1" dirty="0">
                <a:latin typeface="Montserrat" panose="00000500000000000000" pitchFamily="2" charset="-52"/>
              </a:rPr>
              <a:t>в ГАУСО СО «КЦСОН Ленинского района города Нижний Тагил» </a:t>
            </a:r>
            <a:br>
              <a:rPr lang="ru-RU" sz="2400" b="1" dirty="0">
                <a:latin typeface="Montserrat" panose="00000500000000000000" pitchFamily="2" charset="-52"/>
              </a:rPr>
            </a:br>
            <a:r>
              <a:rPr lang="ru-RU" sz="2400" b="1" dirty="0">
                <a:latin typeface="Montserrat" panose="00000500000000000000" pitchFamily="2" charset="-52"/>
              </a:rPr>
              <a:t>за 2025 год</a:t>
            </a:r>
          </a:p>
        </p:txBody>
      </p:sp>
    </p:spTree>
    <p:extLst>
      <p:ext uri="{BB962C8B-B14F-4D97-AF65-F5344CB8AC3E}">
        <p14:creationId xmlns:p14="http://schemas.microsoft.com/office/powerpoint/2010/main" val="1254688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553945-70BD-4150-9046-827A4CEC0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>
                <a:latin typeface="Montserrat" panose="00000500000000000000" pitchFamily="2" charset="-52"/>
              </a:rPr>
              <a:t>Цели и значимость антикоррупционной работы учреждения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499073-0978-447B-88F9-C2BA601474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20507"/>
            <a:ext cx="5167312" cy="22169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>
                <a:latin typeface="Montserrat" panose="00000500000000000000" pitchFamily="2" charset="-52"/>
              </a:rPr>
              <a:t>Главные задачи — обеспечить прозрачную и этичную деятельность центра, предотвратить коррупционные проявления, укрепить внутренний контроль и повысить доверие граждан к работе учреждения.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3FA7F1A-F521-4B57-843C-585850056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252" y="1497447"/>
            <a:ext cx="4995428" cy="49954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13846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CA428C-C46C-4036-8602-D334245AC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Montserrat" panose="00000500000000000000" pitchFamily="2" charset="-52"/>
              </a:rPr>
              <a:t>Структура и организация антикоррупционной деятельности</a:t>
            </a:r>
            <a:br>
              <a:rPr lang="ru-RU" sz="2400" b="1" dirty="0">
                <a:latin typeface="Montserrat" panose="00000500000000000000" pitchFamily="2" charset="-52"/>
              </a:rPr>
            </a:br>
            <a:r>
              <a:rPr lang="ru-RU" sz="2400" b="1" dirty="0">
                <a:latin typeface="Montserrat" panose="00000500000000000000" pitchFamily="2" charset="-52"/>
              </a:rPr>
              <a:t/>
            </a:r>
            <a:br>
              <a:rPr lang="ru-RU" sz="2400" b="1" dirty="0">
                <a:latin typeface="Montserrat" panose="00000500000000000000" pitchFamily="2" charset="-52"/>
              </a:rPr>
            </a:br>
            <a:r>
              <a:rPr lang="ru-RU" sz="2400" b="1" dirty="0">
                <a:latin typeface="Montserrat" panose="00000500000000000000" pitchFamily="2" charset="-52"/>
              </a:rPr>
              <a:t>1 Взаимодействие с контролирующими органами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9786677-51DA-43B5-AAEE-86125F51B0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15"/>
          <a:stretch/>
        </p:blipFill>
        <p:spPr>
          <a:xfrm>
            <a:off x="1524000" y="1858070"/>
            <a:ext cx="9144000" cy="46281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04978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B114C3-FF45-45A2-954D-95FA7D46E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  <a:t>Структура и организация антикоррупционной деятельности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  <a:t/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  <a:t>2 Актуализация антикоррупционной документации 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FB9526-7F8B-4D70-B069-EBC027270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81435"/>
            <a:ext cx="10515600" cy="322925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sz="4000" dirty="0">
                <a:latin typeface="Montserrat" panose="00000500000000000000" pitchFamily="2" charset="-52"/>
              </a:rPr>
              <a:t>В 2025 году учреждение *актуализировало документальное обеспечение для координации мер противодействия коррупции. Определены ответственные лица и утверждён план работы на 2026 год.</a:t>
            </a:r>
            <a:endParaRPr lang="ru-RU" sz="2400" dirty="0">
              <a:latin typeface="Montserrat" panose="00000500000000000000" pitchFamily="2" charset="-52"/>
            </a:endParaRPr>
          </a:p>
          <a:p>
            <a:pPr algn="ctr"/>
            <a:r>
              <a:rPr lang="ru-RU" sz="2400" dirty="0">
                <a:latin typeface="Montserrat" panose="00000500000000000000" pitchFamily="2" charset="-52"/>
              </a:rPr>
              <a:t>1) Приказ № 71-ОД от 16.03.2023 «Об утверждении состава Комиссии ГАУСО СО «КЦСОН Ленинского района города Нижний Тагил» по противодействию коррупции» </a:t>
            </a:r>
            <a:r>
              <a:rPr lang="ru-RU" sz="2400" b="1" dirty="0">
                <a:latin typeface="Montserrat" panose="00000500000000000000" pitchFamily="2" charset="-52"/>
              </a:rPr>
              <a:t>(с изменениями, внесёнными приказом ГАУСО СО «КЦСОН Ленинского района города Нижний Тагил» от 21.10.2025 № 273-ОД);</a:t>
            </a:r>
          </a:p>
          <a:p>
            <a:pPr algn="ctr"/>
            <a:r>
              <a:rPr lang="ru-RU" sz="2400" dirty="0">
                <a:latin typeface="Montserrat" panose="00000500000000000000" pitchFamily="2" charset="-52"/>
              </a:rPr>
              <a:t>2) Приказ № 7-ОД от 11.01.2022 «О персональной ответственности за антикоррупционную работу» </a:t>
            </a:r>
            <a:r>
              <a:rPr lang="ru-RU" sz="2400" b="1" dirty="0">
                <a:latin typeface="Montserrat" panose="00000500000000000000" pitchFamily="2" charset="-52"/>
              </a:rPr>
              <a:t>(с изменениями, внесёнными приказом ГАУСО СО «КЦСОН Ленинского района города Нижний Тагил» от 05.11.2025 №  300-ОД);</a:t>
            </a:r>
          </a:p>
          <a:p>
            <a:pPr algn="ctr"/>
            <a:r>
              <a:rPr lang="ru-RU" sz="2400" dirty="0">
                <a:latin typeface="Montserrat" panose="00000500000000000000" pitchFamily="2" charset="-52"/>
              </a:rPr>
              <a:t>3) Приказ № 115-ОД от 25.05.2021 «Об утверждении учётной политики» </a:t>
            </a:r>
            <a:r>
              <a:rPr lang="ru-RU" sz="2400" b="1" dirty="0">
                <a:latin typeface="Montserrat" panose="00000500000000000000" pitchFamily="2" charset="-52"/>
              </a:rPr>
              <a:t>(с изменениями, внесёнными приказом ГАУСО СО «КЦСОН Ленинского района города Нижний Тагил» от 05.11.2025 № 296-ОД</a:t>
            </a:r>
            <a:r>
              <a:rPr lang="ru-RU" sz="2400" b="1" dirty="0" smtClean="0">
                <a:latin typeface="Montserrat" panose="00000500000000000000" pitchFamily="2" charset="-52"/>
              </a:rPr>
              <a:t>);</a:t>
            </a:r>
          </a:p>
          <a:p>
            <a:pPr algn="ctr"/>
            <a:r>
              <a:rPr lang="ru-RU" sz="2400" dirty="0" smtClean="0">
                <a:latin typeface="Montserrat" panose="00000500000000000000" pitchFamily="2" charset="-52"/>
              </a:rPr>
              <a:t> 4)</a:t>
            </a:r>
            <a:r>
              <a:rPr lang="ru-RU" dirty="0"/>
              <a:t> Приказ № 246-ОД от 12.09.2025 «О проведении оценки коррупционных рисков при осуществлении закупок товаров, работ, услуг ГАУСО СО «КЦСОН Ленинского района города Нижний Тагил»</a:t>
            </a:r>
          </a:p>
          <a:p>
            <a:pPr algn="ctr"/>
            <a:endParaRPr lang="ru-RU" sz="2400" dirty="0">
              <a:latin typeface="Montserrat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408606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F84DAD-F225-4E9C-8F50-ECCCE805F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  <a:t>Структура и организация антикоррупционной деятельности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  <a:t/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  <a:t>3 Документальное обеспечение процесса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795D96-F1BF-401B-B7F9-FE83DE5516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429000"/>
            <a:ext cx="10515600" cy="16033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latin typeface="Montserrat" panose="00000500000000000000" pitchFamily="2" charset="-52"/>
              </a:rPr>
              <a:t>Разработаны и регулярно обновляются регламенты и инструкции, регулирующие антикоррупционную политику и внутренний контроль над её исполнением в учреждении.</a:t>
            </a:r>
          </a:p>
        </p:txBody>
      </p:sp>
    </p:spTree>
    <p:extLst>
      <p:ext uri="{BB962C8B-B14F-4D97-AF65-F5344CB8AC3E}">
        <p14:creationId xmlns:p14="http://schemas.microsoft.com/office/powerpoint/2010/main" val="3957185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5B4E74-7126-4125-9139-50AA07DA5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Montserrat" panose="00000500000000000000" pitchFamily="2" charset="-52"/>
              </a:rPr>
              <a:t>Основные меры по предупреждению коррупции</a:t>
            </a:r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FCCD26E7-F003-4EED-A116-55BDD1FBE4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05576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7933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E44A15-6908-4390-BE13-67DA00AB3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Montserrat" panose="00000500000000000000" pitchFamily="2" charset="-52"/>
              </a:rPr>
              <a:t>Организация мероприятий с несовершеннолетними, направленные на антикоррупционное просвещение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55622D9-F2EB-455B-8C31-A2FC0BF72D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84427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93C6CA-8495-4F60-B80D-0D074AF88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  <a:t>Повышение правовой культуры сотрудников</a:t>
            </a:r>
            <a:endParaRPr lang="ru-RU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4077DCD-5221-4E68-A5AE-54613086C4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828" y="1825625"/>
            <a:ext cx="7732343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26959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8C28C5-C46C-4F04-A9F3-0F829AEFC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-52"/>
                <a:ea typeface="+mj-ea"/>
                <a:cs typeface="+mj-cs"/>
              </a:rPr>
              <a:t>Ежеквартально проводятся инструктажи, собрания с работниками по вопросам противодействия коррупции</a:t>
            </a:r>
            <a:endParaRPr lang="ru-RU" b="1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933529F-BD44-4388-AE8B-6CA8471472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89863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98411C-6E0C-4604-B1A0-E9BE65D40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Планы на будущее</a:t>
            </a:r>
            <a:endParaRPr lang="ru-RU" sz="2400" b="1" dirty="0">
              <a:latin typeface="Montserrat" panose="00000500000000000000" pitchFamily="2" charset="-52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7A1070-6A79-4469-A4FE-0E56DE5BD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185"/>
            <a:ext cx="10515600" cy="1325563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В 2026 году  будет продолжена работа по информированию граждан и работников Учреждения о противодействии коррупции и формированию в коллективе нетерпимого отношения к коррупционным проявлениям. </a:t>
            </a:r>
          </a:p>
          <a:p>
            <a:pPr marL="0" indent="0" algn="ctr">
              <a:buNone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Для этого планируется разработать и реализовать комплекс образовательных мероприятий</a:t>
            </a:r>
            <a:r>
              <a:rPr lang="ru-RU" sz="2000" dirty="0">
                <a:solidFill>
                  <a:srgbClr val="000000"/>
                </a:solidFill>
                <a:latin typeface="Montserrat" panose="00000500000000000000" pitchFamily="2" charset="-52"/>
              </a:rPr>
              <a:t>, а также продолжить публикацию статей на официальном сайте и социальной сети ВКонтакте</a:t>
            </a:r>
            <a:endParaRPr lang="ru-RU" sz="20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668E24D-F516-4EE6-9578-F108833E4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367" y="3429000"/>
            <a:ext cx="5881265" cy="24937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693898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375</Words>
  <Application>Microsoft Office PowerPoint</Application>
  <PresentationFormat>Широкоэкранный</PresentationFormat>
  <Paragraphs>23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Montserrat</vt:lpstr>
      <vt:lpstr>Тема Office</vt:lpstr>
      <vt:lpstr>ОТЧЁТ о работе по противодействию коррупции  в ГАУСО СО «КЦСОН Ленинского района города Нижний Тагил»  за 2025 год</vt:lpstr>
      <vt:lpstr>Цели и значимость антикоррупционной работы учреждения</vt:lpstr>
      <vt:lpstr>Структура и организация антикоррупционной деятельности  1 Взаимодействие с контролирующими органами</vt:lpstr>
      <vt:lpstr>Структура и организация антикоррупционной деятельности  2 Актуализация антикоррупционной документации </vt:lpstr>
      <vt:lpstr>Структура и организация антикоррупционной деятельности  3 Документальное обеспечение процесса</vt:lpstr>
      <vt:lpstr>Основные меры по предупреждению коррупции</vt:lpstr>
      <vt:lpstr>Организация мероприятий с несовершеннолетними, направленные на антикоррупционное просвещение</vt:lpstr>
      <vt:lpstr>Повышение правовой культуры сотрудников</vt:lpstr>
      <vt:lpstr>Ежеквартально проводятся инструктажи, собрания с работниками по вопросам противодействия коррупции</vt:lpstr>
      <vt:lpstr>Планы на будущее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о работе по противодействию коррупции  в ГАУСО СО «КЦСОН Ленинского района города Нижний Тагил» за  2025 год</dc:title>
  <dc:creator>User</dc:creator>
  <cp:lastModifiedBy>User</cp:lastModifiedBy>
  <cp:revision>38</cp:revision>
  <dcterms:created xsi:type="dcterms:W3CDTF">2026-01-21T06:54:40Z</dcterms:created>
  <dcterms:modified xsi:type="dcterms:W3CDTF">2026-01-23T11:05:47Z</dcterms:modified>
</cp:coreProperties>
</file>