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61" r:id="rId5"/>
    <p:sldId id="278" r:id="rId6"/>
    <p:sldId id="265" r:id="rId7"/>
    <p:sldId id="270" r:id="rId8"/>
    <p:sldId id="277" r:id="rId9"/>
    <p:sldId id="266" r:id="rId10"/>
    <p:sldId id="267" r:id="rId11"/>
    <p:sldId id="269" r:id="rId12"/>
    <p:sldId id="268" r:id="rId13"/>
    <p:sldId id="272" r:id="rId14"/>
    <p:sldId id="273" r:id="rId15"/>
    <p:sldId id="275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630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CACF1-B729-46DE-984B-DAAC391BC73A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095CC-F6FF-4731-BD9E-6EAE5513B0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461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4D1A7E-B9D0-4EE0-A12F-085210A9C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AD42B63F-E6E5-4E6E-BC0F-15E383F6B0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B13A2D1-9EA5-42D6-912B-E857B8FA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AF4B32-E172-45FC-9239-4DE3CC611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41D6E6A-686C-4173-B3EF-2B1646B62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603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EA53ECD-E036-4F0C-957A-00DEF1EE1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9A9FAE3-0FC5-4DA3-B4CD-2B7C6D4D2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771C83B-C6C3-40E0-A1BE-435639AF9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9661CA6-BA68-4624-A135-248F9A86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132AD1C-1773-4F4E-B3E4-33C248834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363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3287BC-6252-441D-A7B7-A2A5BB3F9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A942DDA-044A-46A2-AF36-E66E1A7D9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F3D22D6-0093-41A5-A736-638487FD4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5C3C04C-FEC5-4C59-AA10-4B53E8E91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730256D-3213-43DD-A352-0F4DF1987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0855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EF2374-8B53-4550-89B7-52B0F90E0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C693D40-A887-41F6-897D-96C31058EC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48961A4B-DA29-4FBA-A19A-02DF44BD0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791D7ED-9235-44E2-B328-F3E27B3E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70BB61F-EF2D-4DC4-A2A7-D67879130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827F8BA-52A3-40A9-9B86-D31D94EF5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2566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FBDDA7-EC66-49B6-824E-A7F6E87BD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4AA9F40-6903-424B-BA17-0443477AD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7E9F24F-5086-40B0-A67E-29F0F1BD7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1D69F4A6-3C23-4D4D-BF26-6257B0595C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34614B9-74CE-4061-8050-352856F0CF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13AF254-2630-44B1-889D-E6574FF54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B3F4D93D-07ED-42EB-AA9E-1E6742B2F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0BC015DF-DEC8-427F-B7DF-28836086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4967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D05B704-69C0-4565-AA86-1E5FD63B0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3BB49C0-4123-4923-842F-ECCF332A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2A2AA55-100C-4490-9A09-4B3472164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720BF255-DD73-40EB-8D0C-CE66ECC22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2277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1359FA46-F029-4C20-88A9-292FC33A1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BF2E9046-9DAC-45EE-8768-94F31A80C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933D042B-73B1-4ABA-A3A2-5DEC27DC1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D9623E-258A-4CB4-9359-2FBC2DC81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89B88E0-6CB2-4474-9FFF-DFE3D748E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481A96D-01D3-4E13-9F5C-40565779A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47E8FE09-B2F0-434B-8730-13B0ACE22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C11B612-680E-4115-87A7-B2AC01DF4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B117CBB-85EF-40CB-911D-28C198E4A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6500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8E957D0-2AB3-4C05-BC13-7286D5EC5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08C3E161-D47C-4212-A097-CFE86A1CD3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19A17B5-0282-44C8-AFE9-A538743D5E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38A65F-844F-48B3-B448-667BAC331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352A27C-7301-4980-80D9-B4E4FEC5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DD7466A-1B09-4D91-B1E8-7E1456EEE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355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7F9B69E-C2EB-41B2-94DF-74BD32BCE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72B80CF-B441-477D-8878-D43056F1A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E09E2C7-375E-45EC-B2B5-9D574872E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73313B4-757F-417B-B3F6-A3D312F1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2279999-EAC7-4E94-9CC8-9F1F7F2D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209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CEB2BC7C-0160-4AF7-B9EC-A2A5D791D4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7651BBA-B4ED-46B3-9CFF-81892A3801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2C5847E-1191-463A-8E41-17052531B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741ACC4-5682-4BA5-A3DC-D7362B4B7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8BB315-67BB-4F59-9653-EA36A9EF0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35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EA29B39-9FBA-4F50-AB57-CD546D404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665F1D0-AE08-4988-BBBA-7011EF6254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DE79E19-597E-498F-B4DA-77566D04A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61539-E561-4870-A80D-C2BAEC74BA59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94B2739-B2A3-4B20-8E88-3CAEC5368A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6B1106C-C559-4703-A051-5A0160598D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12A5F-7A82-4D66-AEF3-1F77D10AED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290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C70B6A-5A5C-4FBA-A6E5-2B4E80DD31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ОТЧЁТ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работе по противодействию коррупции </a:t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ГАУСО СО «КЦСОН Пригородного района»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 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2025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год</a:t>
            </a:r>
            <a:endParaRPr lang="ru-RU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B68CEAA-037F-4104-971C-6F4B6FD214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64038"/>
            <a:ext cx="5711687" cy="1655762"/>
          </a:xfrm>
        </p:spPr>
        <p:txBody>
          <a:bodyPr/>
          <a:lstStyle/>
          <a:p>
            <a:pPr algn="l"/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Юрисконсульт </a:t>
            </a:r>
            <a:endParaRPr lang="ru-RU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ГАУСО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СО «КЦСОН Пригородного района»</a:t>
            </a:r>
          </a:p>
          <a:p>
            <a:pPr algn="l"/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Малахова Ю.Е.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6260" y="3535905"/>
            <a:ext cx="3750366" cy="2809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4547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66"/>
    </mc:Choice>
    <mc:Fallback>
      <p:transition spd="slow" advTm="296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3840263-E443-47A8-A1DC-CCFAFFB77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1" y="473793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Контроль вносимых изменений в законодательство РФ 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85A1547-2FE9-4450-9C59-0487EB6A6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3757"/>
            <a:ext cx="10515600" cy="4613205"/>
          </a:xfrm>
        </p:spPr>
        <p:txBody>
          <a:bodyPr/>
          <a:lstStyle/>
          <a:p>
            <a:pPr algn="just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Ведётся постоянный контроль за изменениями в законодательстве РФ;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Регулярно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изучается методическая литература по вопросу предупрежден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ия коррупции. В случае наличия изменений, данная информация своевременно доносится до сотрудников Учреждения.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6920" y="3870524"/>
            <a:ext cx="4145446" cy="232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5334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328"/>
    </mc:Choice>
    <mc:Fallback>
      <p:transition spd="slow" advTm="432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4578E9B-1A4D-49E7-B121-D1E5E85A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Проведен анализ и утверждены локальные нормативные акты в новой редакции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9683" y="1921565"/>
            <a:ext cx="99523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Положение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о предотвращении и урегулировании конфликта интересов в ГАУСО СО «КЦСОН Пригородного района» в новой редакции, утв. Приказом от 01.10.2025г. № 181;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Приказ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от 13.03.2025 № 42 «О выявлении личной заинтересованности работников ГАУСО СО «КЦСОН Пригородного района» при осуществлении закупок для нужд учреждения».</a:t>
            </a:r>
          </a:p>
        </p:txBody>
      </p:sp>
    </p:spTree>
    <p:extLst>
      <p:ext uri="{BB962C8B-B14F-4D97-AF65-F5344CB8AC3E}">
        <p14:creationId xmlns:p14="http://schemas.microsoft.com/office/powerpoint/2010/main" xmlns="" val="190171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343"/>
    </mc:Choice>
    <mc:Fallback>
      <p:transition spd="slow" advTm="103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17635" y="734420"/>
            <a:ext cx="49792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убликуются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статьи </a:t>
            </a:r>
            <a:r>
              <a:rPr lang="ru-RU" sz="26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антикоррупционной направленности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на официальном сайте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Учреждения,</a:t>
            </a:r>
          </a:p>
          <a:p>
            <a:pPr algn="ctr"/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газете </a:t>
            </a:r>
            <a:endParaRPr lang="ru-RU" sz="2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За социальное содружество»</a:t>
            </a:r>
          </a:p>
          <a:p>
            <a:pPr algn="ctr"/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060" y="3998537"/>
            <a:ext cx="3905823" cy="2536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94" y="3968697"/>
            <a:ext cx="3851894" cy="2566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912" y="289446"/>
            <a:ext cx="5075584" cy="3335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9470" y="4055887"/>
            <a:ext cx="3280051" cy="2478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5223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88"/>
    </mc:Choice>
    <mc:Fallback>
      <p:transition spd="slow" advTm="608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9878" y="365125"/>
            <a:ext cx="3913533" cy="18347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в сообществе Учреждения во </a:t>
            </a: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Вконтакте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/>
            </a:r>
            <a:b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</a:b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061" y="94388"/>
            <a:ext cx="3657600" cy="310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928" y="156300"/>
            <a:ext cx="3414713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712" y="3438387"/>
            <a:ext cx="3505144" cy="3074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199" y="2557358"/>
            <a:ext cx="3476211" cy="2438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9700" y="3438386"/>
            <a:ext cx="3480322" cy="3074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22295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0426429-7022-468B-9A9C-59B13FDCC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Ежеквартально проводятся заседания Комиссии по противодействию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коррупции Учреждения.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Формируются протоколы заседаний, доводятся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 заинтересованных лиц и размещаются на официальном сайте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E81A437-7C3F-45CA-8E5D-F9EF0D6854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809" y="2226367"/>
            <a:ext cx="5439964" cy="3055730"/>
          </a:xfrm>
          <a:prstGeom prst="rect">
            <a:avLst/>
          </a:prstGeom>
        </p:spPr>
      </p:pic>
      <p:sp>
        <p:nvSpPr>
          <p:cNvPr id="10242" name="AutoShape 2" descr="Протокол заседания Общественного совета при департаменте по социальной  политике от 01.04.2022 №1"/>
          <p:cNvSpPr>
            <a:spLocks noChangeAspect="1" noChangeArrowheads="1"/>
          </p:cNvSpPr>
          <p:nvPr/>
        </p:nvSpPr>
        <p:spPr bwMode="auto">
          <a:xfrm>
            <a:off x="155575" y="-868363"/>
            <a:ext cx="2514600" cy="18192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Протокол заседания Общественного совета при департаменте по социальной  политике от 01.04.2022 №1"/>
          <p:cNvSpPr>
            <a:spLocks noChangeAspect="1" noChangeArrowheads="1"/>
          </p:cNvSpPr>
          <p:nvPr/>
        </p:nvSpPr>
        <p:spPr bwMode="auto">
          <a:xfrm>
            <a:off x="155575" y="-868363"/>
            <a:ext cx="2514600" cy="18192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6748" y="2437987"/>
            <a:ext cx="4030340" cy="2915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04355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439"/>
    </mc:Choice>
    <mc:Fallback>
      <p:transition spd="slow" advTm="94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FFD312-720A-44CE-BAD2-353F3E3C3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57605"/>
            <a:ext cx="4693920" cy="431292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Ежеквартально проводятся инструктажи, собрания с работниками структурных подразделений по вопросам противодействия коррупции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670E845A-558E-489D-BEF2-A181B75F96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32120" y="989648"/>
            <a:ext cx="6009640" cy="431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89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319"/>
    </mc:Choice>
    <mc:Fallback>
      <p:transition spd="slow" advTm="631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FFD312-720A-44CE-BAD2-353F3E3C3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845139"/>
            <a:ext cx="11499273" cy="158337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структурных подразделениях проводятся беседы и мероприятия, направленные на антикоррупционное просвещение работников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Professional\Desktop\КЦСОН Пригородного района\фото по прот коррупции\lcLbpLqb1VVhyzuYE7an-7-1UWyOzxENJ9Q0hUdQXP64GUQmW_Plt8eYcE4WFiDrvGt_0tnrjd0iVuJnyAAIdwk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850" y="278294"/>
            <a:ext cx="4393097" cy="439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6314" y="278294"/>
            <a:ext cx="3536673" cy="4432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78541" y="357824"/>
            <a:ext cx="3175527" cy="4234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0243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319"/>
    </mc:Choice>
    <mc:Fallback>
      <p:transition spd="slow" advTm="631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EE1CB5-F201-4093-9DF7-8365E71F1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63756"/>
            <a:ext cx="4282440" cy="4227443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договоры, связанные с хозяйственной деятельностью, введена стандартная антикоррупционная оговорка 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35CC1CA4-744B-4B79-9AF4-B9DC5A8708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6880" y="615317"/>
            <a:ext cx="4431029" cy="590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890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511"/>
    </mc:Choice>
    <mc:Fallback>
      <p:transition spd="slow" advTm="651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6E542B-EC93-4B0F-BDD0-0355D07A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Мониторинг, выявление и устранение коррупционных рисков при осуществлении функций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5F22013-A3BB-4AB4-8523-32E0F7A93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45417" cy="4468495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Приказом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от 23.06.2025г. №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126                   «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О проведении оценки коррупционных рисков в ГАУСО СО «КЦСОН Пригородного района» в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2025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году»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проведена оценка коррупционных рисков в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учреждении;</a:t>
            </a:r>
          </a:p>
          <a:p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П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риказом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от 14.07.2025г. № 139 утвержден Отчет об оценке коррупционных рисков, Карта коррупционных рисков и мер по их минимизации, План по минимизации коррупционных рисков, Перечень </a:t>
            </a:r>
            <a:r>
              <a:rPr lang="ru-RU" sz="2000" i="1" dirty="0" err="1">
                <a:solidFill>
                  <a:schemeClr val="tx2">
                    <a:lumMod val="75000"/>
                  </a:schemeClr>
                </a:solidFill>
              </a:rPr>
              <a:t>коррупционно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-опасных функций, Перечень должностей, связанных с коррупционными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рисками.</a:t>
            </a:r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6104" y="4240697"/>
            <a:ext cx="5071257" cy="2266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12671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223"/>
    </mc:Choice>
    <mc:Fallback>
      <p:transition spd="slow" advTm="1222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6E542B-EC93-4B0F-BDD0-0355D07A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Мониторинг, выявление и устранение коррупционных рисков, в том числе причин и условий коррупции в деятельности в сфере закупок товаров, работ, услуг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Приказом от 10.09.2025г. № 169/1 «О проведении оценки коррупционных рисков в ГАУСО СО «КЦСОН Пригородного района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(при осуществлении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закупок)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в 2025 году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проведена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оценка коррупционных рисков в учреждении (при осуществлении закупок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); </a:t>
            </a:r>
          </a:p>
          <a:p>
            <a:pPr algn="just"/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П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риказом 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от 06.10.2025г. № 184 утвержден Отчет об оценке коррупционных рисков, Карта коррупционных рисков и мер по их минимизации при осуществлении закупок товаров, работ, услуг для нужд Учреждения; План мер, направленных на минимизацию коррупционных рисков, возникающих при осуществлении закупок товаров, работ, услуг для нужд Учреждения; Критерии выбора закупок товаров, работ, услуг для нужд Учреждения с повышенными коррупционными рисками; Порядок предоставления информации в целях выявления личной заинтересованности руководителей и работников Учреждения, при осуществлении закупок товаров, работ, услуг для нужд Учреждения, которая приводит или может привести к конфликту интересов.</a:t>
            </a:r>
          </a:p>
          <a:p>
            <a:pPr marL="0" indent="0">
              <a:buNone/>
            </a:pPr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225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207"/>
    </mc:Choice>
    <mc:Fallback>
      <p:transition spd="slow" advTm="920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08DB07-6431-481F-9D5F-7E0B04826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информационных стендах Учреждения а также в структурных подразделениях имеется вся информация о коррупции, ее последствиях, с указанием номера телефонов для сообщения о фактах противодействия коррупции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94942D4-3132-4091-A504-C325F6F5D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060" y="1950502"/>
            <a:ext cx="2875554" cy="3834072"/>
          </a:xfrm>
          <a:prstGeom prst="rect">
            <a:avLst/>
          </a:prstGeom>
        </p:spPr>
      </p:pic>
      <p:pic>
        <p:nvPicPr>
          <p:cNvPr id="7170" name="Picture 2" descr="C:\Users\Professional\Desktop\КЦСОН Пригородного района\фото по прот коррупции\ehBm12m4RZVqLV2CbOjUUgVsmQEjXffdTqNNzCMm8-ITLP4_LGld-kmB5G5r1C7J87l8QL8gHQYSy0m3iHEASe1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2679" y="2006202"/>
            <a:ext cx="4832242" cy="339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AutoShape 2" descr="https://sun9-15.userapi.com/s/v1/ig2/I_51VURlT2ipRL6nKUWmoYQtAYjOGTxK9wYlVQZ2WVoLlAyJVZRY7S4I3CDcHW8EbsH0CMc--GF8o8eZNJX7SV_y.jpg?quality=95&amp;as=32x43,48x64,72x96,108x144,160x213,240x320,360x480,480x640,540x720,640x853,720x960,960x1280&amp;from=bu&amp;cs=960x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416" y="2226364"/>
            <a:ext cx="2449996" cy="326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02914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39"/>
    </mc:Choice>
    <mc:Fallback>
      <p:transition spd="slow" advTm="903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0049" y="205100"/>
            <a:ext cx="3344538" cy="2511287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41D19C52-3295-46A7-B106-C6393F264141}"/>
              </a:ext>
            </a:extLst>
          </p:cNvPr>
          <p:cNvSpPr/>
          <p:nvPr/>
        </p:nvSpPr>
        <p:spPr>
          <a:xfrm>
            <a:off x="430695" y="435513"/>
            <a:ext cx="6036366" cy="37856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С воспитанниками учреждения </a:t>
            </a:r>
          </a:p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п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роводятся 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мероприятия, направленные на антикоррупционное просвещение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:</a:t>
            </a:r>
          </a:p>
          <a:p>
            <a:pPr algn="just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 - просмотр видеофильмов о коррупции; </a:t>
            </a:r>
          </a:p>
          <a:p>
            <a:pPr marL="457200" indent="-457200" algn="just">
              <a:buFontTx/>
              <a:buChar char="-"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п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роведение бесед; </a:t>
            </a:r>
          </a:p>
          <a:p>
            <a:pPr algn="just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- выпуск и распространение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буклетов, памяток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на тему противодействия коррупции;</a:t>
            </a:r>
          </a:p>
          <a:p>
            <a:pPr algn="just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-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оформление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информационных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стендов;</a:t>
            </a:r>
          </a:p>
          <a:p>
            <a:pPr algn="just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-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конкурс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рисунков</a:t>
            </a: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7765" y="2957581"/>
            <a:ext cx="2524125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1043" y="2995681"/>
            <a:ext cx="2581275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7602" y="4899853"/>
            <a:ext cx="2562225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0110" y="4899853"/>
            <a:ext cx="270510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085" y="4352837"/>
            <a:ext cx="3148045" cy="233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1775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751"/>
    </mc:Choice>
    <mc:Fallback>
      <p:transition spd="slow" advTm="775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1478" y="490330"/>
            <a:ext cx="92235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Консультирование граждан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по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вопросам противодействия коррупции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3340" y="1643222"/>
            <a:ext cx="500932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На сайте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ГАУСО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СО «КЦСОН Пригородного района» расположены раздел «Противодействие коррупции» и подраздел по вопросам противодействия коррупции: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+mj-cs"/>
            </a:endParaRPr>
          </a:p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«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Телефон доверия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»:</a:t>
            </a:r>
          </a:p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8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(3435) 41-31-91</a:t>
            </a:r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5667" y="1656523"/>
            <a:ext cx="5677719" cy="378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201" y="5014646"/>
            <a:ext cx="289560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7715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751"/>
    </mc:Choice>
    <mc:Fallback>
      <p:transition spd="slow" advTm="975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2C82FA0-2644-4BBE-AA16-715FAAB02FED}"/>
              </a:ext>
            </a:extLst>
          </p:cNvPr>
          <p:cNvSpPr/>
          <p:nvPr/>
        </p:nvSpPr>
        <p:spPr>
          <a:xfrm>
            <a:off x="2642175" y="296733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rgbClr val="002060"/>
                </a:solidFill>
                <a:effectLst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88762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024"/>
    </mc:Choice>
    <mc:Fallback>
      <p:transition spd="slow" advTm="2024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543</Words>
  <Application>Microsoft Office PowerPoint</Application>
  <PresentationFormat>Произвольный</PresentationFormat>
  <Paragraphs>46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ОТЧЁТ о работе по противодействию коррупции  в ГАУСО СО «КЦСОН Пригородного района» за  2025 год</vt:lpstr>
      <vt:lpstr>Контроль вносимых изменений в законодательство РФ </vt:lpstr>
      <vt:lpstr>Проведен анализ и утверждены локальные нормативные акты в новой редакции</vt:lpstr>
      <vt:lpstr>Слайд 4</vt:lpstr>
      <vt:lpstr> в сообществе Учреждения во Вконтакте </vt:lpstr>
      <vt:lpstr>Ежеквартально проводятся заседания Комиссии по противодействию коррупции Учреждения.  Формируются протоколы заседаний, доводятся до заинтересованных лиц и размещаются на официальном сайте</vt:lpstr>
      <vt:lpstr>Ежеквартально проводятся инструктажи, собрания с работниками структурных подразделений по вопросам противодействия коррупции</vt:lpstr>
      <vt:lpstr>В структурных подразделениях проводятся беседы и мероприятия, направленные на антикоррупционное просвещение работников</vt:lpstr>
      <vt:lpstr>В договоры, связанные с хозяйственной деятельностью, введена стандартная антикоррупционная оговорка </vt:lpstr>
      <vt:lpstr>Мониторинг, выявление и устранение коррупционных рисков при осуществлении функций</vt:lpstr>
      <vt:lpstr>Мониторинг, выявление и устранение коррупционных рисков, в том числе причин и условий коррупции в деятельности в сфере закупок товаров, работ, услуг</vt:lpstr>
      <vt:lpstr>На информационных стендах Учреждения а также в структурных подразделениях имеется вся информация о коррупции, ее последствиях, с указанием номера телефонов для сообщения о фактах противодействия коррупции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работе по противодействию коррупции  в ГАУСО СО «КЦСОН Пригородного района» за  2022 год</dc:title>
  <dc:creator>Пользователь</dc:creator>
  <cp:lastModifiedBy>user_20</cp:lastModifiedBy>
  <cp:revision>24</cp:revision>
  <dcterms:created xsi:type="dcterms:W3CDTF">2023-01-20T04:49:34Z</dcterms:created>
  <dcterms:modified xsi:type="dcterms:W3CDTF">2026-01-20T07:48:52Z</dcterms:modified>
</cp:coreProperties>
</file>