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4" r:id="rId6"/>
    <p:sldId id="265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569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В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Комплексном центре социального обслуживания населения города Алапаевска и </a:t>
          </a:r>
          <a:r>
            <a:rPr lang="ru-RU" sz="2300" b="1" dirty="0" err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Алапаевского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 района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проведено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4 заседания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комиссии по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противодействию коррупции,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на котором рассмотрены  и утверждены проекты нормативных правовых актов по вопросам противодействия коррупции, а также рассмотрены уведомления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сотрудников </a:t>
          </a:r>
          <a:r>
            <a:rPr lang="ru-RU" sz="23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о возникновении личной заинтересованности при исполнении ими должностных обязанностей</a:t>
          </a:r>
          <a:endParaRPr lang="ru-RU" sz="2300" dirty="0">
            <a:solidFill>
              <a:schemeClr val="tx2"/>
            </a:solidFill>
            <a:latin typeface="Liberation Serif" panose="02020603050405020304" pitchFamily="18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710700" custScaleY="362486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</dgm:ptLst>
  <dgm:cxnLst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сотрудников Комплексного центра социального обслуживания населения города Алапаевска и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сотрудников Комплексного центра социального обслуживания населения города Алапаевска и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сотрудников Комплексного центра социального обслуживания населения города Алапаевска и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 установленного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порядка сообщения о получения подарка,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сотрудниками Комплексного центра социального обслуживания населения города Алапаевска и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района, 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4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311D41F1-736B-4EE5-ABD2-3FF6B3DCFD1A}" type="presOf" srcId="{6D54F7FC-363A-4F1A-9533-B025CCAF6B5E}" destId="{04247092-F8B8-499E-BE8C-40230B00D2A4}" srcOrd="0" destOrd="0" presId="urn:microsoft.com/office/officeart/2005/8/layout/chevron2"/>
    <dgm:cxn modelId="{2DAD4F76-DBE7-45AC-8DBD-FEF0A633C54C}" type="presOf" srcId="{7D995781-12E1-4419-B45B-5A8E3AF2833C}" destId="{64EB2BE6-13B2-472B-A8F8-9195DD22749D}" srcOrd="0" destOrd="0" presId="urn:microsoft.com/office/officeart/2005/8/layout/chevron2"/>
    <dgm:cxn modelId="{B89B55D1-6C1C-4A63-A5B8-6F9DF44E64B8}" type="presOf" srcId="{9C413F0F-C9D7-45CC-9B23-D43432F33876}" destId="{1C21BE01-8072-4D0F-A3AD-AA123D95EF46}" srcOrd="0" destOrd="0" presId="urn:microsoft.com/office/officeart/2005/8/layout/chevron2"/>
    <dgm:cxn modelId="{34C2A9A7-59D5-4FC9-BE3C-E91787C12D78}" type="presOf" srcId="{39B46146-24EE-4ADA-A976-0452B4225551}" destId="{06388F85-6B45-471E-AD17-4246AD137CC8}" srcOrd="0" destOrd="0" presId="urn:microsoft.com/office/officeart/2005/8/layout/chevron2"/>
    <dgm:cxn modelId="{0A6A22F8-4EAF-458D-A2AB-8992DDC563BD}" type="presOf" srcId="{856EF44A-CD64-4203-8121-4141EE656887}" destId="{7ACF57B7-D9B9-4377-B9F0-D1751097DEA8}" srcOrd="0" destOrd="0" presId="urn:microsoft.com/office/officeart/2005/8/layout/chevron2"/>
    <dgm:cxn modelId="{20C1B779-5A56-4337-B860-3CB62CE541EE}" type="presOf" srcId="{4875DB90-E4FD-4995-A672-D2C0C144A1D3}" destId="{DC5A9139-1E26-4D70-913C-FA3DB144623E}" srcOrd="0" destOrd="0" presId="urn:microsoft.com/office/officeart/2005/8/layout/chevron2"/>
    <dgm:cxn modelId="{D6A133FD-D170-40A4-83A2-5BEC0A0EC2AA}" type="presOf" srcId="{FDF176CA-18CA-405C-8148-FD6248248F11}" destId="{B6ADB0A5-9EC7-49D4-9170-8EE3E003B057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D520FEEA-CB15-4163-BA5D-B563067ED33C}" type="presOf" srcId="{C8F6A1CE-DD56-4EDB-A235-537DFC8C1FDD}" destId="{B5D9B1B7-031B-4C9C-8C42-8FF3721FBFCA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B2791E01-BB80-49FA-B2B2-8D6E4BDB44B6}" type="presOf" srcId="{FAF6E03D-8DC4-4BA6-AC82-97A5A34B4D9E}" destId="{AAB51A99-B610-4B98-A4AF-69F4277A8174}" srcOrd="0" destOrd="0" presId="urn:microsoft.com/office/officeart/2005/8/layout/chevron2"/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1C9C8346-4186-4219-AF26-5DE82EA71596}" type="presParOf" srcId="{AAB51A99-B610-4B98-A4AF-69F4277A8174}" destId="{4F37D865-F1F0-409E-A51B-0F08062CD9AB}" srcOrd="0" destOrd="0" presId="urn:microsoft.com/office/officeart/2005/8/layout/chevron2"/>
    <dgm:cxn modelId="{46CF6ABF-A304-44E7-B221-8A8BEBC748A3}" type="presParOf" srcId="{4F37D865-F1F0-409E-A51B-0F08062CD9AB}" destId="{B6ADB0A5-9EC7-49D4-9170-8EE3E003B057}" srcOrd="0" destOrd="0" presId="urn:microsoft.com/office/officeart/2005/8/layout/chevron2"/>
    <dgm:cxn modelId="{8752AD82-3C3A-4A5D-BF0C-2E9A3B0CCD38}" type="presParOf" srcId="{4F37D865-F1F0-409E-A51B-0F08062CD9AB}" destId="{B5D9B1B7-031B-4C9C-8C42-8FF3721FBFCA}" srcOrd="1" destOrd="0" presId="urn:microsoft.com/office/officeart/2005/8/layout/chevron2"/>
    <dgm:cxn modelId="{E74BC9D4-10D9-4FF8-BAA4-F282CC08B770}" type="presParOf" srcId="{AAB51A99-B610-4B98-A4AF-69F4277A8174}" destId="{F9776398-30DC-41F4-9A87-12B0CE0658DB}" srcOrd="1" destOrd="0" presId="urn:microsoft.com/office/officeart/2005/8/layout/chevron2"/>
    <dgm:cxn modelId="{FD08A24F-3138-4B2E-B3A9-64283F2A5563}" type="presParOf" srcId="{AAB51A99-B610-4B98-A4AF-69F4277A8174}" destId="{F9CAA664-80DB-477D-90D1-B8FE823E96B0}" srcOrd="2" destOrd="0" presId="urn:microsoft.com/office/officeart/2005/8/layout/chevron2"/>
    <dgm:cxn modelId="{EBE8B299-5F84-46C2-A350-73B425C43333}" type="presParOf" srcId="{F9CAA664-80DB-477D-90D1-B8FE823E96B0}" destId="{06388F85-6B45-471E-AD17-4246AD137CC8}" srcOrd="0" destOrd="0" presId="urn:microsoft.com/office/officeart/2005/8/layout/chevron2"/>
    <dgm:cxn modelId="{00B75737-2837-40F5-83F0-61BCCA76BCB5}" type="presParOf" srcId="{F9CAA664-80DB-477D-90D1-B8FE823E96B0}" destId="{1C21BE01-8072-4D0F-A3AD-AA123D95EF46}" srcOrd="1" destOrd="0" presId="urn:microsoft.com/office/officeart/2005/8/layout/chevron2"/>
    <dgm:cxn modelId="{D66323C4-9F99-4B15-876D-82690EC88F75}" type="presParOf" srcId="{AAB51A99-B610-4B98-A4AF-69F4277A8174}" destId="{03F4D4F3-C3CF-4152-AEF5-93D47709D4DE}" srcOrd="3" destOrd="0" presId="urn:microsoft.com/office/officeart/2005/8/layout/chevron2"/>
    <dgm:cxn modelId="{2AC21E40-A485-4F18-B3B4-57CC88D3556B}" type="presParOf" srcId="{AAB51A99-B610-4B98-A4AF-69F4277A8174}" destId="{71F72CBC-0995-41E1-8023-89E5B624AFB3}" srcOrd="4" destOrd="0" presId="urn:microsoft.com/office/officeart/2005/8/layout/chevron2"/>
    <dgm:cxn modelId="{234A17BE-5067-4973-AFBC-4E3E7693905A}" type="presParOf" srcId="{71F72CBC-0995-41E1-8023-89E5B624AFB3}" destId="{64EB2BE6-13B2-472B-A8F8-9195DD22749D}" srcOrd="0" destOrd="0" presId="urn:microsoft.com/office/officeart/2005/8/layout/chevron2"/>
    <dgm:cxn modelId="{75B59414-8192-4690-9717-A129BAD99428}" type="presParOf" srcId="{71F72CBC-0995-41E1-8023-89E5B624AFB3}" destId="{DC5A9139-1E26-4D70-913C-FA3DB144623E}" srcOrd="1" destOrd="0" presId="urn:microsoft.com/office/officeart/2005/8/layout/chevron2"/>
    <dgm:cxn modelId="{26388F87-7EAC-4ED5-AE96-2FD03EDF060C}" type="presParOf" srcId="{AAB51A99-B610-4B98-A4AF-69F4277A8174}" destId="{C30E6E38-AF59-4193-9D15-1B91FC1A2A71}" srcOrd="5" destOrd="0" presId="urn:microsoft.com/office/officeart/2005/8/layout/chevron2"/>
    <dgm:cxn modelId="{076F9ED6-8745-470B-9FE4-BFEEEB756981}" type="presParOf" srcId="{AAB51A99-B610-4B98-A4AF-69F4277A8174}" destId="{7EFE33B1-0E7F-4E3A-B9C7-D498B858CA68}" srcOrd="6" destOrd="0" presId="urn:microsoft.com/office/officeart/2005/8/layout/chevron2"/>
    <dgm:cxn modelId="{30ED88FE-69E1-4DCF-809C-711CA74C34F6}" type="presParOf" srcId="{7EFE33B1-0E7F-4E3A-B9C7-D498B858CA68}" destId="{7ACF57B7-D9B9-4377-B9F0-D1751097DEA8}" srcOrd="0" destOrd="0" presId="urn:microsoft.com/office/officeart/2005/8/layout/chevron2"/>
    <dgm:cxn modelId="{A3FA9352-5BD1-4DB5-9168-2A95DF945395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3081" y="1029728"/>
          <a:ext cx="10653747" cy="2716922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В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Комплексном центре социального обслуживания населения города Алапаевска и </a:t>
          </a:r>
          <a:r>
            <a:rPr lang="ru-RU" sz="2300" b="1" kern="1200" dirty="0" err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Алапаевского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 района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проведено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4 заседания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комиссии по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противодействию коррупции,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на котором рассмотрены  и утверждены проекты нормативных правовых актов по вопросам противодействия коррупции, а также рассмотрены уведомления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сотрудников </a:t>
          </a:r>
          <a:r>
            <a:rPr lang="ru-RU" sz="23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cs typeface="Arial" panose="020B0604020202020204" pitchFamily="34" charset="0"/>
            </a:rPr>
            <a:t>о возникновении личной заинтересованности при исполнении ими должностных обязанностей</a:t>
          </a:r>
          <a:endParaRPr lang="ru-RU" sz="2300" kern="1200" dirty="0">
            <a:solidFill>
              <a:schemeClr val="tx2"/>
            </a:solidFill>
            <a:latin typeface="Liberation Serif" panose="02020603050405020304" pitchFamily="18" charset="0"/>
            <a:cs typeface="Arial" panose="020B0604020202020204" pitchFamily="34" charset="0"/>
          </a:endParaRPr>
        </a:p>
      </dsp:txBody>
      <dsp:txXfrm>
        <a:off x="3081" y="1029728"/>
        <a:ext cx="10653747" cy="271692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4237" y="325241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94237" y="325241"/>
        <a:ext cx="1294913" cy="906439"/>
      </dsp:txXfrm>
    </dsp:sp>
    <dsp:sp modelId="{B5D9B1B7-031B-4C9C-8C42-8FF3721FBFCA}">
      <dsp:nvSpPr>
        <dsp:cNvPr id="0" name=""/>
        <dsp:cNvSpPr/>
      </dsp:nvSpPr>
      <dsp:spPr>
        <a:xfrm rot="5400000">
          <a:off x="4196496" y="-3279183"/>
          <a:ext cx="1082397" cy="7662512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сотрудников Комплексного центра социального обслуживания населения города Алапаевска и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196496" y="-3279183"/>
        <a:ext cx="1082397" cy="7662512"/>
      </dsp:txXfrm>
    </dsp:sp>
    <dsp:sp modelId="{06388F85-6B45-471E-AD17-4246AD137CC8}">
      <dsp:nvSpPr>
        <dsp:cNvPr id="0" name=""/>
        <dsp:cNvSpPr/>
      </dsp:nvSpPr>
      <dsp:spPr>
        <a:xfrm rot="5400000">
          <a:off x="-194237" y="1604499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164204"/>
                <a:satOff val="4903"/>
                <a:lumOff val="1895"/>
                <a:alphaOff val="0"/>
                <a:tint val="96000"/>
                <a:lumMod val="104000"/>
              </a:schemeClr>
            </a:gs>
            <a:gs pos="100000">
              <a:schemeClr val="accent4">
                <a:hueOff val="-164204"/>
                <a:satOff val="4903"/>
                <a:lumOff val="1895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-164204"/>
              <a:satOff val="4903"/>
              <a:lumOff val="189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94237" y="1604499"/>
        <a:ext cx="1294913" cy="906439"/>
      </dsp:txXfrm>
    </dsp:sp>
    <dsp:sp modelId="{1C21BE01-8072-4D0F-A3AD-AA123D95EF46}">
      <dsp:nvSpPr>
        <dsp:cNvPr id="0" name=""/>
        <dsp:cNvSpPr/>
      </dsp:nvSpPr>
      <dsp:spPr>
        <a:xfrm rot="5400000">
          <a:off x="4200543" y="-2000146"/>
          <a:ext cx="1074304" cy="7662512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rnd" cmpd="sng" algn="ctr">
          <a:solidFill>
            <a:schemeClr val="accent4">
              <a:hueOff val="-164204"/>
              <a:satOff val="4903"/>
              <a:lumOff val="189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сотрудников Комплексного центра социального обслуживания населения города Алапаевска и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00543" y="-2000146"/>
        <a:ext cx="1074304" cy="7662512"/>
      </dsp:txXfrm>
    </dsp:sp>
    <dsp:sp modelId="{64EB2BE6-13B2-472B-A8F8-9195DD22749D}">
      <dsp:nvSpPr>
        <dsp:cNvPr id="0" name=""/>
        <dsp:cNvSpPr/>
      </dsp:nvSpPr>
      <dsp:spPr>
        <a:xfrm rot="5400000">
          <a:off x="-194237" y="2857148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328408"/>
                <a:satOff val="9806"/>
                <a:lumOff val="3791"/>
                <a:alphaOff val="0"/>
                <a:tint val="96000"/>
                <a:lumMod val="104000"/>
              </a:schemeClr>
            </a:gs>
            <a:gs pos="100000">
              <a:schemeClr val="accent4">
                <a:hueOff val="-328408"/>
                <a:satOff val="9806"/>
                <a:lumOff val="3791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-328408"/>
              <a:satOff val="9806"/>
              <a:lumOff val="379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94237" y="2857148"/>
        <a:ext cx="1294913" cy="906439"/>
      </dsp:txXfrm>
    </dsp:sp>
    <dsp:sp modelId="{DC5A9139-1E26-4D70-913C-FA3DB144623E}">
      <dsp:nvSpPr>
        <dsp:cNvPr id="0" name=""/>
        <dsp:cNvSpPr/>
      </dsp:nvSpPr>
      <dsp:spPr>
        <a:xfrm rot="5400000">
          <a:off x="4227153" y="-747498"/>
          <a:ext cx="1021083" cy="7662512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rnd" cmpd="sng" algn="ctr">
          <a:solidFill>
            <a:schemeClr val="accent4">
              <a:hueOff val="-328408"/>
              <a:satOff val="9806"/>
              <a:lumOff val="379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сотрудниками Комплексного центра социального обслуживания населения города Алапаевска и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района,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27153" y="-747498"/>
        <a:ext cx="1021083" cy="7662512"/>
      </dsp:txXfrm>
    </dsp:sp>
    <dsp:sp modelId="{7ACF57B7-D9B9-4377-B9F0-D1751097DEA8}">
      <dsp:nvSpPr>
        <dsp:cNvPr id="0" name=""/>
        <dsp:cNvSpPr/>
      </dsp:nvSpPr>
      <dsp:spPr>
        <a:xfrm rot="5400000">
          <a:off x="-194237" y="4145034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492612"/>
                <a:satOff val="14709"/>
                <a:lumOff val="5686"/>
                <a:alphaOff val="0"/>
                <a:tint val="96000"/>
                <a:lumMod val="104000"/>
              </a:schemeClr>
            </a:gs>
            <a:gs pos="100000">
              <a:schemeClr val="accent4">
                <a:hueOff val="-492612"/>
                <a:satOff val="14709"/>
                <a:lumOff val="5686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-492612"/>
              <a:satOff val="14709"/>
              <a:lumOff val="5686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94237" y="4145034"/>
        <a:ext cx="1294913" cy="906439"/>
      </dsp:txXfrm>
    </dsp:sp>
    <dsp:sp modelId="{04247092-F8B8-499E-BE8C-40230B00D2A4}">
      <dsp:nvSpPr>
        <dsp:cNvPr id="0" name=""/>
        <dsp:cNvSpPr/>
      </dsp:nvSpPr>
      <dsp:spPr>
        <a:xfrm rot="5400000">
          <a:off x="4191916" y="540387"/>
          <a:ext cx="1091558" cy="7662512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rnd" cmpd="sng" algn="ctr">
          <a:solidFill>
            <a:schemeClr val="accent4">
              <a:hueOff val="-492612"/>
              <a:satOff val="14709"/>
              <a:lumOff val="5686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сотрудников Комплексного центра социального обслуживания населения города Алапаевска и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Алапаевского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района установленного 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порядка сообщения о получения подарка,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191916" y="540387"/>
        <a:ext cx="1091558" cy="76625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311B95-F91E-47B1-95FC-12A582B1ABD5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674832-AB4F-4D58-A495-0B45E1601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1310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" y="746125"/>
            <a:ext cx="6629400" cy="3730625"/>
          </a:xfrm>
          <a:prstGeom prst="rect">
            <a:avLst/>
          </a:prstGeom>
        </p:spPr>
      </p:sp>
      <p:sp>
        <p:nvSpPr>
          <p:cNvPr id="267" name="PlaceHolder 2"/>
          <p:cNvSpPr>
            <a:spLocks noGrp="1"/>
          </p:cNvSpPr>
          <p:nvPr>
            <p:ph type="body"/>
          </p:nvPr>
        </p:nvSpPr>
        <p:spPr>
          <a:xfrm>
            <a:off x="685800" y="4725000"/>
            <a:ext cx="5486040" cy="4475880"/>
          </a:xfrm>
          <a:prstGeom prst="rect">
            <a:avLst/>
          </a:prstGeom>
        </p:spPr>
        <p:txBody>
          <a:bodyPr/>
          <a:lstStyle/>
          <a:p>
            <a:endParaRPr lang="ru-RU" sz="2610" b="0" strike="noStrike" spc="-1">
              <a:latin typeface="Arial"/>
            </a:endParaRPr>
          </a:p>
        </p:txBody>
      </p:sp>
      <p:sp>
        <p:nvSpPr>
          <p:cNvPr id="268" name="TextShape 3"/>
          <p:cNvSpPr txBox="1"/>
          <p:nvPr/>
        </p:nvSpPr>
        <p:spPr>
          <a:xfrm>
            <a:off x="3884760" y="9448200"/>
            <a:ext cx="2971440" cy="49716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CC1C30E5-1645-4746-8A79-A70499D6117F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3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8675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141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132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2372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1433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979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968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7646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248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5982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5475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3513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9619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2835364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5246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41716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5888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BCE4B-AAB3-4B7D-BEDC-201D7792DE9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FF05AC4-91E3-4E7B-809A-4F8E8ACFB5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9967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2738414" y="2159331"/>
            <a:ext cx="6552360" cy="2736000"/>
          </a:xfrm>
          <a:prstGeom prst="rect">
            <a:avLst/>
          </a:prstGeom>
          <a:ln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3200" b="1" spc="-1" dirty="0">
                <a:solidFill>
                  <a:srgbClr val="FF0000"/>
                </a:solidFill>
                <a:latin typeface="Arial"/>
              </a:rPr>
              <a:t>О выполнении Плана мероприятий </a:t>
            </a:r>
            <a:r>
              <a:rPr dirty="0"/>
              <a:t/>
            </a:r>
            <a:br>
              <a:rPr dirty="0"/>
            </a:br>
            <a:r>
              <a:rPr lang="ru-RU" sz="3200" b="1" spc="-1" dirty="0">
                <a:solidFill>
                  <a:srgbClr val="FF0000"/>
                </a:solidFill>
                <a:latin typeface="Arial"/>
              </a:rPr>
              <a:t>по противодействию коррупции </a:t>
            </a:r>
            <a:r>
              <a:rPr dirty="0"/>
              <a:t/>
            </a:r>
            <a:br>
              <a:rPr dirty="0"/>
            </a:br>
            <a:r>
              <a:rPr lang="ru-RU" sz="3200" b="1" spc="-1" dirty="0">
                <a:solidFill>
                  <a:srgbClr val="FF0000"/>
                </a:solidFill>
                <a:latin typeface="Arial"/>
              </a:rPr>
              <a:t>за </a:t>
            </a:r>
            <a:r>
              <a:rPr lang="ru-RU" sz="3200" b="1" spc="-1" dirty="0" smtClean="0">
                <a:solidFill>
                  <a:srgbClr val="FF0000"/>
                </a:solidFill>
                <a:latin typeface="Arial"/>
              </a:rPr>
              <a:t>2025 </a:t>
            </a:r>
            <a:r>
              <a:rPr lang="ru-RU" sz="3200" b="1" spc="-1" dirty="0">
                <a:solidFill>
                  <a:srgbClr val="FF0000"/>
                </a:solidFill>
                <a:latin typeface="Arial"/>
              </a:rPr>
              <a:t>год</a:t>
            </a:r>
            <a:endParaRPr lang="ru-RU" sz="3200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3792360" y="6093360"/>
            <a:ext cx="500364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1" spc="-1" dirty="0" smtClean="0">
                <a:solidFill>
                  <a:srgbClr val="C00000"/>
                </a:solidFill>
                <a:latin typeface="Times New Roman"/>
              </a:rPr>
              <a:t>19 </a:t>
            </a:r>
            <a:r>
              <a:rPr lang="ru-RU" sz="2400" b="1" spc="-1" dirty="0" smtClean="0">
                <a:solidFill>
                  <a:srgbClr val="C00000"/>
                </a:solidFill>
                <a:latin typeface="Times New Roman"/>
              </a:rPr>
              <a:t>января 2026 года</a:t>
            </a:r>
            <a:endParaRPr lang="ru-RU" sz="2400" spc="-1" dirty="0">
              <a:latin typeface="Arial"/>
            </a:endParaRPr>
          </a:p>
        </p:txBody>
      </p:sp>
      <p:sp>
        <p:nvSpPr>
          <p:cNvPr id="153" name="TextShape 3"/>
          <p:cNvSpPr txBox="1"/>
          <p:nvPr/>
        </p:nvSpPr>
        <p:spPr>
          <a:xfrm>
            <a:off x="1960606" y="244610"/>
            <a:ext cx="8625016" cy="1279389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b="1" dirty="0">
                <a:ln/>
                <a:solidFill>
                  <a:schemeClr val="accent3"/>
                </a:solidFill>
                <a:latin typeface="Arial"/>
              </a:rPr>
              <a:t> </a:t>
            </a:r>
            <a:r>
              <a:rPr lang="ru-RU" b="1" dirty="0" smtClean="0">
                <a:ln/>
                <a:solidFill>
                  <a:schemeClr val="accent3"/>
                </a:solidFill>
                <a:latin typeface="Arial"/>
              </a:rPr>
              <a:t>Государственное автономное учреждение социального обслуживания Свердловской области</a:t>
            </a:r>
          </a:p>
          <a:p>
            <a:pPr algn="ctr"/>
            <a:r>
              <a:rPr lang="ru-RU" b="1" dirty="0" smtClean="0">
                <a:ln/>
                <a:solidFill>
                  <a:schemeClr val="accent3"/>
                </a:solidFill>
                <a:latin typeface="Arial"/>
              </a:rPr>
              <a:t>«Комплексный центр социального обслуживания населения города Алапаевска и </a:t>
            </a:r>
            <a:r>
              <a:rPr lang="ru-RU" b="1" dirty="0" err="1" smtClean="0">
                <a:ln/>
                <a:solidFill>
                  <a:schemeClr val="accent3"/>
                </a:solidFill>
                <a:latin typeface="Arial"/>
              </a:rPr>
              <a:t>Алапевского</a:t>
            </a:r>
            <a:r>
              <a:rPr lang="ru-RU" b="1" dirty="0" smtClean="0">
                <a:ln/>
                <a:solidFill>
                  <a:schemeClr val="accent3"/>
                </a:solidFill>
                <a:latin typeface="Arial"/>
              </a:rPr>
              <a:t> района»</a:t>
            </a:r>
            <a:endParaRPr lang="ru-RU" b="1" dirty="0">
              <a:ln/>
              <a:solidFill>
                <a:schemeClr val="accent3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19951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1532238" y="484878"/>
            <a:ext cx="914364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algn="ctr">
              <a:spcBef>
                <a:spcPts val="961"/>
              </a:spcBef>
            </a:pPr>
            <a:r>
              <a:rPr lang="ru-RU" sz="2400" b="1" spc="-1">
                <a:solidFill>
                  <a:srgbClr val="FF0000"/>
                </a:solidFill>
                <a:latin typeface="Arial"/>
              </a:rPr>
              <a:t>Контроль за исполнением мер по предупреждению коррупции</a:t>
            </a:r>
            <a:endParaRPr lang="ru-RU" sz="2400" spc="-1">
              <a:latin typeface="Arial"/>
            </a:endParaRPr>
          </a:p>
        </p:txBody>
      </p:sp>
      <p:grpSp>
        <p:nvGrpSpPr>
          <p:cNvPr id="172" name="Group 2"/>
          <p:cNvGrpSpPr/>
          <p:nvPr/>
        </p:nvGrpSpPr>
        <p:grpSpPr>
          <a:xfrm>
            <a:off x="1985319" y="1700374"/>
            <a:ext cx="9514701" cy="4453291"/>
            <a:chOff x="251640" y="1296720"/>
            <a:chExt cx="8784720" cy="2587680"/>
          </a:xfrm>
        </p:grpSpPr>
        <p:sp>
          <p:nvSpPr>
            <p:cNvPr id="173" name="CustomShape 3"/>
            <p:cNvSpPr/>
            <p:nvPr/>
          </p:nvSpPr>
          <p:spPr>
            <a:xfrm>
              <a:off x="251640" y="1798200"/>
              <a:ext cx="8784720" cy="453240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  <a:ln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4" name="CustomShape 4"/>
            <p:cNvSpPr/>
            <p:nvPr/>
          </p:nvSpPr>
          <p:spPr>
            <a:xfrm>
              <a:off x="690840" y="1296720"/>
              <a:ext cx="6149160" cy="76644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2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2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70000" tIns="37440" rIns="232560" bIns="3744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pc="-1">
                  <a:solidFill>
                    <a:srgbClr val="000000"/>
                  </a:solidFill>
                  <a:latin typeface="Arial"/>
                </a:rPr>
                <a:t>Мониторинг состояния и эффективности противодействия коррупции, анализ реализации Плана по противодействию коррупции</a:t>
              </a:r>
              <a:endParaRPr lang="ru-RU" sz="1400" spc="-1">
                <a:latin typeface="Arial"/>
              </a:endParaRPr>
            </a:p>
          </p:txBody>
        </p:sp>
        <p:sp>
          <p:nvSpPr>
            <p:cNvPr id="175" name="CustomShape 5"/>
            <p:cNvSpPr/>
            <p:nvPr/>
          </p:nvSpPr>
          <p:spPr>
            <a:xfrm>
              <a:off x="251640" y="2614680"/>
              <a:ext cx="8784720" cy="45324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90000"/>
              </a:schemeClr>
            </a:solidFill>
            <a:ln>
              <a:solidFill>
                <a:schemeClr val="accent3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6" name="CustomShape 6"/>
            <p:cNvSpPr/>
            <p:nvPr/>
          </p:nvSpPr>
          <p:spPr>
            <a:xfrm>
              <a:off x="690840" y="234900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3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3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pc="-1">
                  <a:solidFill>
                    <a:srgbClr val="000000"/>
                  </a:solidFill>
                  <a:latin typeface="Arial"/>
                </a:rPr>
                <a:t>Социологический опрос уровня восприятия коррупции</a:t>
              </a:r>
              <a:endParaRPr lang="ru-RU" sz="1400" spc="-1">
                <a:latin typeface="Arial"/>
              </a:endParaRPr>
            </a:p>
          </p:txBody>
        </p:sp>
        <p:sp>
          <p:nvSpPr>
            <p:cNvPr id="177" name="CustomShape 7"/>
            <p:cNvSpPr/>
            <p:nvPr/>
          </p:nvSpPr>
          <p:spPr>
            <a:xfrm>
              <a:off x="251640" y="3431160"/>
              <a:ext cx="8784720" cy="453240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90000"/>
              </a:schemeClr>
            </a:solidFill>
            <a:ln>
              <a:solidFill>
                <a:schemeClr val="accent4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8" name="CustomShape 8"/>
            <p:cNvSpPr/>
            <p:nvPr/>
          </p:nvSpPr>
          <p:spPr>
            <a:xfrm>
              <a:off x="690840" y="3165480"/>
              <a:ext cx="6149160" cy="6285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4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4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4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pc="-1">
                  <a:solidFill>
                    <a:srgbClr val="000000"/>
                  </a:solidFill>
                  <a:latin typeface="Arial"/>
                </a:rPr>
    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    </a:r>
              <a:endParaRPr lang="ru-RU" sz="1400" spc="-1">
                <a:latin typeface="Arial"/>
              </a:endParaRPr>
            </a:p>
          </p:txBody>
        </p:sp>
      </p:grpSp>
      <p:grpSp>
        <p:nvGrpSpPr>
          <p:cNvPr id="185" name="Group 15"/>
          <p:cNvGrpSpPr/>
          <p:nvPr/>
        </p:nvGrpSpPr>
        <p:grpSpPr>
          <a:xfrm>
            <a:off x="1524000" y="0"/>
            <a:ext cx="36000" cy="36000"/>
            <a:chOff x="0" y="0"/>
            <a:chExt cx="36000" cy="36000"/>
          </a:xfrm>
        </p:grpSpPr>
      </p:grpSp>
    </p:spTree>
    <p:extLst>
      <p:ext uri="{BB962C8B-B14F-4D97-AF65-F5344CB8AC3E}">
        <p14:creationId xmlns:p14="http://schemas.microsoft.com/office/powerpoint/2010/main" xmlns="" val="420976269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2567640" y="404640"/>
            <a:ext cx="7653240" cy="791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spcBef>
                <a:spcPts val="961"/>
              </a:spcBef>
            </a:pPr>
            <a:r>
              <a:rPr lang="ru-RU" sz="3200" b="1" spc="-1" dirty="0">
                <a:solidFill>
                  <a:srgbClr val="FF0000"/>
                </a:solidFill>
                <a:latin typeface="Liberation Serif" panose="02020603050405020304" pitchFamily="18" charset="0"/>
              </a:rPr>
              <a:t>Контроль за реализацией Плана работы по противодействию коррупции </a:t>
            </a:r>
            <a:endParaRPr lang="ru-RU" sz="3200" spc="-1" dirty="0">
              <a:solidFill>
                <a:srgbClr val="006699"/>
              </a:solidFill>
              <a:latin typeface="Liberation Serif" panose="02020603050405020304" pitchFamily="18" charset="0"/>
            </a:endParaRPr>
          </a:p>
        </p:txBody>
      </p:sp>
      <p:grpSp>
        <p:nvGrpSpPr>
          <p:cNvPr id="189" name="Group 4"/>
          <p:cNvGrpSpPr/>
          <p:nvPr/>
        </p:nvGrpSpPr>
        <p:grpSpPr>
          <a:xfrm>
            <a:off x="2351959" y="1628800"/>
            <a:ext cx="7885396" cy="4385827"/>
            <a:chOff x="900000" y="2853360"/>
            <a:chExt cx="7576189" cy="3652036"/>
          </a:xfrm>
        </p:grpSpPr>
        <p:sp>
          <p:nvSpPr>
            <p:cNvPr id="190" name="CustomShape 5"/>
            <p:cNvSpPr/>
            <p:nvPr/>
          </p:nvSpPr>
          <p:spPr>
            <a:xfrm>
              <a:off x="915830" y="5512876"/>
              <a:ext cx="7560359" cy="9925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13760" tIns="113760" rIns="113760" bIns="57060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endParaRPr lang="ru-RU" sz="2000" b="1" spc="-1" dirty="0" smtClean="0">
                <a:solidFill>
                  <a:srgbClr val="06436B"/>
                </a:solidFill>
                <a:latin typeface="Liberation Serif" panose="02020603050405020304" pitchFamily="18" charset="0"/>
              </a:endParaRPr>
            </a:p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2000" b="1" spc="-1" dirty="0" smtClean="0">
                  <a:solidFill>
                    <a:srgbClr val="06436B"/>
                  </a:solidFill>
                  <a:latin typeface="Liberation Serif" panose="02020603050405020304" pitchFamily="18" charset="0"/>
                </a:rPr>
                <a:t>Комиссия </a:t>
              </a:r>
              <a:r>
                <a:rPr lang="ru-RU" sz="2000" b="1" spc="-1" dirty="0" smtClean="0">
                  <a:solidFill>
                    <a:srgbClr val="06436B"/>
                  </a:solidFill>
                  <a:latin typeface="Liberation Serif" panose="02020603050405020304" pitchFamily="18" charset="0"/>
                </a:rPr>
                <a:t>по </a:t>
              </a:r>
              <a:r>
                <a:rPr lang="ru-RU" sz="2000" b="1" spc="-1" dirty="0" smtClean="0">
                  <a:solidFill>
                    <a:srgbClr val="06436B"/>
                  </a:solidFill>
                  <a:latin typeface="Liberation Serif" panose="02020603050405020304" pitchFamily="18" charset="0"/>
                </a:rPr>
                <a:t>противодействию коррупции – 1 </a:t>
              </a:r>
              <a:endParaRPr lang="ru-RU" sz="2000" spc="-1" dirty="0">
                <a:latin typeface="Liberation Serif" panose="02020603050405020304" pitchFamily="18" charset="0"/>
              </a:endParaRPr>
            </a:p>
          </p:txBody>
        </p:sp>
        <p:sp>
          <p:nvSpPr>
            <p:cNvPr id="193" name="CustomShape 8"/>
            <p:cNvSpPr/>
            <p:nvPr/>
          </p:nvSpPr>
          <p:spPr>
            <a:xfrm rot="10800000">
              <a:off x="900000" y="4148640"/>
              <a:ext cx="7560360" cy="135720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2000" b="1" spc="-1" dirty="0" smtClean="0">
                  <a:solidFill>
                    <a:srgbClr val="005696"/>
                  </a:solidFill>
                  <a:latin typeface="Liberation Serif" panose="02020603050405020304" pitchFamily="18" charset="0"/>
                </a:rPr>
                <a:t>Ответственный за работу по противодействию коррупции в </a:t>
              </a:r>
              <a:r>
                <a:rPr lang="ru-RU" sz="2000" b="1" dirty="0" smtClean="0">
                  <a:solidFill>
                    <a:srgbClr val="005696"/>
                  </a:solidFill>
                  <a:latin typeface="Liberation Serif" panose="02020603050405020304" pitchFamily="18" charset="0"/>
                </a:rPr>
                <a:t>Комплексном центре социального обслуживания населения города Алапаевска и </a:t>
              </a:r>
              <a:r>
                <a:rPr lang="ru-RU" sz="2000" b="1" dirty="0" err="1" smtClean="0">
                  <a:solidFill>
                    <a:srgbClr val="005696"/>
                  </a:solidFill>
                  <a:latin typeface="Liberation Serif" panose="02020603050405020304" pitchFamily="18" charset="0"/>
                </a:rPr>
                <a:t>Алапаевского</a:t>
              </a:r>
              <a:r>
                <a:rPr lang="ru-RU" sz="2000" b="1" dirty="0" smtClean="0">
                  <a:solidFill>
                    <a:srgbClr val="005696"/>
                  </a:solidFill>
                  <a:latin typeface="Liberation Serif" panose="02020603050405020304" pitchFamily="18" charset="0"/>
                </a:rPr>
                <a:t> района</a:t>
              </a:r>
              <a:endParaRPr lang="ru-RU" sz="2000" spc="-1" dirty="0">
                <a:solidFill>
                  <a:srgbClr val="005696"/>
                </a:solidFill>
                <a:latin typeface="Liberation Serif" panose="02020603050405020304" pitchFamily="18" charset="0"/>
              </a:endParaRPr>
            </a:p>
          </p:txBody>
        </p:sp>
        <p:sp>
          <p:nvSpPr>
            <p:cNvPr id="196" name="CustomShape 11"/>
            <p:cNvSpPr/>
            <p:nvPr/>
          </p:nvSpPr>
          <p:spPr>
            <a:xfrm rot="10800000">
              <a:off x="900000" y="2853360"/>
              <a:ext cx="7560360" cy="129564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pPr algn="ctr"/>
              <a:r>
                <a:rPr lang="ru-RU" b="1" dirty="0" smtClean="0">
                  <a:latin typeface="Liberation Serif" panose="02020603050405020304" pitchFamily="18" charset="0"/>
                </a:rPr>
                <a:t>Курирующий </a:t>
              </a:r>
              <a:r>
                <a:rPr lang="ru-RU" b="1" dirty="0">
                  <a:latin typeface="Liberation Serif" panose="02020603050405020304" pitchFamily="18" charset="0"/>
                </a:rPr>
                <a:t>работу по </a:t>
              </a:r>
              <a:r>
                <a:rPr lang="ru-RU" b="1" dirty="0" smtClean="0">
                  <a:latin typeface="Liberation Serif" panose="02020603050405020304" pitchFamily="18" charset="0"/>
                </a:rPr>
                <a:t>профилактике коррупционных и иных правонарушений </a:t>
              </a:r>
              <a:r>
                <a:rPr lang="ru-RU" b="1" dirty="0" smtClean="0">
                  <a:latin typeface="Liberation Serif" panose="02020603050405020304" pitchFamily="18" charset="0"/>
                </a:rPr>
                <a:t>в Комплексном </a:t>
              </a:r>
              <a:r>
                <a:rPr lang="ru-RU" b="1" dirty="0" smtClean="0">
                  <a:latin typeface="Liberation Serif" panose="02020603050405020304" pitchFamily="18" charset="0"/>
                </a:rPr>
                <a:t>ц</a:t>
              </a:r>
              <a:r>
                <a:rPr lang="ru-RU" b="1" dirty="0" smtClean="0">
                  <a:latin typeface="Liberation Serif" panose="02020603050405020304" pitchFamily="18" charset="0"/>
                </a:rPr>
                <a:t>ентре социального обслуживания населения города Алапаевска и </a:t>
              </a:r>
              <a:r>
                <a:rPr lang="ru-RU" b="1" dirty="0" err="1" smtClean="0">
                  <a:latin typeface="Liberation Serif" panose="02020603050405020304" pitchFamily="18" charset="0"/>
                </a:rPr>
                <a:t>Алапаевского</a:t>
              </a:r>
              <a:r>
                <a:rPr lang="ru-RU" b="1" dirty="0" smtClean="0">
                  <a:latin typeface="Liberation Serif" panose="02020603050405020304" pitchFamily="18" charset="0"/>
                </a:rPr>
                <a:t> района</a:t>
              </a:r>
              <a:endParaRPr lang="ru-RU" b="1" dirty="0">
                <a:latin typeface="Liberation Serif" panose="02020603050405020304" pitchFamily="18" charset="0"/>
              </a:endParaRPr>
            </a:p>
          </p:txBody>
        </p:sp>
      </p:grpSp>
      <p:grpSp>
        <p:nvGrpSpPr>
          <p:cNvPr id="199" name="Group 14"/>
          <p:cNvGrpSpPr/>
          <p:nvPr/>
        </p:nvGrpSpPr>
        <p:grpSpPr>
          <a:xfrm>
            <a:off x="1524000" y="0"/>
            <a:ext cx="36000" cy="36000"/>
            <a:chOff x="0" y="0"/>
            <a:chExt cx="36000" cy="36000"/>
          </a:xfrm>
        </p:grpSpPr>
      </p:grpSp>
    </p:spTree>
    <p:extLst>
      <p:ext uri="{BB962C8B-B14F-4D97-AF65-F5344CB8AC3E}">
        <p14:creationId xmlns:p14="http://schemas.microsoft.com/office/powerpoint/2010/main" xmlns="" val="109902848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03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интересов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Arial" pitchFamily="34" charset="0"/>
              </a:rPr>
              <a:t>в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Комплексном центре социального обслуживания населения города Алапаевска и </a:t>
            </a:r>
            <a:r>
              <a:rPr lang="ru-RU" sz="1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Алапаевского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 района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63703016"/>
              </p:ext>
            </p:extLst>
          </p:nvPr>
        </p:nvGraphicFramePr>
        <p:xfrm>
          <a:off x="1219202" y="1962172"/>
          <a:ext cx="10659910" cy="4776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9263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extShape 1"/>
          <p:cNvSpPr txBox="1"/>
          <p:nvPr/>
        </p:nvSpPr>
        <p:spPr>
          <a:xfrm>
            <a:off x="1524000" y="620640"/>
            <a:ext cx="9143640" cy="863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marL="274320" algn="ctr">
              <a:spcBef>
                <a:spcPts val="961"/>
              </a:spcBef>
            </a:pPr>
            <a:r>
              <a:rPr lang="ru-RU" sz="2800" b="1" spc="-1" dirty="0">
                <a:solidFill>
                  <a:srgbClr val="0070C0"/>
                </a:solidFill>
                <a:latin typeface="Liberation Serif" panose="02020603050405020304" pitchFamily="18" charset="0"/>
              </a:rPr>
              <a:t>Прием обращений граждан и организаций </a:t>
            </a:r>
            <a:r>
              <a:rPr sz="2800" dirty="0">
                <a:solidFill>
                  <a:srgbClr val="0070C0"/>
                </a:solidFill>
                <a:latin typeface="Liberation Serif" panose="02020603050405020304" pitchFamily="18" charset="0"/>
              </a:rPr>
              <a:t/>
            </a:r>
            <a:br>
              <a:rPr sz="2800" dirty="0">
                <a:solidFill>
                  <a:srgbClr val="0070C0"/>
                </a:solidFill>
                <a:latin typeface="Liberation Serif" panose="02020603050405020304" pitchFamily="18" charset="0"/>
              </a:rPr>
            </a:br>
            <a:r>
              <a:rPr lang="ru-RU" sz="2800" b="1" spc="-1" dirty="0">
                <a:solidFill>
                  <a:srgbClr val="0070C0"/>
                </a:solidFill>
                <a:latin typeface="Liberation Serif" panose="02020603050405020304" pitchFamily="18" charset="0"/>
              </a:rPr>
              <a:t>по вопросам коррупции </a:t>
            </a:r>
            <a:endParaRPr lang="ru-RU" sz="2800" spc="-1" dirty="0">
              <a:solidFill>
                <a:srgbClr val="0070C0"/>
              </a:solidFill>
              <a:latin typeface="Liberation Serif" panose="02020603050405020304" pitchFamily="18" charset="0"/>
            </a:endParaRPr>
          </a:p>
        </p:txBody>
      </p:sp>
      <p:grpSp>
        <p:nvGrpSpPr>
          <p:cNvPr id="217" name="Group 2"/>
          <p:cNvGrpSpPr/>
          <p:nvPr/>
        </p:nvGrpSpPr>
        <p:grpSpPr>
          <a:xfrm>
            <a:off x="-4033680" y="346680"/>
            <a:ext cx="14072464" cy="7171920"/>
            <a:chOff x="-5557680" y="346680"/>
            <a:chExt cx="14072464" cy="7171920"/>
          </a:xfrm>
        </p:grpSpPr>
        <p:sp>
          <p:nvSpPr>
            <p:cNvPr id="218" name="CustomShape 3"/>
            <p:cNvSpPr/>
            <p:nvPr/>
          </p:nvSpPr>
          <p:spPr>
            <a:xfrm>
              <a:off x="-5557680" y="346680"/>
              <a:ext cx="7171920" cy="7171920"/>
            </a:xfrm>
            <a:prstGeom prst="blockArc">
              <a:avLst>
                <a:gd name="adj1" fmla="val 18900000"/>
                <a:gd name="adj2" fmla="val 2700000"/>
                <a:gd name="adj3" fmla="val 301"/>
              </a:avLst>
            </a:prstGeom>
            <a:noFill/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9" name="CustomShape 4"/>
            <p:cNvSpPr/>
            <p:nvPr/>
          </p:nvSpPr>
          <p:spPr>
            <a:xfrm>
              <a:off x="952624" y="1878954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b="1" spc="-1" dirty="0">
                  <a:solidFill>
                    <a:srgbClr val="000000"/>
                  </a:solidFill>
                  <a:latin typeface="Arial"/>
                </a:rPr>
                <a:t>В письменном виде </a:t>
              </a:r>
              <a:endParaRPr lang="ru-RU" spc="-1" dirty="0">
                <a:latin typeface="Arial"/>
              </a:endParaRPr>
            </a:p>
          </p:txBody>
        </p:sp>
        <p:sp>
          <p:nvSpPr>
            <p:cNvPr id="220" name="CustomShape 5"/>
            <p:cNvSpPr/>
            <p:nvPr/>
          </p:nvSpPr>
          <p:spPr>
            <a:xfrm>
              <a:off x="552558" y="1800516"/>
              <a:ext cx="700920" cy="70092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3"/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1" name="CustomShape 6"/>
            <p:cNvSpPr/>
            <p:nvPr/>
          </p:nvSpPr>
          <p:spPr>
            <a:xfrm>
              <a:off x="1405907" y="2876792"/>
              <a:ext cx="710064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1634391"/>
                    <a:satOff val="1115"/>
                    <a:lumOff val="-3137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1634391"/>
                    <a:satOff val="1115"/>
                    <a:lumOff val="-3137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b="1" spc="-1" dirty="0">
                  <a:solidFill>
                    <a:srgbClr val="000000"/>
                  </a:solidFill>
                  <a:latin typeface="Arial"/>
                </a:rPr>
                <a:t>В электронном виде на официальном сайте </a:t>
              </a:r>
              <a:r>
                <a:rPr lang="ru-RU" b="1" spc="-1" dirty="0" smtClean="0">
                  <a:solidFill>
                    <a:srgbClr val="000000"/>
                  </a:solidFill>
                  <a:latin typeface="Arial"/>
                </a:rPr>
                <a:t>Комплексного центра  </a:t>
              </a:r>
              <a:r>
                <a:rPr lang="ru-RU" b="1" spc="-1" dirty="0">
                  <a:solidFill>
                    <a:srgbClr val="000000"/>
                  </a:solidFill>
                  <a:latin typeface="Arial"/>
                </a:rPr>
                <a:t>в сети Интернет</a:t>
              </a:r>
              <a:endParaRPr lang="ru-RU" spc="-1" dirty="0">
                <a:latin typeface="Arial"/>
              </a:endParaRPr>
            </a:p>
          </p:txBody>
        </p:sp>
        <p:sp>
          <p:nvSpPr>
            <p:cNvPr id="222" name="CustomShape 7"/>
            <p:cNvSpPr/>
            <p:nvPr/>
          </p:nvSpPr>
          <p:spPr>
            <a:xfrm>
              <a:off x="1014077" y="2773641"/>
              <a:ext cx="700920" cy="70092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5">
                  <a:hueOff val="1634391"/>
                  <a:satOff val="1115"/>
                  <a:lumOff val="-3137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3" name="CustomShape 8"/>
            <p:cNvSpPr/>
            <p:nvPr/>
          </p:nvSpPr>
          <p:spPr>
            <a:xfrm>
              <a:off x="2020521" y="3800491"/>
              <a:ext cx="6460944" cy="618726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3268782"/>
                    <a:satOff val="2231"/>
                    <a:lumOff val="-6274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3268782"/>
                    <a:satOff val="2231"/>
                    <a:lumOff val="-6274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b="1" spc="-1" dirty="0">
                  <a:solidFill>
                    <a:srgbClr val="000000"/>
                  </a:solidFill>
                  <a:latin typeface="Arial"/>
                </a:rPr>
                <a:t>По «телефону доверия» по вопросам противодействия коррупции </a:t>
              </a:r>
              <a:r>
                <a:rPr lang="ru-RU" b="1" spc="-1" dirty="0" smtClean="0">
                  <a:solidFill>
                    <a:srgbClr val="000000"/>
                  </a:solidFill>
                  <a:latin typeface="Arial"/>
                </a:rPr>
                <a:t>8(34346)2-11-76</a:t>
              </a:r>
              <a:endParaRPr lang="ru-RU" spc="-1" dirty="0">
                <a:latin typeface="Arial"/>
              </a:endParaRPr>
            </a:p>
          </p:txBody>
        </p:sp>
        <p:sp>
          <p:nvSpPr>
            <p:cNvPr id="224" name="CustomShape 9"/>
            <p:cNvSpPr/>
            <p:nvPr/>
          </p:nvSpPr>
          <p:spPr>
            <a:xfrm>
              <a:off x="1538076" y="3730291"/>
              <a:ext cx="700920" cy="70092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5">
                  <a:hueOff val="3268782"/>
                  <a:satOff val="2231"/>
                  <a:lumOff val="-6274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7" name="CustomShape 12"/>
            <p:cNvSpPr/>
            <p:nvPr/>
          </p:nvSpPr>
          <p:spPr>
            <a:xfrm>
              <a:off x="1373766" y="4854667"/>
              <a:ext cx="7100640" cy="6361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b="1" spc="-1" dirty="0">
                  <a:solidFill>
                    <a:srgbClr val="000000"/>
                  </a:solidFill>
                  <a:latin typeface="Arial"/>
                </a:rPr>
                <a:t>На личном приеме граждан</a:t>
              </a:r>
              <a:endParaRPr lang="ru-RU" spc="-1" dirty="0">
                <a:latin typeface="Arial"/>
              </a:endParaRPr>
            </a:p>
          </p:txBody>
        </p:sp>
        <p:sp>
          <p:nvSpPr>
            <p:cNvPr id="228" name="CustomShape 13"/>
            <p:cNvSpPr/>
            <p:nvPr/>
          </p:nvSpPr>
          <p:spPr>
            <a:xfrm>
              <a:off x="1055062" y="4788764"/>
              <a:ext cx="700920" cy="700920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accent5">
                  <a:hueOff val="6537565"/>
                  <a:satOff val="4462"/>
                  <a:lumOff val="-12548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</p:grpSp>
      <p:grpSp>
        <p:nvGrpSpPr>
          <p:cNvPr id="231" name="Group 16"/>
          <p:cNvGrpSpPr/>
          <p:nvPr/>
        </p:nvGrpSpPr>
        <p:grpSpPr>
          <a:xfrm>
            <a:off x="1524000" y="0"/>
            <a:ext cx="36000" cy="36000"/>
            <a:chOff x="0" y="0"/>
            <a:chExt cx="36000" cy="36000"/>
          </a:xfrm>
        </p:grpSpPr>
      </p:grpSp>
    </p:spTree>
    <p:extLst>
      <p:ext uri="{BB962C8B-B14F-4D97-AF65-F5344CB8AC3E}">
        <p14:creationId xmlns:p14="http://schemas.microsoft.com/office/powerpoint/2010/main" xmlns="" val="1414324820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79576" y="202352"/>
            <a:ext cx="7653536" cy="864096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236818401"/>
              </p:ext>
            </p:extLst>
          </p:nvPr>
        </p:nvGraphicFramePr>
        <p:xfrm>
          <a:off x="1821868" y="1376972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36691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220</TotalTime>
  <Words>307</Words>
  <Application>Microsoft Office PowerPoint</Application>
  <PresentationFormat>Произвольный</PresentationFormat>
  <Paragraphs>26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Легкий дым</vt:lpstr>
      <vt:lpstr>Слайд 1</vt:lpstr>
      <vt:lpstr>Слайд 2</vt:lpstr>
      <vt:lpstr>Слайд 3</vt:lpstr>
      <vt:lpstr>Организация работы комиссии по соблюдению требований к служебному поведению и урегулированию конфликта интересов  в Комплексном центре социального обслуживания населения города Алапаевска и Алапаевского района</vt:lpstr>
      <vt:lpstr>Слайд 5</vt:lpstr>
      <vt:lpstr>Результаты работы по противодействию коррупции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</cp:revision>
  <dcterms:created xsi:type="dcterms:W3CDTF">2019-10-17T11:24:49Z</dcterms:created>
  <dcterms:modified xsi:type="dcterms:W3CDTF">2026-01-20T04:53:14Z</dcterms:modified>
</cp:coreProperties>
</file>