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82" r:id="rId3"/>
    <p:sldId id="324" r:id="rId4"/>
    <p:sldId id="320" r:id="rId5"/>
    <p:sldId id="321" r:id="rId6"/>
    <p:sldId id="322" r:id="rId7"/>
    <p:sldId id="32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CC99"/>
    <a:srgbClr val="800000"/>
    <a:srgbClr val="FFCCFF"/>
    <a:srgbClr val="18414C"/>
    <a:srgbClr val="AE2C76"/>
    <a:srgbClr val="CCFF66"/>
    <a:srgbClr val="49385E"/>
    <a:srgbClr val="403B24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8" autoAdjust="0"/>
    <p:restoredTop sz="94508" autoAdjust="0"/>
  </p:normalViewPr>
  <p:slideViewPr>
    <p:cSldViewPr>
      <p:cViewPr varScale="1">
        <p:scale>
          <a:sx n="83" d="100"/>
          <a:sy n="83" d="100"/>
        </p:scale>
        <p:origin x="1531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6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6383959474588297E-2"/>
          <c:y val="8.5073613615581176E-2"/>
          <c:w val="0.77810393102389375"/>
          <c:h val="0.9034503644894157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84562439109329735"/>
          <c:y val="0.32729723406800953"/>
          <c:w val="0.14420045742780715"/>
          <c:h val="0.34540553186398093"/>
        </c:manualLayout>
      </c:layout>
      <c:overlay val="0"/>
      <c:txPr>
        <a:bodyPr/>
        <a:lstStyle/>
        <a:p>
          <a:pPr>
            <a:defRPr sz="2000" b="1">
              <a:solidFill>
                <a:schemeClr val="accent4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gap"/>
    <c:showDLblsOverMax val="0"/>
  </c:chart>
  <c:spPr>
    <a:noFill/>
  </c:sp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0.02874</cdr:x>
      <cdr:y>0.00558</cdr:y>
    </cdr:from>
    <cdr:to>
      <cdr:x>0.99028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5213" y="20892"/>
          <a:ext cx="7200800" cy="37235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171450" indent="-171450">
            <a:buFontTx/>
            <a:buChar char="-"/>
          </a:pPr>
          <a:r>
            <a:rPr lang="ru-RU" sz="2000" dirty="0" smtClean="0"/>
            <a:t>Мониторинг состояния и эффективности противодействия коррупции, анализ реализации Плана по противодействию коррупции;</a:t>
          </a:r>
        </a:p>
        <a:p xmlns:a="http://schemas.openxmlformats.org/drawingml/2006/main">
          <a:pPr marL="171450" indent="-171450">
            <a:buFontTx/>
            <a:buChar char="-"/>
          </a:pPr>
          <a:r>
            <a:rPr lang="ru-RU" sz="2000" dirty="0" smtClean="0"/>
            <a:t>Анализ практики применения организационных, разъяснительных и иных мер по недопущению должностными лицами коррупционного поведения;</a:t>
          </a:r>
        </a:p>
        <a:p xmlns:a="http://schemas.openxmlformats.org/drawingml/2006/main">
          <a:pPr marL="171450" indent="-171450">
            <a:buFontTx/>
            <a:buChar char="-"/>
          </a:pPr>
          <a:r>
            <a:rPr lang="ru-RU" sz="2000" dirty="0" smtClean="0"/>
            <a:t>Контроль и анализ ситуации по соблюдению гражданскими служащими ограничений, запретов, требований о предотвращении и урегулировании конфликта интересов;</a:t>
          </a:r>
        </a:p>
        <a:p xmlns:a="http://schemas.openxmlformats.org/drawingml/2006/main">
          <a:pPr marL="171450" indent="-171450">
            <a:buFontTx/>
            <a:buChar char="-"/>
          </a:pPr>
          <a:r>
            <a:rPr lang="ru-RU" sz="2000" dirty="0" smtClean="0"/>
            <a:t>Рассмотрение правоприменительной практики по результатам вступивших в законную силу решений судов;</a:t>
          </a:r>
        </a:p>
        <a:p xmlns:a="http://schemas.openxmlformats.org/drawingml/2006/main">
          <a:pPr marL="171450" indent="-171450">
            <a:buFontTx/>
            <a:buChar char="-"/>
          </a:pPr>
          <a:endParaRPr lang="ru-RU" sz="2000" dirty="0" smtClean="0"/>
        </a:p>
        <a:p xmlns:a="http://schemas.openxmlformats.org/drawingml/2006/main">
          <a:pPr marL="171450" indent="-171450">
            <a:buFontTx/>
            <a:buChar char="-"/>
          </a:pPr>
          <a:endParaRPr lang="ru-RU" sz="20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1647C-658C-468B-9286-7EB9F3D96A06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233A5-5A84-43AF-8E60-4D172EAD93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646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6C7E9F-5E41-4658-8B73-832ED6CBA6BD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57C16-B18C-4507-AAD1-54C79D73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76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smtClean="0"/>
              <a:t>Слайд 1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7C16-B18C-4507-AAD1-54C79D730CB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336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smtClean="0"/>
              <a:t>Слайд  2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57C16-B18C-4507-AAD1-54C79D730CB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674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259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973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94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062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649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607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756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633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605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05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035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45C43-65A5-46DB-BDB4-50B1AA9A402C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E1E0F-7F64-419E-8274-31A86D8B0E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572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99992" y="4603576"/>
            <a:ext cx="3776464" cy="1273696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defRPr/>
            </a:pPr>
            <a:endParaRPr lang="ru-RU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16 января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2026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года</a:t>
            </a:r>
          </a:p>
          <a:p>
            <a:pPr>
              <a:spcBef>
                <a:spcPct val="0"/>
              </a:spcBef>
              <a:defRPr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99592" y="260648"/>
            <a:ext cx="79208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dirty="0"/>
              <a:t>государственное автономное учреждение социального обслуживания  Свердловской области «Комплексный центр социального обслуживания населения Камышловского района»</a:t>
            </a:r>
          </a:p>
          <a:p>
            <a:pPr algn="ctr">
              <a:defRPr/>
            </a:pPr>
            <a:endParaRPr lang="ru-RU" sz="20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31640" y="2026583"/>
            <a:ext cx="6912768" cy="1384995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выполнении Плана 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мероприятий по противодействию коррупции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2025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год 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35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403649" y="116633"/>
            <a:ext cx="7200800" cy="936104"/>
          </a:xfrm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dirty="0" smtClean="0"/>
              <a:t> Контроль за использованием мер по предупреждению коррупции</a:t>
            </a:r>
            <a:endParaRPr lang="ru-RU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9" name="Объект 8" descr="Контроль &#10;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80422886"/>
              </p:ext>
            </p:extLst>
          </p:nvPr>
        </p:nvGraphicFramePr>
        <p:xfrm>
          <a:off x="1187624" y="1484784"/>
          <a:ext cx="748883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6346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 </a:t>
            </a:r>
            <a:endParaRPr lang="ru-RU" sz="40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1831856"/>
            <a:ext cx="6400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Совершенствование сайта учреждения в целях наиболее полного информирования граждан о деятельности учреждения. Размещение информации о противодействии коррупции на информационных стендах, в том числе разъяснений населению о порядке предоставления государственных услуг (функций), работе комиссий по урегулированию конфликта интересов и соблюдению служебного поведения на сайте учреждения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3215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32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21950762"/>
              </p:ext>
            </p:extLst>
          </p:nvPr>
        </p:nvGraphicFramePr>
        <p:xfrm>
          <a:off x="457200" y="1600201"/>
          <a:ext cx="8229600" cy="35730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>
                  <a:extLst>
                    <a:ext uri="{9D8B030D-6E8A-4147-A177-3AD203B41FA5}">
                      <a16:colId xmlns:a16="http://schemas.microsoft.com/office/drawing/2014/main" val="3257778719"/>
                    </a:ext>
                  </a:extLst>
                </a:gridCol>
              </a:tblGrid>
              <a:tr h="3484984">
                <a:tc>
                  <a:txBody>
                    <a:bodyPr/>
                    <a:lstStyle/>
                    <a:p>
                      <a:pPr marR="317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Организация закупки товаров, работ и услуг для обеспечения нужд учреждения в соответствии с требованиями  Федерального закона Российской Федерация от 18 июля 2011 г. N 223-ФЗ "О закупках товаров, работ, услуг отдельными видами юридических лиц </a:t>
                      </a:r>
                      <a:r>
                        <a:rPr lang="ru-RU" sz="2000" dirty="0" smtClean="0">
                          <a:effectLst/>
                        </a:rPr>
                        <a:t>«</a:t>
                      </a:r>
                    </a:p>
                    <a:p>
                      <a:pPr marR="317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3175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Опубликование в установленном порядке в информационно-телекоммуникационной сети «Интернет»  планов закупок, планов - графиков закупок, информации о назначенных и состоявшихся конкурсах, аукционах, запросов котировок в целях обеспечения нужд учреждения</a:t>
                      </a:r>
                    </a:p>
                    <a:p>
                      <a:pPr marR="317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6200" marR="16200" marT="0" marB="0"/>
                </a:tc>
                <a:extLst>
                  <a:ext uri="{0D108BD9-81ED-4DB2-BD59-A6C34878D82A}">
                    <a16:rowId xmlns:a16="http://schemas.microsoft.com/office/drawing/2014/main" val="4295366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12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Проведение разъяснительных мероприятий по недопущению должностными лицами поведения, которое может восприниматься окружающими как обещание дачи взятки или предложение дачи взятки либо как согласие принять взятку или как просьба о даче взятки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11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Прием обращений граждан и организаций по вопросам коррупции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 письменном виде;</a:t>
            </a:r>
          </a:p>
          <a:p>
            <a:r>
              <a:rPr lang="ru-RU" dirty="0" smtClean="0"/>
              <a:t>В электронном виде на официальном сайте в сети Интернет;</a:t>
            </a:r>
          </a:p>
          <a:p>
            <a:r>
              <a:rPr lang="ru-RU" dirty="0" smtClean="0"/>
              <a:t>По «телефону доверия» по вопросам противодействия </a:t>
            </a:r>
            <a:r>
              <a:rPr lang="ru-RU" dirty="0" smtClean="0"/>
              <a:t>коррупции;</a:t>
            </a:r>
            <a:endParaRPr lang="ru-RU" dirty="0" smtClean="0"/>
          </a:p>
          <a:p>
            <a:r>
              <a:rPr lang="ru-RU" dirty="0" smtClean="0"/>
              <a:t>На личном приеме граждан;</a:t>
            </a:r>
          </a:p>
          <a:p>
            <a:r>
              <a:rPr lang="ru-RU" dirty="0" smtClean="0"/>
              <a:t>Посредством Федеральной государственной информационной системы досудебного обжалования.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888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работы по противодействию коррупции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Обращения по фактам коррупции в отношении </a:t>
            </a:r>
            <a:r>
              <a:rPr lang="ru-RU" dirty="0" smtClean="0"/>
              <a:t>сотрудников не </a:t>
            </a:r>
            <a:r>
              <a:rPr lang="ru-RU" dirty="0" smtClean="0"/>
              <a:t>зарегистрированы;</a:t>
            </a:r>
          </a:p>
          <a:p>
            <a:r>
              <a:rPr lang="ru-RU" dirty="0" smtClean="0"/>
              <a:t>Жалобы и информация о </a:t>
            </a:r>
            <a:r>
              <a:rPr lang="ru-RU" dirty="0" smtClean="0"/>
              <a:t>сотрудников </a:t>
            </a:r>
            <a:r>
              <a:rPr lang="ru-RU" dirty="0" smtClean="0"/>
              <a:t>антикоррупционного законодательства по «телефону доверия» не поступали;</a:t>
            </a:r>
          </a:p>
          <a:p>
            <a:r>
              <a:rPr lang="ru-RU" dirty="0" smtClean="0"/>
              <a:t>Ситуации, связанные с конфликтом интересов при исполнении должностных обязанностей </a:t>
            </a:r>
            <a:r>
              <a:rPr lang="ru-RU" dirty="0" smtClean="0"/>
              <a:t>не </a:t>
            </a:r>
            <a:r>
              <a:rPr lang="ru-RU" dirty="0" smtClean="0"/>
              <a:t>выявлены</a:t>
            </a:r>
            <a:r>
              <a:rPr lang="ru-RU" dirty="0" smtClean="0"/>
              <a:t>;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65201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ablon1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14815</TotalTime>
  <Words>291</Words>
  <Application>Microsoft Office PowerPoint</Application>
  <PresentationFormat>Экран (4:3)</PresentationFormat>
  <Paragraphs>31</Paragraphs>
  <Slides>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Franklin Gothic Medium</vt:lpstr>
      <vt:lpstr>Times New Roman</vt:lpstr>
      <vt:lpstr>shablon10</vt:lpstr>
      <vt:lpstr>Презентация PowerPoint</vt:lpstr>
      <vt:lpstr> Контроль за использованием мер по предупреждению коррупции</vt:lpstr>
      <vt:lpstr>Презентация PowerPoint</vt:lpstr>
      <vt:lpstr>Презентация PowerPoint</vt:lpstr>
      <vt:lpstr>Презентация PowerPoint</vt:lpstr>
      <vt:lpstr>Прием обращений граждан и организаций по вопросам коррупции</vt:lpstr>
      <vt:lpstr>Результаты работы по противодействию коррупции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Гаврильченко Ольга П.</cp:lastModifiedBy>
  <cp:revision>653</cp:revision>
  <cp:lastPrinted>2016-03-09T09:46:55Z</cp:lastPrinted>
  <dcterms:created xsi:type="dcterms:W3CDTF">2015-04-10T08:07:21Z</dcterms:created>
  <dcterms:modified xsi:type="dcterms:W3CDTF">2026-01-19T03:35:53Z</dcterms:modified>
</cp:coreProperties>
</file>