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presProps.xml" ContentType="application/vnd.openxmlformats-officedocument.presentationml.presProps+xml"/>
  <Override PartName="/ppt/media/image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49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1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6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7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8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fffff"/>
            </a:gs>
            <a:gs pos="100000">
              <a:srgbClr val="dfe7c4"/>
            </a:gs>
          </a:gsLst>
          <a:path path="circle">
            <a:fillToRect l="25000" t="25000" r="75000" b="75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22"/>
          <p:cNvGrpSpPr/>
          <p:nvPr/>
        </p:nvGrpSpPr>
        <p:grpSpPr>
          <a:xfrm>
            <a:off x="0" y="228600"/>
            <a:ext cx="2851200" cy="6638400"/>
            <a:chOff x="0" y="228600"/>
            <a:chExt cx="2851200" cy="6638400"/>
          </a:xfrm>
        </p:grpSpPr>
        <p:sp>
          <p:nvSpPr>
            <p:cNvPr id="1" name="Freeform 11"/>
            <p:cNvSpPr/>
            <p:nvPr/>
          </p:nvSpPr>
          <p:spPr>
            <a:xfrm>
              <a:off x="0" y="2575080"/>
              <a:ext cx="100440" cy="625680"/>
            </a:xfrm>
            <a:custGeom>
              <a:avLst/>
              <a:gdLst/>
              <a:ahLst/>
              <a:rect l="l" t="t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" name="Freeform 12"/>
            <p:cNvSpPr/>
            <p:nvPr/>
          </p:nvSpPr>
          <p:spPr>
            <a:xfrm>
              <a:off x="128520" y="3156480"/>
              <a:ext cx="646200" cy="2322000"/>
            </a:xfrm>
            <a:custGeom>
              <a:avLst/>
              <a:gdLst/>
              <a:ahLst/>
              <a:rect l="l" t="t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Freeform 13"/>
            <p:cNvSpPr/>
            <p:nvPr/>
          </p:nvSpPr>
          <p:spPr>
            <a:xfrm>
              <a:off x="807120" y="5447160"/>
              <a:ext cx="609120" cy="1419840"/>
            </a:xfrm>
            <a:custGeom>
              <a:avLst/>
              <a:gdLst/>
              <a:ahLst/>
              <a:rect l="l" t="t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Freeform 14"/>
            <p:cNvSpPr/>
            <p:nvPr/>
          </p:nvSpPr>
          <p:spPr>
            <a:xfrm>
              <a:off x="959760" y="6503760"/>
              <a:ext cx="171000" cy="363240"/>
            </a:xfrm>
            <a:custGeom>
              <a:avLst/>
              <a:gdLst/>
              <a:ahLst/>
              <a:rect l="l" t="t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Freeform 15"/>
            <p:cNvSpPr/>
            <p:nvPr/>
          </p:nvSpPr>
          <p:spPr>
            <a:xfrm>
              <a:off x="100800" y="3201120"/>
              <a:ext cx="821520" cy="3328200"/>
            </a:xfrm>
            <a:custGeom>
              <a:avLst/>
              <a:gdLst/>
              <a:ahLst/>
              <a:rect l="l" t="t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Freeform 16"/>
            <p:cNvSpPr/>
            <p:nvPr/>
          </p:nvSpPr>
          <p:spPr>
            <a:xfrm>
              <a:off x="22320" y="228600"/>
              <a:ext cx="105840" cy="2927520"/>
            </a:xfrm>
            <a:custGeom>
              <a:avLst/>
              <a:gdLst/>
              <a:ahLst/>
              <a:rect l="l" t="t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" name="Freeform 17"/>
            <p:cNvSpPr/>
            <p:nvPr/>
          </p:nvSpPr>
          <p:spPr>
            <a:xfrm>
              <a:off x="78120" y="2944080"/>
              <a:ext cx="77760" cy="493560"/>
            </a:xfrm>
            <a:custGeom>
              <a:avLst/>
              <a:gdLst/>
              <a:ahLst/>
              <a:rect l="l" t="t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" name="Freeform 18"/>
            <p:cNvSpPr/>
            <p:nvPr/>
          </p:nvSpPr>
          <p:spPr>
            <a:xfrm>
              <a:off x="769680" y="5478840"/>
              <a:ext cx="189720" cy="1024560"/>
            </a:xfrm>
            <a:custGeom>
              <a:avLst/>
              <a:gdLst/>
              <a:ahLst/>
              <a:rect l="l" t="t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" name="Freeform 19"/>
            <p:cNvSpPr/>
            <p:nvPr/>
          </p:nvSpPr>
          <p:spPr>
            <a:xfrm>
              <a:off x="775440" y="1398960"/>
              <a:ext cx="2075760" cy="4047840"/>
            </a:xfrm>
            <a:custGeom>
              <a:avLst/>
              <a:gdLst/>
              <a:ahLst/>
              <a:rect l="l" t="t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" name="Freeform 20"/>
            <p:cNvSpPr/>
            <p:nvPr/>
          </p:nvSpPr>
          <p:spPr>
            <a:xfrm>
              <a:off x="922680" y="6530040"/>
              <a:ext cx="161640" cy="336960"/>
            </a:xfrm>
            <a:custGeom>
              <a:avLst/>
              <a:gdLst/>
              <a:ahLst/>
              <a:rect l="l" t="t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" name="Freeform 21"/>
            <p:cNvSpPr/>
            <p:nvPr/>
          </p:nvSpPr>
          <p:spPr>
            <a:xfrm>
              <a:off x="769680" y="5359320"/>
              <a:ext cx="37080" cy="221400"/>
            </a:xfrm>
            <a:custGeom>
              <a:avLst/>
              <a:gdLst/>
              <a:ahLst/>
              <a:rect l="l" t="t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Freeform 22"/>
            <p:cNvSpPr/>
            <p:nvPr/>
          </p:nvSpPr>
          <p:spPr>
            <a:xfrm>
              <a:off x="849960" y="6244560"/>
              <a:ext cx="238320" cy="622080"/>
            </a:xfrm>
            <a:custGeom>
              <a:avLst/>
              <a:gdLst/>
              <a:ahLst/>
              <a:rect l="l" t="t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13" name="Group 9"/>
          <p:cNvGrpSpPr/>
          <p:nvPr/>
        </p:nvGrpSpPr>
        <p:grpSpPr>
          <a:xfrm>
            <a:off x="27360" y="-720"/>
            <a:ext cx="2356200" cy="6853680"/>
            <a:chOff x="27360" y="-720"/>
            <a:chExt cx="2356200" cy="6853680"/>
          </a:xfrm>
        </p:grpSpPr>
        <p:sp>
          <p:nvSpPr>
            <p:cNvPr id="14" name="Freeform 27"/>
            <p:cNvSpPr/>
            <p:nvPr/>
          </p:nvSpPr>
          <p:spPr>
            <a:xfrm>
              <a:off x="27360" y="-720"/>
              <a:ext cx="493920" cy="4400640"/>
            </a:xfrm>
            <a:custGeom>
              <a:avLst/>
              <a:gdLst/>
              <a:ahLst/>
              <a:rect l="l" t="t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" name="Freeform 28"/>
            <p:cNvSpPr/>
            <p:nvPr/>
          </p:nvSpPr>
          <p:spPr>
            <a:xfrm>
              <a:off x="550440" y="4316400"/>
              <a:ext cx="423000" cy="1580400"/>
            </a:xfrm>
            <a:custGeom>
              <a:avLst/>
              <a:gdLst/>
              <a:ahLst/>
              <a:rect l="l" t="t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" name="Freeform 29"/>
            <p:cNvSpPr/>
            <p:nvPr/>
          </p:nvSpPr>
          <p:spPr>
            <a:xfrm>
              <a:off x="1006200" y="5862600"/>
              <a:ext cx="430560" cy="990360"/>
            </a:xfrm>
            <a:custGeom>
              <a:avLst/>
              <a:gdLst/>
              <a:ahLst/>
              <a:rect l="l" t="t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" name="Freeform 30"/>
            <p:cNvSpPr/>
            <p:nvPr/>
          </p:nvSpPr>
          <p:spPr>
            <a:xfrm>
              <a:off x="521640" y="4364280"/>
              <a:ext cx="551520" cy="2235600"/>
            </a:xfrm>
            <a:custGeom>
              <a:avLst/>
              <a:gdLst/>
              <a:ahLst/>
              <a:rect l="l" t="t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" name="Freeform 31"/>
            <p:cNvSpPr/>
            <p:nvPr/>
          </p:nvSpPr>
          <p:spPr>
            <a:xfrm>
              <a:off x="468000" y="1289160"/>
              <a:ext cx="173880" cy="3026880"/>
            </a:xfrm>
            <a:custGeom>
              <a:avLst/>
              <a:gdLst/>
              <a:ahLst/>
              <a:rect l="l" t="t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9" name="Freeform 32"/>
            <p:cNvSpPr/>
            <p:nvPr/>
          </p:nvSpPr>
          <p:spPr>
            <a:xfrm>
              <a:off x="1111680" y="6571440"/>
              <a:ext cx="133920" cy="281160"/>
            </a:xfrm>
            <a:custGeom>
              <a:avLst/>
              <a:gdLst/>
              <a:ahLst/>
              <a:rect l="l" t="t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0" name="Freeform 33"/>
            <p:cNvSpPr/>
            <p:nvPr/>
          </p:nvSpPr>
          <p:spPr>
            <a:xfrm>
              <a:off x="502560" y="4107600"/>
              <a:ext cx="82080" cy="511200"/>
            </a:xfrm>
            <a:custGeom>
              <a:avLst/>
              <a:gdLst/>
              <a:ahLst/>
              <a:rect l="l" t="t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1" name="Freeform 34"/>
            <p:cNvSpPr/>
            <p:nvPr/>
          </p:nvSpPr>
          <p:spPr>
            <a:xfrm>
              <a:off x="973800" y="3145680"/>
              <a:ext cx="1409760" cy="2716560"/>
            </a:xfrm>
            <a:custGeom>
              <a:avLst/>
              <a:gdLst/>
              <a:ahLst/>
              <a:rect l="l" t="t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2" name="Freeform 35"/>
            <p:cNvSpPr/>
            <p:nvPr/>
          </p:nvSpPr>
          <p:spPr>
            <a:xfrm>
              <a:off x="1073520" y="6600240"/>
              <a:ext cx="120240" cy="252720"/>
            </a:xfrm>
            <a:custGeom>
              <a:avLst/>
              <a:gdLst/>
              <a:ahLst/>
              <a:rect l="l" t="t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3" name="Freeform 36"/>
            <p:cNvSpPr/>
            <p:nvPr/>
          </p:nvSpPr>
          <p:spPr>
            <a:xfrm>
              <a:off x="973800" y="5897160"/>
              <a:ext cx="137520" cy="673920"/>
            </a:xfrm>
            <a:custGeom>
              <a:avLst/>
              <a:gdLst/>
              <a:ahLst/>
              <a:rect l="l" t="t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4" name="Freeform 37"/>
            <p:cNvSpPr/>
            <p:nvPr/>
          </p:nvSpPr>
          <p:spPr>
            <a:xfrm>
              <a:off x="973800" y="5772600"/>
              <a:ext cx="37800" cy="227520"/>
            </a:xfrm>
            <a:custGeom>
              <a:avLst/>
              <a:gdLst/>
              <a:ahLst/>
              <a:rect l="l" t="t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5" name="Freeform 38"/>
            <p:cNvSpPr/>
            <p:nvPr/>
          </p:nvSpPr>
          <p:spPr>
            <a:xfrm>
              <a:off x="1006200" y="6322680"/>
              <a:ext cx="210240" cy="530280"/>
            </a:xfrm>
            <a:custGeom>
              <a:avLst/>
              <a:gdLst/>
              <a:ahLst/>
              <a:rect l="l" t="t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6" name="Rectangle 6"/>
          <p:cNvSpPr/>
          <p:nvPr/>
        </p:nvSpPr>
        <p:spPr>
          <a:xfrm>
            <a:off x="0" y="0"/>
            <a:ext cx="182520" cy="685764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38160" dir="5400000" dist="25560" rotWithShape="0">
              <a:srgbClr val="000000">
                <a:alpha val="2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2589120" y="2514600"/>
            <a:ext cx="8915040" cy="2262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>
              <a:lnSpc>
                <a:spcPct val="100000"/>
              </a:lnSpc>
              <a:buNone/>
            </a:pPr>
            <a:r>
              <a:rPr b="0" lang="ru-RU" sz="5400" spc="-1" strike="noStrike">
                <a:solidFill>
                  <a:srgbClr val="262626"/>
                </a:solidFill>
                <a:latin typeface="Century Gothic"/>
              </a:rPr>
              <a:t>Образец заголовка</a:t>
            </a:r>
            <a:endParaRPr b="0" lang="ru-RU" sz="54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dt"/>
          </p:nvPr>
        </p:nvSpPr>
        <p:spPr>
          <a:xfrm>
            <a:off x="10361520" y="6130440"/>
            <a:ext cx="1145880" cy="370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  <a:buNone/>
            </a:pPr>
            <a:fld id="{E334D9C0-8BC6-48E8-833A-AC6BAD6A175B}" type="datetime">
              <a:rPr b="0" lang="ru-RU" sz="900" spc="-1" strike="noStrike">
                <a:solidFill>
                  <a:srgbClr val="8b8b8b"/>
                </a:solidFill>
                <a:latin typeface="Century Gothic"/>
              </a:rPr>
              <a:t>16.1.26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30" name="Freeform 6"/>
          <p:cNvSpPr/>
          <p:nvPr/>
        </p:nvSpPr>
        <p:spPr>
          <a:xfrm>
            <a:off x="0" y="4323960"/>
            <a:ext cx="1744200" cy="778320"/>
          </a:xfrm>
          <a:custGeom>
            <a:avLst/>
            <a:gdLst/>
            <a:ahLst/>
            <a:rect l="l" t="t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" name="PlaceHolder 4"/>
          <p:cNvSpPr>
            <a:spLocks noGrp="1"/>
          </p:cNvSpPr>
          <p:nvPr>
            <p:ph type="sldNum"/>
          </p:nvPr>
        </p:nvSpPr>
        <p:spPr>
          <a:xfrm>
            <a:off x="531720" y="4529520"/>
            <a:ext cx="7794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  <a:buNone/>
            </a:pPr>
            <a:fld id="{AA3D07EA-0674-49BF-B5BF-1A6199C14F44}" type="slidenum">
              <a:rPr b="0" lang="ru-RU" sz="2000" spc="-1" strike="noStrike">
                <a:solidFill>
                  <a:srgbClr val="feffff"/>
                </a:solidFill>
                <a:latin typeface="Century Gothic"/>
              </a:rPr>
              <a:t>&lt;number&gt;</a:t>
            </a:fld>
            <a:endParaRPr b="0" lang="ru-RU" sz="2000" spc="-1" strike="noStrike"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404040"/>
                </a:solidFill>
                <a:latin typeface="Century Gothic"/>
              </a:rPr>
              <a:t>Click to edit the outline text format</a:t>
            </a:r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404040"/>
                </a:solidFill>
                <a:latin typeface="Century Gothic"/>
              </a:rPr>
              <a:t>Second Outline Level</a:t>
            </a:r>
            <a:endParaRPr b="0" lang="ru-RU" sz="1400" spc="-1" strike="noStrike">
              <a:solidFill>
                <a:srgbClr val="404040"/>
              </a:solidFill>
              <a:latin typeface="Century Gothic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200" spc="-1" strike="noStrike">
                <a:solidFill>
                  <a:srgbClr val="404040"/>
                </a:solidFill>
                <a:latin typeface="Century Gothic"/>
              </a:rPr>
              <a:t>Third Outline Level</a:t>
            </a:r>
            <a:endParaRPr b="0" lang="ru-RU" sz="1200" spc="-1" strike="noStrike">
              <a:solidFill>
                <a:srgbClr val="404040"/>
              </a:solidFill>
              <a:latin typeface="Century Gothic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200" spc="-1" strike="noStrike">
                <a:solidFill>
                  <a:srgbClr val="404040"/>
                </a:solidFill>
                <a:latin typeface="Century Gothic"/>
              </a:rPr>
              <a:t>Fourth Outline Level</a:t>
            </a:r>
            <a:endParaRPr b="0" lang="ru-RU" sz="1200" spc="-1" strike="noStrike">
              <a:solidFill>
                <a:srgbClr val="404040"/>
              </a:solidFill>
              <a:latin typeface="Century Gothic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Century Gothic"/>
              </a:rPr>
              <a:t>Fifth Outline Level</a:t>
            </a:r>
            <a:endParaRPr b="0" lang="ru-RU" sz="2000" spc="-1" strike="noStrike">
              <a:solidFill>
                <a:srgbClr val="404040"/>
              </a:solidFill>
              <a:latin typeface="Century Gothic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Century Gothic"/>
              </a:rPr>
              <a:t>Sixth Outline Level</a:t>
            </a:r>
            <a:endParaRPr b="0" lang="ru-RU" sz="2000" spc="-1" strike="noStrike">
              <a:solidFill>
                <a:srgbClr val="404040"/>
              </a:solidFill>
              <a:latin typeface="Century Gothic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Century Gothic"/>
              </a:rPr>
              <a:t>Seventh Outline Level</a:t>
            </a:r>
            <a:endParaRPr b="0" lang="ru-RU" sz="20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fffff"/>
            </a:gs>
            <a:gs pos="100000">
              <a:srgbClr val="dfe7c4"/>
            </a:gs>
          </a:gsLst>
          <a:path path="circle">
            <a:fillToRect l="25000" t="25000" r="75000" b="75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22"/>
          <p:cNvGrpSpPr/>
          <p:nvPr/>
        </p:nvGrpSpPr>
        <p:grpSpPr>
          <a:xfrm>
            <a:off x="0" y="228600"/>
            <a:ext cx="2851200" cy="6638400"/>
            <a:chOff x="0" y="228600"/>
            <a:chExt cx="2851200" cy="6638400"/>
          </a:xfrm>
        </p:grpSpPr>
        <p:sp>
          <p:nvSpPr>
            <p:cNvPr id="70" name="Freeform 11"/>
            <p:cNvSpPr/>
            <p:nvPr/>
          </p:nvSpPr>
          <p:spPr>
            <a:xfrm>
              <a:off x="0" y="2575080"/>
              <a:ext cx="100440" cy="625680"/>
            </a:xfrm>
            <a:custGeom>
              <a:avLst/>
              <a:gdLst/>
              <a:ahLst/>
              <a:rect l="l" t="t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1" name="Freeform 12"/>
            <p:cNvSpPr/>
            <p:nvPr/>
          </p:nvSpPr>
          <p:spPr>
            <a:xfrm>
              <a:off x="128520" y="3156480"/>
              <a:ext cx="646200" cy="2322000"/>
            </a:xfrm>
            <a:custGeom>
              <a:avLst/>
              <a:gdLst/>
              <a:ahLst/>
              <a:rect l="l" t="t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2" name="Freeform 13"/>
            <p:cNvSpPr/>
            <p:nvPr/>
          </p:nvSpPr>
          <p:spPr>
            <a:xfrm>
              <a:off x="807120" y="5447160"/>
              <a:ext cx="609120" cy="1419840"/>
            </a:xfrm>
            <a:custGeom>
              <a:avLst/>
              <a:gdLst/>
              <a:ahLst/>
              <a:rect l="l" t="t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" name="Freeform 14"/>
            <p:cNvSpPr/>
            <p:nvPr/>
          </p:nvSpPr>
          <p:spPr>
            <a:xfrm>
              <a:off x="959760" y="6503760"/>
              <a:ext cx="171000" cy="363240"/>
            </a:xfrm>
            <a:custGeom>
              <a:avLst/>
              <a:gdLst/>
              <a:ahLst/>
              <a:rect l="l" t="t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4" name="Freeform 15"/>
            <p:cNvSpPr/>
            <p:nvPr/>
          </p:nvSpPr>
          <p:spPr>
            <a:xfrm>
              <a:off x="100800" y="3201120"/>
              <a:ext cx="821520" cy="3328200"/>
            </a:xfrm>
            <a:custGeom>
              <a:avLst/>
              <a:gdLst/>
              <a:ahLst/>
              <a:rect l="l" t="t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" name="Freeform 16"/>
            <p:cNvSpPr/>
            <p:nvPr/>
          </p:nvSpPr>
          <p:spPr>
            <a:xfrm>
              <a:off x="22320" y="228600"/>
              <a:ext cx="105840" cy="2927520"/>
            </a:xfrm>
            <a:custGeom>
              <a:avLst/>
              <a:gdLst/>
              <a:ahLst/>
              <a:rect l="l" t="t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6" name="Freeform 17"/>
            <p:cNvSpPr/>
            <p:nvPr/>
          </p:nvSpPr>
          <p:spPr>
            <a:xfrm>
              <a:off x="78120" y="2944080"/>
              <a:ext cx="77760" cy="493560"/>
            </a:xfrm>
            <a:custGeom>
              <a:avLst/>
              <a:gdLst/>
              <a:ahLst/>
              <a:rect l="l" t="t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7" name="Freeform 18"/>
            <p:cNvSpPr/>
            <p:nvPr/>
          </p:nvSpPr>
          <p:spPr>
            <a:xfrm>
              <a:off x="769680" y="5478840"/>
              <a:ext cx="189720" cy="1024560"/>
            </a:xfrm>
            <a:custGeom>
              <a:avLst/>
              <a:gdLst/>
              <a:ahLst/>
              <a:rect l="l" t="t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8" name="Freeform 19"/>
            <p:cNvSpPr/>
            <p:nvPr/>
          </p:nvSpPr>
          <p:spPr>
            <a:xfrm>
              <a:off x="775440" y="1398960"/>
              <a:ext cx="2075760" cy="4047840"/>
            </a:xfrm>
            <a:custGeom>
              <a:avLst/>
              <a:gdLst/>
              <a:ahLst/>
              <a:rect l="l" t="t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9" name="Freeform 20"/>
            <p:cNvSpPr/>
            <p:nvPr/>
          </p:nvSpPr>
          <p:spPr>
            <a:xfrm>
              <a:off x="922680" y="6530040"/>
              <a:ext cx="161640" cy="336960"/>
            </a:xfrm>
            <a:custGeom>
              <a:avLst/>
              <a:gdLst/>
              <a:ahLst/>
              <a:rect l="l" t="t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0" name="Freeform 21"/>
            <p:cNvSpPr/>
            <p:nvPr/>
          </p:nvSpPr>
          <p:spPr>
            <a:xfrm>
              <a:off x="769680" y="5359320"/>
              <a:ext cx="37080" cy="221400"/>
            </a:xfrm>
            <a:custGeom>
              <a:avLst/>
              <a:gdLst/>
              <a:ahLst/>
              <a:rect l="l" t="t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1" name="Freeform 22"/>
            <p:cNvSpPr/>
            <p:nvPr/>
          </p:nvSpPr>
          <p:spPr>
            <a:xfrm>
              <a:off x="849960" y="6244560"/>
              <a:ext cx="238320" cy="622080"/>
            </a:xfrm>
            <a:custGeom>
              <a:avLst/>
              <a:gdLst/>
              <a:ahLst/>
              <a:rect l="l" t="t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82" name="Group 9"/>
          <p:cNvGrpSpPr/>
          <p:nvPr/>
        </p:nvGrpSpPr>
        <p:grpSpPr>
          <a:xfrm>
            <a:off x="27360" y="-720"/>
            <a:ext cx="2356200" cy="6853680"/>
            <a:chOff x="27360" y="-720"/>
            <a:chExt cx="2356200" cy="6853680"/>
          </a:xfrm>
        </p:grpSpPr>
        <p:sp>
          <p:nvSpPr>
            <p:cNvPr id="83" name="Freeform 27"/>
            <p:cNvSpPr/>
            <p:nvPr/>
          </p:nvSpPr>
          <p:spPr>
            <a:xfrm>
              <a:off x="27360" y="-720"/>
              <a:ext cx="493920" cy="4400640"/>
            </a:xfrm>
            <a:custGeom>
              <a:avLst/>
              <a:gdLst/>
              <a:ahLst/>
              <a:rect l="l" t="t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4" name="Freeform 28"/>
            <p:cNvSpPr/>
            <p:nvPr/>
          </p:nvSpPr>
          <p:spPr>
            <a:xfrm>
              <a:off x="550440" y="4316400"/>
              <a:ext cx="423000" cy="1580400"/>
            </a:xfrm>
            <a:custGeom>
              <a:avLst/>
              <a:gdLst/>
              <a:ahLst/>
              <a:rect l="l" t="t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5" name="Freeform 29"/>
            <p:cNvSpPr/>
            <p:nvPr/>
          </p:nvSpPr>
          <p:spPr>
            <a:xfrm>
              <a:off x="1006200" y="5862600"/>
              <a:ext cx="430560" cy="990360"/>
            </a:xfrm>
            <a:custGeom>
              <a:avLst/>
              <a:gdLst/>
              <a:ahLst/>
              <a:rect l="l" t="t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6" name="Freeform 30"/>
            <p:cNvSpPr/>
            <p:nvPr/>
          </p:nvSpPr>
          <p:spPr>
            <a:xfrm>
              <a:off x="521640" y="4364280"/>
              <a:ext cx="551520" cy="2235600"/>
            </a:xfrm>
            <a:custGeom>
              <a:avLst/>
              <a:gdLst/>
              <a:ahLst/>
              <a:rect l="l" t="t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7" name="Freeform 31"/>
            <p:cNvSpPr/>
            <p:nvPr/>
          </p:nvSpPr>
          <p:spPr>
            <a:xfrm>
              <a:off x="468000" y="1289160"/>
              <a:ext cx="173880" cy="3026880"/>
            </a:xfrm>
            <a:custGeom>
              <a:avLst/>
              <a:gdLst/>
              <a:ahLst/>
              <a:rect l="l" t="t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8" name="Freeform 32"/>
            <p:cNvSpPr/>
            <p:nvPr/>
          </p:nvSpPr>
          <p:spPr>
            <a:xfrm>
              <a:off x="1111680" y="6571440"/>
              <a:ext cx="133920" cy="281160"/>
            </a:xfrm>
            <a:custGeom>
              <a:avLst/>
              <a:gdLst/>
              <a:ahLst/>
              <a:rect l="l" t="t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9" name="Freeform 33"/>
            <p:cNvSpPr/>
            <p:nvPr/>
          </p:nvSpPr>
          <p:spPr>
            <a:xfrm>
              <a:off x="502560" y="4107600"/>
              <a:ext cx="82080" cy="511200"/>
            </a:xfrm>
            <a:custGeom>
              <a:avLst/>
              <a:gdLst/>
              <a:ahLst/>
              <a:rect l="l" t="t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0" name="Freeform 34"/>
            <p:cNvSpPr/>
            <p:nvPr/>
          </p:nvSpPr>
          <p:spPr>
            <a:xfrm>
              <a:off x="973800" y="3145680"/>
              <a:ext cx="1409760" cy="2716560"/>
            </a:xfrm>
            <a:custGeom>
              <a:avLst/>
              <a:gdLst/>
              <a:ahLst/>
              <a:rect l="l" t="t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1" name="Freeform 35"/>
            <p:cNvSpPr/>
            <p:nvPr/>
          </p:nvSpPr>
          <p:spPr>
            <a:xfrm>
              <a:off x="1073520" y="6600240"/>
              <a:ext cx="120240" cy="252720"/>
            </a:xfrm>
            <a:custGeom>
              <a:avLst/>
              <a:gdLst/>
              <a:ahLst/>
              <a:rect l="l" t="t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2" name="Freeform 36"/>
            <p:cNvSpPr/>
            <p:nvPr/>
          </p:nvSpPr>
          <p:spPr>
            <a:xfrm>
              <a:off x="973800" y="5897160"/>
              <a:ext cx="137520" cy="673920"/>
            </a:xfrm>
            <a:custGeom>
              <a:avLst/>
              <a:gdLst/>
              <a:ahLst/>
              <a:rect l="l" t="t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" name="Freeform 37"/>
            <p:cNvSpPr/>
            <p:nvPr/>
          </p:nvSpPr>
          <p:spPr>
            <a:xfrm>
              <a:off x="973800" y="5772600"/>
              <a:ext cx="37800" cy="227520"/>
            </a:xfrm>
            <a:custGeom>
              <a:avLst/>
              <a:gdLst/>
              <a:ahLst/>
              <a:rect l="l" t="t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4" name="Freeform 38"/>
            <p:cNvSpPr/>
            <p:nvPr/>
          </p:nvSpPr>
          <p:spPr>
            <a:xfrm>
              <a:off x="1006200" y="6322680"/>
              <a:ext cx="210240" cy="530280"/>
            </a:xfrm>
            <a:custGeom>
              <a:avLst/>
              <a:gdLst/>
              <a:ahLst/>
              <a:rect l="l" t="t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95" name="Rectangle 6"/>
          <p:cNvSpPr/>
          <p:nvPr/>
        </p:nvSpPr>
        <p:spPr>
          <a:xfrm>
            <a:off x="0" y="0"/>
            <a:ext cx="182520" cy="685764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38160" dir="5400000" dist="25560" rotWithShape="0">
              <a:srgbClr val="000000">
                <a:alpha val="2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96" name="PlaceHolder 1"/>
          <p:cNvSpPr>
            <a:spLocks noGrp="1"/>
          </p:cNvSpPr>
          <p:nvPr>
            <p:ph type="dt"/>
          </p:nvPr>
        </p:nvSpPr>
        <p:spPr>
          <a:xfrm>
            <a:off x="10361520" y="6130440"/>
            <a:ext cx="1145880" cy="370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  <a:buNone/>
            </a:pPr>
            <a:fld id="{1DC5CD5F-DF25-42A8-A332-2FC6F34C88E4}" type="datetime">
              <a:rPr b="0" lang="ru-RU" sz="900" spc="-1" strike="noStrike">
                <a:solidFill>
                  <a:srgbClr val="8b8b8b"/>
                </a:solidFill>
                <a:latin typeface="Century Gothic"/>
              </a:rPr>
              <a:t>16.1.26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98" name="Freeform 11"/>
          <p:cNvSpPr/>
          <p:nvPr/>
        </p:nvSpPr>
        <p:spPr>
          <a:xfrm flipV="1">
            <a:off x="-3960" y="713880"/>
            <a:ext cx="1588320" cy="506880"/>
          </a:xfrm>
          <a:custGeom>
            <a:avLst/>
            <a:gdLst/>
            <a:ah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9" name="PlaceHolder 3"/>
          <p:cNvSpPr>
            <a:spLocks noGrp="1"/>
          </p:cNvSpPr>
          <p:nvPr>
            <p:ph type="sldNum"/>
          </p:nvPr>
        </p:nvSpPr>
        <p:spPr>
          <a:xfrm>
            <a:off x="531720" y="787680"/>
            <a:ext cx="7794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  <a:buNone/>
            </a:pPr>
            <a:fld id="{EB977EF2-2864-41BB-8D77-80B92E15C081}" type="slidenum">
              <a:rPr b="0" lang="ru-RU" sz="2000" spc="-1" strike="noStrike">
                <a:solidFill>
                  <a:srgbClr val="feffff"/>
                </a:solidFill>
                <a:latin typeface="Century Gothic"/>
              </a:rPr>
              <a:t>&lt;number&gt;</a:t>
            </a:fld>
            <a:endParaRPr b="0" lang="ru-RU" sz="2000" spc="-1" strike="noStrike">
              <a:latin typeface="Times New Roman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entury Gothic"/>
              </a:rPr>
              <a:t>Click to edit the title text format</a:t>
            </a:r>
            <a:endParaRPr b="0" lang="ru-RU" sz="1800" spc="-1" strike="noStrike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01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404040"/>
                </a:solidFill>
                <a:latin typeface="Century Gothic"/>
              </a:rPr>
              <a:t>Click to edit the outline text format</a:t>
            </a:r>
            <a:endParaRPr b="0" lang="ru-RU" sz="1800" spc="-1" strike="noStrike">
              <a:solidFill>
                <a:srgbClr val="404040"/>
              </a:solidFill>
              <a:latin typeface="Century Gothic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404040"/>
                </a:solidFill>
                <a:latin typeface="Century Gothic"/>
              </a:rPr>
              <a:t>Second Outline Level</a:t>
            </a:r>
            <a:endParaRPr b="0" lang="ru-RU" sz="1400" spc="-1" strike="noStrike">
              <a:solidFill>
                <a:srgbClr val="404040"/>
              </a:solidFill>
              <a:latin typeface="Century Gothic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200" spc="-1" strike="noStrike">
                <a:solidFill>
                  <a:srgbClr val="404040"/>
                </a:solidFill>
                <a:latin typeface="Century Gothic"/>
              </a:rPr>
              <a:t>Third Outline Level</a:t>
            </a:r>
            <a:endParaRPr b="0" lang="ru-RU" sz="1200" spc="-1" strike="noStrike">
              <a:solidFill>
                <a:srgbClr val="404040"/>
              </a:solidFill>
              <a:latin typeface="Century Gothic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200" spc="-1" strike="noStrike">
                <a:solidFill>
                  <a:srgbClr val="404040"/>
                </a:solidFill>
                <a:latin typeface="Century Gothic"/>
              </a:rPr>
              <a:t>Fourth Outline Level</a:t>
            </a:r>
            <a:endParaRPr b="0" lang="ru-RU" sz="1200" spc="-1" strike="noStrike">
              <a:solidFill>
                <a:srgbClr val="404040"/>
              </a:solidFill>
              <a:latin typeface="Century Gothic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Century Gothic"/>
              </a:rPr>
              <a:t>Fifth Outline Level</a:t>
            </a:r>
            <a:endParaRPr b="0" lang="ru-RU" sz="2000" spc="-1" strike="noStrike">
              <a:solidFill>
                <a:srgbClr val="404040"/>
              </a:solidFill>
              <a:latin typeface="Century Gothic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Century Gothic"/>
              </a:rPr>
              <a:t>Sixth Outline Level</a:t>
            </a:r>
            <a:endParaRPr b="0" lang="ru-RU" sz="2000" spc="-1" strike="noStrike">
              <a:solidFill>
                <a:srgbClr val="404040"/>
              </a:solidFill>
              <a:latin typeface="Century Gothic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Century Gothic"/>
              </a:rPr>
              <a:t>Seventh Outline Level</a:t>
            </a:r>
            <a:endParaRPr b="0" lang="ru-RU" sz="2000" spc="-1" strike="noStrike">
              <a:solidFill>
                <a:srgbClr val="404040"/>
              </a:solidFill>
              <a:latin typeface="Century Gothic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" Target="slide3.xml"/><Relationship Id="rId2" Type="http://schemas.openxmlformats.org/officeDocument/2006/relationships/slide" Target="slide4.xml"/><Relationship Id="rId3" Type="http://schemas.openxmlformats.org/officeDocument/2006/relationships/slide" Target="slide5.xml"/><Relationship Id="rId4" Type="http://schemas.openxmlformats.org/officeDocument/2006/relationships/slide" Target="slide5.xml"/><Relationship Id="rId5" Type="http://schemas.openxmlformats.org/officeDocument/2006/relationships/slide" Target="slide5.xml"/><Relationship Id="rId6" Type="http://schemas.openxmlformats.org/officeDocument/2006/relationships/slide" Target="slide6.xml"/><Relationship Id="rId7" Type="http://schemas.openxmlformats.org/officeDocument/2006/relationships/slide" Target="slide6.xml"/><Relationship Id="rId8" Type="http://schemas.openxmlformats.org/officeDocument/2006/relationships/slide" Target="slide6.xml"/><Relationship Id="rId9" Type="http://schemas.openxmlformats.org/officeDocument/2006/relationships/slide" Target="slide7.xml"/><Relationship Id="rId10" Type="http://schemas.openxmlformats.org/officeDocument/2006/relationships/slide" Target="slide7.xml"/><Relationship Id="rId11" Type="http://schemas.openxmlformats.org/officeDocument/2006/relationships/slide" Target="slide7.xml"/><Relationship Id="rId12" Type="http://schemas.openxmlformats.org/officeDocument/2006/relationships/slide" Target="slide8.xml"/><Relationship Id="rId13" Type="http://schemas.openxmlformats.org/officeDocument/2006/relationships/slide" Target="slide8.xml"/><Relationship Id="rId14" Type="http://schemas.openxmlformats.org/officeDocument/2006/relationships/slide" Target="slide8.xml"/><Relationship Id="rId15" Type="http://schemas.openxmlformats.org/officeDocument/2006/relationships/slide" Target="slide9.xml"/><Relationship Id="rId16" Type="http://schemas.openxmlformats.org/officeDocument/2006/relationships/slide" Target="slide10.xml"/><Relationship Id="rId17" Type="http://schemas.openxmlformats.org/officeDocument/2006/relationships/slide" Target="slide11.xml"/><Relationship Id="rId18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914400" y="1043280"/>
            <a:ext cx="10345320" cy="31420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u-RU" sz="3200" spc="-1" strike="noStrike">
                <a:solidFill>
                  <a:srgbClr val="262626"/>
                </a:solidFill>
                <a:latin typeface="Times New Roman"/>
              </a:rPr>
              <a:t>Отчет</a:t>
            </a:r>
            <a:br/>
            <a:r>
              <a:rPr b="0" lang="ru-RU" sz="3200" spc="-1" strike="noStrike">
                <a:solidFill>
                  <a:srgbClr val="262626"/>
                </a:solidFill>
                <a:latin typeface="Times New Roman"/>
              </a:rPr>
              <a:t>о выполнении плана по противодействию коррупции</a:t>
            </a:r>
            <a:br/>
            <a:r>
              <a:rPr b="0" lang="ru-RU" sz="3200" spc="-1" strike="noStrike">
                <a:solidFill>
                  <a:srgbClr val="262626"/>
                </a:solidFill>
                <a:latin typeface="Times New Roman"/>
              </a:rPr>
              <a:t>государственного автономного стационарного учреждения </a:t>
            </a:r>
            <a:br/>
            <a:r>
              <a:rPr b="0" lang="ru-RU" sz="3200" spc="-1" strike="noStrike">
                <a:solidFill>
                  <a:srgbClr val="262626"/>
                </a:solidFill>
                <a:latin typeface="Times New Roman"/>
              </a:rPr>
              <a:t>социального обслуживания Свердловской области </a:t>
            </a:r>
            <a:br/>
            <a:r>
              <a:rPr b="0" lang="ru-RU" sz="3200" spc="-1" strike="noStrike">
                <a:solidFill>
                  <a:srgbClr val="262626"/>
                </a:solidFill>
                <a:latin typeface="Times New Roman"/>
              </a:rPr>
              <a:t>«Североуральский психоневрологический интернат» </a:t>
            </a:r>
            <a:br/>
            <a:r>
              <a:rPr b="0" lang="ru-RU" sz="3200" spc="-1" strike="noStrike">
                <a:solidFill>
                  <a:srgbClr val="262626"/>
                </a:solidFill>
                <a:latin typeface="Times New Roman"/>
              </a:rPr>
              <a:t>за 2025 год</a:t>
            </a:r>
            <a:br/>
            <a:endParaRPr b="0" lang="ru-RU" sz="3200" spc="-1" strike="noStrike">
              <a:solidFill>
                <a:srgbClr val="000000"/>
              </a:solidFill>
              <a:latin typeface="Century Gothic"/>
            </a:endParaRPr>
          </a:p>
        </p:txBody>
      </p:sp>
      <p:pic>
        <p:nvPicPr>
          <p:cNvPr id="139" name="Рисунок 3" descr=""/>
          <p:cNvPicPr/>
          <p:nvPr/>
        </p:nvPicPr>
        <p:blipFill>
          <a:blip r:embed="rId1"/>
          <a:stretch/>
        </p:blipFill>
        <p:spPr>
          <a:xfrm>
            <a:off x="3882600" y="3844080"/>
            <a:ext cx="4408920" cy="247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Box 1"/>
          <p:cNvSpPr/>
          <p:nvPr/>
        </p:nvSpPr>
        <p:spPr>
          <a:xfrm>
            <a:off x="1648440" y="543960"/>
            <a:ext cx="7752600" cy="577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Наименование мероприятия Плана: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41" name="TextBox 2"/>
          <p:cNvSpPr/>
          <p:nvPr/>
        </p:nvSpPr>
        <p:spPr>
          <a:xfrm>
            <a:off x="1249200" y="1145160"/>
            <a:ext cx="10611720" cy="333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1" action="ppaction://hlinksldjump"/>
              </a:rPr>
              <a:t>1. Мониторинг изменений законодательства Российской Федерации и законодательства Свердловской области в сфере противодействия коррупции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42" name="TextBox 3"/>
          <p:cNvSpPr/>
          <p:nvPr/>
        </p:nvSpPr>
        <p:spPr>
          <a:xfrm>
            <a:off x="1249200" y="1771920"/>
            <a:ext cx="10611720" cy="333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2" action="ppaction://hlinksldjump"/>
              </a:rPr>
              <a:t>2. Приведение правовых актов учреждения по вопросам противодействия коррупции в соответствие с законодательством Российской Федерации и законодательством Свердловской области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43" name="TextBox 4"/>
          <p:cNvSpPr/>
          <p:nvPr/>
        </p:nvSpPr>
        <p:spPr>
          <a:xfrm>
            <a:off x="1249200" y="2435760"/>
            <a:ext cx="10611720" cy="608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3" action="ppaction://hlinksldjump"/>
              </a:rPr>
              <a:t>3. Проведение  </a:t>
            </a:r>
            <a:r>
              <a:rPr b="0" lang="ru-RU" sz="1800" spc="-1" strike="noStrike" u="sng">
                <a:solidFill>
                  <a:srgbClr val="fb4a18"/>
                </a:solidFill>
                <a:uFillTx/>
                <a:latin typeface="Times New Roman"/>
                <a:hlinkClick r:id="rId4" action="ppaction://hlinksldjump"/>
              </a:rPr>
              <a:t>антикоррупционной</a:t>
            </a: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5" action="ppaction://hlinksldjump"/>
              </a:rPr>
              <a:t> экспертизы проектов правовых актов, разработчиком которых является учреждение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44" name="TextBox 5"/>
          <p:cNvSpPr/>
          <p:nvPr/>
        </p:nvSpPr>
        <p:spPr>
          <a:xfrm>
            <a:off x="1249200" y="3148200"/>
            <a:ext cx="1061172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6" action="ppaction://hlinksldjump"/>
              </a:rPr>
              <a:t>4. Ознакомление </a:t>
            </a:r>
            <a:r>
              <a:rPr b="0" lang="ru-RU" sz="1800" spc="-1" strike="noStrike" u="sng">
                <a:solidFill>
                  <a:srgbClr val="fb4a18"/>
                </a:solidFill>
                <a:uFillTx/>
                <a:latin typeface="Times New Roman"/>
                <a:hlinkClick r:id="rId7" action="ppaction://hlinksldjump"/>
              </a:rPr>
              <a:t>работников</a:t>
            </a: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8" action="ppaction://hlinksldjump"/>
              </a:rPr>
              <a:t> под подпись с правовыми актами учреждения по вопросам противодействия коррупции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45" name="TextBox 6"/>
          <p:cNvSpPr/>
          <p:nvPr/>
        </p:nvSpPr>
        <p:spPr>
          <a:xfrm>
            <a:off x="1249200" y="3656160"/>
            <a:ext cx="10611720" cy="608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9" action="ppaction://hlinksldjump"/>
              </a:rPr>
              <a:t>5. Размещение на официальном сайте учреждения в сети Интернет по адресу https://zabota016.msp.midural.ru в разделе «Противодействие </a:t>
            </a:r>
            <a:r>
              <a:rPr b="0" lang="ru-RU" sz="1800" spc="-1" strike="noStrike" u="sng">
                <a:solidFill>
                  <a:srgbClr val="fb4a18"/>
                </a:solidFill>
                <a:uFillTx/>
                <a:latin typeface="Times New Roman"/>
                <a:hlinkClick r:id="rId10" action="ppaction://hlinksldjump"/>
              </a:rPr>
              <a:t>коррупции</a:t>
            </a: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11" action="ppaction://hlinksldjump"/>
              </a:rPr>
              <a:t>» информации и документов о деятельности учреждения в рамках противодействия коррупции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46" name="TextBox 7"/>
          <p:cNvSpPr/>
          <p:nvPr/>
        </p:nvSpPr>
        <p:spPr>
          <a:xfrm>
            <a:off x="1249200" y="4506840"/>
            <a:ext cx="1061172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12" action="ppaction://hlinksldjump"/>
              </a:rPr>
              <a:t>6. Ежегодная разработка планов </a:t>
            </a:r>
            <a:r>
              <a:rPr b="0" lang="ru-RU" sz="1800" spc="-1" strike="noStrike" u="sng">
                <a:solidFill>
                  <a:srgbClr val="fb4a18"/>
                </a:solidFill>
                <a:uFillTx/>
                <a:latin typeface="Times New Roman"/>
                <a:hlinkClick r:id="rId13" action="ppaction://hlinksldjump"/>
              </a:rPr>
              <a:t>антикоррупционного</a:t>
            </a:r>
            <a:r>
              <a:rPr b="0" lang="ru-RU" sz="1600" spc="-1" strike="noStrike" u="sng">
                <a:solidFill>
                  <a:srgbClr val="fb4a18"/>
                </a:solidFill>
                <a:uFillTx/>
                <a:latin typeface="Times New Roman"/>
                <a:hlinkClick r:id="rId14" action="ppaction://hlinksldjump"/>
              </a:rPr>
              <a:t> просвещения работников учреждения, анализ исполнения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47" name="TextBox 8"/>
          <p:cNvSpPr/>
          <p:nvPr/>
        </p:nvSpPr>
        <p:spPr>
          <a:xfrm>
            <a:off x="1249200" y="4962960"/>
            <a:ext cx="1061172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 u="sng">
                <a:solidFill>
                  <a:srgbClr val="fb4a18"/>
                </a:solidFill>
                <a:uFillTx/>
                <a:latin typeface="Times New Roman"/>
                <a:hlinkClick r:id="rId15" action="ppaction://hlinksldjump"/>
              </a:rPr>
              <a:t>7. Ежегодное проведение оценки коррупционных рисков, возникающих при реализации функций учреждения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48" name="TextBox 9"/>
          <p:cNvSpPr/>
          <p:nvPr/>
        </p:nvSpPr>
        <p:spPr>
          <a:xfrm>
            <a:off x="1249200" y="5623200"/>
            <a:ext cx="1061172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 u="sng">
                <a:solidFill>
                  <a:srgbClr val="fb4a18"/>
                </a:solidFill>
                <a:uFillTx/>
                <a:latin typeface="Times New Roman"/>
                <a:hlinkClick r:id="rId16" action="ppaction://hlinksldjump"/>
              </a:rPr>
              <a:t>8. Ежегодный мониторинг реализации мер по минимизации коррупционных рисков при осуществлении закупок товаров, работ, услуг для нужд учреждения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49" name="Прямоугольник 10"/>
          <p:cNvSpPr/>
          <p:nvPr/>
        </p:nvSpPr>
        <p:spPr>
          <a:xfrm>
            <a:off x="1429560" y="6269400"/>
            <a:ext cx="1043172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Century Gothic"/>
              </a:rPr>
              <a:t> </a:t>
            </a:r>
            <a:r>
              <a:rPr b="1" lang="ru-RU" sz="1800" spc="-1" strike="noStrike" u="sng">
                <a:solidFill>
                  <a:srgbClr val="fb4a18"/>
                </a:solidFill>
                <a:uFillTx/>
                <a:latin typeface="Times New Roman"/>
                <a:hlinkClick r:id="rId17" action="ppaction://hlinksldjump"/>
              </a:rPr>
              <a:t>Вывод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Box 1"/>
          <p:cNvSpPr/>
          <p:nvPr/>
        </p:nvSpPr>
        <p:spPr>
          <a:xfrm>
            <a:off x="1571400" y="502200"/>
            <a:ext cx="980064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1. Мониторинг изменений законодательства Российской Федерации и законодательства Свердловской области в сфере противодействия коррупции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1" name="Прямоугольник 2"/>
          <p:cNvSpPr/>
          <p:nvPr/>
        </p:nvSpPr>
        <p:spPr>
          <a:xfrm>
            <a:off x="1571400" y="1866240"/>
            <a:ext cx="10963800" cy="1919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Мониторинг изменений законодательства Российской Федерации и законодательства Свердловской области в сфере противодействия коррупции проводится юрисконсультом учреждения на постоянной основе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2" name="TextBox 4"/>
          <p:cNvSpPr/>
          <p:nvPr/>
        </p:nvSpPr>
        <p:spPr>
          <a:xfrm>
            <a:off x="1571400" y="4482000"/>
            <a:ext cx="10766520" cy="395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Оценка: выполнено в полном объеме в установленные сроки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53" name="Управляющая кнопка: назад 5"/>
          <p:cNvSpPr/>
          <p:nvPr/>
        </p:nvSpPr>
        <p:spPr>
          <a:xfrm>
            <a:off x="11372040" y="5717160"/>
            <a:ext cx="617760" cy="579240"/>
          </a:xfrm>
          <a:prstGeom prst="actionButtonBackPrevious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Box 1"/>
          <p:cNvSpPr/>
          <p:nvPr/>
        </p:nvSpPr>
        <p:spPr>
          <a:xfrm>
            <a:off x="1571400" y="489240"/>
            <a:ext cx="980064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2. Приведение правовых актов учреждения по вопросам противодействия коррупции в соответствие с законодательством Российской Федерации и законодательством Свердловской области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5" name="Прямоугольник 2"/>
          <p:cNvSpPr/>
          <p:nvPr/>
        </p:nvSpPr>
        <p:spPr>
          <a:xfrm>
            <a:off x="1227960" y="1814760"/>
            <a:ext cx="10963800" cy="2284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Проведен мониторинг правовых актов учреждения по вопросам противодействия коррупции по результатам, которого актуализирован перечень должностей ГАУ «Североуральский ПНИ», замещение которых связано с коррупционными рисками, утвержден приказом от 30.06.2025 № 105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6" name="TextBox 4"/>
          <p:cNvSpPr/>
          <p:nvPr/>
        </p:nvSpPr>
        <p:spPr>
          <a:xfrm>
            <a:off x="1227960" y="4765320"/>
            <a:ext cx="10766520" cy="395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Оценка: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выполнено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 в полном объеме в установленные сроки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57" name="Управляющая кнопка: назад 3"/>
          <p:cNvSpPr/>
          <p:nvPr/>
        </p:nvSpPr>
        <p:spPr>
          <a:xfrm>
            <a:off x="11372040" y="5950080"/>
            <a:ext cx="617760" cy="579240"/>
          </a:xfrm>
          <a:prstGeom prst="actionButtonBackPrevious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extBox 1"/>
          <p:cNvSpPr/>
          <p:nvPr/>
        </p:nvSpPr>
        <p:spPr>
          <a:xfrm>
            <a:off x="1571400" y="566640"/>
            <a:ext cx="980064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3. Проведение  антикоррупционной экспертизы проектов правовых актов, разработчиком которых является учреждение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9" name="Прямоугольник 2"/>
          <p:cNvSpPr/>
          <p:nvPr/>
        </p:nvSpPr>
        <p:spPr>
          <a:xfrm>
            <a:off x="1227960" y="1814760"/>
            <a:ext cx="10963800" cy="265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Проекты правовых актов учреждения в обязательном порядке проходят согласование юрисконсультом учреждения на предмет отсутствия в содержании коррупциогенных факторов.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Утверждение правовых актов осуществляется после прохождения согласовательных процедур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60" name="TextBox 4"/>
          <p:cNvSpPr/>
          <p:nvPr/>
        </p:nvSpPr>
        <p:spPr>
          <a:xfrm>
            <a:off x="1227960" y="5078880"/>
            <a:ext cx="10766520" cy="395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Оценка: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выполнено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 в полном объеме в установленные сроки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61" name="Управляющая кнопка: назад 3"/>
          <p:cNvSpPr/>
          <p:nvPr/>
        </p:nvSpPr>
        <p:spPr>
          <a:xfrm>
            <a:off x="11372040" y="6156000"/>
            <a:ext cx="622080" cy="553320"/>
          </a:xfrm>
          <a:prstGeom prst="actionButtonBackPrevious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TextBox 1"/>
          <p:cNvSpPr/>
          <p:nvPr/>
        </p:nvSpPr>
        <p:spPr>
          <a:xfrm>
            <a:off x="1571400" y="566640"/>
            <a:ext cx="980064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4. Ознакомление работников под подпись с правовыми актами учреждения по вопросам противодействия коррупции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63" name="Прямоугольник 2"/>
          <p:cNvSpPr/>
          <p:nvPr/>
        </p:nvSpPr>
        <p:spPr>
          <a:xfrm>
            <a:off x="1030320" y="1487880"/>
            <a:ext cx="10963800" cy="422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Работники учреждения под подпись ознакомлены со следующими правовыми актами по вопросам противодействия коррупции: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1). Антикоррупционная политика ГАУ «Североуральский ПНИ», утверждена приказом от 13.05.2024 № 79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2). Кодекс этики и служебного поведения работников ГАУ «Североуральский ПНИ», утвержден приказом от 24.12.2024 № 181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3). Порядок уведомления работодателя о фактах обращения в целях склонения к совершению коррупционного правонарушения и рассмотрения таких уведомлений в ГАУ «Североуральский ПНИ», утвержден приказом от 17.08.2022 № 169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4). Положение о предотвращении и урегулировании конфликта интересов в ГАУ «Североуральский ПНИ», утверждено приказом от 02.10.2023 № 154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5). Правила обмена деловыми подарками и знаками делового гостеприимства в ГАУ «Североуральский ПНИ», утверждены приказом от 21.09.2022 № 191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6). Положение о «телефоне доверия» по противодействию коррупции в ГАУ «Североуральский ПНИ», утверждено приказом от 28.09.2022 № 194/1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64" name="TextBox 4"/>
          <p:cNvSpPr/>
          <p:nvPr/>
        </p:nvSpPr>
        <p:spPr>
          <a:xfrm>
            <a:off x="1227960" y="6045120"/>
            <a:ext cx="10766520" cy="395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Оценка: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выполнено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 в полном объеме в установленные сроки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65" name="Управляющая кнопка: назад 3"/>
          <p:cNvSpPr/>
          <p:nvPr/>
        </p:nvSpPr>
        <p:spPr>
          <a:xfrm>
            <a:off x="11247480" y="6165000"/>
            <a:ext cx="720720" cy="559800"/>
          </a:xfrm>
          <a:prstGeom prst="actionButtonBackPrevious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TextBox 1"/>
          <p:cNvSpPr/>
          <p:nvPr/>
        </p:nvSpPr>
        <p:spPr>
          <a:xfrm>
            <a:off x="1571400" y="566640"/>
            <a:ext cx="9800640" cy="155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5. Размещение на официальном сайте учреждения в сети Интернет по адресу https://zabota016.msp.midural.ru в разделе «Противодействие коррупции» информации и документов о деятельности учреждения в рамках противодействия коррупции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67" name="Прямоугольник 2"/>
          <p:cNvSpPr/>
          <p:nvPr/>
        </p:nvSpPr>
        <p:spPr>
          <a:xfrm>
            <a:off x="1227960" y="2449080"/>
            <a:ext cx="10963800" cy="265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Информация и документы о деятельности учреждения в рамках противодействия коррупции размещены на официальном сайте учреждения в сети Интернет по адресу https://zabota016.msp.midural.ru в разделе «Противодействие коррупции» в соответствии с методическим рекомендациями Министерства социальной политики Свердловской области в редакции от 19.08.2025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68" name="TextBox 4"/>
          <p:cNvSpPr/>
          <p:nvPr/>
        </p:nvSpPr>
        <p:spPr>
          <a:xfrm>
            <a:off x="1227960" y="5608800"/>
            <a:ext cx="10766520" cy="395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Оценка: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выполнено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 в полном объеме в установленные сроки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69" name="Управляющая кнопка: назад 3"/>
          <p:cNvSpPr/>
          <p:nvPr/>
        </p:nvSpPr>
        <p:spPr>
          <a:xfrm>
            <a:off x="11260440" y="6121800"/>
            <a:ext cx="733680" cy="630720"/>
          </a:xfrm>
          <a:prstGeom prst="actionButtonBackPrevious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TextBox 1"/>
          <p:cNvSpPr/>
          <p:nvPr/>
        </p:nvSpPr>
        <p:spPr>
          <a:xfrm>
            <a:off x="1571400" y="566640"/>
            <a:ext cx="980064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6. Ежегодная разработка планов антикоррупционного просвещения работников учреждения, анализ исполнения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71" name="Прямоугольник 2"/>
          <p:cNvSpPr/>
          <p:nvPr/>
        </p:nvSpPr>
        <p:spPr>
          <a:xfrm>
            <a:off x="1227960" y="1830960"/>
            <a:ext cx="10963800" cy="265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Разработан план антикоррупционного просвещения работников ГАУ «Североуральский ПНИ» на 2026 год, утвержден приказом от 01.12.2025 № 184.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Проведен анализ исполнения плана антикоррупционного просвещение работников  ГАУ «Североуральский ПНИ» утвержденный приказом от 03.12.2024 № 163. В течение отчетного периода реализованы все запланированные мероприятия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72" name="TextBox 4"/>
          <p:cNvSpPr/>
          <p:nvPr/>
        </p:nvSpPr>
        <p:spPr>
          <a:xfrm>
            <a:off x="1227960" y="5376960"/>
            <a:ext cx="10766520" cy="395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Оценка: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выполнено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 в полном объеме в установленные сроки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73" name="Управляющая кнопка: назад 3"/>
          <p:cNvSpPr/>
          <p:nvPr/>
        </p:nvSpPr>
        <p:spPr>
          <a:xfrm>
            <a:off x="11204640" y="6156000"/>
            <a:ext cx="789480" cy="592200"/>
          </a:xfrm>
          <a:prstGeom prst="actionButtonBackPrevious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TextBox 1"/>
          <p:cNvSpPr/>
          <p:nvPr/>
        </p:nvSpPr>
        <p:spPr>
          <a:xfrm>
            <a:off x="1571400" y="566640"/>
            <a:ext cx="980064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7. Ежегодное проведение оценки коррупционных рисков, возникающих при реализации функций учреждения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75" name="Прямоугольник 2"/>
          <p:cNvSpPr/>
          <p:nvPr/>
        </p:nvSpPr>
        <p:spPr>
          <a:xfrm>
            <a:off x="1227960" y="1397520"/>
            <a:ext cx="10963800" cy="4388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20.06.2025 года проведен мониторинг эффективности реализации мер по минимизации коррупционных рисков при осуществлении функций ГАУ "Североуральский ПНИ».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Вывод по результатам мониторинга: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1. Меры по минимизации коррупционных риском при осуществлении функций учреждения реализуются и являются достаточными.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2. В процессах и под процессах при осуществлении учреждением функций новые коррупционные риски, не включенные в карту коррупционных рисков, новые потенциально возможные схемы, при наличии которых необходимо изменение перечня коррупционно-опасных функций учреждения, принятие дополнительных мер по минимизации коррупционных рисков и/или установлении дополнительного контроля за реализацией мер по выявлению личной заинтересованности, которая приводи или может привести к конфликту интересов и/или коррупционных правонарушений при осуществлении функций учреждения не выявлены.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3. Необходимость проведения повторной оценки коррупционных рисков при осуществлении функций учреждения отсутствует.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76" name="TextBox 4"/>
          <p:cNvSpPr/>
          <p:nvPr/>
        </p:nvSpPr>
        <p:spPr>
          <a:xfrm>
            <a:off x="1227960" y="6198840"/>
            <a:ext cx="10766520" cy="395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Оценка: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выполнено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 в полном объеме в установленные сроки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77" name="Управляющая кнопка: назад 3"/>
          <p:cNvSpPr/>
          <p:nvPr/>
        </p:nvSpPr>
        <p:spPr>
          <a:xfrm>
            <a:off x="11247480" y="6198840"/>
            <a:ext cx="746640" cy="549360"/>
          </a:xfrm>
          <a:prstGeom prst="actionButtonBackPrevious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TextBox 1"/>
          <p:cNvSpPr/>
          <p:nvPr/>
        </p:nvSpPr>
        <p:spPr>
          <a:xfrm>
            <a:off x="1558440" y="412920"/>
            <a:ext cx="980064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8. Ежегодный мониторинг реализации мер по минимизации коррупционных рисков при осуществлении закупок товаров, работ, услуг для нужд учреждения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79" name="Прямоугольник 2"/>
          <p:cNvSpPr/>
          <p:nvPr/>
        </p:nvSpPr>
        <p:spPr>
          <a:xfrm>
            <a:off x="1227960" y="1613160"/>
            <a:ext cx="10963800" cy="4022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19.09.2025 года проведен мониторинг эффективности реализации мер по минимизации коррупционных рисков при осуществлении закупок товаров, работ, услуг для нужд  ГАУ "Североуральский ПНИ».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Вывод по результатам мониторинга: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1. Меры по минимизации коррупционных риском при осуществлении закупок в учреждении реализуются и являются достаточными.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2. В процессах и подпроцессах при осуществлении учреждением закупок новые коррупционные риски, не включенные в перечень коррупционных рисков, новые потенциально возможные схемы, при наличии которых необходимо изменение перечня коррупционных рисков, принятие дополнительных мер по минимизации коррупционных рисков и/или установлении дополнительного контроля за реализацией мер по выявлению личной заинтересованности, которая приводи или может привести к конфликту интересов и/или коррупционных правонарушений при осуществлении закупок учреждением, не выявлены.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3. Необходимость проведения повторной оценки коррупционных рисков при осуществлении закупок учреждением отсутствует.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80" name="TextBox 4"/>
          <p:cNvSpPr/>
          <p:nvPr/>
        </p:nvSpPr>
        <p:spPr>
          <a:xfrm>
            <a:off x="1260000" y="6120000"/>
            <a:ext cx="10833120" cy="395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Оценка: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выполнено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 в полном объеме в установленные сроки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81" name="Управляющая кнопка: назад 3"/>
          <p:cNvSpPr/>
          <p:nvPr/>
        </p:nvSpPr>
        <p:spPr>
          <a:xfrm>
            <a:off x="11359080" y="6254280"/>
            <a:ext cx="669240" cy="559800"/>
          </a:xfrm>
          <a:prstGeom prst="actionButtonBackPrevious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TextBox 1"/>
          <p:cNvSpPr/>
          <p:nvPr/>
        </p:nvSpPr>
        <p:spPr>
          <a:xfrm>
            <a:off x="1686960" y="519480"/>
            <a:ext cx="980064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5400" spc="-1" strike="noStrike">
                <a:solidFill>
                  <a:srgbClr val="000000"/>
                </a:solidFill>
                <a:latin typeface="Times New Roman"/>
              </a:rPr>
              <a:t>Вывод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183" name="Прямоугольник 2"/>
          <p:cNvSpPr/>
          <p:nvPr/>
        </p:nvSpPr>
        <p:spPr>
          <a:xfrm>
            <a:off x="1105560" y="1870920"/>
            <a:ext cx="1096380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Из 8 запланированных мероприятий Плана за 2025 год выполнено в полном объеме в установленные сроки 8 мероприятий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84" name="Управляющая кнопка: назад 3"/>
          <p:cNvSpPr/>
          <p:nvPr/>
        </p:nvSpPr>
        <p:spPr>
          <a:xfrm>
            <a:off x="10599480" y="6168960"/>
            <a:ext cx="553320" cy="540720"/>
          </a:xfrm>
          <a:prstGeom prst="actionButtonBackPrevious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85" name="Управляющая кнопка: далее 5"/>
          <p:cNvSpPr/>
          <p:nvPr/>
        </p:nvSpPr>
        <p:spPr>
          <a:xfrm>
            <a:off x="11333520" y="6168960"/>
            <a:ext cx="553320" cy="540720"/>
          </a:xfrm>
          <a:prstGeom prst="actionButtonForwardNext">
            <a:avLst/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TM02892315[[fn=Легкий дым]]</Template>
  <TotalTime>107</TotalTime>
  <Application>LibreOffice/7.2.5.2$Windows_x86 LibreOffice_project/499f9727c189e6ef3471021d6132d4c694f357e5</Application>
  <AppVersion>15.0000</AppVersion>
  <Words>1034</Words>
  <Paragraphs>69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2026-01-16T05:16:34Z</dcterms:created>
  <dc:creator>Дмитрик</dc:creator>
  <dc:description/>
  <dc:language>ru-RU</dc:language>
  <cp:lastModifiedBy/>
  <dcterms:modified xsi:type="dcterms:W3CDTF">2026-01-16T15:17:51Z</dcterms:modified>
  <cp:revision>8</cp:revision>
  <dc:subject/>
  <dc:title>Отчет о выполнении плана по противодействию коррупции государственного автономного стационарного учреждения  социального обслуживания Свердловской области  «Североуральский психоневрологический интернат»  за 2025 год 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Широкоэкранный</vt:lpwstr>
  </property>
  <property fmtid="{D5CDD505-2E9C-101B-9397-08002B2CF9AE}" pid="3" name="Slides">
    <vt:i4>11</vt:i4>
  </property>
</Properties>
</file>