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99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6" userDrawn="1">
          <p15:clr>
            <a:srgbClr val="A4A3A4"/>
          </p15:clr>
        </p15:guide>
        <p15:guide id="2" pos="3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588" y="114"/>
      </p:cViewPr>
      <p:guideLst>
        <p:guide orient="horz" pos="2176"/>
        <p:guide pos="381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6904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  <a:t>1/15/2026</a:t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02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67959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89149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58405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78885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60068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663160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95258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56977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22832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28856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7124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772073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05906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954267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0189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774310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36186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60FBDFE-C587-4B4C-A407-44438C67B59E}" type="datetimeFigureOut">
              <a:rPr lang="en-US" smtClean="0"/>
              <a:t>1/15/2026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9AE70B2-8BF9-45C0-BB95-33D1B9D3A8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1399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  <p:sldLayoutId id="2147484003" r:id="rId13"/>
    <p:sldLayoutId id="2147484004" r:id="rId14"/>
    <p:sldLayoutId id="2147484005" r:id="rId15"/>
    <p:sldLayoutId id="2147484006" r:id="rId16"/>
    <p:sldLayoutId id="214748400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1636" y="2058822"/>
            <a:ext cx="10943167" cy="3525549"/>
          </a:xfrm>
        </p:spPr>
        <p:txBody>
          <a:bodyPr>
            <a:noAutofit/>
          </a:bodyPr>
          <a:lstStyle/>
          <a:p>
            <a:r>
              <a:rPr lang="ru-RU" sz="6000" dirty="0" smtClean="0"/>
              <a:t>Отчет  о выполнении плана мероприятий по противодействию коррупции </a:t>
            </a:r>
            <a:br>
              <a:rPr lang="ru-RU" sz="6000" dirty="0" smtClean="0"/>
            </a:br>
            <a:r>
              <a:rPr lang="ru-RU" sz="6000" dirty="0" smtClean="0"/>
              <a:t>в ГАСУСО СО «Щелкунский ПНИ» </a:t>
            </a:r>
            <a:endParaRPr lang="en-US" sz="60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25286" y="5497286"/>
            <a:ext cx="10949517" cy="598713"/>
          </a:xfrm>
        </p:spPr>
        <p:txBody>
          <a:bodyPr/>
          <a:lstStyle/>
          <a:p>
            <a:r>
              <a:rPr lang="ru-RU" b="1" dirty="0" smtClean="0"/>
              <a:t>за 2025 год</a:t>
            </a:r>
            <a:endParaRPr 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5410"/>
            <a:ext cx="10972800" cy="82994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2000" b="1" dirty="0"/>
              <a:t>Совершенствование нормативного правового обеспечения деятельности по противодействию коррупции</a:t>
            </a:r>
            <a:br>
              <a:rPr lang="ru-RU" altLang="en-US" sz="2000" b="1" dirty="0"/>
            </a:br>
            <a:r>
              <a:rPr lang="ru-RU" altLang="en-US" sz="2000" b="1" dirty="0"/>
              <a:t>ГАСУСО СО «</a:t>
            </a:r>
            <a:r>
              <a:rPr lang="ru-RU" altLang="en-US" sz="2000" b="1" dirty="0" err="1"/>
              <a:t>Щелкунский</a:t>
            </a:r>
            <a:r>
              <a:rPr lang="ru-RU" altLang="en-US" sz="2000" b="1" dirty="0"/>
              <a:t> ПНИ»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524691" y="1711324"/>
            <a:ext cx="4863737" cy="13849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ru-RU" altLang="en-US" sz="1400" b="1" dirty="0">
                <a:sym typeface="+mn-ea"/>
              </a:rPr>
              <a:t>Мониторинг локальных правовых актов  ГАСУСО СО «</a:t>
            </a:r>
            <a:r>
              <a:rPr lang="ru-RU" altLang="en-US" sz="1400" b="1" dirty="0" err="1">
                <a:sym typeface="+mn-ea"/>
              </a:rPr>
              <a:t>Щелкунский</a:t>
            </a:r>
            <a:r>
              <a:rPr lang="ru-RU" altLang="en-US" sz="1400" b="1" dirty="0">
                <a:sym typeface="+mn-ea"/>
              </a:rPr>
              <a:t> ПНИ»  (далее Учреждение) по вопросам противодействия коррупции в целях приведения их в соответствие с законодательством Российской Федерации и Свердловской области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6937375" y="1797050"/>
            <a:ext cx="4645025" cy="1168400"/>
          </a:xfrm>
          <a:prstGeom prst="rect">
            <a:avLst/>
          </a:prstGeom>
          <a:ln w="38100"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ru-RU" altLang="en-US" sz="1400" b="1" dirty="0">
                <a:sym typeface="+mn-ea"/>
              </a:rPr>
              <a:t>Проведение внутренней правовой экспертизы 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  </a:r>
            <a:endParaRPr lang="ru-RU" altLang="en-US" sz="1400" dirty="0">
              <a:sym typeface="+mn-ea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3692525" y="1065530"/>
            <a:ext cx="83566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7529195" y="1065530"/>
            <a:ext cx="751840" cy="5632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3101427" y="3016408"/>
            <a:ext cx="10072" cy="81200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5" name="Прямая со стрелкой 14"/>
          <p:cNvCxnSpPr/>
          <p:nvPr/>
        </p:nvCxnSpPr>
        <p:spPr>
          <a:xfrm flipH="1">
            <a:off x="9390380" y="2965450"/>
            <a:ext cx="1" cy="8616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109132" y="3851910"/>
            <a:ext cx="4004735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Приведено в соответствие с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изменениями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действующем законодательстве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6 локальных актов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7646670" y="384746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>
                <a:latin typeface="+mj-lt"/>
                <a:ea typeface="SimSun" panose="02010600030101010101" pitchFamily="2" charset="-122"/>
                <a:cs typeface="+mj-lt"/>
              </a:rPr>
              <a:t>П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 мере подготовки локальных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нормативных правовых актов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4196" cy="1450757"/>
          </a:xfrm>
        </p:spPr>
        <p:txBody>
          <a:bodyPr/>
          <a:lstStyle/>
          <a:p>
            <a:pPr algn="ctr"/>
            <a:r>
              <a:rPr lang="ru-RU" altLang="en-US" sz="2000" b="1" dirty="0"/>
              <a:t>Совершенствование кадровой работы по профилактике коррупционных </a:t>
            </a:r>
            <a:r>
              <a:rPr lang="ru-RU" altLang="en-US" sz="2000" b="1" dirty="0" smtClean="0"/>
              <a:t/>
            </a:r>
            <a:br>
              <a:rPr lang="ru-RU" altLang="en-US" sz="2000" b="1" dirty="0" smtClean="0"/>
            </a:br>
            <a:r>
              <a:rPr lang="ru-RU" altLang="en-US" sz="2000" b="1" dirty="0" smtClean="0"/>
              <a:t>и </a:t>
            </a:r>
            <a:r>
              <a:rPr lang="ru-RU" altLang="en-US" sz="2000" b="1" dirty="0"/>
              <a:t>иных </a:t>
            </a:r>
            <a:r>
              <a:rPr lang="ru-RU" altLang="en-US" sz="2000" b="1" dirty="0" smtClean="0"/>
              <a:t>правонарушений</a:t>
            </a:r>
            <a:endParaRPr lang="ru-RU" altLang="en-US" sz="1800" b="1" dirty="0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90064" y="1612253"/>
            <a:ext cx="1933141" cy="378565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altLang="en-US" sz="1000" b="1" dirty="0"/>
              <a:t>Организация предоставления сведений о доходах, расходах, об имуществе и обязательствах имущественного характера  директором  Учреждения с использованием специального программного обеспечения «Справки БК». </a:t>
            </a:r>
          </a:p>
          <a:p>
            <a:pPr algn="ctr"/>
            <a:r>
              <a:rPr lang="ru-RU" altLang="en-US" sz="1000" b="1" dirty="0"/>
              <a:t>Обеспечение контроля своевременности предоставления сведений о доходах, расходах, об имуществе и обязательствах имущественного характера директором, заместителями директора и главным бухгалтером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355918" y="2340008"/>
            <a:ext cx="2068466" cy="116955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Проведение проверок достоверности и полноты персональных данных и иных сведений, представляемых гражданами при поступлении на работу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10735836" y="1978785"/>
            <a:ext cx="1361217" cy="178510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Организация проведения проверок соблюдения работниками Учреждения запретов, ограничений и требований к служебному поведению</a:t>
            </a:r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5736806" y="2074347"/>
            <a:ext cx="1980596" cy="147732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Выявление случаев нарушения работниками Учреждения запретов, ограничений и требований к должностному (служебному) поведению, связанных с должностными обязанностями</a:t>
            </a:r>
          </a:p>
        </p:txBody>
      </p:sp>
      <p:sp>
        <p:nvSpPr>
          <p:cNvPr id="12" name="Текстовое поле 11"/>
          <p:cNvSpPr txBox="1"/>
          <p:nvPr/>
        </p:nvSpPr>
        <p:spPr>
          <a:xfrm>
            <a:off x="2455439" y="3848483"/>
            <a:ext cx="1327472" cy="147732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Мониторинг и актуализация (при необходимости) Перечня должностей, связанных с коррупционными рисками</a:t>
            </a:r>
          </a:p>
        </p:txBody>
      </p:sp>
      <p:sp>
        <p:nvSpPr>
          <p:cNvPr id="13" name="Текстовое поле 12"/>
          <p:cNvSpPr txBox="1"/>
          <p:nvPr/>
        </p:nvSpPr>
        <p:spPr>
          <a:xfrm>
            <a:off x="8205802" y="2001253"/>
            <a:ext cx="1560532" cy="116955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Выявление случаев возникновения конфликта интересов, возникающих у работников Учреждения</a:t>
            </a:r>
          </a:p>
        </p:txBody>
      </p:sp>
      <p:sp>
        <p:nvSpPr>
          <p:cNvPr id="15" name="Текстовое поле 14"/>
          <p:cNvSpPr txBox="1"/>
          <p:nvPr/>
        </p:nvSpPr>
        <p:spPr>
          <a:xfrm>
            <a:off x="6416314" y="3588784"/>
            <a:ext cx="2258874" cy="116955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Выявление родственных (свойственных) связей, которые приводят или могут привести к конфликту интересов, превышению полномочий при работе в Учреждении</a:t>
            </a:r>
          </a:p>
        </p:txBody>
      </p:sp>
      <p:sp>
        <p:nvSpPr>
          <p:cNvPr id="16" name="Текстовое поле 15"/>
          <p:cNvSpPr txBox="1"/>
          <p:nvPr/>
        </p:nvSpPr>
        <p:spPr>
          <a:xfrm>
            <a:off x="8750935" y="3950335"/>
            <a:ext cx="3346118" cy="269748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000" b="1" dirty="0"/>
              <a:t>Организация работы по доведению до граждан, поступающих на работу в Учреждение положений антикоррупционного законодательства Российской Федерации, в том числе:</a:t>
            </a:r>
          </a:p>
          <a:p>
            <a:pPr algn="ctr"/>
            <a:r>
              <a:rPr lang="ru-RU" altLang="en-US" sz="1000" b="1" dirty="0"/>
              <a:t>1) об ответственности за коррупционные правонарушения (в том числе об увольнении в связи с утратой доверия);</a:t>
            </a:r>
          </a:p>
          <a:p>
            <a:pPr algn="ctr"/>
            <a:r>
              <a:rPr lang="ru-RU" altLang="en-US" sz="1000" b="1" dirty="0"/>
              <a:t>2) рекомендаций по соблюдению работниками Учреждения норм этики в целях противодействия коррупции и иным правонарушениям;</a:t>
            </a:r>
          </a:p>
          <a:p>
            <a:pPr algn="ctr"/>
            <a:r>
              <a:rPr lang="ru-RU" altLang="en-US" sz="1000" b="1" dirty="0"/>
              <a:t>3) о запретах и ограничениях, требованиях о предотвращении и урегулировании конфликта интересов, исполнении иных обязанностей, установленных в целях противодействия коррупции 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1386569" y="1063729"/>
            <a:ext cx="3908" cy="5881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>
            <a:off x="11076061" y="1633733"/>
            <a:ext cx="429895" cy="39370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>
            <a:off x="3159352" y="1732663"/>
            <a:ext cx="6985" cy="21158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4479070" y="1745799"/>
            <a:ext cx="10160" cy="61317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>
            <a:off x="10412753" y="1558810"/>
            <a:ext cx="31885" cy="243500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>
            <a:off x="9185875" y="1651904"/>
            <a:ext cx="18582" cy="3288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ая со стрелкой 22"/>
          <p:cNvCxnSpPr/>
          <p:nvPr/>
        </p:nvCxnSpPr>
        <p:spPr>
          <a:xfrm>
            <a:off x="7296150" y="1688164"/>
            <a:ext cx="1905" cy="3505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>
            <a:off x="8056229" y="1708678"/>
            <a:ext cx="660" cy="191058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0" y="5554345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предоставлены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31.03.2025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>
            <a:off x="835337" y="5412059"/>
            <a:ext cx="1" cy="3867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6" name="Овал 5"/>
          <p:cNvSpPr/>
          <p:nvPr/>
        </p:nvSpPr>
        <p:spPr>
          <a:xfrm>
            <a:off x="4255712" y="3573423"/>
            <a:ext cx="1647825" cy="6727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Постоянно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2025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г.г.</a:t>
            </a:r>
          </a:p>
        </p:txBody>
      </p:sp>
      <p:cxnSp>
        <p:nvCxnSpPr>
          <p:cNvPr id="7" name="Прямая со стрелкой 6"/>
          <p:cNvCxnSpPr>
            <a:endCxn id="6" idx="1"/>
          </p:cNvCxnSpPr>
          <p:nvPr/>
        </p:nvCxnSpPr>
        <p:spPr>
          <a:xfrm flipH="1">
            <a:off x="4497030" y="3487569"/>
            <a:ext cx="57171" cy="18437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/>
          <p:nvPr/>
        </p:nvCxnSpPr>
        <p:spPr>
          <a:xfrm flipH="1" flipV="1">
            <a:off x="5711629" y="3778151"/>
            <a:ext cx="607695" cy="107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/>
          <p:nvPr/>
        </p:nvCxnSpPr>
        <p:spPr>
          <a:xfrm flipH="1" flipV="1">
            <a:off x="6278924" y="3428901"/>
            <a:ext cx="9525" cy="34417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" name="Овал 27"/>
          <p:cNvSpPr/>
          <p:nvPr/>
        </p:nvSpPr>
        <p:spPr>
          <a:xfrm>
            <a:off x="9327515" y="2689860"/>
            <a:ext cx="1647825" cy="1093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заполнены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18 декабря 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5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г.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V="1">
            <a:off x="8868527" y="3600865"/>
            <a:ext cx="634697" cy="12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0" name="Прямая со стрелкой 29"/>
          <p:cNvCxnSpPr/>
          <p:nvPr/>
        </p:nvCxnSpPr>
        <p:spPr>
          <a:xfrm>
            <a:off x="9761527" y="2368933"/>
            <a:ext cx="265078" cy="4216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1" name="Прямая со стрелкой 30"/>
          <p:cNvCxnSpPr/>
          <p:nvPr/>
        </p:nvCxnSpPr>
        <p:spPr>
          <a:xfrm flipH="1">
            <a:off x="10781946" y="2847373"/>
            <a:ext cx="130175" cy="24320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2" name="Прямая со стрелкой 31"/>
          <p:cNvCxnSpPr/>
          <p:nvPr/>
        </p:nvCxnSpPr>
        <p:spPr>
          <a:xfrm flipH="1" flipV="1">
            <a:off x="10066305" y="3659171"/>
            <a:ext cx="7620" cy="3346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4" name="Овал 33"/>
          <p:cNvSpPr/>
          <p:nvPr/>
        </p:nvSpPr>
        <p:spPr>
          <a:xfrm>
            <a:off x="4643120" y="4486679"/>
            <a:ext cx="1647825" cy="94193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01 декабря 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2025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3864457" y="4873625"/>
            <a:ext cx="741680" cy="82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4775"/>
            <a:ext cx="10972800" cy="109664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2000" b="1" dirty="0"/>
              <a:t>Повышение качества профессиональной подготовки </a:t>
            </a:r>
            <a:r>
              <a:rPr lang="ru-RU" altLang="en-US" sz="2000" b="1" dirty="0" smtClean="0"/>
              <a:t>работников Учреждения,</a:t>
            </a:r>
            <a:br>
              <a:rPr lang="ru-RU" altLang="en-US" sz="2000" b="1" dirty="0" smtClean="0"/>
            </a:br>
            <a:r>
              <a:rPr lang="ru-RU" altLang="en-US" sz="2000" b="1" dirty="0" smtClean="0"/>
              <a:t>в </a:t>
            </a:r>
            <a:r>
              <a:rPr lang="ru-RU" altLang="en-US" sz="2000" b="1" dirty="0" err="1"/>
              <a:t>т.ч</a:t>
            </a:r>
            <a:r>
              <a:rPr lang="ru-RU" altLang="en-US" sz="2000" b="1" dirty="0"/>
              <a:t>. профессиональное развитие специалистов в сфере организации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75895" y="1635760"/>
            <a:ext cx="4265476" cy="20300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Организация профессионального развития работников, в должностные обязанности которых входит организация работы по противодействию коррупции, с учетом потребности в обучении по антикоррупционной тематике, в </a:t>
            </a:r>
            <a:r>
              <a:rPr lang="ru-RU" altLang="en-US" sz="1400" b="1" dirty="0" err="1"/>
              <a:t>т.ч</a:t>
            </a:r>
            <a:r>
              <a:rPr lang="ru-RU" altLang="en-US" sz="1400" b="1" dirty="0"/>
              <a:t>. участие в учебных семинарах, организуемых Министерством социальной политики Свердловской области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834255" y="1767840"/>
            <a:ext cx="2916374" cy="13849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Организация и проведение профессиональных учеб по правовому просвещению работников Учреждения по вопросам 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637905" y="1767840"/>
            <a:ext cx="3229338" cy="160043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Участие работников Учреждения в семинарах, конференциях, круглых столах, мероприятиях по обмену опытом и иных обучающих мероприятиях по вопросам противодействия коррупции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2595770" y="1201420"/>
            <a:ext cx="560070" cy="40068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>
            <a:off x="6083300" y="1103586"/>
            <a:ext cx="0" cy="63917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9371505" y="1242218"/>
            <a:ext cx="460375" cy="4597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01955" y="4347845"/>
            <a:ext cx="3382010" cy="17608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Приняли участие в методических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семинарах,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проведенных МСП СО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577927" y="461962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Ознакомление работников при проведении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baseline="0" dirty="0" smtClean="0">
                <a:latin typeface="+mj-lt"/>
                <a:ea typeface="SimSun" panose="02010600030101010101" pitchFamily="2" charset="-122"/>
                <a:cs typeface="+mj-lt"/>
              </a:rPr>
              <a:t>учеб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с Кодексом этики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служебного поведения ГАСУСО СО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«Щелкунский ПНИ»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486775" y="4623435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Отчет Учреждения о проделанной работе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25 декабря 2025 г.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965810" y="3776027"/>
            <a:ext cx="876" cy="6483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6083300" y="3177918"/>
            <a:ext cx="6350" cy="144170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10110953" y="3434160"/>
            <a:ext cx="10509" cy="118546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868680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2000" b="1" dirty="0"/>
              <a:t>Устранение необоснованных запретов и ограничений в области экономической деятельности, </a:t>
            </a:r>
            <a:r>
              <a:rPr lang="ru-RU" altLang="en-US" sz="2000" b="1" dirty="0" smtClean="0"/>
              <a:t/>
            </a:r>
            <a:br>
              <a:rPr lang="ru-RU" altLang="en-US" sz="2000" b="1" dirty="0" smtClean="0"/>
            </a:br>
            <a:r>
              <a:rPr lang="ru-RU" altLang="en-US" sz="2000" b="1" dirty="0" smtClean="0"/>
              <a:t>повышение </a:t>
            </a:r>
            <a:r>
              <a:rPr lang="ru-RU" altLang="en-US" sz="2000" b="1" dirty="0"/>
              <a:t>доступности и качества предоставления государственных услуг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221739" y="1546225"/>
            <a:ext cx="4286431" cy="224676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«одного окна», в том числе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7071042" y="1544145"/>
            <a:ext cx="4130358" cy="7386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Проведение разъяснительной работы среди граждан о порядке предоставления государственных услуг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069590" y="925513"/>
            <a:ext cx="718185" cy="5346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6" name="Прямая со стрелкой 5"/>
          <p:cNvCxnSpPr/>
          <p:nvPr/>
        </p:nvCxnSpPr>
        <p:spPr>
          <a:xfrm>
            <a:off x="8088418" y="911313"/>
            <a:ext cx="703580" cy="5156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325880" y="4479289"/>
            <a:ext cx="348742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Подано через многофункциональный центр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 13 заявление от получателя 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6790267" y="3245485"/>
            <a:ext cx="3879003" cy="160591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Проведение 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разъяснительных бесед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помощь 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в регистрации сотрудников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портале государственных услуг -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2932386" y="3728293"/>
            <a:ext cx="7862" cy="81569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>
            <a:off x="8794319" y="2346345"/>
            <a:ext cx="6984" cy="87968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94615"/>
            <a:ext cx="10972800" cy="582613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2000" b="1" dirty="0"/>
              <a:t>Повышение результативности и эффективности работы с обращениями граждан по фактам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374775"/>
            <a:ext cx="2775267" cy="309925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Обеспечение возможности оперативного информирования гражданами и организациями о фактах коррупции в действиях (бездействии) работников Учреждения, посредством «телефона доверия» по вопросам противодействия коррупции, электронных сообщений на сайт Учреждения и (или) иными способами обратной связи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172459" y="1374775"/>
            <a:ext cx="2825569" cy="202156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Проведение мониторинга обращений и результатов рассмотрения обращений граждан и организаций о фактах коррупции, анализ обращений граждан по фактам коррупции по содержанию, результатам рассмотрения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49340" y="1374774"/>
            <a:ext cx="2662555" cy="3376207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Ведение и направление в Министерство социальной политики Свердловской области реестра поступивших обращений граждан по фактам коррупции с приложением копий обращений, ответов заявителям, писем о переадресации обращений по компетенции в государственные органы и поступивших ответов об их рассмотрении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8963207" y="1374775"/>
            <a:ext cx="3124971" cy="375487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Включение информации о результатах работы по рассмотрению обращений граждан по фактам коррупции в ежеквартальные обзоры обращений граждан, размещаемые на официальном сайте Учреждения в соответствии с подпунктом «в» пункта 9 части 1 статьи 13 Федерального закона от 9 февраля 2009 года № 8-ФЗ «Об обеспечении доступа к информации о деятельности государственных органов и органов местного самоуправления»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051685" y="691515"/>
            <a:ext cx="3765550" cy="54737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0" name="Прямая со стрелкой 9"/>
          <p:cNvCxnSpPr/>
          <p:nvPr/>
        </p:nvCxnSpPr>
        <p:spPr>
          <a:xfrm flipH="1">
            <a:off x="4478020" y="681990"/>
            <a:ext cx="1339215" cy="5664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817235" y="699770"/>
            <a:ext cx="1279525" cy="5670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817235" y="690245"/>
            <a:ext cx="3867785" cy="57658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118744" y="4597848"/>
            <a:ext cx="2635250" cy="148526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Сообщений о фактах коррупции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 2025 год не поступало</a:t>
            </a:r>
          </a:p>
        </p:txBody>
      </p:sp>
      <p:sp>
        <p:nvSpPr>
          <p:cNvPr id="4" name="Овал 3"/>
          <p:cNvSpPr/>
          <p:nvPr/>
        </p:nvSpPr>
        <p:spPr>
          <a:xfrm>
            <a:off x="3101022" y="3691255"/>
            <a:ext cx="2701290" cy="12941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Обращений не зарегистрировано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10605" y="4932592"/>
            <a:ext cx="2701290" cy="127707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 связи с отсутствием обращений,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Реестр поступивших заявлений не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направлялся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417050" y="5102553"/>
            <a:ext cx="2701290" cy="114173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связи с отсутствием обращений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не размещалась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319711" y="4360681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>
            <a:off x="7488827" y="4654669"/>
            <a:ext cx="21021" cy="58293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8" name="Прямая со стрелкой 17"/>
          <p:cNvCxnSpPr/>
          <p:nvPr/>
        </p:nvCxnSpPr>
        <p:spPr>
          <a:xfrm flipH="1">
            <a:off x="4442142" y="3294562"/>
            <a:ext cx="9525" cy="49847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611893" y="5055989"/>
            <a:ext cx="1905" cy="36322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00025"/>
            <a:ext cx="10972800" cy="582613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2000" b="1" dirty="0"/>
              <a:t>Обеспечение открытости деятельности Учреждения в сфере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97790" y="1135380"/>
            <a:ext cx="2653042" cy="286232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Наполнение и актуализация раздела «Противодействие коррупции» на официальном сайте Учреждения с учетом перечня информации, утвержденного постановлением Правительства Свердловской области от 22.07.2011 № 962-ПП «Об обеспечении доступа к информации о деятельности Правительства Свердловской области и исполнительных органов государственной власти Свердловской области»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247390" y="1135380"/>
            <a:ext cx="2756535" cy="175291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Актуализация информации по вопросам противодействия коррупции на информационном стенде, в том числе контактных данных лиц, ответственных за организацию в Учреждении, и номеров «телефонов доверия» для сообщения о фактах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193790" y="1135379"/>
            <a:ext cx="2777371" cy="19805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Информирование граждан о работе комиссии по соблюдению требований к служебному поведению и урегулированию конфликта интересов путем размещения информации на официальном сайте Учреждения и на информационном стенде в Учреждении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328150" y="1135380"/>
            <a:ext cx="2767965" cy="193899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Подготовка к размещению на официальном сайте Министерства социальной политики Свердловской области сведений о доходах, расходах, имуществе и обязательствах имущественного характера, предоставляемых директором в соответствии с требованиями законодательства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7272020" y="4967605"/>
            <a:ext cx="2829560" cy="124777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ru-RU" altLang="en-US" sz="1200" b="1" dirty="0"/>
              <a:t>Информирование граждан о нормативном правовом обеспечении работы по противодействию коррупции и ответственности за совершение коррупционных правонарушений</a:t>
            </a:r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2128202" y="4677410"/>
            <a:ext cx="2895918" cy="13849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Мониторинг информации в средствах массовой информации (далее СМИ) о фактах коррупции в действиях (бездействии) государственных гражданских служащих и работников Учреждения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839595" y="782638"/>
            <a:ext cx="191770" cy="33686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9673601" y="701643"/>
            <a:ext cx="680085" cy="4508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 flipH="1">
            <a:off x="4526916" y="782638"/>
            <a:ext cx="8056" cy="352742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>
            <a:off x="7272020" y="755095"/>
            <a:ext cx="40640" cy="3485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>
            <a:off x="3017005" y="782638"/>
            <a:ext cx="40520" cy="3894772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7" name="Прямая со стрелкой 16"/>
          <p:cNvCxnSpPr/>
          <p:nvPr/>
        </p:nvCxnSpPr>
        <p:spPr>
          <a:xfrm>
            <a:off x="9185275" y="875758"/>
            <a:ext cx="28575" cy="4006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3" name="Прямая со стрелкой 2"/>
          <p:cNvCxnSpPr>
            <a:endCxn id="4" idx="0"/>
          </p:cNvCxnSpPr>
          <p:nvPr/>
        </p:nvCxnSpPr>
        <p:spPr>
          <a:xfrm>
            <a:off x="1030288" y="3826625"/>
            <a:ext cx="2857" cy="10425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Овал 3"/>
          <p:cNvSpPr/>
          <p:nvPr/>
        </p:nvSpPr>
        <p:spPr>
          <a:xfrm>
            <a:off x="70167" y="486918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Проводилось постоянно</a:t>
            </a:r>
          </a:p>
        </p:txBody>
      </p:sp>
      <p:sp>
        <p:nvSpPr>
          <p:cNvPr id="15" name="Овал 14"/>
          <p:cNvSpPr/>
          <p:nvPr/>
        </p:nvSpPr>
        <p:spPr>
          <a:xfrm>
            <a:off x="6487795" y="333375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жеквартально,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 течение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2025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3425190" y="324104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2025 г.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 проводилось постоянно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9" name="Овал 18"/>
          <p:cNvSpPr/>
          <p:nvPr/>
        </p:nvSpPr>
        <p:spPr>
          <a:xfrm>
            <a:off x="9349105" y="3413125"/>
            <a:ext cx="2747010" cy="14560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Сведения о доходах, расходах,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имуществе 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 обязательствах имущественного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характера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директора </a:t>
            </a: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размещены. 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4312581" y="2820591"/>
            <a:ext cx="5474" cy="50561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7497024" y="2994501"/>
            <a:ext cx="4761" cy="56657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 flipH="1">
            <a:off x="10888980" y="3073400"/>
            <a:ext cx="9525" cy="38163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23" name="Овал 22"/>
          <p:cNvSpPr/>
          <p:nvPr/>
        </p:nvSpPr>
        <p:spPr>
          <a:xfrm>
            <a:off x="5025390" y="5369242"/>
            <a:ext cx="2218055" cy="148875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Рассмотрено на заседаниях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комиссии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по противодействию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коррупции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10101580" y="5669280"/>
            <a:ext cx="1925955" cy="11887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2025 г.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639820" y="6414135"/>
            <a:ext cx="1253490" cy="1905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6" name="Прямая со стрелкой 25"/>
          <p:cNvCxnSpPr/>
          <p:nvPr/>
        </p:nvCxnSpPr>
        <p:spPr>
          <a:xfrm flipV="1">
            <a:off x="8587105" y="6423660"/>
            <a:ext cx="15011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7" name="Прямое соединение 26"/>
          <p:cNvCxnSpPr>
            <a:endCxn id="10" idx="2"/>
          </p:cNvCxnSpPr>
          <p:nvPr/>
        </p:nvCxnSpPr>
        <p:spPr>
          <a:xfrm flipH="1" flipV="1">
            <a:off x="3576161" y="6062405"/>
            <a:ext cx="45880" cy="35173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Прямое соединение 27"/>
          <p:cNvCxnSpPr/>
          <p:nvPr/>
        </p:nvCxnSpPr>
        <p:spPr>
          <a:xfrm flipH="1">
            <a:off x="8587105" y="6211477"/>
            <a:ext cx="1" cy="221708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5432" y="337458"/>
            <a:ext cx="8556767" cy="1161153"/>
          </a:xfrm>
        </p:spPr>
        <p:txBody>
          <a:bodyPr/>
          <a:lstStyle/>
          <a:p>
            <a:pPr algn="ctr"/>
            <a:r>
              <a:rPr lang="ru-RU" altLang="en-US" sz="2000" b="1" dirty="0" smtClean="0"/>
              <a:t>Формирование</a:t>
            </a:r>
            <a:r>
              <a:rPr lang="ru-RU" altLang="en-US" sz="2000" dirty="0" smtClean="0"/>
              <a:t> в обществе нетерпимости к коррупционному поведению,</a:t>
            </a:r>
            <a:br>
              <a:rPr lang="ru-RU" altLang="en-US" sz="2000" dirty="0" smtClean="0"/>
            </a:br>
            <a:r>
              <a:rPr lang="ru-RU" altLang="en-US" sz="2000" dirty="0" smtClean="0"/>
              <a:t>антикоррупционное просвещение </a:t>
            </a:r>
            <a:endParaRPr lang="ru-RU" altLang="en-US" sz="2000" dirty="0"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53263" y="1943961"/>
            <a:ext cx="2961105" cy="267765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Организация и проведение с работниками Учреждения мероприятий по формированию нетерпимого отношения к коррупции, по ознакомлению с требованиями действующего законодательства и судебной практикой по вопросам противодействия коррупции и государственной службы, соблюдению запретов, ограничений и обязанностей, установленных в целях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6334959" y="2313293"/>
            <a:ext cx="2801621" cy="249299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Размещение в местах предоставления государственных услуг, где на регулярной основе осуществляется взаимодействие служащих, работников с гражданами и организациями, плакатов (объявлений) о недопустимости коррупционного поведения, в том числе подарков, дачи взяток, подкупа и иных форм проявления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325463" y="1987192"/>
            <a:ext cx="2690526" cy="13849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Разработка и размещение просветительских материалов, направленных на борьбу с проявлениями коррупции, в разделе «Противодействие коррупции» официального сайта </a:t>
            </a:r>
            <a:r>
              <a:rPr lang="ru-RU" altLang="en-US" sz="1200" b="1" dirty="0" smtClean="0"/>
              <a:t>Учреждения</a:t>
            </a:r>
            <a:endParaRPr lang="ru-RU" altLang="en-US" sz="1200" b="1" dirty="0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9245464" y="1778603"/>
            <a:ext cx="2902822" cy="3970318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Создание учетных записей (аккаунтов) на платформе, онлайн-сервисе или веб-сайте, предназначенных для построения, отражения и организации социальных взаимоотношений в сети Интернет (социальных сетях), с последующим наполнением материалами по антикоррупционной тематике, в том числе направленными на популяризацию в обществе антикоррупционных стандартов, развитие общественного правосознания, а также демонстрирующими информационные сервисы, исключающие коррупционное поведение в системе государственного управления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3443605" y="4349115"/>
            <a:ext cx="2837814" cy="82994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Организация в Учреждения проведения приемного дня, посвященного Международному дню борьбы с коррупцией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861158" y="1595441"/>
            <a:ext cx="792797" cy="26650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 flipH="1">
            <a:off x="4592385" y="1702822"/>
            <a:ext cx="12393" cy="28370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7786370" y="1485363"/>
            <a:ext cx="0" cy="48447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9878426" y="1492491"/>
            <a:ext cx="698631" cy="31176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6209579" y="1793875"/>
            <a:ext cx="16496" cy="252222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260668" y="4847459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обсуждение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на технических учебах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 персоналом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116836" y="5599785"/>
            <a:ext cx="2317115" cy="7408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02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.12.</a:t>
            </a: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2025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805669" y="5748921"/>
            <a:ext cx="2031365" cy="42806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Ведение учетной записи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latin typeface="+mj-lt"/>
                <a:ea typeface="SimSun" panose="02010600030101010101" pitchFamily="2" charset="-122"/>
                <a:cs typeface="+mj-lt"/>
              </a:rPr>
              <a:t>https://vk.com/soc023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899275" y="5052557"/>
            <a:ext cx="2183765" cy="1124433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Изготовлена  стенгазета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силами получателей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социальных услуг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7" name="Овал 16"/>
          <p:cNvSpPr/>
          <p:nvPr/>
        </p:nvSpPr>
        <p:spPr>
          <a:xfrm>
            <a:off x="3443605" y="3570415"/>
            <a:ext cx="2251710" cy="648018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2025 г.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1531684" y="4533456"/>
            <a:ext cx="3974" cy="519101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10813096" y="5531473"/>
            <a:ext cx="8255" cy="2876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>
            <a:off x="7885297" y="4764087"/>
            <a:ext cx="10795" cy="3473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H="1">
            <a:off x="4549512" y="3263387"/>
            <a:ext cx="39895" cy="39817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>
            <a:endCxn id="4" idx="0"/>
          </p:cNvCxnSpPr>
          <p:nvPr/>
        </p:nvCxnSpPr>
        <p:spPr>
          <a:xfrm flipH="1">
            <a:off x="5275394" y="5185129"/>
            <a:ext cx="9208" cy="41465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337458"/>
            <a:ext cx="10189028" cy="1084653"/>
          </a:xfrm>
        </p:spPr>
        <p:txBody>
          <a:bodyPr/>
          <a:lstStyle/>
          <a:p>
            <a:pPr algn="ctr"/>
            <a:r>
              <a:rPr lang="ru-RU" altLang="en-US" sz="2000" b="1" dirty="0"/>
              <a:t>Обеспечение участия институтов гражданского общества в противодействии коррупци</a:t>
            </a:r>
            <a:r>
              <a:rPr lang="ru-RU" altLang="en-US" sz="2000" dirty="0"/>
              <a:t>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33743" y="2098993"/>
            <a:ext cx="3443600" cy="181588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Участие должностных лиц Учреждения в проведении «круглых столов», семинаров, совещаний с участием представителей общественных организаций, некоммерческих организаций в сфере противодействия коррупции</a:t>
            </a:r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4441977" y="2125789"/>
            <a:ext cx="3058280" cy="15995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Распространение информационно-аналитических материалов институтов гражданского общества для различных категорий населения по теме противодействия коррупции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8262257" y="2005232"/>
            <a:ext cx="3113871" cy="289310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Проведение в рамках гражданского просвещения обучения антикоррупционному поведению с подростковыми/ юношескими объединениями в целях повышения правовой культуры, формирования атмосферы нетерпимого отношения к коррупции, демонстрации наиболее типичных моделей поведения при столкновении с коррупционными ситуациями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206809" y="1774775"/>
            <a:ext cx="3601029" cy="270799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7" name="Прямая со стрелкой 6"/>
          <p:cNvCxnSpPr>
            <a:endCxn id="5" idx="0"/>
          </p:cNvCxnSpPr>
          <p:nvPr/>
        </p:nvCxnSpPr>
        <p:spPr>
          <a:xfrm>
            <a:off x="5842789" y="1763952"/>
            <a:ext cx="128328" cy="361837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9" name="Прямая со стрелкой 8"/>
          <p:cNvCxnSpPr/>
          <p:nvPr/>
        </p:nvCxnSpPr>
        <p:spPr>
          <a:xfrm>
            <a:off x="5807838" y="1774775"/>
            <a:ext cx="3252079" cy="19058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310088" y="4373880"/>
            <a:ext cx="228155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Участие директора Учреждения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на Совете Руководителей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atin typeface="+mj-lt"/>
                <a:ea typeface="SimSun" panose="02010600030101010101" pitchFamily="2" charset="-122"/>
                <a:cs typeface="+mj-lt"/>
              </a:rPr>
              <a:t>Южной сельской администрации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4667061" y="4308475"/>
            <a:ext cx="2281555" cy="960697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Распространено 20 брошюр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964645" y="5269172"/>
            <a:ext cx="2281555" cy="84784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В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течение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zh-CN" sz="1200" dirty="0" smtClean="0">
                <a:ln>
                  <a:noFill/>
                </a:ln>
                <a:effectLst/>
                <a:latin typeface="+mj-lt"/>
                <a:ea typeface="SimSun" panose="02010600030101010101" pitchFamily="2" charset="-122"/>
                <a:cs typeface="+mj-lt"/>
                <a:sym typeface="+mn-ea"/>
              </a:rPr>
              <a:t>2025 г.</a:t>
            </a:r>
            <a:endParaRPr kumimoji="0" lang="ru-RU" altLang="zh-CN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2" name="Прямая со стрелкой 11"/>
          <p:cNvCxnSpPr>
            <a:endCxn id="3" idx="0"/>
          </p:cNvCxnSpPr>
          <p:nvPr/>
        </p:nvCxnSpPr>
        <p:spPr>
          <a:xfrm flipH="1">
            <a:off x="1450866" y="3978671"/>
            <a:ext cx="21456" cy="395209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>
            <a:endCxn id="4" idx="0"/>
          </p:cNvCxnSpPr>
          <p:nvPr/>
        </p:nvCxnSpPr>
        <p:spPr>
          <a:xfrm>
            <a:off x="5807838" y="3745439"/>
            <a:ext cx="1" cy="563036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9932907" y="4898332"/>
            <a:ext cx="15875" cy="37084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500744"/>
            <a:ext cx="10266817" cy="1023256"/>
          </a:xfrm>
        </p:spPr>
        <p:txBody>
          <a:bodyPr/>
          <a:lstStyle/>
          <a:p>
            <a:pPr algn="ctr"/>
            <a:r>
              <a:rPr lang="ru-RU" altLang="en-US" sz="2000" b="1" dirty="0"/>
              <a:t>Мониторинг состояния и эффективности противодействия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026229" y="2288759"/>
            <a:ext cx="5736771" cy="7386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400" b="1" dirty="0"/>
              <a:t>Подготовка информации о результатах выполнения плана мероприятий по противодействию коррупции и целевых показателей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5711233" y="1775966"/>
            <a:ext cx="9525" cy="45021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4139882" y="3949503"/>
            <a:ext cx="3076575" cy="127508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Информация подготовлена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732730" y="3090000"/>
            <a:ext cx="10795" cy="7969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9220"/>
            <a:ext cx="10972800" cy="582613"/>
          </a:xfrm>
        </p:spPr>
        <p:txBody>
          <a:bodyPr>
            <a:normAutofit/>
          </a:bodyPr>
          <a:lstStyle/>
          <a:p>
            <a:pPr algn="ctr"/>
            <a:r>
              <a:rPr lang="ru-RU" altLang="en-US" sz="2000" b="1" dirty="0"/>
              <a:t>Повышение эффективности деятельности по противодействию коррупции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226376" y="1380242"/>
            <a:ext cx="2135823" cy="138499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Обеспечение действенного функционирования комиссии по противодействию коррупции в Учреждении</a:t>
            </a: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450631" y="1458545"/>
            <a:ext cx="4833397" cy="34163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Принятие мер по повышению эффективности контроля за соблюдением лицами, замещающими должности   в Учреждении, требований законодательства Российской Федерации о противодействии коррупции, касающихся предотвращения и урегулирования конфликта интересов, в том числе за привлечением таких лиц к ответственности в случае их несоблюдения:</a:t>
            </a:r>
          </a:p>
          <a:p>
            <a:pPr algn="ctr"/>
            <a:r>
              <a:rPr lang="ru-RU" altLang="en-US" sz="1200" b="1" dirty="0"/>
              <a:t>а) составление таблиц с анкетными данными лиц, замещающих должности согласно Перечня коррупционных рисков, их родственников и свойственников в целях предотвращения и урегулирования конфликта интересов;</a:t>
            </a:r>
          </a:p>
          <a:p>
            <a:pPr algn="ctr"/>
            <a:r>
              <a:rPr lang="ru-RU" altLang="en-US" sz="1200" b="1" dirty="0"/>
              <a:t>б) доведение таблиц с анкетными данными лиц, замещающих должности согласно  Перечня коррупционных рисков, их родственников и свойственников до сведения руководителей соответствующих структурных подразделений в целях предотвращения конфликта </a:t>
            </a:r>
            <a:r>
              <a:rPr lang="ru-RU" altLang="en-US" sz="1200" b="1" dirty="0" smtClean="0"/>
              <a:t>интересов</a:t>
            </a:r>
            <a:endParaRPr lang="ru-RU" altLang="en-US" sz="1200" b="1" dirty="0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8773886" y="1543951"/>
            <a:ext cx="3292603" cy="193899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Повышение эффективности кадровой работы в части, касающейся ведения личных дел лиц, замещающих должность руководителя Учреждения, в том числе за актуализацией сведений, содержащихся в анкете, представляемой при назначении, об их родственниках и свойственниках в целях выявления возможного конфликта интересов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49821" y="691833"/>
            <a:ext cx="3938839" cy="58261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/>
          <p:nvPr/>
        </p:nvCxnSpPr>
        <p:spPr>
          <a:xfrm>
            <a:off x="5763894" y="691510"/>
            <a:ext cx="4073789" cy="682313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5788660" y="691833"/>
            <a:ext cx="0" cy="766712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3" name="Овал 2"/>
          <p:cNvSpPr/>
          <p:nvPr/>
        </p:nvSpPr>
        <p:spPr>
          <a:xfrm>
            <a:off x="365122" y="3279487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Проведено два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заседания в 2025 году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.</a:t>
            </a:r>
          </a:p>
        </p:txBody>
      </p:sp>
      <p:sp>
        <p:nvSpPr>
          <p:cNvPr id="13" name="Овал 12"/>
          <p:cNvSpPr/>
          <p:nvPr/>
        </p:nvSpPr>
        <p:spPr>
          <a:xfrm>
            <a:off x="4317363" y="5223510"/>
            <a:ext cx="3433445" cy="104941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Сведения</a:t>
            </a: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 лицами, замещающими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должности согласно Перечня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заполнены в ноябре 2025 года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9866628" y="4161228"/>
            <a:ext cx="1677670" cy="106426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Изменения в личные 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дела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 вносятся постоянно</a:t>
            </a: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1210485" y="2732424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6" name="Прямая со стрелкой 15"/>
          <p:cNvCxnSpPr/>
          <p:nvPr/>
        </p:nvCxnSpPr>
        <p:spPr>
          <a:xfrm>
            <a:off x="10696745" y="3480138"/>
            <a:ext cx="2540" cy="6838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9" name="Прямая со стрелкой 18"/>
          <p:cNvCxnSpPr/>
          <p:nvPr/>
        </p:nvCxnSpPr>
        <p:spPr>
          <a:xfrm flipH="1">
            <a:off x="6033448" y="4874865"/>
            <a:ext cx="637" cy="532130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1" y="195944"/>
            <a:ext cx="10563543" cy="147225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en-US" sz="2000" b="1" dirty="0"/>
              <a:t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</a:t>
            </a:r>
            <a:r>
              <a:rPr lang="ru-RU" altLang="en-US" sz="2000" b="1" dirty="0" smtClean="0"/>
              <a:t>478</a:t>
            </a:r>
            <a:br>
              <a:rPr lang="ru-RU" altLang="en-US" sz="2000" b="1" dirty="0" smtClean="0"/>
            </a:br>
            <a:r>
              <a:rPr lang="ru-RU" altLang="en-US" sz="2000" b="1" dirty="0" smtClean="0"/>
              <a:t>«</a:t>
            </a:r>
            <a:r>
              <a:rPr lang="ru-RU" altLang="en-US" sz="2000" b="1" dirty="0"/>
              <a:t>О Национальном плане противодействия коррупции на 2021– 2024 </a:t>
            </a:r>
            <a:r>
              <a:rPr lang="ru-RU" altLang="en-US" sz="2000" b="1" dirty="0" smtClean="0"/>
              <a:t>годы»</a:t>
            </a:r>
            <a:endParaRPr lang="ru-RU" altLang="en-US" sz="2000" b="1" dirty="0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3440860" y="2031496"/>
            <a:ext cx="4269151" cy="34163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Принятие мер по противодействию нецелевому использованию бюджетных средств, выделяемых на проведение противоэпидемических мероприятий, в том числе на профилактику распространения новой </a:t>
            </a:r>
            <a:r>
              <a:rPr lang="ru-RU" altLang="en-US" sz="1200" b="1" dirty="0" err="1"/>
              <a:t>коронавирусной</a:t>
            </a:r>
            <a:r>
              <a:rPr lang="ru-RU" altLang="en-US" sz="1200" b="1" dirty="0"/>
              <a:t> инфекции (2019-nCoV), а также на реализацию на территории Свердловской области национальных проектов, с обращением особого внимания на выявление и пресечение фактов предоставления аффилированным коммерческим структурам неправомерных преимуществ и оказания им содействия в иной форме  работниками Учреждения (пункт 19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2021–2024 годы» (далее – Национальный план</a:t>
            </a:r>
            <a:r>
              <a:rPr lang="ru-RU" altLang="en-US" sz="1200" b="1" dirty="0" smtClean="0"/>
              <a:t>))</a:t>
            </a:r>
            <a:endParaRPr lang="ru-RU" altLang="en-US" sz="1200" b="1" dirty="0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324277" y="2038544"/>
            <a:ext cx="2281998" cy="1015663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Актуализация информации, находящейся в личных делах работников Учреждения </a:t>
            </a: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7848600" y="2031496"/>
            <a:ext cx="2253343" cy="3600986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противодействии коррупции, включая их обучение по дополнительным профессиональным программам в сфере противодействия коррупции </a:t>
            </a:r>
          </a:p>
          <a:p>
            <a:pPr algn="ctr"/>
            <a:r>
              <a:rPr lang="ru-RU" altLang="en-US" sz="1200" b="1" dirty="0"/>
              <a:t>(подпункт «а» пункта 39 Национального плана)</a:t>
            </a: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10233819" y="2181455"/>
            <a:ext cx="1860209" cy="3416320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лиц, впервые поступивших работу в Учреждение и замещающих должности, связанные с соблюдением антикоррупционных стандартов (подпункт «б» пункта 39 Национального плана)</a:t>
            </a: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162559" y="3940811"/>
            <a:ext cx="3206479" cy="286232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1200" b="1" dirty="0"/>
              <a:t>Проведение мероприятий по профессиональному развитию в сфере противодействия коррупции для работников Учреждения, в должностные обязанности которых входит участие в проведении закупок товаров, работ, услуг для обеспечения государственных нужд Свердловской области, включая обучение указанных работников по дополнительным профессиональным программам в сфере противодействия коррупции (подпункт «в» пункта 39 Национального плана)</a:t>
            </a: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336030" y="1778003"/>
            <a:ext cx="9525" cy="2393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1" name="Прямая со стрелкой 10"/>
          <p:cNvCxnSpPr>
            <a:endCxn id="5" idx="0"/>
          </p:cNvCxnSpPr>
          <p:nvPr/>
        </p:nvCxnSpPr>
        <p:spPr>
          <a:xfrm flipH="1">
            <a:off x="5575436" y="1779401"/>
            <a:ext cx="59394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2" name="Прямая со стрелкой 11"/>
          <p:cNvCxnSpPr/>
          <p:nvPr/>
        </p:nvCxnSpPr>
        <p:spPr>
          <a:xfrm>
            <a:off x="10936528" y="1777022"/>
            <a:ext cx="11452" cy="412889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3" name="Прямая со стрелкой 12"/>
          <p:cNvCxnSpPr/>
          <p:nvPr/>
        </p:nvCxnSpPr>
        <p:spPr>
          <a:xfrm>
            <a:off x="8867857" y="1777022"/>
            <a:ext cx="8255" cy="25209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14" name="Прямая со стрелкой 13"/>
          <p:cNvCxnSpPr/>
          <p:nvPr/>
        </p:nvCxnSpPr>
        <p:spPr>
          <a:xfrm flipH="1">
            <a:off x="2927451" y="1766173"/>
            <a:ext cx="24565" cy="217463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16" name="Овал 15"/>
          <p:cNvSpPr/>
          <p:nvPr/>
        </p:nvSpPr>
        <p:spPr>
          <a:xfrm>
            <a:off x="313373" y="3189368"/>
            <a:ext cx="1623060" cy="642621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533900" y="5489444"/>
            <a:ext cx="3213100" cy="83495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anchor="ctr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ru-RU" altLang="zh-CN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Е</a:t>
            </a:r>
            <a:r>
              <a:rPr kumimoji="0" lang="zh-CN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SimSun" panose="02010600030101010101" pitchFamily="2" charset="-122"/>
                <a:cs typeface="+mj-lt"/>
              </a:rPr>
              <a:t>жегодно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SimSun" panose="02010600030101010101" pitchFamily="2" charset="-122"/>
              <a:cs typeface="+mj-lt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086792" y="5371972"/>
            <a:ext cx="1905" cy="30970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0" name="Прямая со стрелкой 19"/>
          <p:cNvCxnSpPr/>
          <p:nvPr/>
        </p:nvCxnSpPr>
        <p:spPr>
          <a:xfrm flipH="1" flipV="1">
            <a:off x="7701915" y="6155055"/>
            <a:ext cx="3545840" cy="952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1" name="Прямая со стрелкой 20"/>
          <p:cNvCxnSpPr/>
          <p:nvPr/>
        </p:nvCxnSpPr>
        <p:spPr>
          <a:xfrm flipV="1">
            <a:off x="3342322" y="5891813"/>
            <a:ext cx="1191578" cy="15108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2" name="Прямая со стрелкой 21"/>
          <p:cNvCxnSpPr/>
          <p:nvPr/>
        </p:nvCxnSpPr>
        <p:spPr>
          <a:xfrm>
            <a:off x="1222512" y="2881358"/>
            <a:ext cx="9525" cy="32575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3" name="Прямое соединение 22"/>
          <p:cNvCxnSpPr/>
          <p:nvPr/>
        </p:nvCxnSpPr>
        <p:spPr>
          <a:xfrm>
            <a:off x="11266805" y="5110480"/>
            <a:ext cx="0" cy="108331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Прямая со стрелкой 23"/>
          <p:cNvCxnSpPr/>
          <p:nvPr/>
        </p:nvCxnSpPr>
        <p:spPr>
          <a:xfrm flipH="1" flipV="1">
            <a:off x="7692390" y="5868051"/>
            <a:ext cx="1590675" cy="17145"/>
          </a:xfrm>
          <a:prstGeom prst="straightConnector1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arrow" w="med" len="med"/>
          </a:ln>
        </p:spPr>
      </p:cxnSp>
      <p:cxnSp>
        <p:nvCxnSpPr>
          <p:cNvPr id="25" name="Прямое соединение 24"/>
          <p:cNvCxnSpPr/>
          <p:nvPr/>
        </p:nvCxnSpPr>
        <p:spPr>
          <a:xfrm>
            <a:off x="9283065" y="5652135"/>
            <a:ext cx="1" cy="259298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204</TotalTime>
  <Words>1867</Words>
  <Application>Microsoft Office PowerPoint</Application>
  <PresentationFormat>Широкоэкранный</PresentationFormat>
  <Paragraphs>145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微软雅黑</vt:lpstr>
      <vt:lpstr>SimSun</vt:lpstr>
      <vt:lpstr>Calibri</vt:lpstr>
      <vt:lpstr>Century Gothic</vt:lpstr>
      <vt:lpstr>Wingdings 3</vt:lpstr>
      <vt:lpstr>Сектор</vt:lpstr>
      <vt:lpstr>Отчет  о выполнении плана мероприятий по противодействию коррупции  в ГАСУСО СО «Щелкунский ПНИ» </vt:lpstr>
      <vt:lpstr>Совершенствование нормативного правового обеспечения деятельности по противодействию коррупции ГАСУСО СО «Щелкунский ПНИ»</vt:lpstr>
      <vt:lpstr>Совершенствование кадровой работы по профилактике коррупционных  и иных правонарушений</vt:lpstr>
      <vt:lpstr>Повышение качества профессиональной подготовки работников Учреждения, в т.ч. профессиональное развитие специалистов в сфере организации противодействия коррупции</vt:lpstr>
      <vt:lpstr>Устранение необоснованных запретов и ограничений в области экономической деятельности,  повышение доступности и качества предоставления государственных услуг</vt:lpstr>
      <vt:lpstr>Повышение результативности и эффективности работы с обращениями граждан по фактам коррупции</vt:lpstr>
      <vt:lpstr>Обеспечение открытости деятельности Учреждения в сфере противодействия коррупции</vt:lpstr>
      <vt:lpstr>Формирование в обществе нетерпимости к коррупционному поведению, антикоррупционное просвещение </vt:lpstr>
      <vt:lpstr>Обеспечение участия институтов гражданского общества в противодействии коррупции</vt:lpstr>
      <vt:lpstr>Мониторинг состояния и эффективности противодействия коррупции</vt:lpstr>
      <vt:lpstr>Повышение эффективности деятельности по противодействию коррупции</vt:lpstr>
      <vt:lpstr>Исполнение мероприятий Национального плана противодействия коррупции на 2021–2024 годы, утвержденного Указом Президента Российской Федерации от 16 августа 2021 года № 478 «О Национальном плане противодействия коррупции на 2021– 2024 годы»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68</cp:revision>
  <dcterms:created xsi:type="dcterms:W3CDTF">2023-01-17T08:12:00Z</dcterms:created>
  <dcterms:modified xsi:type="dcterms:W3CDTF">2026-01-15T10:15:28Z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1049-12.2.0.13431</vt:lpwstr>
  </property>
  <property fmtid="{D5CDD505-2E9C-101B-9397-08002B2CF9AE}" pid="3" name="ICV">
    <vt:lpwstr>34B1A81EED5041F7A65B4ECE0309EFF8</vt:lpwstr>
  </property>
</Properties>
</file>