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5" r:id="rId4"/>
    <p:sldId id="264" r:id="rId5"/>
    <p:sldId id="266" r:id="rId6"/>
    <p:sldId id="269" r:id="rId7"/>
    <p:sldId id="267" r:id="rId8"/>
    <p:sldId id="268" r:id="rId9"/>
    <p:sldId id="257" r:id="rId10"/>
    <p:sldId id="259" r:id="rId11"/>
    <p:sldId id="272" r:id="rId12"/>
    <p:sldId id="260" r:id="rId13"/>
    <p:sldId id="271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EB86DA-D563-4ED3-9700-51F8C99B88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694" y="2481470"/>
            <a:ext cx="8825658" cy="3329581"/>
          </a:xfrm>
        </p:spPr>
        <p:txBody>
          <a:bodyPr/>
          <a:lstStyle/>
          <a:p>
            <a:r>
              <a:rPr lang="ru-RU" sz="4400" b="1" dirty="0"/>
              <a:t>Отчет</a:t>
            </a:r>
            <a:br>
              <a:rPr lang="ru-RU" sz="4400" b="1" dirty="0"/>
            </a:br>
            <a:r>
              <a:rPr lang="ru-RU" sz="4400" b="1" dirty="0"/>
              <a:t>о выполнении Плана мероприятий </a:t>
            </a:r>
            <a:br>
              <a:rPr lang="ru-RU" sz="4400" b="1" dirty="0"/>
            </a:br>
            <a:r>
              <a:rPr lang="ru-RU" sz="4400" b="1" dirty="0"/>
              <a:t>по противодействию коррупции ГАУСО СО «КЦСОН </a:t>
            </a:r>
            <a:r>
              <a:rPr lang="ru-RU" sz="4400" b="1" dirty="0" err="1"/>
              <a:t>г.Ивделя</a:t>
            </a:r>
            <a:r>
              <a:rPr lang="ru-RU" sz="4400" b="1" dirty="0"/>
              <a:t>»</a:t>
            </a:r>
            <a:br>
              <a:rPr lang="ru-RU" sz="4400" b="1" dirty="0"/>
            </a:br>
            <a:r>
              <a:rPr lang="ru-RU" sz="4400" b="1" dirty="0"/>
              <a:t>за 2025 год</a:t>
            </a:r>
          </a:p>
        </p:txBody>
      </p:sp>
    </p:spTree>
    <p:extLst>
      <p:ext uri="{BB962C8B-B14F-4D97-AF65-F5344CB8AC3E}">
        <p14:creationId xmlns:p14="http://schemas.microsoft.com/office/powerpoint/2010/main" val="1019603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Таблица 32">
            <a:extLst>
              <a:ext uri="{FF2B5EF4-FFF2-40B4-BE49-F238E27FC236}">
                <a16:creationId xmlns:a16="http://schemas.microsoft.com/office/drawing/2014/main" id="{7BC365D0-1409-471E-AC4D-CC36F6976B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784953"/>
              </p:ext>
            </p:extLst>
          </p:nvPr>
        </p:nvGraphicFramePr>
        <p:xfrm>
          <a:off x="564777" y="349623"/>
          <a:ext cx="10112188" cy="6596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811">
                  <a:extLst>
                    <a:ext uri="{9D8B030D-6E8A-4147-A177-3AD203B41FA5}">
                      <a16:colId xmlns:a16="http://schemas.microsoft.com/office/drawing/2014/main" val="2605310600"/>
                    </a:ext>
                  </a:extLst>
                </a:gridCol>
                <a:gridCol w="4500283">
                  <a:extLst>
                    <a:ext uri="{9D8B030D-6E8A-4147-A177-3AD203B41FA5}">
                      <a16:colId xmlns:a16="http://schemas.microsoft.com/office/drawing/2014/main" val="1234634835"/>
                    </a:ext>
                  </a:extLst>
                </a:gridCol>
                <a:gridCol w="3370729">
                  <a:extLst>
                    <a:ext uri="{9D8B030D-6E8A-4147-A177-3AD203B41FA5}">
                      <a16:colId xmlns:a16="http://schemas.microsoft.com/office/drawing/2014/main" val="3453694425"/>
                    </a:ext>
                  </a:extLst>
                </a:gridCol>
                <a:gridCol w="1685365">
                  <a:extLst>
                    <a:ext uri="{9D8B030D-6E8A-4147-A177-3AD203B41FA5}">
                      <a16:colId xmlns:a16="http://schemas.microsoft.com/office/drawing/2014/main" val="4227279288"/>
                    </a:ext>
                  </a:extLst>
                </a:gridCol>
              </a:tblGrid>
              <a:tr h="10127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br>
                        <a:rPr lang="ru-RU" sz="1200" b="1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200" b="1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о реализации мероприятия (проведенная работа), предоставлении отчетов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результатов выполнения мероприятия (результат)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6293259"/>
                  </a:ext>
                </a:extLst>
              </a:tr>
              <a:tr h="145905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Внесение дополнений, изменений в локальные нормативные акты в соответствии с изменениями, вносимыми в федеральное законодательство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Издан приказ от   28 января 2025 года	№ 8 о/д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«Об утверждении  плана мероприятий по противодействию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коррупции в ГАУСО СО «КЦСОН города Ивделя на 2025-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2028», внесены изменения в 1 правовой акт:- приказ от 30.04.2025  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№ 44/1 внесены изменения в приказ от 04.06.2024 № 53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2116798"/>
                  </a:ext>
                </a:extLst>
              </a:tr>
              <a:tr h="74386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Мониторинг изменений действующего законодательства в области противодействия коррупции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Мониторинг изменений законодательства Российской Федерации в сфере противодействия коррупции проводится систематически.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7958623"/>
                  </a:ext>
                </a:extLst>
              </a:tr>
              <a:tr h="62294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проведения проверок соблюдения работниками запретов, ограничений и требований к должностному (служебному) поведению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Проведены проверки. Нарушений не выявлено.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5261476"/>
                  </a:ext>
                </a:extLst>
              </a:tr>
              <a:tr h="232034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250190" algn="l"/>
                        </a:tabLs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Разъяснение гражданам, поступающим на работу в  Учреждение положений антикоррупционного законодательства Российской Федерации, в том числе: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250190" algn="l"/>
                        </a:tabLs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запретов и ограничений, требований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250190" algn="l"/>
                        </a:tabLs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 предотвращении и урегулировании конфликта интересов, обязанностей, установленных в целях противодействия коррупции;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250190" algn="l"/>
                        </a:tabLs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рекомендаций по соблюдению норм этики в целях противодействия коррупции, направленных письмом Минтруда России от 11.10.2017 № 184/10/В-7931;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250190" algn="l"/>
                        </a:tabLs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3) ответственности за коррупционные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правонарушения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 приеме на работу в Учреждении проводятся  ознакомительные и разъяснительные работы с документами по вопросам противодействия коррупции, за 2025 год   -  10   человек .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7029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1955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3ECD93E3-374E-4BB6-9C9B-36517A9DA9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234431"/>
              </p:ext>
            </p:extLst>
          </p:nvPr>
        </p:nvGraphicFramePr>
        <p:xfrm>
          <a:off x="744071" y="719665"/>
          <a:ext cx="10237695" cy="5053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4319">
                  <a:extLst>
                    <a:ext uri="{9D8B030D-6E8A-4147-A177-3AD203B41FA5}">
                      <a16:colId xmlns:a16="http://schemas.microsoft.com/office/drawing/2014/main" val="3879407618"/>
                    </a:ext>
                  </a:extLst>
                </a:gridCol>
                <a:gridCol w="4678604">
                  <a:extLst>
                    <a:ext uri="{9D8B030D-6E8A-4147-A177-3AD203B41FA5}">
                      <a16:colId xmlns:a16="http://schemas.microsoft.com/office/drawing/2014/main" val="785834512"/>
                    </a:ext>
                  </a:extLst>
                </a:gridCol>
                <a:gridCol w="2745431">
                  <a:extLst>
                    <a:ext uri="{9D8B030D-6E8A-4147-A177-3AD203B41FA5}">
                      <a16:colId xmlns:a16="http://schemas.microsoft.com/office/drawing/2014/main" val="316652318"/>
                    </a:ext>
                  </a:extLst>
                </a:gridCol>
                <a:gridCol w="2209341">
                  <a:extLst>
                    <a:ext uri="{9D8B030D-6E8A-4147-A177-3AD203B41FA5}">
                      <a16:colId xmlns:a16="http://schemas.microsoft.com/office/drawing/2014/main" val="3785075878"/>
                    </a:ext>
                  </a:extLst>
                </a:gridCol>
              </a:tblGrid>
              <a:tr h="13580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своевременного представления директором, сведений о доходах, расходах, об имуществе и обязательствах имущественного характера</a:t>
                      </a: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Сведения о доходах, об имуществе и обязательствах имущественного характера за отчетный 2024 год были предоставлены директором Учреждения в Министерство социальной политики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9148429"/>
                  </a:ext>
                </a:extLst>
              </a:tr>
              <a:tr h="96625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контроля за соблюдением сотрудниками Учреждения обязанности по уведомлению работодателя обо всех случаях обращения к ним каких-либо лиц в целях склонения к совершению коррупционных правонарушений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Уведомлений в адрес работодателя за отчетный период не поступало.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3262827"/>
                  </a:ext>
                </a:extLst>
              </a:tr>
              <a:tr h="272930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реализации требований Федерального закона от 25 декабря 2008 г. № 273-ФЗ «О противодействии коррупции», постановления Правительства РФ от 21 января 2015 г. № 29 (в ред. от 09.08.2016г)  «Об утверждении правил сообщения работодателем о заключении трудового или гражданско-правового договора на выполнение работ (оказание услуг) с гражданином, замещавшим должности государственной и муниципальной службы, перечень которых устанавливается нормативными правовыми актами Российской Федерации» в части направления уведомления о заключении трудового договора с государственным (муниципальным) гражданским служащим его предыдущему работодателю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Проводится контроль: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Количество гражданских служащих, в отношении которых применены меры юридической ответственности – 0 человек;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Количество гражданских служащих, в отношении которых установлены факты предоставления недостоверных сведений – 0 человек;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Количество проведенных проверок – 0;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Направление сообщения о заключении договора – 1 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9587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6897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632BDE50-29B2-42D8-94E0-DCF95D56CC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071439"/>
              </p:ext>
            </p:extLst>
          </p:nvPr>
        </p:nvGraphicFramePr>
        <p:xfrm>
          <a:off x="618565" y="719666"/>
          <a:ext cx="10058400" cy="4839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635">
                  <a:extLst>
                    <a:ext uri="{9D8B030D-6E8A-4147-A177-3AD203B41FA5}">
                      <a16:colId xmlns:a16="http://schemas.microsoft.com/office/drawing/2014/main" val="4146730865"/>
                    </a:ext>
                  </a:extLst>
                </a:gridCol>
                <a:gridCol w="4473388">
                  <a:extLst>
                    <a:ext uri="{9D8B030D-6E8A-4147-A177-3AD203B41FA5}">
                      <a16:colId xmlns:a16="http://schemas.microsoft.com/office/drawing/2014/main" val="3607981621"/>
                    </a:ext>
                  </a:extLst>
                </a:gridCol>
                <a:gridCol w="2435412">
                  <a:extLst>
                    <a:ext uri="{9D8B030D-6E8A-4147-A177-3AD203B41FA5}">
                      <a16:colId xmlns:a16="http://schemas.microsoft.com/office/drawing/2014/main" val="3576710697"/>
                    </a:ext>
                  </a:extLst>
                </a:gridCol>
                <a:gridCol w="2548965">
                  <a:extLst>
                    <a:ext uri="{9D8B030D-6E8A-4147-A177-3AD203B41FA5}">
                      <a16:colId xmlns:a16="http://schemas.microsoft.com/office/drawing/2014/main" val="1944163895"/>
                    </a:ext>
                  </a:extLst>
                </a:gridCol>
              </a:tblGrid>
              <a:tr h="57298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2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персональной ответственности руководителей структурных подразделений за состояние антикоррупционной работы в отделениях учреждения</a:t>
                      </a: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Проводилась разъяснительная работа по противодействию коррупции с руководителями структурных подразделений за состояние антикоррупционной работы в отделениях учреждения. В течении года проведено 2 общих собрания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установленный срок </a:t>
                      </a: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принимали участие все сотрудники Учреждения в полном объеме</a:t>
                      </a:r>
                      <a:endParaRPr lang="ru-RU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5252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Разъяснение работникам об обязанности незамедлительно сообщать руководителю о склонении их к совершению коррупционных нарушений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 июня 2025 года при проведении методического дня, при приеме на работу ознакомлены 10 человек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92639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контроля за соблюдением требований по предотвращению и урегулированию конфликта интересов работников Учреждения, соблюдением норм этики и служебного поведения, установленных в целях противодействия коррупции, исполнением обязанности по сообщению о получении подарка в связи с должностным положением или в связи с исполнением служебных обязанностей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Проведены технические учебы в каждом отделении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9771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индивидуального консультирования работников по вопросам применения (соблюдения) антикоррупционных стандартов и процедур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Работники за консультативной помощью не обращались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3381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9547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B1B993AE-531C-4121-A245-392C732530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360465"/>
              </p:ext>
            </p:extLst>
          </p:nvPr>
        </p:nvGraphicFramePr>
        <p:xfrm>
          <a:off x="600635" y="452501"/>
          <a:ext cx="10016565" cy="6209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459">
                  <a:extLst>
                    <a:ext uri="{9D8B030D-6E8A-4147-A177-3AD203B41FA5}">
                      <a16:colId xmlns:a16="http://schemas.microsoft.com/office/drawing/2014/main" val="2629730067"/>
                    </a:ext>
                  </a:extLst>
                </a:gridCol>
                <a:gridCol w="4724400">
                  <a:extLst>
                    <a:ext uri="{9D8B030D-6E8A-4147-A177-3AD203B41FA5}">
                      <a16:colId xmlns:a16="http://schemas.microsoft.com/office/drawing/2014/main" val="1054667808"/>
                    </a:ext>
                  </a:extLst>
                </a:gridCol>
                <a:gridCol w="2689412">
                  <a:extLst>
                    <a:ext uri="{9D8B030D-6E8A-4147-A177-3AD203B41FA5}">
                      <a16:colId xmlns:a16="http://schemas.microsoft.com/office/drawing/2014/main" val="1532060044"/>
                    </a:ext>
                  </a:extLst>
                </a:gridCol>
                <a:gridCol w="1957294">
                  <a:extLst>
                    <a:ext uri="{9D8B030D-6E8A-4147-A177-3AD203B41FA5}">
                      <a16:colId xmlns:a16="http://schemas.microsoft.com/office/drawing/2014/main" val="2199542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мероприятий по формированию у работников Центра негативного отношения к дарению подарков работникам в связи с исполнением ими служебных (должностных) обязанностей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 сотрудниками  Центра на постоянной основе проводятся беседы по формированию </a:t>
                      </a: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негативного отношения к получению  подарков  в связи с исполнением ими служебных (должностных) обязанностей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6090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профессионального развития сотрудников Учреждения, в должностные обязанности которых входит организация работы по противодействию коррупции, с учетом потребности в обучении по антикоррупционной тематике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Вносится в план обучения на следующий год, проводится по мере необходимости.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установленный срок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 0 сотрудник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6256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учебных семинарах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Принято участие во всероссийской онлайн – конференции «Противодействие коррупции, правовое регулирование и новая судебная практика»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 марта 2025 года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1461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420"/>
                        </a:lnSpc>
                        <a:spcAft>
                          <a:spcPts val="0"/>
                        </a:spcAft>
                      </a:pPr>
                      <a:r>
                        <a:rPr lang="ru-RU" sz="1200" spc="2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Размещение в местах предоставления социальных услуг и в иных служебных помещениях, где на регулярной основе осуществляется взаимодействие работников с гражданами и организациями, плакатов (объявлений) следующего содержания: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1420"/>
                        </a:lnSpc>
                        <a:spcAft>
                          <a:spcPts val="0"/>
                        </a:spcAft>
                      </a:pPr>
                      <a:r>
                        <a:rPr lang="ru-RU" sz="1200" spc="2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«Дача взятки должностному лицу наказывается лишением свободы; Предложения должностному лицу денег или имущества, а также выгод или услуг имущественного характера могут быть истолкованы как покушение на дачу взятки;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spc="2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Работнику запрещается принимать подарки в связи с исполнением служебных (трудовых) обязанностей вне зависимости от стоимости подарка»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 мере необходимости проводилось размещение и актуализация информации по вопросам противодействия коррупции на информационных стендах, в том числе информации о контактных данных лиц, ответственных за организацию противодействия коррупции в Учреждении, номерах «телефонов доверия» для сообщения о фактах коррупции в Учреждении. Произведено распространение памятки среди сотрудников учреждения «Противодействие коррупции и формирование антикоррупционного поведения»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7918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3466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4D82EF7-915A-42E8-9D56-19CF940CD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22" y="448234"/>
            <a:ext cx="5695862" cy="386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7F65808F-3958-4152-B94A-032364FAD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657" y="2868706"/>
            <a:ext cx="5136686" cy="364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854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C3FB1511-8487-4365-BD58-D2E9678DAC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941175"/>
              </p:ext>
            </p:extLst>
          </p:nvPr>
        </p:nvGraphicFramePr>
        <p:xfrm>
          <a:off x="681318" y="268942"/>
          <a:ext cx="9950823" cy="6298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953">
                  <a:extLst>
                    <a:ext uri="{9D8B030D-6E8A-4147-A177-3AD203B41FA5}">
                      <a16:colId xmlns:a16="http://schemas.microsoft.com/office/drawing/2014/main" val="1543783884"/>
                    </a:ext>
                  </a:extLst>
                </a:gridCol>
                <a:gridCol w="4760258">
                  <a:extLst>
                    <a:ext uri="{9D8B030D-6E8A-4147-A177-3AD203B41FA5}">
                      <a16:colId xmlns:a16="http://schemas.microsoft.com/office/drawing/2014/main" val="608286061"/>
                    </a:ext>
                  </a:extLst>
                </a:gridCol>
                <a:gridCol w="2814919">
                  <a:extLst>
                    <a:ext uri="{9D8B030D-6E8A-4147-A177-3AD203B41FA5}">
                      <a16:colId xmlns:a16="http://schemas.microsoft.com/office/drawing/2014/main" val="1610320141"/>
                    </a:ext>
                  </a:extLst>
                </a:gridCol>
                <a:gridCol w="1855693">
                  <a:extLst>
                    <a:ext uri="{9D8B030D-6E8A-4147-A177-3AD203B41FA5}">
                      <a16:colId xmlns:a16="http://schemas.microsoft.com/office/drawing/2014/main" val="3620523432"/>
                    </a:ext>
                  </a:extLst>
                </a:gridCol>
              </a:tblGrid>
              <a:tr h="11654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42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открытости и прозрачности осуществляемых закупок, а также реализация мер по обеспечению прав и законных интересов участников закупок, установленных Федеральным законом от 18 июля 2011г № 223-ФЗ «О закупках товаров , работ, услуг отдельными видами юридических лиц»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Контроль проводимых закупок проводится регулярно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юрисконсультом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сведения размещены в ЕИС.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2467146"/>
                  </a:ext>
                </a:extLst>
              </a:tr>
              <a:tr h="147917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42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Осуществление внутреннего контроля  данных бухгалтерского учета, наличия и достоверности  первичных учетных документов, контроль за исполнением плана финансово-хозяйственной деятельности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Контроль за исполнением плана ФХД осуществляется главным бухгалтером учреждения. По мере необходимости проводятся заседания Наблюдательного совета учреждения по исполнению и внесению изменений в план ФХД.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9982678"/>
                  </a:ext>
                </a:extLst>
              </a:tr>
              <a:tr h="249250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u="none" strike="noStrike" spc="2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Размещение на информационных стендах контактных данных лиц, ответственных за организацию работы по противодействию коррупции, и номеров «телефонов доверия» («горячих линий») для сообщения о фактах коррупции в ГАУСО СО «КЦСОН города Ивделя»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u="none" strike="noStrike" spc="2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о контактных данных лиц, ответственных за организацию работы по противодействию коррупции, и номеров «телефонов доверия» («горячих линий») для сообщения о фактах коррупции в ГАУСО СО «КЦСОН города Ивделя» размещена на официальном стенде.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 в установленные сроки 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340133"/>
                  </a:ext>
                </a:extLst>
              </a:tr>
              <a:tr h="10303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Размещение информации о проводимых антикоррупционных мероприятиях на официальном сайте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Размещение по факту проведения мероприятия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https://zabota098.msp.midural.ru/news/mejdunarodnyy-den-borby-s-korrupciey-169352/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u="none" strike="noStrike" spc="2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Выполнено в полном объеме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0733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4588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101828E1-7C0E-4FC5-85D3-A216B6717C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106035"/>
              </p:ext>
            </p:extLst>
          </p:nvPr>
        </p:nvGraphicFramePr>
        <p:xfrm>
          <a:off x="439271" y="621055"/>
          <a:ext cx="10255623" cy="3091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917">
                  <a:extLst>
                    <a:ext uri="{9D8B030D-6E8A-4147-A177-3AD203B41FA5}">
                      <a16:colId xmlns:a16="http://schemas.microsoft.com/office/drawing/2014/main" val="601117167"/>
                    </a:ext>
                  </a:extLst>
                </a:gridCol>
                <a:gridCol w="5127812">
                  <a:extLst>
                    <a:ext uri="{9D8B030D-6E8A-4147-A177-3AD203B41FA5}">
                      <a16:colId xmlns:a16="http://schemas.microsoft.com/office/drawing/2014/main" val="120037276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913192857"/>
                    </a:ext>
                  </a:extLst>
                </a:gridCol>
                <a:gridCol w="2566894">
                  <a:extLst>
                    <a:ext uri="{9D8B030D-6E8A-4147-A177-3AD203B41FA5}">
                      <a16:colId xmlns:a16="http://schemas.microsoft.com/office/drawing/2014/main" val="35823391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20</a:t>
                      </a: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Обеспечение работы «горячей линии» тел. 8(34386)2-33-07для обращений граждан о возможных коррупциогенных проявлениях со стороны сотрудников, анализ таких сообщений на предмет факта коррупции и принятие мер по своевременному реагированию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u="none" strike="noStrike" spc="2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Сообщений е поступало 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Выполнено в полном объеме </a:t>
                      </a: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1189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21</a:t>
                      </a: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u="none" strike="noStrike" spc="2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Анализ реализации плана противодействия коррупции, подготовка информационно-аналитической справки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u="none" strike="noStrike" spc="2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Проведен анализ реализации плана противодействия коррупции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44450" marR="4445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Выполнено в полном объеме в установленные сроки </a:t>
                      </a:r>
                    </a:p>
                  </a:txBody>
                  <a:tcPr marL="44450" marR="4445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4714581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Вывод: из 21 мероприятий Плана, запланированных на 2025 год в первом полугодии выполнено 21 мероприятий, из них: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выполнено в полном объеме в установленные сроки –  мероприятий;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выполнено не в полном объеме – 0 мероприятий;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выполнено в полном объеме с нарушением установленных сроков – 0 мероприятий;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выполнено – 0 мероприятий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 </a:t>
                      </a:r>
                    </a:p>
                  </a:txBody>
                  <a:tcPr marL="44450" marR="4445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0370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061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76904D-8BFB-4B18-A8B8-852C0FD38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770769"/>
            <a:ext cx="9756846" cy="4980673"/>
          </a:xfrm>
        </p:spPr>
        <p:txBody>
          <a:bodyPr/>
          <a:lstStyle/>
          <a:p>
            <a:r>
              <a:rPr lang="ru-RU" b="1" dirty="0"/>
              <a:t>Проведены 2 собрания по противодействию коррупции и 2 заседания  Комиссия по соблюдению требований к служебному поведению и урегулированию конфликта интересов</a:t>
            </a:r>
          </a:p>
        </p:txBody>
      </p:sp>
    </p:spTree>
    <p:extLst>
      <p:ext uri="{BB962C8B-B14F-4D97-AF65-F5344CB8AC3E}">
        <p14:creationId xmlns:p14="http://schemas.microsoft.com/office/powerpoint/2010/main" val="1100116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EAAE91-C941-4B36-9B1D-F9A3E3E2B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953" y="354106"/>
            <a:ext cx="11492753" cy="1400530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Внесены изменения в 2 правовых акта: </a:t>
            </a:r>
            <a:br>
              <a:rPr lang="ru-RU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1) </a:t>
            </a:r>
            <a:r>
              <a:rPr lang="ru-RU" b="1" kern="1200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Издан приказ от   28 января 2025 года</a:t>
            </a:r>
            <a:br>
              <a:rPr lang="ru-RU" b="1" kern="1200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kern="1200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8 о/д </a:t>
            </a:r>
            <a:r>
              <a:rPr lang="ru-RU" b="1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«Об утверждении  плана мероприятий по противодействию коррупции в ГАУСО СО «КЦСОН города Ивделя на 2025-2028» </a:t>
            </a:r>
            <a:br>
              <a:rPr lang="ru-RU" b="1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2) Внесены изменения в приказ от 26.12.2025   </a:t>
            </a:r>
            <a:br>
              <a:rPr lang="ru-RU" b="1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№ 149 внесены изменения в приказ от 04.06.2024 № 53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val="1064425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F6DD08-53DD-40D8-B1E0-6042D57F2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Профессиональное развитие работников Учреждения в сфере противодействия коррупции</a:t>
            </a:r>
            <a:endParaRPr lang="ru-RU" sz="28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F74353-C8D1-493B-AA46-C8EF10E6BD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sz="2000" dirty="0"/>
              <a:t>Проведение учебных занятий в Учреждении  по вопросам изучения законодательства по противодействию коррупции - 1 обучающий семинар в 2025 году.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cs typeface="Arial" panose="020B0604020202020204" pitchFamily="34" charset="0"/>
              </a:rPr>
              <a:t>Прошли повышение квалификации по теме «противодействие коррупции» 0 в 2025.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cs typeface="Arial" panose="020B0604020202020204" pitchFamily="34" charset="0"/>
              </a:rPr>
              <a:t>Самостоятельное изучение </a:t>
            </a:r>
            <a:r>
              <a:rPr lang="ru-RU" sz="2000" dirty="0"/>
              <a:t>материалов в сфере противодействия коррупции– 2 чел.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8323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286DC2-F1E8-4B61-BCD1-CEF159BE1254}"/>
              </a:ext>
            </a:extLst>
          </p:cNvPr>
          <p:cNvSpPr txBox="1"/>
          <p:nvPr/>
        </p:nvSpPr>
        <p:spPr>
          <a:xfrm>
            <a:off x="519953" y="237129"/>
            <a:ext cx="11510682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/>
              <a:t>Прием обращений </a:t>
            </a:r>
            <a:br>
              <a:rPr lang="ru-RU" altLang="ru-RU" sz="2800" b="1" dirty="0"/>
            </a:br>
            <a:r>
              <a:rPr lang="ru-RU" altLang="ru-RU" sz="2800" b="1" dirty="0"/>
              <a:t>граждан по вопросам коррупции</a:t>
            </a:r>
          </a:p>
          <a:p>
            <a:pPr algn="ctr">
              <a:buFont typeface="Wingdings" panose="05000000000000000000" pitchFamily="2" charset="2"/>
              <a:buChar char="*"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В письменном виде</a:t>
            </a:r>
            <a:r>
              <a:rPr lang="en-US" altLang="ru-RU" sz="2800" dirty="0">
                <a:sym typeface="Wingdings" panose="05000000000000000000" pitchFamily="2" charset="2"/>
              </a:rPr>
              <a:t> </a:t>
            </a:r>
            <a:r>
              <a:rPr lang="ru-RU" altLang="ru-RU" sz="2800" dirty="0">
                <a:sym typeface="Wingdings" panose="05000000000000000000" pitchFamily="2" charset="2"/>
              </a:rPr>
              <a:t>по адресу: 624590, </a:t>
            </a:r>
          </a:p>
          <a:p>
            <a:pPr marL="0" indent="0" algn="ctr">
              <a:buFontTx/>
              <a:buNone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г. Ивдель Свердловской области, </a:t>
            </a:r>
          </a:p>
          <a:p>
            <a:pPr marL="0" indent="0" algn="ctr">
              <a:buFontTx/>
              <a:buNone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пер. Школьный, д. 1В</a:t>
            </a:r>
          </a:p>
          <a:p>
            <a:pPr algn="ctr">
              <a:buFont typeface="Wingdings" panose="05000000000000000000" pitchFamily="2" charset="2"/>
              <a:buChar char=":"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В электронном виде на официальном сайте</a:t>
            </a:r>
            <a:r>
              <a:rPr lang="ru-RU" altLang="ru-RU" sz="2800" dirty="0"/>
              <a:t>: </a:t>
            </a:r>
            <a:r>
              <a:rPr lang="en-US" altLang="ru-RU" sz="2800" u="sng" dirty="0">
                <a:solidFill>
                  <a:srgbClr val="58C1BA"/>
                </a:solidFill>
              </a:rPr>
              <a:t>https://zabota098.msp.midural.ru/</a:t>
            </a:r>
            <a:endParaRPr lang="ru-RU" altLang="ru-RU" sz="2800" dirty="0">
              <a:sym typeface="Wingdings" panose="05000000000000000000" pitchFamily="2" charset="2"/>
            </a:endParaRPr>
          </a:p>
          <a:p>
            <a:pPr algn="ctr">
              <a:buFontTx/>
              <a:buNone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в сети Интернет</a:t>
            </a:r>
          </a:p>
          <a:p>
            <a:pPr algn="ctr">
              <a:buFont typeface="Wingdings" panose="05000000000000000000" pitchFamily="2" charset="2"/>
              <a:buChar char="("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По «телефону доверия» по вопросам противодействия коррупции </a:t>
            </a:r>
            <a:r>
              <a:rPr lang="ru-RU" altLang="ru-RU" sz="2800" b="1" dirty="0">
                <a:sym typeface="Wingdings" panose="05000000000000000000" pitchFamily="2" charset="2"/>
              </a:rPr>
              <a:t>8(343 86)2-33-07</a:t>
            </a:r>
          </a:p>
          <a:p>
            <a:pPr algn="ctr">
              <a:buFont typeface="Wingdings" panose="05000000000000000000" pitchFamily="2" charset="2"/>
              <a:buChar char="¾"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На личном приеме граждан</a:t>
            </a:r>
          </a:p>
          <a:p>
            <a:pPr algn="ctr">
              <a:buFontTx/>
              <a:buNone/>
              <a:defRPr/>
            </a:pPr>
            <a:r>
              <a:rPr lang="ru-RU" altLang="ru-RU" sz="2800" dirty="0">
                <a:sym typeface="Wingdings" panose="05000000000000000000" pitchFamily="2" charset="2"/>
              </a:rPr>
              <a:t> Посредством Федеральной государственной информационной системы досудебного обжалования </a:t>
            </a:r>
          </a:p>
          <a:p>
            <a:pPr algn="ctr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5762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F14044-54C2-4A90-8E79-7269D79E1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44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Результаты работы по противодействию коррупции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BA9863-079E-40A0-A5B3-0EEDA6B5FC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alt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Обращения по фактам коррупции в отношении работников Учреждения не зарегистрированы.</a:t>
            </a:r>
          </a:p>
          <a:p>
            <a:pPr marL="457200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alt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Жалобы и информация о нарушениях работниками Учреждения антикоррупционного законодательства по «телефону  доверия» не поступали.</a:t>
            </a:r>
          </a:p>
          <a:p>
            <a:pPr marL="457200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alt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Ситуации, связанные с конфликтом интересов при исполнении должностных обязанностей работниками Учреждения, не выявлены.</a:t>
            </a:r>
          </a:p>
          <a:p>
            <a:pPr marL="457200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alt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Факты неисполнения работниками Учреждения установленного порядка сообщения о получении подарка не выявлены.  </a:t>
            </a:r>
            <a:endParaRPr lang="en-US" altLang="ru-RU" sz="2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18743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2B8CFA-F9FC-4C57-A663-EB4AA81359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967" b="2745"/>
          <a:stretch/>
        </p:blipFill>
        <p:spPr>
          <a:xfrm>
            <a:off x="1281952" y="1353671"/>
            <a:ext cx="9529483" cy="531607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DCC4C1C-7D92-4D2C-8648-60D8C4D7B5E9}"/>
              </a:ext>
            </a:extLst>
          </p:cNvPr>
          <p:cNvSpPr/>
          <p:nvPr/>
        </p:nvSpPr>
        <p:spPr>
          <a:xfrm>
            <a:off x="1281952" y="1667435"/>
            <a:ext cx="6732494" cy="17929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176507-F1DA-47CD-8738-8690372AAEAD}"/>
              </a:ext>
            </a:extLst>
          </p:cNvPr>
          <p:cNvSpPr txBox="1"/>
          <p:nvPr/>
        </p:nvSpPr>
        <p:spPr>
          <a:xfrm>
            <a:off x="1667435" y="430341"/>
            <a:ext cx="86868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2800" b="1" spc="-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Обеспечение доступа к  информации о деятельности ГАУСО СО «КЦСОН </a:t>
            </a:r>
            <a:r>
              <a:rPr lang="ru-RU" sz="2800" b="1" spc="-1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г.Ивделя</a:t>
            </a:r>
            <a:r>
              <a:rPr lang="ru-RU" sz="2800" b="1" spc="-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</a:t>
            </a:r>
            <a:endParaRPr lang="ru-RU" sz="2800" spc="-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1759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379</TotalTime>
  <Words>1633</Words>
  <Application>Microsoft Office PowerPoint</Application>
  <PresentationFormat>Широкоэкранный</PresentationFormat>
  <Paragraphs>143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</vt:lpstr>
      <vt:lpstr>Century Gothic</vt:lpstr>
      <vt:lpstr>Liberation Serif</vt:lpstr>
      <vt:lpstr>Times New Roman</vt:lpstr>
      <vt:lpstr>Wingdings</vt:lpstr>
      <vt:lpstr>Wingdings 3</vt:lpstr>
      <vt:lpstr>Ион</vt:lpstr>
      <vt:lpstr>Отчет о выполнении Плана мероприятий  по противодействию коррупции ГАУСО СО «КЦСОН г.Ивделя» за 2025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Проведены 2 собрания по противодействию коррупции и 2 заседания  Комиссия по соблюдению требований к служебному поведению и урегулированию конфликта интересов</vt:lpstr>
      <vt:lpstr>Внесены изменения в 2 правовых акта:  1) Издан приказ от   28 января 2025 года № 8 о/д «Об утверждении  плана мероприятий по противодействию коррупции в ГАУСО СО «КЦСОН города Ивделя на 2025-2028»  2) Внесены изменения в приказ от 26.12.2025     № 149 внесены изменения в приказ от 04.06.2024 № 53 </vt:lpstr>
      <vt:lpstr>Профессиональное развитие работников Учреждения в сфере противодействия коррупции</vt:lpstr>
      <vt:lpstr>Презентация PowerPoint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Туголукова Наталия Юрьевна</dc:creator>
  <cp:lastModifiedBy>ЦСОН</cp:lastModifiedBy>
  <cp:revision>12</cp:revision>
  <dcterms:created xsi:type="dcterms:W3CDTF">2025-09-10T06:46:26Z</dcterms:created>
  <dcterms:modified xsi:type="dcterms:W3CDTF">2026-01-15T11:15:08Z</dcterms:modified>
</cp:coreProperties>
</file>