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38" r:id="rId1"/>
  </p:sldMasterIdLst>
  <p:sldIdLst>
    <p:sldId id="256" r:id="rId2"/>
    <p:sldId id="259" r:id="rId3"/>
    <p:sldId id="262" r:id="rId4"/>
    <p:sldId id="260" r:id="rId5"/>
    <p:sldId id="257" r:id="rId6"/>
    <p:sldId id="258" r:id="rId7"/>
    <p:sldId id="267" r:id="rId8"/>
    <p:sldId id="266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706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720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4947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891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1353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37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4835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889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0552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2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518561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94056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665266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2683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45071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90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E0B991-6160-4110-B54D-A4438644FD96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6870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9" r:id="rId1"/>
    <p:sldLayoutId id="2147484240" r:id="rId2"/>
    <p:sldLayoutId id="2147484241" r:id="rId3"/>
    <p:sldLayoutId id="2147484242" r:id="rId4"/>
    <p:sldLayoutId id="2147484243" r:id="rId5"/>
    <p:sldLayoutId id="2147484244" r:id="rId6"/>
    <p:sldLayoutId id="2147484245" r:id="rId7"/>
    <p:sldLayoutId id="2147484246" r:id="rId8"/>
    <p:sldLayoutId id="2147484247" r:id="rId9"/>
    <p:sldLayoutId id="2147484248" r:id="rId10"/>
    <p:sldLayoutId id="2147484249" r:id="rId11"/>
    <p:sldLayoutId id="2147484250" r:id="rId12"/>
    <p:sldLayoutId id="2147484251" r:id="rId13"/>
    <p:sldLayoutId id="2147484252" r:id="rId14"/>
    <p:sldLayoutId id="2147484253" r:id="rId15"/>
    <p:sldLayoutId id="214748425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4955" y="478971"/>
            <a:ext cx="8825658" cy="304800"/>
          </a:xfrm>
        </p:spPr>
        <p:txBody>
          <a:bodyPr>
            <a:normAutofit fontScale="90000"/>
          </a:bodyPr>
          <a:lstStyle/>
          <a:p>
            <a:pPr algn="ctr"/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5394" y="1447059"/>
            <a:ext cx="9033410" cy="4128118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Отчет </a:t>
            </a:r>
          </a:p>
          <a:p>
            <a:pPr algn="ctr"/>
            <a:r>
              <a:rPr lang="ru-RU" sz="44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о выполнении  плана </a:t>
            </a:r>
          </a:p>
          <a:p>
            <a:pPr algn="ctr"/>
            <a:r>
              <a:rPr lang="ru-RU" sz="44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  по противодействию коррупции</a:t>
            </a:r>
          </a:p>
          <a:p>
            <a:pPr algn="ctr"/>
            <a:r>
              <a:rPr lang="ru-RU" sz="44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ГАУ «КЦСОН </a:t>
            </a:r>
            <a:r>
              <a:rPr lang="ru-RU" sz="4400" b="1" dirty="0" err="1">
                <a:solidFill>
                  <a:schemeClr val="tx1"/>
                </a:solidFill>
                <a:latin typeface="Liberation Serif" panose="02020603050405020304" pitchFamily="18" charset="0"/>
              </a:rPr>
              <a:t>Пышминского</a:t>
            </a:r>
            <a:r>
              <a:rPr lang="ru-RU" sz="44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 района»</a:t>
            </a:r>
          </a:p>
          <a:p>
            <a:pPr algn="ctr"/>
            <a:r>
              <a:rPr lang="ru-RU" sz="44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за 2025 год</a:t>
            </a:r>
          </a:p>
          <a:p>
            <a:pPr algn="ctr"/>
            <a:r>
              <a:rPr lang="ru-RU" sz="3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 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9432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548640"/>
            <a:ext cx="7449595" cy="957943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latin typeface="Liberation Serif" panose="02020603050405020304" pitchFamily="18" charset="0"/>
              </a:rPr>
              <a:t>Работа по противодействию коррупции</a:t>
            </a:r>
            <a:br>
              <a:rPr lang="ru-RU" sz="2000" dirty="0">
                <a:latin typeface="Liberation Serif" panose="02020603050405020304" pitchFamily="18" charset="0"/>
              </a:rPr>
            </a:br>
            <a:r>
              <a:rPr lang="ru-RU" sz="2000" dirty="0">
                <a:latin typeface="Liberation Serif" panose="02020603050405020304" pitchFamily="18" charset="0"/>
              </a:rPr>
              <a:t> осуществляется на основании: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4212" y="1704513"/>
            <a:ext cx="9565777" cy="4635327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Федерального закона от 25 декабря 2008 года № 273-ФЗ   «О противодействии коррупции»;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Указа Президента Российской Федерации от 19 мая 2008 года № 815                                         «О мерах по противодействию коррупции»;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Закона Свердловской области от 20 февраля  2009 года № 2-ОЗ                                               «О противодействии коррупции в Свердловской области»;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Приказа Министерства социальной политики Свердловской области    от 12 февраля 2025 года № 37  «Об утверждении Плана по противодействию коррупции Министерства социальной политики  Свердловской области и целевых показателей реализации Плана по противодействию  коррупции Министерства социальной политики Свердловской области 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Локальных правовых актов  ГАУ «КЦСОН </a:t>
            </a:r>
            <a:r>
              <a:rPr lang="ru-RU" dirty="0" err="1">
                <a:solidFill>
                  <a:schemeClr val="tx1"/>
                </a:solidFill>
                <a:latin typeface="Liberation Serif" panose="02020603050405020304" pitchFamily="18" charset="0"/>
              </a:rPr>
              <a:t>Пышминского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 района»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79721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522512"/>
            <a:ext cx="10663057" cy="1053738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prstClr val="white"/>
                </a:solidFill>
                <a:latin typeface="Liberation Serif" panose="02020603050405020304" pitchFamily="18" charset="0"/>
              </a:rPr>
              <a:t>В учреждении создана комиссия  по противодействию коррупции 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677334" y="3474719"/>
            <a:ext cx="132563" cy="256664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AE51B27C-7B1E-4A0B-8DF5-A63D63C5FF7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21189" t="18665" r="20633" b="8485"/>
          <a:stretch/>
        </p:blipFill>
        <p:spPr>
          <a:xfrm>
            <a:off x="1074197" y="315262"/>
            <a:ext cx="7688647" cy="541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2378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496390"/>
            <a:ext cx="8372703" cy="731520"/>
          </a:xfrm>
        </p:spPr>
        <p:txBody>
          <a:bodyPr>
            <a:normAutofit/>
          </a:bodyPr>
          <a:lstStyle/>
          <a:p>
            <a:pPr algn="ctr"/>
            <a:r>
              <a:rPr lang="ru-RU" sz="2000" dirty="0">
                <a:latin typeface="Liberation Serif" panose="02020603050405020304" pitchFamily="18" charset="0"/>
              </a:rPr>
              <a:t> Комиссией по противодействию коррупции  </a:t>
            </a:r>
            <a:br>
              <a:rPr lang="ru-RU" sz="2000" dirty="0">
                <a:latin typeface="Liberation Serif" panose="02020603050405020304" pitchFamily="18" charset="0"/>
              </a:rPr>
            </a:br>
            <a:r>
              <a:rPr lang="ru-RU" sz="2000" dirty="0">
                <a:latin typeface="Liberation Serif" panose="02020603050405020304" pitchFamily="18" charset="0"/>
              </a:rPr>
              <a:t>в 2025 году проведено 4 заседания, рассмотрены следующие вопросы: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4212" y="1802674"/>
            <a:ext cx="8938759" cy="4191726"/>
          </a:xfrm>
        </p:spPr>
        <p:txBody>
          <a:bodyPr>
            <a:normAutofit fontScale="925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оценка коррупционных рисков, план по минимизации, утверждение  перечня </a:t>
            </a:r>
            <a:r>
              <a:rPr lang="ru-RU" dirty="0" err="1">
                <a:solidFill>
                  <a:schemeClr val="tx1"/>
                </a:solidFill>
                <a:latin typeface="Liberation Serif" panose="02020603050405020304" pitchFamily="18" charset="0"/>
              </a:rPr>
              <a:t>коррупционно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-опасных должностей;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результаты проведенных  мероприятий, включенных  в  План  мероприятий по противодействию коррупции учреждения;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 результаты проведенных  мероприятий, включенных  в    План антикоррупционного просвещения работников;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актуализация раздела «Противодействие коррупции» официального сайта;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анализ контроля качества  оказываемых  социальных услуг в форме социального обслуживания на дому;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анализ доли закупок конкурентными способами;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мониторинг сведений о родственниках в целях выявления конфликта интересов;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анализ трудовых договоров на включение в них пунктов  по противодействию коррупции.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213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4868091"/>
            <a:ext cx="8546875" cy="1445623"/>
          </a:xfrm>
        </p:spPr>
        <p:txBody>
          <a:bodyPr>
            <a:normAutofit/>
          </a:bodyPr>
          <a:lstStyle/>
          <a:p>
            <a:pPr algn="ctr"/>
            <a:r>
              <a:rPr lang="ru-RU" sz="2000" dirty="0">
                <a:latin typeface="Liberation Serif" panose="02020603050405020304" pitchFamily="18" charset="0"/>
              </a:rPr>
              <a:t>В целях  обеспечения открытости деятельности учреждения </a:t>
            </a:r>
            <a:br>
              <a:rPr lang="ru-RU" sz="2000" dirty="0">
                <a:latin typeface="Liberation Serif" panose="02020603050405020304" pitchFamily="18" charset="0"/>
              </a:rPr>
            </a:br>
            <a:r>
              <a:rPr lang="ru-RU" sz="2000" dirty="0">
                <a:latin typeface="Liberation Serif" panose="02020603050405020304" pitchFamily="18" charset="0"/>
              </a:rPr>
              <a:t>в сфере противодействия коррупции на официальном сайте учреждения </a:t>
            </a:r>
            <a:br>
              <a:rPr lang="ru-RU" sz="2000" dirty="0">
                <a:latin typeface="Liberation Serif" panose="02020603050405020304" pitchFamily="18" charset="0"/>
              </a:rPr>
            </a:br>
            <a:r>
              <a:rPr lang="ru-RU" sz="2000" dirty="0">
                <a:latin typeface="Liberation Serif" panose="02020603050405020304" pitchFamily="18" charset="0"/>
              </a:rPr>
              <a:t>  создан раздел  «Противодействие коррупции». </a:t>
            </a:r>
            <a:br>
              <a:rPr lang="ru-RU" sz="2000" dirty="0">
                <a:latin typeface="Liberation Serif" panose="02020603050405020304" pitchFamily="18" charset="0"/>
              </a:rPr>
            </a:br>
            <a:r>
              <a:rPr lang="ru-RU" sz="2000" dirty="0">
                <a:latin typeface="Liberation Serif" panose="02020603050405020304" pitchFamily="18" charset="0"/>
              </a:rPr>
              <a:t>Все сведения актуализированы.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351FF19A-8BEE-46E6-98A7-6DB0EFD7B9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684" t="6955" r="23485" b="12357"/>
          <a:stretch/>
        </p:blipFill>
        <p:spPr>
          <a:xfrm>
            <a:off x="781235" y="248576"/>
            <a:ext cx="7093258" cy="4545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594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400595"/>
            <a:ext cx="8294326" cy="11756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>
                <a:latin typeface="Liberation Serif" panose="02020603050405020304" pitchFamily="18" charset="0"/>
              </a:rPr>
              <a:t>В рамках исполнения плана мероприятий по противодействию  коррупции </a:t>
            </a:r>
            <a:br>
              <a:rPr lang="ru-RU" sz="2000" dirty="0">
                <a:latin typeface="Liberation Serif" panose="02020603050405020304" pitchFamily="18" charset="0"/>
              </a:rPr>
            </a:br>
            <a:r>
              <a:rPr lang="ru-RU" sz="2000" dirty="0">
                <a:latin typeface="Liberation Serif" panose="02020603050405020304" pitchFamily="18" charset="0"/>
              </a:rPr>
              <a:t> в   2025 году проведено  разъяснение и ознакомление   под роспись работников </a:t>
            </a:r>
            <a:br>
              <a:rPr lang="ru-RU" sz="2000" dirty="0">
                <a:latin typeface="Liberation Serif" panose="02020603050405020304" pitchFamily="18" charset="0"/>
              </a:rPr>
            </a:br>
            <a:r>
              <a:rPr lang="ru-RU" sz="2000" dirty="0">
                <a:latin typeface="Liberation Serif" panose="02020603050405020304" pitchFamily="18" charset="0"/>
              </a:rPr>
              <a:t>с локальными  актами  по вопросам противодействия коррупции</a:t>
            </a:r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6857D00E-E28C-4E4A-A9FB-E6246FA735A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5" t="11865" r="9055" b="15859"/>
          <a:stretch/>
        </p:blipFill>
        <p:spPr>
          <a:xfrm rot="5400000">
            <a:off x="536960" y="2517681"/>
            <a:ext cx="4787680" cy="3091771"/>
          </a:xfrm>
        </p:spPr>
      </p:pic>
      <p:pic>
        <p:nvPicPr>
          <p:cNvPr id="12" name="Объект 11">
            <a:extLst>
              <a:ext uri="{FF2B5EF4-FFF2-40B4-BE49-F238E27FC236}">
                <a16:creationId xmlns:a16="http://schemas.microsoft.com/office/drawing/2014/main" id="{E1A6A1A5-0CB6-4C7D-AAB0-ABC70CA8AA3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1" t="33316" r="140"/>
          <a:stretch/>
        </p:blipFill>
        <p:spPr>
          <a:xfrm>
            <a:off x="5154882" y="2183781"/>
            <a:ext cx="4178762" cy="2092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913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470264"/>
            <a:ext cx="8207240" cy="1132113"/>
          </a:xfrm>
        </p:spPr>
        <p:txBody>
          <a:bodyPr>
            <a:normAutofit/>
          </a:bodyPr>
          <a:lstStyle/>
          <a:p>
            <a:pPr algn="ctr"/>
            <a:r>
              <a:rPr lang="ru-RU" sz="2000" dirty="0">
                <a:latin typeface="Liberation Serif" panose="02020603050405020304" pitchFamily="18" charset="0"/>
              </a:rPr>
              <a:t>Информационный стенд  ГАУ «КЦСОН </a:t>
            </a:r>
            <a:r>
              <a:rPr lang="ru-RU" sz="2000" dirty="0" err="1">
                <a:latin typeface="Liberation Serif" panose="02020603050405020304" pitchFamily="18" charset="0"/>
              </a:rPr>
              <a:t>Пышминского</a:t>
            </a:r>
            <a:r>
              <a:rPr lang="ru-RU" sz="2000" dirty="0">
                <a:latin typeface="Liberation Serif" panose="02020603050405020304" pitchFamily="18" charset="0"/>
              </a:rPr>
              <a:t> района» </a:t>
            </a:r>
            <a:br>
              <a:rPr lang="ru-RU" sz="2000" dirty="0">
                <a:latin typeface="Liberation Serif" panose="02020603050405020304" pitchFamily="18" charset="0"/>
              </a:rPr>
            </a:br>
            <a:r>
              <a:rPr lang="ru-RU" sz="2000" dirty="0">
                <a:latin typeface="Liberation Serif" panose="02020603050405020304" pitchFamily="18" charset="0"/>
              </a:rPr>
              <a:t>о противодействии коррупции актуализируется своевременно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3075" y="1706789"/>
            <a:ext cx="7437120" cy="427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7520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94218" y="685800"/>
            <a:ext cx="4545874" cy="1151710"/>
          </a:xfrm>
        </p:spPr>
        <p:txBody>
          <a:bodyPr>
            <a:normAutofit/>
          </a:bodyPr>
          <a:lstStyle/>
          <a:p>
            <a:pPr algn="ctr"/>
            <a:r>
              <a:rPr lang="ru-RU" sz="2000" dirty="0">
                <a:latin typeface="Liberation Serif" panose="02020603050405020304" pitchFamily="18" charset="0"/>
              </a:rPr>
              <a:t> Памятки</a:t>
            </a:r>
            <a:br>
              <a:rPr lang="ru-RU" sz="2000" dirty="0">
                <a:latin typeface="Liberation Serif" panose="02020603050405020304" pitchFamily="18" charset="0"/>
              </a:rPr>
            </a:br>
            <a:r>
              <a:rPr lang="ru-RU" sz="2000" dirty="0">
                <a:latin typeface="Liberation Serif" panose="02020603050405020304" pitchFamily="18" charset="0"/>
              </a:rPr>
              <a:t> для социального работника  и получателя социальных услуг</a:t>
            </a:r>
          </a:p>
        </p:txBody>
      </p:sp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4741" y="842555"/>
            <a:ext cx="3549309" cy="5308600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0046" y="2281646"/>
            <a:ext cx="4650377" cy="3047999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>
                <a:latin typeface="Liberation Serif" panose="02020603050405020304" pitchFamily="18" charset="0"/>
              </a:rPr>
              <a:t>Разработана памятка для социального работника;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>
                <a:latin typeface="Liberation Serif" panose="02020603050405020304" pitchFamily="18" charset="0"/>
              </a:rPr>
              <a:t> Все 15 социальных работников ознакомлены  с памяткой под роспись;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>
                <a:latin typeface="Liberation Serif" panose="02020603050405020304" pitchFamily="18" charset="0"/>
              </a:rPr>
              <a:t>Разработана памятка для получателя социальных услуг;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>
                <a:latin typeface="Liberation Serif" panose="02020603050405020304" pitchFamily="18" charset="0"/>
              </a:rPr>
              <a:t>Распространено 349 памяток  среди получателей социальных услуг на дому.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800" dirty="0">
              <a:latin typeface="Liberation Serif" panose="02020603050405020304" pitchFamily="18" charset="0"/>
            </a:endParaRPr>
          </a:p>
          <a:p>
            <a:endParaRPr lang="ru-RU" sz="18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387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6618" y="455023"/>
            <a:ext cx="7567748" cy="685800"/>
          </a:xfrm>
        </p:spPr>
        <p:txBody>
          <a:bodyPr>
            <a:normAutofit/>
          </a:bodyPr>
          <a:lstStyle/>
          <a:p>
            <a:pPr algn="ctr"/>
            <a:r>
              <a:rPr lang="ru-RU" sz="2000" dirty="0">
                <a:latin typeface="Liberation Serif" panose="02020603050405020304" pitchFamily="18" charset="0"/>
              </a:rPr>
              <a:t>Организация работы «Телефона доверия»   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7A22765-02C9-4845-A0C3-F260F854342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22746" t="4341" r="23468" b="12863"/>
          <a:stretch/>
        </p:blipFill>
        <p:spPr>
          <a:xfrm>
            <a:off x="2254927" y="1304425"/>
            <a:ext cx="5775291" cy="5000898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78675" y="1402080"/>
            <a:ext cx="1811382" cy="4336869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latin typeface="Liberation Serif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Liberation Serif" panose="02020603050405020304" pitchFamily="18" charset="0"/>
              </a:rPr>
              <a:t>В учреждении работает  «телефон доверия» по которому граждане могут сообщить о фактах коррупции;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Liberation Serif" panose="02020603050405020304" pitchFamily="18" charset="0"/>
              </a:rPr>
              <a:t>Номер «телефона доверия»  8(34372) 2-17-53;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Liberation Serif" panose="02020603050405020304" pitchFamily="18" charset="0"/>
              </a:rPr>
              <a:t>За отчетный период сообщений на    «телефон доверия» не поступало.</a:t>
            </a:r>
          </a:p>
        </p:txBody>
      </p:sp>
    </p:spTree>
    <p:extLst>
      <p:ext uri="{BB962C8B-B14F-4D97-AF65-F5344CB8AC3E}">
        <p14:creationId xmlns:p14="http://schemas.microsoft.com/office/powerpoint/2010/main" val="32618204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4" y="461554"/>
            <a:ext cx="8259490" cy="1132116"/>
          </a:xfrm>
        </p:spPr>
        <p:txBody>
          <a:bodyPr>
            <a:normAutofit/>
          </a:bodyPr>
          <a:lstStyle/>
          <a:p>
            <a:pPr algn="ctr"/>
            <a:r>
              <a:rPr lang="ru-RU" sz="2000" dirty="0">
                <a:latin typeface="Liberation Serif" panose="02020603050405020304" pitchFamily="18" charset="0"/>
              </a:rPr>
              <a:t>Итоги  выполнения плана </a:t>
            </a:r>
            <a:br>
              <a:rPr lang="ru-RU" sz="2000" dirty="0">
                <a:latin typeface="Liberation Serif" panose="02020603050405020304" pitchFamily="18" charset="0"/>
              </a:rPr>
            </a:br>
            <a:r>
              <a:rPr lang="ru-RU" sz="2000" dirty="0">
                <a:latin typeface="Liberation Serif" panose="02020603050405020304" pitchFamily="18" charset="0"/>
              </a:rPr>
              <a:t>мероприятий по противодействию коррупции в 2025 году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4213" y="2090057"/>
            <a:ext cx="9539650" cy="3904343"/>
          </a:xfrm>
        </p:spPr>
        <p:txBody>
          <a:bodyPr>
            <a:normAutofit fontScale="925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отсутствие обращений граждан о фактах совершения коррупционных правонарушений работниками учреждения;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отсутствие уведомлений (обращений) о фактах конфликтов интересов среди работников;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повышение уровня грамотности  работников и получателей социальных услуг  по вопросам антикоррупционного законодательства;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 открытость и доступность информации об учреждении  на официальном сайте ГАУ «КЦСОН </a:t>
            </a:r>
            <a:r>
              <a:rPr lang="ru-RU" dirty="0" err="1">
                <a:solidFill>
                  <a:schemeClr val="tx1"/>
                </a:solidFill>
                <a:latin typeface="Liberation Serif" panose="02020603050405020304" pitchFamily="18" charset="0"/>
              </a:rPr>
              <a:t>Пышминского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 района»,  сайте ГМУ,  официальных страница ВК, ОК;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актуализация локальных нормативных актов по противодействию коррупции;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устойчивый высокий уровень рейтинга учреждения в </a:t>
            </a:r>
            <a:r>
              <a:rPr lang="ru-RU" dirty="0" err="1">
                <a:solidFill>
                  <a:schemeClr val="tx1"/>
                </a:solidFill>
                <a:latin typeface="Liberation Serif" panose="02020603050405020304" pitchFamily="18" charset="0"/>
              </a:rPr>
              <a:t>Пышминском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 муниципальном округе;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полное отсутствие фактов коррупции в учреждении.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5947983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417</TotalTime>
  <Words>493</Words>
  <Application>Microsoft Office PowerPoint</Application>
  <PresentationFormat>Широкоэкранный</PresentationFormat>
  <Paragraphs>44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Liberation Serif</vt:lpstr>
      <vt:lpstr>Trebuchet MS</vt:lpstr>
      <vt:lpstr>Wingdings 3</vt:lpstr>
      <vt:lpstr>Аспект</vt:lpstr>
      <vt:lpstr>Презентация PowerPoint</vt:lpstr>
      <vt:lpstr>Работа по противодействию коррупции  осуществляется на основании:</vt:lpstr>
      <vt:lpstr>В учреждении создана комиссия  по противодействию коррупции </vt:lpstr>
      <vt:lpstr> Комиссией по противодействию коррупции   в 2025 году проведено 4 заседания, рассмотрены следующие вопросы:</vt:lpstr>
      <vt:lpstr>В целях  обеспечения открытости деятельности учреждения  в сфере противодействия коррупции на официальном сайте учреждения    создан раздел  «Противодействие коррупции».  Все сведения актуализированы.</vt:lpstr>
      <vt:lpstr>В рамках исполнения плана мероприятий по противодействию  коррупции   в   2025 году проведено  разъяснение и ознакомление   под роспись работников  с локальными  актами  по вопросам противодействия коррупции</vt:lpstr>
      <vt:lpstr>Информационный стенд  ГАУ «КЦСОН Пышминского района»  о противодействии коррупции актуализируется своевременно</vt:lpstr>
      <vt:lpstr> Памятки  для социального работника  и получателя социальных услуг</vt:lpstr>
      <vt:lpstr>Организация работы «Телефона доверия»    </vt:lpstr>
      <vt:lpstr>Итоги  выполнения плана  мероприятий по противодействию коррупции в 2025 году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ЗамДиректора</dc:creator>
  <cp:lastModifiedBy>Cab10PC3</cp:lastModifiedBy>
  <cp:revision>72</cp:revision>
  <dcterms:created xsi:type="dcterms:W3CDTF">2023-01-18T05:58:16Z</dcterms:created>
  <dcterms:modified xsi:type="dcterms:W3CDTF">2026-01-15T11:36:13Z</dcterms:modified>
</cp:coreProperties>
</file>