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3" r:id="rId1"/>
  </p:sldMasterIdLst>
  <p:notesMasterIdLst>
    <p:notesMasterId r:id="rId11"/>
  </p:notesMasterIdLst>
  <p:sldIdLst>
    <p:sldId id="256" r:id="rId2"/>
    <p:sldId id="257" r:id="rId3"/>
    <p:sldId id="259" r:id="rId4"/>
    <p:sldId id="258" r:id="rId5"/>
    <p:sldId id="260" r:id="rId6"/>
    <p:sldId id="261" r:id="rId7"/>
    <p:sldId id="265" r:id="rId8"/>
    <p:sldId id="266" r:id="rId9"/>
    <p:sldId id="263" r:id="rId10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5D1203"/>
    <a:srgbClr val="4F43EF"/>
    <a:srgbClr val="2BB2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96" y="-5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27DB4D-64DE-41C2-BA80-D89B27A0160F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91DF354-7278-4DF9-B596-DFC769AA0F52}" type="pres">
      <dgm:prSet presAssocID="{7927DB4D-64DE-41C2-BA80-D89B27A0160F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</dgm:ptLst>
  <dgm:cxnLst>
    <dgm:cxn modelId="{B3FDA73D-413C-44BC-81EA-0F9FE35A40D7}" type="presOf" srcId="{7927DB4D-64DE-41C2-BA80-D89B27A0160F}" destId="{C91DF354-7278-4DF9-B596-DFC769AA0F52}" srcOrd="0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D007C-2CF7-49F1-9B16-242283509ADC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3895AD-C8CA-42E9-98E1-C36C7B5026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127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3895AD-C8CA-42E9-98E1-C36C7B502660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137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5019" y="4953000"/>
            <a:ext cx="12197020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6E7A30D-C50B-4DBE-B6AE-967F434D693B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4848907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4600352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969376" y="6407944"/>
            <a:ext cx="2560320" cy="365760"/>
          </a:xfrm>
        </p:spPr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6E7A30D-C50B-4DBE-B6AE-967F434D693B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5840097" y="6407945"/>
            <a:ext cx="313424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955249" y="5001994"/>
            <a:ext cx="5069337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71414" y="5785023"/>
            <a:ext cx="5069337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2315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11552149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11303595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955249" y="5001994"/>
            <a:ext cx="5069337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71414" y="5785023"/>
            <a:ext cx="5069337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12315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6E7A30D-C50B-4DBE-B6AE-967F434D693B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6888" y="510639"/>
            <a:ext cx="10889673" cy="1935678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endParaRPr lang="ru-RU" sz="2200" dirty="0">
              <a:solidFill>
                <a:srgbClr val="5D1203"/>
              </a:solidFill>
              <a:effectLst/>
              <a:latin typeface="Liberation Serif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5029" y="2683824"/>
            <a:ext cx="9132124" cy="1923802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</a:pPr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О выполнении Плана мероприятий </a:t>
            </a:r>
          </a:p>
          <a:p>
            <a:pPr algn="ctr">
              <a:spcBef>
                <a:spcPts val="0"/>
              </a:spcBef>
            </a:pPr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по </a:t>
            </a:r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противодействию </a:t>
            </a:r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коррупции </a:t>
            </a:r>
            <a:endParaRPr lang="ru-RU" sz="2800" b="1" i="1" dirty="0" smtClean="0">
              <a:solidFill>
                <a:schemeClr val="accent5">
                  <a:lumMod val="75000"/>
                </a:schemeClr>
              </a:solidFill>
              <a:latin typeface="Liberation Serif" panose="02020603050405020304" pitchFamily="18" charset="0"/>
              <a:ea typeface="+mj-ea"/>
              <a:cs typeface="+mj-cs"/>
            </a:endParaRPr>
          </a:p>
          <a:p>
            <a:pPr algn="ctr">
              <a:spcBef>
                <a:spcPts val="0"/>
              </a:spcBef>
            </a:pPr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за </a:t>
            </a:r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2025  </a:t>
            </a:r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год</a:t>
            </a:r>
            <a:endParaRPr lang="ru-RU" sz="2800" b="1" i="1" dirty="0">
              <a:solidFill>
                <a:schemeClr val="accent5">
                  <a:lumMod val="75000"/>
                </a:schemeClr>
              </a:solidFill>
              <a:latin typeface="Liberation Serif" panose="02020603050405020304" pitchFamily="18" charset="0"/>
              <a:ea typeface="+mj-ea"/>
              <a:cs typeface="+mj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92373" y="756543"/>
            <a:ext cx="10470432" cy="16185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</a:br>
            <a:r>
              <a:rPr kumimoji="0" lang="ru-RU" sz="93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/>
            </a:r>
            <a:br>
              <a:rPr kumimoji="0" lang="ru-RU" sz="93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</a:br>
            <a:r>
              <a:rPr kumimoji="0" lang="ru-RU" sz="1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42F1A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>Государственное автономное учреждение социального обслуживания Свердловской области «Комплексный центр социального обслуживания населения города Краснотурьинска» </a:t>
            </a:r>
            <a:endParaRPr kumimoji="0" lang="ru-RU" sz="11200" b="1" i="0" u="none" strike="noStrike" kern="1200" cap="none" spc="0" normalizeH="0" baseline="0" noProof="0" dirty="0">
              <a:ln>
                <a:noFill/>
              </a:ln>
              <a:solidFill>
                <a:srgbClr val="C42F1A"/>
              </a:solidFill>
              <a:effectLst/>
              <a:uLnTx/>
              <a:uFillTx/>
              <a:latin typeface="Liberation Serif" panose="02020603050405020304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448548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2740" y="1764146"/>
            <a:ext cx="8915400" cy="4535055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Нормативно-правовое обеспечение деятельности по противодействию коррупции;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Повышение эффективности деятельности по противодействию коррупции;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Мониторинг состояния и эффективности  противодействия коррупции;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Организация работы по предупреждению коррупции в управлениях социальной политики и подведомственных учреждениях;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Выполнение национального плана противодействия коррупции;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Совершенствование кадровой  работы по профилактике коррупционных и иных правонарушений;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Работа с обращениями граждан и организаций по фактам коррупции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Обеспечение открытости деятельности органов социальной защиты населения Свердловской области в сфере противодействия коррупции;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Устранение необоснованных запретов и ограничений в области экономической деятельности, повышение доступности и качества предоставления государственных услуг.</a:t>
            </a: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7493" y="282364"/>
            <a:ext cx="8890721" cy="1332680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Основные направления работы в целях выполнения плана мероприятий по противодействию коррупции за 2022 год</a:t>
            </a:r>
            <a:endParaRPr lang="ru-RU" sz="2400" b="1" dirty="0">
              <a:solidFill>
                <a:srgbClr val="FF0000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9042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21528" y="1742260"/>
            <a:ext cx="8257309" cy="599560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2">
                <a:lumMod val="75000"/>
              </a:schemeClr>
            </a:solidFill>
          </a:ln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Мониторинг состояния и эффективности противодействия коррупции, анализ реализации Плана по противодействию коррупции</a:t>
            </a:r>
            <a:endParaRPr lang="ru-RU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5819" y="282894"/>
            <a:ext cx="9084685" cy="1130270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Liberation Serif" panose="02020603050405020304" pitchFamily="18" charset="0"/>
              </a:rPr>
              <a:t>Контроль за исполнением мер </a:t>
            </a:r>
            <a:r>
              <a:rPr lang="ru-RU" sz="28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по </a:t>
            </a:r>
            <a:br>
              <a:rPr lang="ru-RU" sz="28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предупреждению  коррупции </a:t>
            </a:r>
            <a:endParaRPr lang="ru-RU" sz="2800" b="1" dirty="0">
              <a:solidFill>
                <a:srgbClr val="FF000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2521527" y="2558071"/>
            <a:ext cx="8257311" cy="59956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Социологический опрос уровня  восприятия коррупции </a:t>
            </a:r>
            <a:endParaRPr lang="ru-RU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521527" y="3423278"/>
            <a:ext cx="8257311" cy="59956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Анализ практики применения организационных, разъяснительных и иных мер по недопущению должностными лицами коррупционного поведения </a:t>
            </a:r>
            <a:endParaRPr lang="ru-RU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521527" y="4380446"/>
            <a:ext cx="8257311" cy="59956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</a:r>
            <a:endParaRPr lang="ru-RU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2521527" y="5196257"/>
            <a:ext cx="8257311" cy="59956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Рассмотрение правоприменительной практики по результатам вступивших в законную  силу решений судов </a:t>
            </a:r>
            <a:endParaRPr lang="ru-RU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809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6217" y="1199408"/>
            <a:ext cx="9010795" cy="4417621"/>
          </a:xfrm>
          <a:blipFill>
            <a:blip r:embed="rId3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2057400" lvl="8" indent="0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Liberation Serif" panose="02020603050405020304" pitchFamily="18" charset="0"/>
              </a:rPr>
              <a:t>конфликт </a:t>
            </a:r>
            <a:r>
              <a:rPr lang="ru-RU" sz="2000" b="1" dirty="0">
                <a:solidFill>
                  <a:srgbClr val="002060"/>
                </a:solidFill>
                <a:latin typeface="Liberation Serif" panose="02020603050405020304" pitchFamily="18" charset="0"/>
              </a:rPr>
              <a:t>интересов и порядок его урегулирования;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>
                <a:solidFill>
                  <a:srgbClr val="002060"/>
                </a:solidFill>
                <a:latin typeface="Liberation Serif" panose="02020603050405020304" pitchFamily="18" charset="0"/>
              </a:rPr>
              <a:t>получение подарка, сдача и оценка подарка, реализация (выкупа) и зачисление средств, вырученных от его реализации;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>
                <a:solidFill>
                  <a:srgbClr val="002060"/>
                </a:solidFill>
                <a:latin typeface="Liberation Serif" panose="02020603050405020304" pitchFamily="18" charset="0"/>
              </a:rPr>
              <a:t>уведомления представителя нанимателя при прохождении государственной гражданской службы;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>
                <a:solidFill>
                  <a:srgbClr val="002060"/>
                </a:solidFill>
                <a:latin typeface="Liberation Serif" panose="02020603050405020304" pitchFamily="18" charset="0"/>
              </a:rPr>
              <a:t>типичные случаи неправомерного поведения, меры ответственности;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>
                <a:solidFill>
                  <a:srgbClr val="002060"/>
                </a:solidFill>
                <a:latin typeface="Liberation Serif" panose="02020603050405020304" pitchFamily="18" charset="0"/>
              </a:rPr>
              <a:t>представление сведений об адресах сайтов и (или) страниц сайтов в информационно-телекоммуникационной сети «Интернет», на которых размещалась общедоступная информация, а также данные, позволяющие идентифицировать государственного гражданского </a:t>
            </a:r>
            <a:r>
              <a:rPr lang="ru-RU" sz="2000" b="1" dirty="0" smtClean="0">
                <a:solidFill>
                  <a:srgbClr val="002060"/>
                </a:solidFill>
                <a:latin typeface="Liberation Serif" panose="02020603050405020304" pitchFamily="18" charset="0"/>
              </a:rPr>
              <a:t>служащего</a:t>
            </a:r>
            <a:r>
              <a:rPr lang="ru-RU" sz="2000" b="1" dirty="0">
                <a:solidFill>
                  <a:srgbClr val="002060"/>
                </a:solidFill>
                <a:latin typeface="Liberation Serif" panose="02020603050405020304" pitchFamily="18" charset="0"/>
              </a:rPr>
              <a:t>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4813" y="402437"/>
            <a:ext cx="8915400" cy="641272"/>
          </a:xfrm>
          <a:blipFill>
            <a:blip r:embed="rId4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Реализация запланированных мероприятий на </a:t>
            </a:r>
            <a:r>
              <a:rPr lang="ru-RU" sz="28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2022 год</a:t>
            </a:r>
            <a:endParaRPr lang="ru-RU" sz="2800" dirty="0">
              <a:solidFill>
                <a:srgbClr val="5D1203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1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Овал 21"/>
          <p:cNvSpPr/>
          <p:nvPr/>
        </p:nvSpPr>
        <p:spPr>
          <a:xfrm>
            <a:off x="3422263" y="2846872"/>
            <a:ext cx="5575852" cy="270344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1039908"/>
              </p:ext>
            </p:extLst>
          </p:nvPr>
        </p:nvGraphicFramePr>
        <p:xfrm>
          <a:off x="1810327" y="2216152"/>
          <a:ext cx="8914823" cy="859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324933"/>
            <a:ext cx="9694287" cy="1352472"/>
          </a:xfrm>
          <a:blipFill>
            <a:blip r:embed="rId7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Организация </a:t>
            </a:r>
            <a:r>
              <a:rPr lang="ru-RU" sz="2000" b="1" dirty="0">
                <a:solidFill>
                  <a:srgbClr val="5D1203"/>
                </a:solidFill>
                <a:latin typeface="Liberation Serif" panose="02020603050405020304" pitchFamily="18" charset="0"/>
              </a:rPr>
              <a:t>работы </a:t>
            </a:r>
            <a: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комиссии по соблюдению </a:t>
            </a:r>
            <a:b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требований к служебному поведению и урегулированию </a:t>
            </a:r>
            <a:b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конфликта интересов в Управлении социальной</a:t>
            </a:r>
            <a:b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 политики по городу Краснотурьинску</a:t>
            </a:r>
            <a:endParaRPr lang="ru-RU" sz="2000" dirty="0">
              <a:solidFill>
                <a:srgbClr val="5D1203"/>
              </a:solidFill>
              <a:latin typeface="Liberation Serif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914401" y="1757548"/>
            <a:ext cx="3942608" cy="3669475"/>
          </a:xfrm>
          <a:prstGeom prst="ellipse">
            <a:avLst/>
          </a:prstGeom>
          <a:blipFill>
            <a:blip r:embed="rId8"/>
            <a:tile tx="0" ty="0" sx="100000" sy="100000" flip="none" algn="tl"/>
          </a:blip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2024 </a:t>
            </a:r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год 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состоялось   заседание комиссии, на котором был рассмотрен вопрос по соблюдению требований к служебному поведению и урегулированию конфликта интересов. (нарушений выявлено не было)</a:t>
            </a:r>
            <a:endParaRPr lang="ru-RU" dirty="0"/>
          </a:p>
        </p:txBody>
      </p:sp>
      <p:sp>
        <p:nvSpPr>
          <p:cNvPr id="23" name="Овал 22"/>
          <p:cNvSpPr/>
          <p:nvPr/>
        </p:nvSpPr>
        <p:spPr>
          <a:xfrm>
            <a:off x="6542698" y="1971304"/>
            <a:ext cx="4976367" cy="3705101"/>
          </a:xfrm>
          <a:prstGeom prst="ellipse">
            <a:avLst/>
          </a:prstGeom>
          <a:blipFill>
            <a:blip r:embed="rId8"/>
            <a:tile tx="0" ty="0" sx="100000" sy="100000" flip="none" algn="tl"/>
          </a:blip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2025 </a:t>
            </a:r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год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состоялось заседание комиссии, на котором был  рассмотрен вопрос о правилах обмена деловыми подарками и знаками делового гостеприимства (конфликта  интересов выявлено не было)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291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8157" y="498764"/>
            <a:ext cx="10388332" cy="1559626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ru-RU" sz="2800" dirty="0">
                <a:solidFill>
                  <a:srgbClr val="FF0000"/>
                </a:solidFill>
                <a:effectLst/>
                <a:latin typeface="Liberation Serif" panose="02020603050405020304" pitchFamily="18" charset="0"/>
              </a:rPr>
              <a:t>Сведения о проверке достоверности сведений, представленных гражданскими служащими за </a:t>
            </a:r>
            <a:r>
              <a:rPr lang="ru-RU" sz="2800" dirty="0" smtClean="0">
                <a:solidFill>
                  <a:srgbClr val="FF0000"/>
                </a:solidFill>
                <a:effectLst/>
                <a:latin typeface="Liberation Serif" panose="02020603050405020304" pitchFamily="18" charset="0"/>
              </a:rPr>
              <a:t>2025 </a:t>
            </a:r>
            <a:r>
              <a:rPr lang="ru-RU" sz="2800" dirty="0">
                <a:solidFill>
                  <a:srgbClr val="FF0000"/>
                </a:solidFill>
                <a:effectLst/>
                <a:latin typeface="Liberation Serif" panose="02020603050405020304" pitchFamily="18" charset="0"/>
              </a:rPr>
              <a:t>год </a:t>
            </a:r>
            <a:endParaRPr lang="ru-RU" sz="2800" b="1" dirty="0">
              <a:solidFill>
                <a:srgbClr val="FF000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588821" y="2743857"/>
            <a:ext cx="9169072" cy="343527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sz="2400" dirty="0" smtClean="0">
              <a:latin typeface="Liberation Serif" panose="02020603050405020304" pitchFamily="18" charset="0"/>
            </a:endParaRPr>
          </a:p>
          <a:p>
            <a:endParaRPr lang="ru-RU" sz="2400" dirty="0">
              <a:latin typeface="Liberation Serif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44436" y="2291937"/>
            <a:ext cx="9144000" cy="4057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ru-RU" sz="2400" dirty="0">
                <a:solidFill>
                  <a:srgbClr val="0070C0"/>
                </a:solidFill>
                <a:latin typeface="Liberation Serif" panose="02020603050405020304" pitchFamily="18" charset="0"/>
              </a:rPr>
              <a:t>Количество гражданских служащих, в отношении которых применены меры юридической ответственности – 0 человек;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endParaRPr lang="ru-RU" sz="2400" dirty="0">
              <a:solidFill>
                <a:srgbClr val="0070C0"/>
              </a:solidFill>
              <a:latin typeface="Liberation Serif" panose="02020603050405020304" pitchFamily="18" charset="0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ru-RU" sz="2400" dirty="0">
                <a:solidFill>
                  <a:srgbClr val="0070C0"/>
                </a:solidFill>
                <a:latin typeface="Liberation Serif" panose="02020603050405020304" pitchFamily="18" charset="0"/>
              </a:rPr>
              <a:t>Количество гражданских служащих, в отношении которых установлены факты предоставления недостоверных сведений – 0 человек;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endParaRPr lang="ru-RU" sz="2400" dirty="0">
              <a:solidFill>
                <a:srgbClr val="0070C0"/>
              </a:solidFill>
              <a:latin typeface="Liberation Serif" panose="02020603050405020304" pitchFamily="18" charset="0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ru-RU" sz="2400" dirty="0">
                <a:solidFill>
                  <a:srgbClr val="0070C0"/>
                </a:solidFill>
                <a:latin typeface="Liberation Serif" panose="02020603050405020304" pitchFamily="18" charset="0"/>
              </a:rPr>
              <a:t>Количество проведенных проверок – 0.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endParaRPr lang="ru-RU" sz="2400" dirty="0">
              <a:solidFill>
                <a:srgbClr val="0070C0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37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3" y="624110"/>
            <a:ext cx="8915400" cy="1509490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ru-RU" sz="2500" dirty="0">
                <a:solidFill>
                  <a:srgbClr val="C00000"/>
                </a:solidFill>
                <a:effectLst/>
                <a:latin typeface="Liberation Serif" panose="02020603050405020304" pitchFamily="18" charset="0"/>
              </a:rPr>
              <a:t>Результаты деятельности ГАУ «КЦСОН </a:t>
            </a:r>
            <a:br>
              <a:rPr lang="ru-RU" sz="2500" dirty="0">
                <a:solidFill>
                  <a:srgbClr val="C00000"/>
                </a:solidFill>
                <a:effectLst/>
                <a:latin typeface="Liberation Serif" panose="02020603050405020304" pitchFamily="18" charset="0"/>
              </a:rPr>
            </a:br>
            <a:r>
              <a:rPr lang="ru-RU" sz="2500" dirty="0">
                <a:solidFill>
                  <a:srgbClr val="C00000"/>
                </a:solidFill>
                <a:effectLst/>
                <a:latin typeface="Liberation Serif" panose="02020603050405020304" pitchFamily="18" charset="0"/>
              </a:rPr>
              <a:t>г. Краснотурьинска» в рамках работы с обращениями граждан и организаций по фактам коррупции за </a:t>
            </a:r>
            <a:r>
              <a:rPr lang="ru-RU" sz="2500" dirty="0" smtClean="0">
                <a:solidFill>
                  <a:srgbClr val="C00000"/>
                </a:solidFill>
                <a:effectLst/>
                <a:latin typeface="Liberation Serif" panose="02020603050405020304" pitchFamily="18" charset="0"/>
              </a:rPr>
              <a:t>2025 </a:t>
            </a:r>
            <a:r>
              <a:rPr lang="ru-RU" sz="2500" dirty="0">
                <a:solidFill>
                  <a:srgbClr val="C00000"/>
                </a:solidFill>
                <a:effectLst/>
                <a:latin typeface="Liberation Serif" panose="02020603050405020304" pitchFamily="18" charset="0"/>
              </a:rPr>
              <a:t>год</a:t>
            </a:r>
            <a:endParaRPr lang="ru-RU" sz="2800" b="1" dirty="0">
              <a:solidFill>
                <a:srgbClr val="5D1203"/>
              </a:solidFill>
              <a:latin typeface="Liberation Serif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9345" y="3565237"/>
            <a:ext cx="3232728" cy="16440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rgbClr val="C00000"/>
                </a:solidFill>
                <a:latin typeface="Liberation Sans" panose="020B0604020202020204" pitchFamily="34" charset="0"/>
              </a:rPr>
              <a:t>2023 </a:t>
            </a:r>
            <a:r>
              <a:rPr lang="ru-RU" sz="2400" u="sng" dirty="0" smtClean="0">
                <a:solidFill>
                  <a:srgbClr val="C00000"/>
                </a:solidFill>
                <a:latin typeface="Liberation Sans" panose="020B0604020202020204" pitchFamily="34" charset="0"/>
              </a:rPr>
              <a:t>год</a:t>
            </a:r>
          </a:p>
          <a:p>
            <a:pPr algn="ctr"/>
            <a:endParaRPr lang="ru-RU" dirty="0" smtClean="0">
              <a:solidFill>
                <a:srgbClr val="C00000"/>
              </a:solidFill>
            </a:endParaRPr>
          </a:p>
          <a:p>
            <a:pPr algn="ctr"/>
            <a:r>
              <a:rPr lang="ru-RU" sz="1400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rgbClr val="C00000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534401" y="3565236"/>
            <a:ext cx="3232728" cy="16440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rgbClr val="C00000"/>
                </a:solidFill>
                <a:latin typeface="Liberation Sans" panose="020B0604020202020204" pitchFamily="34" charset="0"/>
              </a:rPr>
              <a:t>2025 </a:t>
            </a:r>
            <a:r>
              <a:rPr lang="ru-RU" sz="2400" u="sng" dirty="0" smtClean="0">
                <a:solidFill>
                  <a:srgbClr val="C00000"/>
                </a:solidFill>
                <a:latin typeface="Liberation Sans" panose="020B0604020202020204" pitchFamily="34" charset="0"/>
              </a:rPr>
              <a:t>год</a:t>
            </a:r>
          </a:p>
          <a:p>
            <a:pPr algn="ctr"/>
            <a:endParaRPr lang="ru-RU" dirty="0" smtClean="0">
              <a:solidFill>
                <a:srgbClr val="C00000"/>
              </a:solidFill>
            </a:endParaRPr>
          </a:p>
          <a:p>
            <a:pPr algn="ctr"/>
            <a:r>
              <a:rPr lang="ru-RU" sz="1400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rgbClr val="C00000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96873" y="3565236"/>
            <a:ext cx="3232728" cy="16440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rgbClr val="C00000"/>
                </a:solidFill>
                <a:latin typeface="Liberation Sans" panose="020B0604020202020204" pitchFamily="34" charset="0"/>
              </a:rPr>
              <a:t>2024 </a:t>
            </a:r>
            <a:r>
              <a:rPr lang="ru-RU" sz="2400" u="sng" dirty="0" smtClean="0">
                <a:solidFill>
                  <a:srgbClr val="C00000"/>
                </a:solidFill>
                <a:latin typeface="Liberation Sans" panose="020B0604020202020204" pitchFamily="34" charset="0"/>
              </a:rPr>
              <a:t>год</a:t>
            </a:r>
          </a:p>
          <a:p>
            <a:pPr algn="ctr"/>
            <a:endParaRPr lang="ru-RU" dirty="0" smtClean="0">
              <a:solidFill>
                <a:srgbClr val="C00000"/>
              </a:solidFill>
            </a:endParaRPr>
          </a:p>
          <a:p>
            <a:pPr algn="ctr"/>
            <a:r>
              <a:rPr lang="ru-RU" sz="1400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rgbClr val="C00000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16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5073" y="154379"/>
            <a:ext cx="8911687" cy="1270659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C00000"/>
                </a:solidFill>
                <a:effectLst/>
                <a:latin typeface="Liberation Serif" panose="02020603050405020304" pitchFamily="18" charset="0"/>
              </a:rPr>
              <a:t>Обеспечение доступа к информации </a:t>
            </a:r>
            <a:br>
              <a:rPr lang="ru-RU" sz="2400" dirty="0">
                <a:solidFill>
                  <a:srgbClr val="C00000"/>
                </a:solidFill>
                <a:effectLst/>
                <a:latin typeface="Liberation Serif" panose="02020603050405020304" pitchFamily="18" charset="0"/>
              </a:rPr>
            </a:br>
            <a:r>
              <a:rPr lang="ru-RU" sz="2400" dirty="0">
                <a:solidFill>
                  <a:srgbClr val="C00000"/>
                </a:solidFill>
                <a:effectLst/>
                <a:latin typeface="Liberation Serif" panose="02020603050405020304" pitchFamily="18" charset="0"/>
              </a:rPr>
              <a:t>о деятельности ГАУ «КЦСОН г. Краснотурьинска» </a:t>
            </a:r>
            <a:endParaRPr lang="ru-RU" sz="2400" dirty="0">
              <a:solidFill>
                <a:srgbClr val="5D1203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020" y="1580314"/>
            <a:ext cx="5384358" cy="4703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6099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660862"/>
            <a:ext cx="10911840" cy="105156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Прием обращений граждан и организаций  по вопросам коррупции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Блок-схема: знак завершения 10"/>
          <p:cNvSpPr/>
          <p:nvPr/>
        </p:nvSpPr>
        <p:spPr>
          <a:xfrm>
            <a:off x="3559957" y="1917208"/>
            <a:ext cx="5828145" cy="674255"/>
          </a:xfrm>
          <a:prstGeom prst="flowChartTerminator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   </a:t>
            </a:r>
            <a:r>
              <a:rPr lang="ru-RU" sz="2000" b="1" dirty="0" smtClean="0">
                <a:latin typeface="Liberation Serif" panose="02020603050405020304" pitchFamily="18" charset="0"/>
              </a:rPr>
              <a:t>В письменном виде</a:t>
            </a:r>
            <a:endParaRPr lang="ru-RU" sz="2000" b="1" dirty="0">
              <a:latin typeface="Liberation Serif" panose="02020603050405020304" pitchFamily="18" charset="0"/>
            </a:endParaRPr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3595582" y="2891644"/>
            <a:ext cx="5828147" cy="674255"/>
          </a:xfrm>
          <a:prstGeom prst="flowChartTerminator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 </a:t>
            </a:r>
            <a:r>
              <a:rPr lang="ru-RU" sz="2000" b="1" dirty="0" smtClean="0">
                <a:latin typeface="Liberation Serif" panose="02020603050405020304" pitchFamily="18" charset="0"/>
              </a:rPr>
              <a:t>В электронном виде на официальном сайте в сети Интернет</a:t>
            </a:r>
            <a:endParaRPr lang="ru-RU" sz="2000" b="1" dirty="0">
              <a:latin typeface="Liberation Serif" panose="02020603050405020304" pitchFamily="18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18213" y="3854202"/>
            <a:ext cx="6626431" cy="789050"/>
          </a:xfrm>
          <a:prstGeom prst="flowChartTerminator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Liberation Serif" panose="02020603050405020304" pitchFamily="18" charset="0"/>
                <a:sym typeface="Wingdings 2" panose="05020102010507070707" pitchFamily="18" charset="2"/>
              </a:rPr>
              <a:t></a:t>
            </a:r>
            <a:r>
              <a:rPr lang="ru-RU" dirty="0">
                <a:latin typeface="Liberation Serif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ru-RU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ru-RU" sz="1900" b="1" dirty="0" smtClean="0">
                <a:latin typeface="Liberation Serif" panose="02020603050405020304" pitchFamily="18" charset="0"/>
              </a:rPr>
              <a:t>По «телефону доверия» по вопросам противодействия </a:t>
            </a:r>
            <a:r>
              <a:rPr lang="ru-RU" sz="1900" b="1" smtClean="0">
                <a:latin typeface="Liberation Serif" panose="02020603050405020304" pitchFamily="18" charset="0"/>
              </a:rPr>
              <a:t>коррупции 8(34384)6-89-01, 3-48-31</a:t>
            </a:r>
            <a:endParaRPr lang="ru-RU" sz="1900" b="1" dirty="0">
              <a:latin typeface="Liberation Serif" panose="02020603050405020304" pitchFamily="18" charset="0"/>
            </a:endParaRPr>
          </a:p>
        </p:txBody>
      </p:sp>
      <p:sp>
        <p:nvSpPr>
          <p:cNvPr id="14" name="Блок-схема: знак завершения 13"/>
          <p:cNvSpPr/>
          <p:nvPr/>
        </p:nvSpPr>
        <p:spPr>
          <a:xfrm>
            <a:off x="3823857" y="4983020"/>
            <a:ext cx="5828145" cy="674255"/>
          </a:xfrm>
          <a:prstGeom prst="flowChartTerminator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  </a:t>
            </a:r>
            <a:r>
              <a:rPr lang="ru-RU" sz="2000" b="1" dirty="0" smtClean="0">
                <a:latin typeface="Liberation Serif" panose="02020603050405020304" pitchFamily="18" charset="0"/>
              </a:rPr>
              <a:t>На личном приеме граждан</a:t>
            </a:r>
            <a:endParaRPr lang="ru-RU" sz="2000" b="1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8058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602</TotalTime>
  <Words>456</Words>
  <Application>Microsoft Office PowerPoint</Application>
  <PresentationFormat>Произвольный</PresentationFormat>
  <Paragraphs>57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Открытая</vt:lpstr>
      <vt:lpstr>          </vt:lpstr>
      <vt:lpstr>Основные направления работы в целях выполнения плана мероприятий по противодействию коррупции за 2022 год</vt:lpstr>
      <vt:lpstr>Контроль за исполнением мер по  предупреждению  коррупции </vt:lpstr>
      <vt:lpstr>Реализация запланированных мероприятий на 2022 год</vt:lpstr>
      <vt:lpstr>Организация работы комиссии по соблюдению  требований к служебному поведению и урегулированию  конфликта интересов в Управлении социальной  политики по городу Краснотурьинску</vt:lpstr>
      <vt:lpstr>Сведения о проверке достоверности сведений, представленных гражданскими служащими за 2025 год </vt:lpstr>
      <vt:lpstr>Результаты деятельности ГАУ «КЦСОН  г. Краснотурьинска» в рамках работы с обращениями граждан и организаций по фактам коррупции за 2025 год</vt:lpstr>
      <vt:lpstr>Обеспечение доступа к информации  о деятельности ГАУ «КЦСОН г. Краснотурьинска» </vt:lpstr>
      <vt:lpstr>Прием обращений граждан и организаций  по вопросам коррупции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территориальный отраслевой исполнительный орган государственной власти Свердловской области - Управление социальной политики  Министерства социальной политики Свердловской области по городу Карпинску</dc:title>
  <dc:creator>Galya</dc:creator>
  <cp:lastModifiedBy>Doroshenko</cp:lastModifiedBy>
  <cp:revision>65</cp:revision>
  <cp:lastPrinted>2023-01-24T06:21:23Z</cp:lastPrinted>
  <dcterms:created xsi:type="dcterms:W3CDTF">2019-10-09T06:51:55Z</dcterms:created>
  <dcterms:modified xsi:type="dcterms:W3CDTF">2026-01-15T04:26:07Z</dcterms:modified>
</cp:coreProperties>
</file>