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7" r:id="rId1"/>
  </p:sldMasterIdLst>
  <p:notesMasterIdLst>
    <p:notesMasterId r:id="rId11"/>
  </p:notesMasterIdLst>
  <p:sldIdLst>
    <p:sldId id="256" r:id="rId2"/>
    <p:sldId id="259" r:id="rId3"/>
    <p:sldId id="257" r:id="rId4"/>
    <p:sldId id="258" r:id="rId5"/>
    <p:sldId id="260" r:id="rId6"/>
    <p:sldId id="261" r:id="rId7"/>
    <p:sldId id="266" r:id="rId8"/>
    <p:sldId id="267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832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437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483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65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543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8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03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939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750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956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3896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3118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0992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31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144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78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24.12.2025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229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8" r:id="rId1"/>
    <p:sldLayoutId id="2147484239" r:id="rId2"/>
    <p:sldLayoutId id="2147484240" r:id="rId3"/>
    <p:sldLayoutId id="2147484241" r:id="rId4"/>
    <p:sldLayoutId id="2147484242" r:id="rId5"/>
    <p:sldLayoutId id="2147484243" r:id="rId6"/>
    <p:sldLayoutId id="2147484244" r:id="rId7"/>
    <p:sldLayoutId id="2147484245" r:id="rId8"/>
    <p:sldLayoutId id="2147484246" r:id="rId9"/>
    <p:sldLayoutId id="2147484247" r:id="rId10"/>
    <p:sldLayoutId id="2147484248" r:id="rId11"/>
    <p:sldLayoutId id="2147484249" r:id="rId12"/>
    <p:sldLayoutId id="2147484250" r:id="rId13"/>
    <p:sldLayoutId id="2147484251" r:id="rId14"/>
    <p:sldLayoutId id="2147484252" r:id="rId15"/>
    <p:sldLayoutId id="21474842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15571" y="2614116"/>
            <a:ext cx="8915399" cy="142945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3600" b="1" i="1" spc="-5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j-ea"/>
                <a:cs typeface="+mj-cs"/>
              </a:rPr>
              <a:t>2025 </a:t>
            </a:r>
            <a:r>
              <a:rPr lang="ru-RU" sz="3600" b="1" i="1" spc="-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889" t="18117" r="17853" b="27056"/>
          <a:stretch/>
        </p:blipFill>
        <p:spPr>
          <a:xfrm>
            <a:off x="949569" y="360485"/>
            <a:ext cx="1292469" cy="10111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0266" y="589555"/>
            <a:ext cx="5917405" cy="1253834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Liberation Mono" panose="02070409020205020404" pitchFamily="49" charset="0"/>
              </a:rPr>
            </a:b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  <a:t> Свердловской области № </a:t>
            </a: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Liberation Serif" panose="02020603050405020304" pitchFamily="18" charset="0"/>
              </a:rPr>
              <a:t>11</a:t>
            </a:r>
            <a:endParaRPr lang="ru-RU" sz="1800" b="1" dirty="0">
              <a:solidFill>
                <a:schemeClr val="accent6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39" y="2382183"/>
            <a:ext cx="3473293" cy="26049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639" y="343056"/>
            <a:ext cx="8842991" cy="85370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Контроль за исполнением мер по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предупреждению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коррупции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17785" y="1187732"/>
            <a:ext cx="5134708" cy="1073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коррупции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778825" y="2438181"/>
            <a:ext cx="5134708" cy="1246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практики применения организационных, разъяснительных и иных мер по недопущению должностными лицами коррупционного поведения </a:t>
            </a:r>
          </a:p>
          <a:p>
            <a:pPr algn="ctr"/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778825" y="3921825"/>
            <a:ext cx="5134708" cy="1246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</a:p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617785" y="5405469"/>
            <a:ext cx="5134708" cy="933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781" y="-25581"/>
            <a:ext cx="7993274" cy="1579879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Liberation Serif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2024 год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673" y="1019825"/>
            <a:ext cx="8915400" cy="453505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Выполнение Национального плана противодействия коррупции на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2025-2028;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Нормативно-правовое обеспечение деятельности по противодействию коррупции;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повышение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эффективности деятельности по противодействию коррупции;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Совершенствование кадровой  работы по профилактике коррупционных и иных правонарушений;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Работа с обращениями граждан и организаций по фактам коррупции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473" t="1577" r="8728" b="5671"/>
          <a:stretch/>
        </p:blipFill>
        <p:spPr>
          <a:xfrm>
            <a:off x="3068516" y="4879729"/>
            <a:ext cx="5099539" cy="183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096" y="456719"/>
            <a:ext cx="8915400" cy="64127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Реализация запланированных мероприятий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2025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год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5355" t="5687" r="22393" b="3949"/>
          <a:stretch/>
        </p:blipFill>
        <p:spPr>
          <a:xfrm>
            <a:off x="8334796" y="2971801"/>
            <a:ext cx="2584940" cy="25146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156" y="1295972"/>
            <a:ext cx="9010794" cy="457194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заседание комиссии по соблюдению требований к служебному поведению государственных гражданских служащих Свердловской области и урегулированию конфликта интересов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сведений о доходах, расходах, имуществе и обязательствах имущественного характера и размещение их на сайте;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представителя нанимателя при прохождении государственной гражданской службы;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ассмотрение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ситуаций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неправомерного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поведения,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и соответствующие меры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ответственности;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05" y="337167"/>
            <a:ext cx="9694286" cy="1058157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Организация работы комиссии по соблюдению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требований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 служебному поведению и урегулированию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конфликта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интересов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в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Управлении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социальной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политики №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218" y="1648576"/>
            <a:ext cx="3173384" cy="1171833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2200" i="1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813167" y="2596445"/>
            <a:ext cx="2310853" cy="4122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2023 </a:t>
            </a:r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1</a:t>
            </a:r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813168" y="1406357"/>
            <a:ext cx="2310853" cy="4122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2025 </a:t>
            </a:r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</a:t>
            </a:r>
            <a:endParaRPr lang="ru-RU" sz="2400" b="1" spc="-50" dirty="0">
              <a:solidFill>
                <a:schemeClr val="tx1"/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813168" y="2001401"/>
            <a:ext cx="2310853" cy="4122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2024 </a:t>
            </a:r>
            <a:r>
              <a:rPr lang="ru-RU" sz="2400" b="1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1</a:t>
            </a:r>
            <a:endParaRPr lang="ru-RU" sz="2400" b="1" spc="-50" dirty="0">
              <a:solidFill>
                <a:schemeClr val="tx1"/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3"/>
            <a:endCxn id="9" idx="1"/>
          </p:cNvCxnSpPr>
          <p:nvPr/>
        </p:nvCxnSpPr>
        <p:spPr>
          <a:xfrm>
            <a:off x="3515602" y="2234493"/>
            <a:ext cx="1297565" cy="5680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3"/>
            <a:endCxn id="11" idx="1"/>
          </p:cNvCxnSpPr>
          <p:nvPr/>
        </p:nvCxnSpPr>
        <p:spPr>
          <a:xfrm flipV="1">
            <a:off x="3515602" y="2207539"/>
            <a:ext cx="1297566" cy="269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3"/>
            <a:endCxn id="10" idx="1"/>
          </p:cNvCxnSpPr>
          <p:nvPr/>
        </p:nvCxnSpPr>
        <p:spPr>
          <a:xfrm flipV="1">
            <a:off x="3515602" y="1612495"/>
            <a:ext cx="1297566" cy="6219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Рисунок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910" y="3164536"/>
            <a:ext cx="5163293" cy="3531002"/>
          </a:xfrm>
          <a:prstGeom prst="rect">
            <a:avLst/>
          </a:prstGeom>
        </p:spPr>
      </p:pic>
      <p:sp>
        <p:nvSpPr>
          <p:cNvPr id="45" name="Объект 2"/>
          <p:cNvSpPr txBox="1">
            <a:spLocks/>
          </p:cNvSpPr>
          <p:nvPr/>
        </p:nvSpPr>
        <p:spPr>
          <a:xfrm>
            <a:off x="7552591" y="3073661"/>
            <a:ext cx="4141177" cy="9598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На официальном сайте Управления социальной политики №11, размещается актуальная информация об итогах заседания комиссии</a:t>
            </a:r>
          </a:p>
          <a:p>
            <a:endParaRPr lang="ru-RU" dirty="0"/>
          </a:p>
        </p:txBody>
      </p:sp>
      <p:sp>
        <p:nvSpPr>
          <p:cNvPr id="49" name="Стрелка вниз 48"/>
          <p:cNvSpPr/>
          <p:nvPr/>
        </p:nvSpPr>
        <p:spPr>
          <a:xfrm rot="3709779">
            <a:off x="7159949" y="3614473"/>
            <a:ext cx="465992" cy="11781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731" y="263118"/>
            <a:ext cx="9864304" cy="1368137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Предоставление сведений о доходах,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расходах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, имуществе и обязательствах имущественного характера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b="363"/>
          <a:stretch/>
        </p:blipFill>
        <p:spPr>
          <a:xfrm>
            <a:off x="307731" y="1107831"/>
            <a:ext cx="7207156" cy="5020408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096920" y="2923471"/>
            <a:ext cx="2947959" cy="191255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800" dirty="0">
                <a:latin typeface="Liberation Serif" pitchFamily="18" charset="0"/>
              </a:rPr>
              <a:t>В </a:t>
            </a:r>
            <a:r>
              <a:rPr lang="ru-RU" sz="1800" dirty="0" smtClean="0">
                <a:latin typeface="Liberation Serif" pitchFamily="18" charset="0"/>
              </a:rPr>
              <a:t>2025 </a:t>
            </a:r>
            <a:r>
              <a:rPr lang="ru-RU" sz="1800" dirty="0">
                <a:latin typeface="Liberation Serif" pitchFamily="18" charset="0"/>
              </a:rPr>
              <a:t>году сведения о доходах, расходах, имуществе и обязательствах имущественного характера </a:t>
            </a:r>
            <a:r>
              <a:rPr lang="ru-RU" sz="1800" dirty="0" smtClean="0">
                <a:latin typeface="Liberation Serif" pitchFamily="18" charset="0"/>
              </a:rPr>
              <a:t>предоставили -  </a:t>
            </a:r>
            <a:br>
              <a:rPr lang="ru-RU" sz="1800" dirty="0" smtClean="0">
                <a:latin typeface="Liberation Serif" pitchFamily="18" charset="0"/>
              </a:rPr>
            </a:br>
            <a:r>
              <a:rPr lang="ru-RU" sz="1800" b="1" dirty="0" smtClean="0">
                <a:latin typeface="Liberation Serif" pitchFamily="18" charset="0"/>
              </a:rPr>
              <a:t>39 государственных гражданских служащих </a:t>
            </a:r>
            <a:r>
              <a:rPr lang="ru-RU" sz="1800" dirty="0" smtClean="0">
                <a:latin typeface="Liberation Serif" pitchFamily="18" charset="0"/>
              </a:rPr>
              <a:t>Управления </a:t>
            </a:r>
            <a:r>
              <a:rPr lang="ru-RU" sz="1800" dirty="0">
                <a:latin typeface="Liberation Serif" pitchFamily="18" charset="0"/>
              </a:rPr>
              <a:t>социальной политики № </a:t>
            </a:r>
            <a:r>
              <a:rPr lang="ru-RU" sz="1800" dirty="0" smtClean="0">
                <a:latin typeface="Liberation Serif" pitchFamily="18" charset="0"/>
              </a:rPr>
              <a:t>11</a:t>
            </a:r>
            <a:endParaRPr lang="ru-RU" sz="1800" dirty="0">
              <a:latin typeface="Liberation Serif" pitchFamily="18" charset="0"/>
            </a:endParaRP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918" y="165143"/>
            <a:ext cx="8398565" cy="1348662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Обеспечение доступа к информации о деятельности </a:t>
            </a:r>
            <a:b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Управления социальной  политики №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11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Официальный сайт Управления</a:t>
            </a:r>
            <a:endParaRPr lang="ru-RU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53" y="1654482"/>
            <a:ext cx="6600457" cy="44577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625" y="2430880"/>
            <a:ext cx="2470638" cy="2470638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7524748" y="1082218"/>
            <a:ext cx="3666392" cy="1204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Что бы перейти на сайт Управления отсканируйте код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856" y="171870"/>
            <a:ext cx="9719686" cy="128345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Обеспечение доступа к информации о деятельности</a:t>
            </a:r>
            <a:b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Управления социальной политики №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11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/>
            </a:r>
            <a:b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Официальная страничка в социальной сети «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Вконтакт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»</a:t>
            </a:r>
            <a:endParaRPr lang="ru-RU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60" y="1362808"/>
            <a:ext cx="4704618" cy="32474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4710112"/>
            <a:ext cx="1943100" cy="1943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15882" y="2101134"/>
            <a:ext cx="482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Официальный канал в мессенджере «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MAX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2853" y="2716821"/>
            <a:ext cx="4808825" cy="21108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119" y="4827708"/>
            <a:ext cx="2030292" cy="203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55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193" y="526030"/>
            <a:ext cx="8596668" cy="103909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Прием обращений граждан и организаций 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по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вопросам коррупции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432193" y="1565120"/>
            <a:ext cx="5828145" cy="674255"/>
          </a:xfrm>
          <a:prstGeom prst="flowChartTermina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>
                <a:latin typeface="Liberation Serif" panose="02020603050405020304" pitchFamily="18" charset="0"/>
              </a:rPr>
              <a:t>В письменном виде</a:t>
            </a: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4429368" y="2441642"/>
            <a:ext cx="5828146" cy="674255"/>
          </a:xfrm>
          <a:prstGeom prst="flowChartTermina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427575" y="3364235"/>
            <a:ext cx="5837379" cy="674255"/>
          </a:xfrm>
          <a:prstGeom prst="flowChartTermina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>
                <a:latin typeface="Liberation Serif" panose="02020603050405020304" pitchFamily="18" charset="0"/>
              </a:rPr>
              <a:t>По «телефону доверия» по вопросам противодействия коррупции 8 (</a:t>
            </a:r>
            <a:r>
              <a:rPr lang="ru-RU" sz="1900" dirty="0" smtClean="0">
                <a:latin typeface="Liberation Serif" panose="02020603050405020304" pitchFamily="18" charset="0"/>
              </a:rPr>
              <a:t>343</a:t>
            </a:r>
            <a:r>
              <a:rPr lang="en-US" sz="1900" dirty="0" smtClean="0">
                <a:latin typeface="Liberation Serif" panose="02020603050405020304" pitchFamily="18" charset="0"/>
              </a:rPr>
              <a:t>73</a:t>
            </a:r>
            <a:r>
              <a:rPr lang="ru-RU" sz="1900" dirty="0" smtClean="0">
                <a:latin typeface="Liberation Serif" panose="02020603050405020304" pitchFamily="18" charset="0"/>
              </a:rPr>
              <a:t>) </a:t>
            </a:r>
            <a:r>
              <a:rPr lang="en-US" sz="1900" dirty="0" smtClean="0">
                <a:latin typeface="Liberation Serif" panose="02020603050405020304" pitchFamily="18" charset="0"/>
              </a:rPr>
              <a:t>4</a:t>
            </a:r>
            <a:r>
              <a:rPr lang="ru-RU" sz="1900" dirty="0" smtClean="0">
                <a:latin typeface="Liberation Serif" panose="02020603050405020304" pitchFamily="18" charset="0"/>
              </a:rPr>
              <a:t>-</a:t>
            </a:r>
            <a:r>
              <a:rPr lang="en-US" sz="1900" dirty="0" smtClean="0">
                <a:latin typeface="Liberation Serif" panose="02020603050405020304" pitchFamily="18" charset="0"/>
              </a:rPr>
              <a:t>36</a:t>
            </a:r>
            <a:r>
              <a:rPr lang="ru-RU" sz="1900" dirty="0" smtClean="0">
                <a:latin typeface="Liberation Serif" panose="02020603050405020304" pitchFamily="18" charset="0"/>
              </a:rPr>
              <a:t>-0</a:t>
            </a:r>
            <a:r>
              <a:rPr lang="en-US" sz="1900" dirty="0" smtClean="0">
                <a:latin typeface="Liberation Serif" panose="02020603050405020304" pitchFamily="18" charset="0"/>
              </a:rPr>
              <a:t>2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4429369" y="4286828"/>
            <a:ext cx="5828145" cy="674255"/>
          </a:xfrm>
          <a:prstGeom prst="flowChartTermina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На </a:t>
            </a:r>
            <a:r>
              <a:rPr lang="ru-RU" sz="2000" dirty="0">
                <a:latin typeface="Liberation Serif" panose="02020603050405020304" pitchFamily="18" charset="0"/>
              </a:rPr>
              <a:t>личном приеме граждан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176" y="4286828"/>
            <a:ext cx="3398960" cy="200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1663</TotalTime>
  <Words>431</Words>
  <Application>Microsoft Office PowerPoint</Application>
  <PresentationFormat>Широкоэкранный</PresentationFormat>
  <Paragraphs>48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Calibri</vt:lpstr>
      <vt:lpstr>Liberation Mono</vt:lpstr>
      <vt:lpstr>Liberation Serif</vt:lpstr>
      <vt:lpstr>Trebuchet MS</vt:lpstr>
      <vt:lpstr>Wingdings</vt:lpstr>
      <vt:lpstr>Wingdings 2</vt:lpstr>
      <vt:lpstr>Wingdings 3</vt:lpstr>
      <vt:lpstr>Аспект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11</vt:lpstr>
      <vt:lpstr>Контроль за исполнением мер по предупреждению коррупции </vt:lpstr>
      <vt:lpstr> Основные направления работы Управления в целях выполнения плана мероприятий по противодействию коррупции за 2024 год</vt:lpstr>
      <vt:lpstr>Реализация запланированных мероприятий 2025 год</vt:lpstr>
      <vt:lpstr>Организация работы комиссии по соблюдению требований к служебному поведению и урегулированию конфликта интересов  в Управлении социальной политики № 11</vt:lpstr>
      <vt:lpstr>Предоставление сведений о доходах, расходах, имуществе и обязательствах имущественного характера</vt:lpstr>
      <vt:lpstr>Обеспечение доступа к информации о деятельности  Управления социальной  политики № 11   Официальный сайт Управления</vt:lpstr>
      <vt:lpstr>Обеспечение доступа к информации о деятельности  Управления социальной политики № 11   Официальная страничка в социальной сети «Вконтакт»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ErmolaevaOA</cp:lastModifiedBy>
  <cp:revision>84</cp:revision>
  <dcterms:created xsi:type="dcterms:W3CDTF">2019-10-09T06:51:55Z</dcterms:created>
  <dcterms:modified xsi:type="dcterms:W3CDTF">2025-12-24T09:59:51Z</dcterms:modified>
</cp:coreProperties>
</file>