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3"/>
  </p:notesMasterIdLst>
  <p:sldIdLst>
    <p:sldId id="283" r:id="rId3"/>
    <p:sldId id="257" r:id="rId4"/>
    <p:sldId id="284" r:id="rId5"/>
    <p:sldId id="264" r:id="rId6"/>
    <p:sldId id="276" r:id="rId7"/>
    <p:sldId id="280" r:id="rId8"/>
    <p:sldId id="281" r:id="rId9"/>
    <p:sldId id="270" r:id="rId10"/>
    <p:sldId id="272" r:id="rId11"/>
    <p:sldId id="260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189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C4890C-DE1E-4A99-A687-423B4737E6DB}" type="datetimeFigureOut">
              <a:rPr lang="ru-RU" smtClean="0"/>
              <a:t>14.10.2025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DE1D43-E2FD-44A8-936E-3DBF7D9AA5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93109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B81CE0-0D6A-452E-A624-ED10EB1D5F85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14.10.2025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3D32D-2752-4781-96B3-3F1079CB613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59240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1868B5-AA1F-4B43-A971-38D06E09E672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14.10.2025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1F5B66-BF98-45BF-943C-083799E9A6D7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90187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81B2CB-7534-44AE-8EC3-5E70A58F146A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14.10.2025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793889-4BC1-43A2-A56C-C7E022F3669A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36653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BD082E-0AF2-45C6-9B12-F5A4546830EB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14.10.2025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263A71-9A70-4E16-BC9C-2567C14FA6E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85834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4DAF7A-F142-4CCF-A3E8-69332343C72A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14.10.2025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68F43D-747E-4989-9D06-B44A21912471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6251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4EB6B3-AFDF-4958-B2F6-377F81433660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14.10.2025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6D28DE-53A8-458D-9397-C5F9BCA109D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26278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DEFA29-64AA-495E-A9C8-3DA3E105CF96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14.10.2025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3D5C93-D0DA-42AE-922B-C821C7D9B7E5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89844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0C5705-0C1C-44DC-B0EF-C4E0D4B3FE29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14.10.2025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5619D2-BFC2-40E6-973E-9F5025AA4812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00626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9A208E-309E-4F63-B348-302E78E18A66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14.10.2025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E954D5-95CC-492B-818F-872BE9ECE302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99948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EBA9C-F26F-4695-B52E-D4035511152A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14.10.2025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F3656F-7532-4DC1-BDE3-28DEB7C9D2F8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60987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C4A54E-4173-4002-827F-184399E201E9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14.10.2025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65CAD0-13BF-481A-A58D-B6651F78E182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24478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B81CE0-0D6A-452E-A624-ED10EB1D5F85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14.10.2025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3D32D-2752-4781-96B3-3F1079CB613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1347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1868B5-AA1F-4B43-A971-38D06E09E672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14.10.2025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1F5B66-BF98-45BF-943C-083799E9A6D7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90754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81B2CB-7534-44AE-8EC3-5E70A58F146A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14.10.2025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793889-4BC1-43A2-A56C-C7E022F3669A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92632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BD082E-0AF2-45C6-9B12-F5A4546830EB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14.10.2025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263A71-9A70-4E16-BC9C-2567C14FA6E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63841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4DAF7A-F142-4CCF-A3E8-69332343C72A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14.10.2025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68F43D-747E-4989-9D06-B44A21912471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0345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4EB6B3-AFDF-4958-B2F6-377F81433660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14.10.2025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6D28DE-53A8-458D-9397-C5F9BCA109D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820460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DEFA29-64AA-495E-A9C8-3DA3E105CF96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14.10.2025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3D5C93-D0DA-42AE-922B-C821C7D9B7E5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4557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0C5705-0C1C-44DC-B0EF-C4E0D4B3FE29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14.10.2025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5619D2-BFC2-40E6-973E-9F5025AA4812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284505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9A208E-309E-4F63-B348-302E78E18A66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14.10.2025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E954D5-95CC-492B-818F-872BE9ECE302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019407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EBA9C-F26F-4695-B52E-D4035511152A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14.10.2025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F3656F-7532-4DC1-BDE3-28DEB7C9D2F8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107464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C4A54E-4173-4002-827F-184399E201E9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14.10.2025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65CAD0-13BF-481A-A58D-B6651F78E182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21850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5562631-0638-493C-B664-829A35FFE65F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14.10.2025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36DF096-98F6-467F-B550-05846E1DF062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72399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5562631-0638-493C-B664-829A35FFE65F}" type="datetime1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14.10.2025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36DF096-98F6-467F-B550-05846E1DF062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68841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8.jpeg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kamensk-uralskiy.ru/news/novosti_predprijatij/1211-kulz-75-let-dvizheniya-vpered.html" TargetMode="External"/><Relationship Id="rId2" Type="http://schemas.openxmlformats.org/officeDocument/2006/relationships/hyperlink" Target="http://old.kamensk-uralskiy.ru/industry/industrial/machine-building/-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old.kamensk-uralskiy.ru/industry/industrial/machine-building/-2" TargetMode="External"/><Relationship Id="rId5" Type="http://schemas.openxmlformats.org/officeDocument/2006/relationships/hyperlink" Target="https://ru.ruwiki.ru/wiki/" TargetMode="External"/><Relationship Id="rId4" Type="http://schemas.openxmlformats.org/officeDocument/2006/relationships/hyperlink" Target="https://ru.ruwiki.ru/wiki/%D0%A0%D1%8F%D0%B1%D0%BE%D0%B2,_%D0%92%D0%B0%D1%81%D0%B8%D0%BB%D0%B8%D0%B9_%D0%9F%D0%B5%D1%82%D1%80%D0%BE%D0%B2%D0%B8%D1%87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7DEFA29-64AA-495E-A9C8-3DA3E105CF96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14.10.2025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33D5C93-D0DA-42AE-922B-C821C7D9B7E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13827" y="3054932"/>
            <a:ext cx="277242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5400" dirty="0">
                <a:solidFill>
                  <a:prstClr val="white"/>
                </a:solidFill>
              </a:rPr>
              <a:t>выпуск 3</a:t>
            </a:r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8" t="13745" r="8821" b="22749"/>
          <a:stretch/>
        </p:blipFill>
        <p:spPr bwMode="auto">
          <a:xfrm>
            <a:off x="123624" y="1268760"/>
            <a:ext cx="8552832" cy="1747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C:\Users\Татьяна\Documents\ЦДБ\Клуб краеведов\Максунова\Логотип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87" t="7836" r="14948" b="14455"/>
          <a:stretch/>
        </p:blipFill>
        <p:spPr bwMode="auto">
          <a:xfrm>
            <a:off x="7769744" y="37451"/>
            <a:ext cx="1196922" cy="1303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5328592" y="5085184"/>
            <a:ext cx="3347864" cy="1436675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txBody>
          <a:bodyPr wrap="square">
            <a:spAutoFit/>
          </a:bodyPr>
          <a:lstStyle/>
          <a:p>
            <a:pPr lvl="0" algn="r">
              <a:lnSpc>
                <a:spcPct val="80000"/>
              </a:lnSpc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>
                <a:solidFill>
                  <a:schemeClr val="tx2"/>
                </a:solidFill>
                <a:cs typeface="Times New Roman" pitchFamily="18" charset="0"/>
              </a:rPr>
              <a:t>Школа пожилого возраста</a:t>
            </a:r>
          </a:p>
          <a:p>
            <a:pPr algn="r">
              <a:lnSpc>
                <a:spcPct val="80000"/>
              </a:lnSpc>
              <a:spcAft>
                <a:spcPts val="0"/>
              </a:spcAft>
            </a:pPr>
            <a:r>
              <a:rPr lang="ru-RU" b="1" dirty="0">
                <a:solidFill>
                  <a:schemeClr val="tx2"/>
                </a:solidFill>
                <a:cs typeface="Times New Roman" pitchFamily="18" charset="0"/>
              </a:rPr>
              <a:t>Направление </a:t>
            </a:r>
            <a:r>
              <a:rPr lang="ru-RU" b="1" dirty="0" smtClean="0">
                <a:solidFill>
                  <a:schemeClr val="tx2"/>
                </a:solidFill>
                <a:cs typeface="Times New Roman" pitchFamily="18" charset="0"/>
              </a:rPr>
              <a:t>«Краеведение»</a:t>
            </a:r>
            <a:endParaRPr lang="ru-RU" b="1" dirty="0">
              <a:solidFill>
                <a:schemeClr val="tx2"/>
              </a:solidFill>
              <a:cs typeface="Times New Roman" pitchFamily="18" charset="0"/>
            </a:endParaRPr>
          </a:p>
          <a:p>
            <a:pPr lvl="0" algn="r">
              <a:lnSpc>
                <a:spcPct val="80000"/>
              </a:lnSpc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>
                <a:solidFill>
                  <a:schemeClr val="tx2"/>
                </a:solidFill>
                <a:cs typeface="Times New Roman" pitchFamily="18" charset="0"/>
              </a:rPr>
              <a:t>Преподаватель:</a:t>
            </a:r>
          </a:p>
          <a:p>
            <a:pPr lvl="0" algn="r">
              <a:lnSpc>
                <a:spcPct val="80000"/>
              </a:lnSpc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>
                <a:solidFill>
                  <a:schemeClr val="tx2"/>
                </a:solidFill>
                <a:cs typeface="Times New Roman" pitchFamily="18" charset="0"/>
              </a:rPr>
              <a:t>Специалист по соц. работе </a:t>
            </a:r>
          </a:p>
          <a:p>
            <a:pPr lvl="0" algn="r">
              <a:lnSpc>
                <a:spcPct val="80000"/>
              </a:lnSpc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 err="1" smtClean="0">
                <a:solidFill>
                  <a:schemeClr val="tx2"/>
                </a:solidFill>
                <a:cs typeface="Times New Roman" pitchFamily="18" charset="0"/>
              </a:rPr>
              <a:t>Грехова</a:t>
            </a:r>
            <a:r>
              <a:rPr lang="ru-RU" b="1" dirty="0" smtClean="0">
                <a:solidFill>
                  <a:schemeClr val="tx2"/>
                </a:solidFill>
                <a:cs typeface="Times New Roman" pitchFamily="18" charset="0"/>
              </a:rPr>
              <a:t> Татьяна Владимировна</a:t>
            </a:r>
            <a:endParaRPr lang="ru-RU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137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F:\temau\city-predpr\kul-z\zima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4297" y="999609"/>
            <a:ext cx="3520473" cy="2640356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928662" y="500042"/>
            <a:ext cx="63072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prstClr val="black"/>
                </a:solidFill>
              </a:rPr>
              <a:t>"Каменск-Уральский литейный завод" </a:t>
            </a:r>
            <a:endParaRPr lang="ru-RU" sz="2800" b="1" dirty="0">
              <a:solidFill>
                <a:prstClr val="black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620" y="3669069"/>
            <a:ext cx="3425825" cy="2378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211960" y="1207530"/>
            <a:ext cx="4572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3 марта 1936 года — основание «Каменск-Уральский литейный завод». Предприятие создано постановлением Совета народных комиссаров СССР, принятым в конце 1939 года. Строительство завода началось весной 1940 года. Планировалось закончить его через пятилетку. Однако начало Великой отечественной войны внесло свои коррективы. В Каменск-Уральский был эвакуирован </a:t>
            </a:r>
            <a:r>
              <a:rPr lang="ru-RU" dirty="0" err="1"/>
              <a:t>Балашихинский</a:t>
            </a:r>
            <a:r>
              <a:rPr lang="ru-RU" dirty="0"/>
              <a:t> литейно-механический завод, выпускающий колеса и агрегаты управления для самолетов. Это ускорило запуск нового завода. Уже в марте 1942 года КУЛЗ выпустил первую продукцию для фронта — </a:t>
            </a:r>
            <a:r>
              <a:rPr lang="ru-RU" dirty="0" err="1"/>
              <a:t>авиаколёса</a:t>
            </a:r>
            <a:r>
              <a:rPr lang="ru-RU" dirty="0"/>
              <a:t> для транспортного самолёта Ли-2.</a:t>
            </a:r>
          </a:p>
        </p:txBody>
      </p:sp>
    </p:spTree>
    <p:extLst>
      <p:ext uri="{BB962C8B-B14F-4D97-AF65-F5344CB8AC3E}">
        <p14:creationId xmlns:p14="http://schemas.microsoft.com/office/powerpoint/2010/main" val="3134875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33D5C93-D0DA-42AE-922B-C821C7D9B7E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31540" y="836712"/>
            <a:ext cx="3564396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После окончания войны завод занялся серийным выпуском новых тормозных колес для самолётов Як-18 и Ил-12. Вместе с тем почти половину мощностей перевели на изготовление изделий широкого потребления, в том числе сковородок, мясорубок, колодок для изготовления валенок, </a:t>
            </a:r>
            <a:r>
              <a:rPr lang="ru-RU" dirty="0" err="1"/>
              <a:t>мотоободов</a:t>
            </a:r>
            <a:r>
              <a:rPr lang="ru-RU" dirty="0"/>
              <a:t> для мотоциклов</a:t>
            </a:r>
            <a:r>
              <a:rPr lang="ru-RU" dirty="0" smtClean="0"/>
              <a:t>.</a:t>
            </a:r>
          </a:p>
          <a:p>
            <a:r>
              <a:rPr lang="ru-RU" dirty="0"/>
              <a:t>В 1962 году перед заводом были поставлены задачи по освоению изделий для новых типов летательных аппаратов как военного, так и гражданского назначения. КУЛЗ вновь стал в первую очередь авиационным заводом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59"/>
          <a:stretch/>
        </p:blipFill>
        <p:spPr bwMode="auto">
          <a:xfrm>
            <a:off x="4067944" y="476672"/>
            <a:ext cx="4717239" cy="3267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7034" y="3284984"/>
            <a:ext cx="4508150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39140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33D5C93-D0DA-42AE-922B-C821C7D9B7E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5908" y="2132856"/>
            <a:ext cx="3713467" cy="17341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0314" y="3817094"/>
            <a:ext cx="2379062" cy="1584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76672"/>
            <a:ext cx="4101258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511689" y="481343"/>
            <a:ext cx="435597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Торжественное открытие монумента ― боевого самолета 1980-х годов СУ-17 ― состоялось у проходной Каменск-Уральского литейного завода в марте 2017 года. Событие приурочено к празднованию 75-летия предприятия.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05371" y="3215019"/>
            <a:ext cx="4338637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Сегодня завод - один из крупнейших в стране производителей тормозных систем для авиационной техники корпораций «МиГ», «Иркут», компании «Сухой», холдинга «Вертолеты России» и других</a:t>
            </a:r>
            <a:r>
              <a:rPr lang="ru-RU" dirty="0" smtClean="0"/>
              <a:t>.</a:t>
            </a:r>
          </a:p>
          <a:p>
            <a:r>
              <a:rPr lang="ru-RU" dirty="0"/>
              <a:t>Продукция </a:t>
            </a:r>
            <a:r>
              <a:rPr lang="ru-RU" dirty="0" err="1"/>
              <a:t>КУЛЗа</a:t>
            </a:r>
            <a:r>
              <a:rPr lang="ru-RU" dirty="0"/>
              <a:t> востребована на всей территории Российской федерации ― от Дальнего Востока до западных границ ― и за её пределами. 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3492" y="4866925"/>
            <a:ext cx="2469149" cy="1648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0192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389304-80B7-4F91-A7F6-DB981E9FC10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23554" name="Picture 2" descr="G:\город\октябрь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520" y="928670"/>
            <a:ext cx="4240410" cy="2088402"/>
          </a:xfrm>
          <a:prstGeom prst="rect">
            <a:avLst/>
          </a:prstGeom>
          <a:noFill/>
        </p:spPr>
      </p:pic>
      <p:pic>
        <p:nvPicPr>
          <p:cNvPr id="6" name="Picture 2" descr="G:\город\знак октябрь.bm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428604"/>
            <a:ext cx="1444635" cy="1000132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4673074" y="409393"/>
            <a:ext cx="421940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ПО «Октябрь</a:t>
            </a:r>
            <a:r>
              <a:rPr lang="ru-RU" dirty="0"/>
              <a:t>» (Радиозавод) — советское и российское государственное промышленное производственное объединение, расположенное в г. Каменск-Уральский. Основан в 1949 году как Радиозавод № 379. </a:t>
            </a:r>
            <a:endParaRPr lang="ru-RU" dirty="0" smtClean="0"/>
          </a:p>
          <a:p>
            <a:r>
              <a:rPr lang="ru-RU" dirty="0"/>
              <a:t>Предприятие является одним из ведущих предприятий радиоэлектронного комплекса Российской Федерации.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33363" y="3284984"/>
            <a:ext cx="812706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Первой продукцией авиационного приборостроения стали радиовысотомеры РВ-2, впоследствии было начато производство радиовысотомеров РВ-УМ. Это были изделия первого поколения радиоэлектроники – ламповые, однако для того времени они были достаточно надежными и обладали необходимыми </a:t>
            </a:r>
            <a:r>
              <a:rPr lang="ru-RU" dirty="0" err="1"/>
              <a:t>точностными</a:t>
            </a:r>
            <a:r>
              <a:rPr lang="ru-RU" dirty="0"/>
              <a:t> и функциональными характеристиками. </a:t>
            </a:r>
            <a:endParaRPr lang="ru-RU" dirty="0" smtClean="0"/>
          </a:p>
          <a:p>
            <a:r>
              <a:rPr lang="ru-RU" dirty="0" smtClean="0"/>
              <a:t>Владеет </a:t>
            </a:r>
            <a:r>
              <a:rPr lang="ru-RU" dirty="0"/>
              <a:t>самыми современными и экологически чистыми технологиями производства, располагает солидным штатом квалифицированных конструкторов и технологов. Производит проектирование, изготовление и испытания опытных и серийных образцов продукции.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34227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33D5C93-D0DA-42AE-922B-C821C7D9B7E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40826"/>
            <a:ext cx="2673880" cy="37816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95536" y="548680"/>
            <a:ext cx="565212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Василий Петрович </a:t>
            </a:r>
            <a:r>
              <a:rPr lang="ru-RU" dirty="0" smtClean="0"/>
              <a:t>Рябов (</a:t>
            </a:r>
            <a:r>
              <a:rPr lang="ru-RU" dirty="0" smtClean="0"/>
              <a:t>1908 – 1989)</a:t>
            </a:r>
          </a:p>
          <a:p>
            <a:r>
              <a:rPr lang="ru-RU" dirty="0" smtClean="0"/>
              <a:t> первый </a:t>
            </a:r>
            <a:r>
              <a:rPr lang="ru-RU" dirty="0"/>
              <a:t>директор </a:t>
            </a:r>
            <a:r>
              <a:rPr lang="ru-RU" dirty="0" smtClean="0"/>
              <a:t>ПО «Октябрь». </a:t>
            </a:r>
            <a:r>
              <a:rPr lang="ru-RU" dirty="0"/>
              <a:t>Герой Социалистического Труда (1975). Депутат Верховного Совета РСФСР . </a:t>
            </a:r>
            <a:endParaRPr lang="ru-RU" dirty="0" smtClean="0"/>
          </a:p>
          <a:p>
            <a:r>
              <a:rPr lang="ru-RU" dirty="0" smtClean="0"/>
              <a:t>Орден </a:t>
            </a:r>
            <a:r>
              <a:rPr lang="ru-RU" dirty="0"/>
              <a:t>Ленина — четырежды (16.09.1945; 29.07.1966; 23.09.1969; 1975)</a:t>
            </a:r>
          </a:p>
          <a:p>
            <a:r>
              <a:rPr lang="ru-RU" dirty="0"/>
              <a:t>Орден Трудового Красного Знамени — дважды (11.06.1943; 28.04.1963)</a:t>
            </a:r>
          </a:p>
          <a:p>
            <a:r>
              <a:rPr lang="ru-RU" dirty="0"/>
              <a:t>Орден «Знак Почёта» (12.07.1957)</a:t>
            </a:r>
          </a:p>
          <a:p>
            <a:r>
              <a:rPr lang="ru-RU" dirty="0"/>
              <a:t>Почётный радист (1967)</a:t>
            </a:r>
          </a:p>
          <a:p>
            <a:r>
              <a:rPr lang="ru-RU" dirty="0"/>
              <a:t>Отличник социалистического соревнования (1974)</a:t>
            </a:r>
          </a:p>
          <a:p>
            <a:r>
              <a:rPr lang="ru-RU" dirty="0"/>
              <a:t>Почётный гражданин Каменска-Уральского (15.10.1976</a:t>
            </a:r>
            <a:r>
              <a:rPr lang="ru-RU" dirty="0" smtClean="0"/>
              <a:t>)</a:t>
            </a:r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965000"/>
            <a:ext cx="1241767" cy="25001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996921"/>
            <a:ext cx="1516488" cy="24682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851920" y="4492383"/>
            <a:ext cx="470585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За </a:t>
            </a:r>
            <a:r>
              <a:rPr lang="ru-RU" dirty="0"/>
              <a:t>заслуги в создании новой техники и за успешное выполнение </a:t>
            </a:r>
            <a:r>
              <a:rPr lang="ru-RU" dirty="0" smtClean="0"/>
              <a:t>плана завод награжден: </a:t>
            </a:r>
          </a:p>
          <a:p>
            <a:r>
              <a:rPr lang="ru-RU" dirty="0" smtClean="0"/>
              <a:t>Орденом </a:t>
            </a:r>
            <a:r>
              <a:rPr lang="ru-RU" dirty="0"/>
              <a:t>Трудового Красного Знамени (1966) </a:t>
            </a:r>
            <a:endParaRPr lang="ru-RU" dirty="0" smtClean="0"/>
          </a:p>
          <a:p>
            <a:r>
              <a:rPr lang="ru-RU" dirty="0" smtClean="0"/>
              <a:t>Орденом </a:t>
            </a:r>
            <a:r>
              <a:rPr lang="ru-RU" dirty="0" smtClean="0"/>
              <a:t>Ленина (1975</a:t>
            </a:r>
            <a:r>
              <a:rPr lang="ru-RU" dirty="0" smtClean="0"/>
              <a:t>)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09367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33D5C93-D0DA-42AE-922B-C821C7D9B7E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218" name="Picture 2" descr="C:\Users\Татьяна\Videos\конкурс по проекту\Сделано в Каменске\Октябрь\Аппаратура определения местоположения газодымозащитников (АОМГ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4653136"/>
            <a:ext cx="2765629" cy="143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Татьяна\Videos\конкурс по проекту\Сделано в Каменске\Октябрь\Блоки питания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3491" y="404664"/>
            <a:ext cx="2472406" cy="1854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Users\Татьяна\Videos\конкурс по проекту\Сделано в Каменске\Октябрь\колонка переговорная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9899" y="4207239"/>
            <a:ext cx="1847079" cy="2148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C:\Users\Татьяна\Videos\конкурс по проекту\Сделано в Каменске\Октябрь\МЕТАЛЛИЧЕСКИЕ ШКАФЫ АРХИВНЫЕ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233224"/>
            <a:ext cx="2441848" cy="1831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680218" y="6171217"/>
            <a:ext cx="24908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Колонки переговорные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6955901" y="1889636"/>
            <a:ext cx="16353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Блоки питания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6349899" y="4005064"/>
            <a:ext cx="2486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Металлическая мебель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350045" y="4970888"/>
            <a:ext cx="29084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Аппаратура определения местоположения </a:t>
            </a:r>
            <a:r>
              <a:rPr lang="ru-RU" dirty="0" err="1"/>
              <a:t>газодымозащитников</a:t>
            </a:r>
            <a:r>
              <a:rPr lang="ru-RU" dirty="0"/>
              <a:t> (АОМГ)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504641"/>
            <a:ext cx="5832647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Продукция </a:t>
            </a:r>
            <a:r>
              <a:rPr lang="ru-RU" dirty="0"/>
              <a:t>ФГУП «ПО «Октябрь» широко используется в России, государствах СНГ, экспортируется в другие страны мира.</a:t>
            </a:r>
          </a:p>
          <a:p>
            <a:r>
              <a:rPr lang="ru-RU" dirty="0" smtClean="0"/>
              <a:t>Предприятие </a:t>
            </a:r>
            <a:r>
              <a:rPr lang="ru-RU" dirty="0"/>
              <a:t>является лауреатом премии Правительства Российской Федерации в области качества</a:t>
            </a:r>
            <a:r>
              <a:rPr lang="ru-RU" dirty="0" smtClean="0"/>
              <a:t>.</a:t>
            </a:r>
          </a:p>
          <a:p>
            <a:r>
              <a:rPr lang="ru-RU" dirty="0" smtClean="0"/>
              <a:t>Сегодня ПО «Октябрь» выпускает :</a:t>
            </a:r>
          </a:p>
          <a:p>
            <a:r>
              <a:rPr lang="ru-RU" dirty="0" smtClean="0"/>
              <a:t>системы </a:t>
            </a:r>
            <a:r>
              <a:rPr lang="ru-RU" dirty="0"/>
              <a:t>радионавигации и радиолокации для воздушного и морского транспорта;</a:t>
            </a:r>
          </a:p>
          <a:p>
            <a:r>
              <a:rPr lang="ru-RU" dirty="0"/>
              <a:t>радиовысотомеры для самолётов и вертолётов гражданской авиации;</a:t>
            </a:r>
          </a:p>
          <a:p>
            <a:r>
              <a:rPr lang="ru-RU" dirty="0"/>
              <a:t>системы и средства безопасности движения на железнодорожном транспорте;</a:t>
            </a:r>
          </a:p>
          <a:p>
            <a:r>
              <a:rPr lang="ru-RU" dirty="0"/>
              <a:t>оборудование и приборы для нефтяной, газовой промышленности и энергетики; 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67559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F:\temau\city-predpr\iset\img\iset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04804" y="548680"/>
            <a:ext cx="3937264" cy="2568348"/>
          </a:xfrm>
          <a:prstGeom prst="rect">
            <a:avLst/>
          </a:prstGeom>
          <a:noFill/>
        </p:spPr>
      </p:pic>
      <p:pic>
        <p:nvPicPr>
          <p:cNvPr id="21508" name="Picture 4" descr="F:\temau\city-predpr\iset\img\iset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83882" y="988471"/>
            <a:ext cx="1604328" cy="844383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344331" y="332656"/>
            <a:ext cx="4572000" cy="618630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ОАО «Завод «Исеть» </a:t>
            </a:r>
            <a:r>
              <a:rPr lang="ru-RU" dirty="0" smtClean="0"/>
              <a:t>было </a:t>
            </a:r>
            <a:r>
              <a:rPr lang="ru-RU" dirty="0"/>
              <a:t>создано в 1970 году. Основной продукцией предприятия являются электрические и оптические соединители, которые успешно применяются в авиационной, космической и ракетной технике, железнодорожном транспорте, станкостроении, медицине и др. отраслях промышленности</a:t>
            </a:r>
            <a:r>
              <a:rPr lang="ru-RU" dirty="0" smtClean="0"/>
              <a:t>.</a:t>
            </a:r>
          </a:p>
          <a:p>
            <a:r>
              <a:rPr lang="ru-RU" dirty="0" smtClean="0"/>
              <a:t>За </a:t>
            </a:r>
            <a:r>
              <a:rPr lang="ru-RU" dirty="0"/>
              <a:t>разработку перспективных радиовысотомеров и внедрение новых технологий в авиационный комплекс </a:t>
            </a:r>
            <a:r>
              <a:rPr lang="ru-RU" dirty="0" smtClean="0"/>
              <a:t>России</a:t>
            </a:r>
            <a:r>
              <a:rPr lang="ru-RU" dirty="0"/>
              <a:t> </a:t>
            </a:r>
            <a:r>
              <a:rPr lang="ru-RU" dirty="0" smtClean="0"/>
              <a:t>ОАО «Исеть» награжден:</a:t>
            </a:r>
          </a:p>
          <a:p>
            <a:r>
              <a:rPr lang="ru-RU" dirty="0" smtClean="0"/>
              <a:t>Орден </a:t>
            </a:r>
            <a:r>
              <a:rPr lang="ru-RU" dirty="0"/>
              <a:t>Трудового Красного Знамени — награждён в 1966 году.</a:t>
            </a:r>
          </a:p>
          <a:p>
            <a:r>
              <a:rPr lang="ru-RU" dirty="0" smtClean="0"/>
              <a:t>Орден </a:t>
            </a:r>
            <a:r>
              <a:rPr lang="ru-RU" dirty="0"/>
              <a:t>Ленина — вручён в 1975 году.</a:t>
            </a:r>
          </a:p>
          <a:p>
            <a:r>
              <a:rPr lang="ru-RU" dirty="0"/>
              <a:t>Благодарность Президента РФ — объявлена в 1999 году.</a:t>
            </a:r>
          </a:p>
          <a:p>
            <a:r>
              <a:rPr lang="ru-RU" dirty="0"/>
              <a:t>Премия Правительства Российской Федерации в области качества — завод является лауреатом этой премии с 1999 года.</a:t>
            </a:r>
          </a:p>
          <a:p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2236" y="3717032"/>
            <a:ext cx="3962400" cy="2779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94018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389304-80B7-4F91-A7F6-DB981E9FC10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623544"/>
            <a:ext cx="5025212" cy="40811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prstClr val="black"/>
                </a:solidFill>
              </a:rPr>
              <a:t>Сегодня в ассортименте завода соединители практически всех типов – миниатюрные и силовые, круглые и прямоугольные, открытые и герметичные, низко- и высокочастотные, для внешних и внутренних соединений, монтажа на блок, плату или кабель</a:t>
            </a:r>
            <a:r>
              <a:rPr lang="ru-RU" dirty="0" smtClean="0">
                <a:solidFill>
                  <a:prstClr val="black"/>
                </a:solidFill>
              </a:rPr>
              <a:t>.</a:t>
            </a:r>
          </a:p>
          <a:p>
            <a:pPr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endParaRPr lang="ru-RU" dirty="0" smtClean="0">
              <a:solidFill>
                <a:prstClr val="black"/>
              </a:solidFill>
            </a:endParaRPr>
          </a:p>
          <a:p>
            <a:pPr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prstClr val="black"/>
                </a:solidFill>
              </a:rPr>
              <a:t>Многие </a:t>
            </a:r>
            <a:r>
              <a:rPr lang="ru-RU" dirty="0">
                <a:solidFill>
                  <a:prstClr val="black"/>
                </a:solidFill>
              </a:rPr>
              <a:t>их типы предназначены специально для наиболее ответственной аппаратуры – медицинской, военной, космической. Также они широко применяются на транспорте (в том числе железнодорожном и авиационном), в станкостроении и других отраслях</a:t>
            </a:r>
            <a:r>
              <a:rPr lang="ru-RU" dirty="0" smtClean="0">
                <a:solidFill>
                  <a:prstClr val="black"/>
                </a:solidFill>
              </a:rPr>
              <a:t>.</a:t>
            </a:r>
          </a:p>
          <a:p>
            <a:pPr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endParaRPr lang="ru-RU" dirty="0">
              <a:solidFill>
                <a:prstClr val="black"/>
              </a:solidFill>
            </a:endParaRPr>
          </a:p>
          <a:p>
            <a:pPr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prstClr val="black"/>
                </a:solidFill>
              </a:rPr>
              <a:t>Новые </a:t>
            </a:r>
            <a:r>
              <a:rPr lang="ru-RU" dirty="0" smtClean="0">
                <a:solidFill>
                  <a:prstClr val="black"/>
                </a:solidFill>
              </a:rPr>
              <a:t>самолеты Ил-96, Ил-114, Ту-204, Су-35, Ту4-335 оснащаются электрическими соединителями  заводом </a:t>
            </a:r>
            <a:r>
              <a:rPr lang="ru-RU" dirty="0" smtClean="0">
                <a:solidFill>
                  <a:prstClr val="black"/>
                </a:solidFill>
              </a:rPr>
              <a:t>«Исеть». </a:t>
            </a:r>
          </a:p>
          <a:p>
            <a:pPr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</a:pPr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27856"/>
            <a:ext cx="3309243" cy="24782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1634" y="2276872"/>
            <a:ext cx="3166157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9945" y="4632135"/>
            <a:ext cx="2711418" cy="18932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 descr="C:\Users\Татьяна\Videos\конкурс по проекту\Сделано в Каменске\Исеть\Исеть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389" y="4561969"/>
            <a:ext cx="6096000" cy="212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3186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7DEFA29-64AA-495E-A9C8-3DA3E105CF96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14.10.2025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33D5C93-D0DA-42AE-922B-C821C7D9B7E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55576" y="1556792"/>
            <a:ext cx="698477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ОАО КУЛЗ </a:t>
            </a:r>
            <a:endParaRPr lang="ru-RU" dirty="0" smtClean="0">
              <a:hlinkClick r:id="rId2"/>
            </a:endParaRPr>
          </a:p>
          <a:p>
            <a:r>
              <a:rPr lang="en-US" dirty="0" smtClean="0">
                <a:hlinkClick r:id="rId2"/>
              </a:rPr>
              <a:t>http</a:t>
            </a:r>
            <a:r>
              <a:rPr lang="en-US" dirty="0">
                <a:hlinkClick r:id="rId2"/>
              </a:rPr>
              <a:t>://old.kamensk-uralskiy.ru/industry/industrial/machine-building</a:t>
            </a:r>
            <a:r>
              <a:rPr lang="en-US" dirty="0" smtClean="0">
                <a:hlinkClick r:id="rId2"/>
              </a:rPr>
              <a:t>/-/</a:t>
            </a:r>
            <a:endParaRPr lang="ru-RU" dirty="0" smtClean="0"/>
          </a:p>
          <a:p>
            <a:endParaRPr lang="ru-RU" dirty="0" smtClean="0"/>
          </a:p>
          <a:p>
            <a:r>
              <a:rPr lang="ru-RU" dirty="0"/>
              <a:t>КУЛЗ: 75 лет движения вперед</a:t>
            </a:r>
          </a:p>
          <a:p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kamensk-uralskiy.ru/news/novosti_predprijatij/1211-kulz-75-let-dvizheniya-vpered.html</a:t>
            </a:r>
            <a:endParaRPr lang="ru-RU" dirty="0" smtClean="0"/>
          </a:p>
          <a:p>
            <a:endParaRPr lang="ru-RU" dirty="0"/>
          </a:p>
          <a:p>
            <a:r>
              <a:rPr lang="ru-RU" dirty="0" smtClean="0"/>
              <a:t>Василий Петрович Рябов </a:t>
            </a:r>
            <a:r>
              <a:rPr lang="en-US" dirty="0" smtClean="0">
                <a:hlinkClick r:id="rId4"/>
              </a:rPr>
              <a:t>https</a:t>
            </a:r>
            <a:r>
              <a:rPr lang="en-US" dirty="0">
                <a:hlinkClick r:id="rId4"/>
              </a:rPr>
              <a:t>://ru.ruwiki.ru/wiki</a:t>
            </a:r>
            <a:r>
              <a:rPr lang="en-US" dirty="0" smtClean="0">
                <a:hlinkClick r:id="rId4"/>
              </a:rPr>
              <a:t>/</a:t>
            </a:r>
            <a:endParaRPr lang="ru-RU" dirty="0" smtClean="0">
              <a:hlinkClick r:id="rId4"/>
            </a:endParaRPr>
          </a:p>
          <a:p>
            <a:endParaRPr lang="ru-RU" dirty="0">
              <a:hlinkClick r:id="rId4"/>
            </a:endParaRPr>
          </a:p>
          <a:p>
            <a:r>
              <a:rPr lang="ru-RU" dirty="0" smtClean="0"/>
              <a:t>ПО «ОКТЯБРЬ»  </a:t>
            </a:r>
            <a:r>
              <a:rPr lang="en-US" dirty="0" smtClean="0">
                <a:hlinkClick r:id="rId5"/>
              </a:rPr>
              <a:t>https://ru.ruwiki.ru/wiki/</a:t>
            </a:r>
            <a:endParaRPr lang="ru-RU" dirty="0" smtClean="0"/>
          </a:p>
          <a:p>
            <a:endParaRPr lang="ru-RU" u="sng" dirty="0"/>
          </a:p>
          <a:p>
            <a:r>
              <a:rPr lang="ru-RU" u="sng" dirty="0"/>
              <a:t>ОАО «</a:t>
            </a:r>
            <a:r>
              <a:rPr lang="ru-RU" u="sng" dirty="0" smtClean="0"/>
              <a:t>Завод </a:t>
            </a:r>
            <a:r>
              <a:rPr lang="ru-RU" u="sng" dirty="0"/>
              <a:t>«ИСЕТЬ</a:t>
            </a:r>
            <a:r>
              <a:rPr lang="ru-RU" u="sng" dirty="0" smtClean="0"/>
              <a:t>»</a:t>
            </a:r>
            <a:endParaRPr lang="ru-RU" u="sng" dirty="0" smtClean="0">
              <a:hlinkClick r:id="rId6"/>
            </a:endParaRPr>
          </a:p>
          <a:p>
            <a:endParaRPr lang="ru-RU" u="sng" dirty="0">
              <a:hlinkClick r:id="rId6"/>
            </a:endParaRPr>
          </a:p>
          <a:p>
            <a:r>
              <a:rPr lang="en-US" dirty="0" smtClean="0">
                <a:hlinkClick r:id="rId6"/>
              </a:rPr>
              <a:t>http</a:t>
            </a:r>
            <a:r>
              <a:rPr lang="en-US" dirty="0">
                <a:hlinkClick r:id="rId6"/>
              </a:rPr>
              <a:t>://old.kamensk-uralskiy.ru/industry/industrial/machine-building/-</a:t>
            </a:r>
            <a:r>
              <a:rPr lang="en-US" dirty="0" smtClean="0">
                <a:hlinkClick r:id="rId6"/>
              </a:rPr>
              <a:t>2</a:t>
            </a: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77486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История 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История 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</TotalTime>
  <Words>822</Words>
  <Application>Microsoft Office PowerPoint</Application>
  <PresentationFormat>Экран (4:3)</PresentationFormat>
  <Paragraphs>73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10</vt:i4>
      </vt:variant>
    </vt:vector>
  </HeadingPairs>
  <TitlesOfParts>
    <vt:vector size="12" baseType="lpstr">
      <vt:lpstr>История 1</vt:lpstr>
      <vt:lpstr>1_История 1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Татьяна</dc:creator>
  <cp:lastModifiedBy>Татьяна</cp:lastModifiedBy>
  <cp:revision>17</cp:revision>
  <dcterms:created xsi:type="dcterms:W3CDTF">2025-10-14T05:06:53Z</dcterms:created>
  <dcterms:modified xsi:type="dcterms:W3CDTF">2025-10-14T09:37:29Z</dcterms:modified>
</cp:coreProperties>
</file>