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71" r:id="rId3"/>
    <p:sldId id="276" r:id="rId4"/>
    <p:sldId id="277" r:id="rId5"/>
    <p:sldId id="278" r:id="rId6"/>
    <p:sldId id="279" r:id="rId7"/>
    <p:sldId id="281" r:id="rId8"/>
    <p:sldId id="266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3C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4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4D789BF-68DD-4FCD-BA60-2BDD8AD17E85}" type="datetimeFigureOut">
              <a:rPr lang="ru-RU" smtClean="0"/>
              <a:t>02.12.2025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social.eao.ru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C6C694-2BD5-618A-EFC2-D6110DF7C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223" y="346363"/>
            <a:ext cx="7766936" cy="609601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Юридическая безопасность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F14DA74-425B-057A-3406-2A37EB425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64582" y="4632079"/>
            <a:ext cx="4475018" cy="1990393"/>
          </a:xfrm>
        </p:spPr>
        <p:txBody>
          <a:bodyPr>
            <a:no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Безопасность жизнедеятельности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246" y="976747"/>
            <a:ext cx="5517572" cy="3678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243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3" y="1691987"/>
            <a:ext cx="12241213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49" y="374362"/>
            <a:ext cx="11558587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36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41" y="234229"/>
            <a:ext cx="4786313" cy="359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0836" y="2056686"/>
            <a:ext cx="119149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/>
              <a:t>                                                                                          1</a:t>
            </a:r>
            <a:r>
              <a:rPr lang="ru-RU" dirty="0"/>
              <a:t>.	Оформление пособия по уходу за пенсионером старше 80 лет</a:t>
            </a:r>
          </a:p>
          <a:p>
            <a:pPr algn="ctr"/>
            <a:r>
              <a:rPr lang="ru-RU" dirty="0" smtClean="0"/>
              <a:t>                                                                         -</a:t>
            </a:r>
            <a:r>
              <a:rPr lang="ru-RU" dirty="0"/>
              <a:t>Есть ряд условий для получения пособия по уходу </a:t>
            </a:r>
          </a:p>
          <a:p>
            <a:pPr algn="ctr"/>
            <a:r>
              <a:rPr lang="ru-RU" dirty="0" smtClean="0"/>
              <a:t>    •</a:t>
            </a:r>
            <a:r>
              <a:rPr lang="ru-RU" dirty="0"/>
              <a:t>	гражданство РФ</a:t>
            </a:r>
            <a:r>
              <a:rPr lang="ru-RU" dirty="0" smtClean="0"/>
              <a:t>;</a:t>
            </a:r>
            <a:endParaRPr lang="ru-RU" dirty="0"/>
          </a:p>
          <a:p>
            <a:pPr algn="ctr"/>
            <a:r>
              <a:rPr lang="ru-RU" dirty="0" smtClean="0"/>
              <a:t>                                                                                 •трудоспособный </a:t>
            </a:r>
            <a:r>
              <a:rPr lang="ru-RU" dirty="0"/>
              <a:t>возраст и отсутствие занятости (ИП считается занятостью);</a:t>
            </a:r>
          </a:p>
          <a:p>
            <a:pPr algn="ctr"/>
            <a:r>
              <a:rPr lang="ru-RU" dirty="0" smtClean="0"/>
              <a:t>                                         •не </a:t>
            </a:r>
            <a:r>
              <a:rPr lang="ru-RU" dirty="0"/>
              <a:t>стоять на учете в службе занятости.</a:t>
            </a:r>
          </a:p>
          <a:p>
            <a:r>
              <a:rPr lang="ru-RU" dirty="0"/>
              <a:t>2. Социальное обслуживание.</a:t>
            </a:r>
          </a:p>
          <a:p>
            <a:r>
              <a:rPr lang="ru-RU" dirty="0"/>
              <a:t>          -социальное обслуживание считается необходимым для лиц, в жизни которых присутствуют обстоятельства, резко ухудшающие ее качество:</a:t>
            </a:r>
          </a:p>
          <a:p>
            <a:r>
              <a:rPr lang="ru-RU" dirty="0"/>
              <a:t>•  невозможность осуществлять простейшие действия по дому, обслуживать самого себя, самостоятельно изменять положение тела и передвигаться из-за серьезных заболеваний или получения травматических повреждений;</a:t>
            </a:r>
          </a:p>
          <a:p>
            <a:r>
              <a:rPr lang="ru-RU" dirty="0"/>
              <a:t>• наличие в семье человека с группой инвалидности, которому необходим ежедневный уход и забота;</a:t>
            </a:r>
          </a:p>
          <a:p>
            <a:r>
              <a:rPr lang="ru-RU" dirty="0"/>
              <a:t>•  невозможность ежедневного наблюдения и ухода и отсутствие попечения над инвалидами и детьми;</a:t>
            </a:r>
          </a:p>
          <a:p>
            <a:r>
              <a:rPr lang="ru-RU" dirty="0"/>
              <a:t>конфликт внутри семьи из-за насилия или с людьми, которые страдают тяжелыми психическими заболеваниями, имеют алкогольную или же наркотическую зависимость.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647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0982" y="251836"/>
            <a:ext cx="115824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/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3.Требования к оформлению договора К основным требованиям договорных отношений можно отнести следующие параграфы: Документ должен быть оформлен в строгом соответствии с законодательством, соблюдая все нормы и требования. Действия подписантов должны быть правомерными и в рамках предоставленных полномочий. Определение формы. Составление устного соглашения также является договором двух сторон. Разница между исполнителем – физическим лицом и юридическим, заключается в том, что для последнего, факт совершенной сделки является подтверждающий документ: счет-фактура, накладная, чек. Письменное соглашение должно содержать реквизиты. Подписание документов должно осуществляться собственноручно каждой из сторон. Применение факсимиле допустимо, если стороны предварительно подписали соглашение о применении других механических или технических средствах. Для этих целей заранее предоставляются образцы подписей. Печать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должна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присутствовать во всех случаях. кроме подписания документа физическим лицом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4. . Право на  частную собственность.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Статья 35. Право частной собственности охраняется законом. 2. Каждый вправе...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1. Право частной собственности охраняется законом.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2. Каждый вправе иметь имущество в собственности, владеть, пользоваться и распоряжаться им как единолично, так и совместно с другими лицами.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3. Никто не может быть лишен своего имущества иначе как по решению суда. Принудительное отчуждение имущества для государственных нужд может быть произведено только при условии предварительного и равноценного возмещения.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4. Право наследования гарантируется.</a:t>
            </a:r>
          </a:p>
          <a:p>
            <a:pPr marL="0" indent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5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1673" y="612845"/>
            <a:ext cx="1159625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5. Право на пенсию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Виды пенсий по старости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действующей системе пенсионного обеспечения России пенсии по старости разделяются на 3 вида, в зависимости от деятельности пенсионера в прошлом.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-Страховая пенсия по старости - самая распространённая пенсия в России, прошлое название которой - трудовая пенсия по старости. Для её получения требуется страховой стаж (ранее - трудовой стаж) и накопленные пенсионные баллы.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-Социальная пенсия по старости назначается людям, достигшим определённого возраста (подробности ниже) и проживающим в России более 15 лет, а также малочисленным народам Севера. Для получения такой пенсии страховой стаж и пенсионные баллы не нужны.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 Государственная пенсия по старости выплачивается гражданам, пострадавшим при трагедии на Чернобыльской АЭС, а также от других радиационных и прочих техногенных катастроф.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3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3964" y="87338"/>
            <a:ext cx="1172094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Какие категории граждан имеют право на бесплатную юридическую помощь в рамках государственной системы?</a:t>
            </a:r>
          </a:p>
          <a:p>
            <a:endParaRPr lang="ru-RU" dirty="0"/>
          </a:p>
          <a:p>
            <a:r>
              <a:rPr lang="ru-RU" dirty="0"/>
              <a:t>Обратите внимание, что весь спектр юридических услуг в рамках системы государственной юридической помощи могут получить только некоторые категории граждан, в том числе:</a:t>
            </a:r>
          </a:p>
          <a:p>
            <a:endParaRPr lang="ru-RU" dirty="0"/>
          </a:p>
          <a:p>
            <a:r>
              <a:rPr lang="ru-RU" dirty="0"/>
              <a:t>малоимущие граждане;</a:t>
            </a:r>
          </a:p>
          <a:p>
            <a:r>
              <a:rPr lang="ru-RU" dirty="0"/>
              <a:t>инвалиды I и II групп, инвалиды Великой Отечественной войны и инвалиды боевых действий;</a:t>
            </a:r>
          </a:p>
          <a:p>
            <a:r>
              <a:rPr lang="ru-RU" dirty="0"/>
              <a:t>ветераны Великой Отечественной войны, Герои РФ, Герои СССР, Герои Социалистического Труда, Герои Труда РФ, ветераны боевых действий, ветераны военной службы;</a:t>
            </a:r>
          </a:p>
          <a:p>
            <a:r>
              <a:rPr lang="ru-RU" dirty="0"/>
              <a:t>члены семей погибших (умерших) инвалидов войны, участников Великой Отечественной войны, ветеранов боевых действий;</a:t>
            </a:r>
          </a:p>
          <a:p>
            <a:r>
              <a:rPr lang="ru-RU" dirty="0"/>
              <a:t>ветераны труда федерального и регионального уровня;</a:t>
            </a:r>
          </a:p>
          <a:p>
            <a:r>
              <a:rPr lang="ru-RU" dirty="0"/>
              <a:t>пенсионеры с большим трудовым стажем;</a:t>
            </a:r>
          </a:p>
          <a:p>
            <a:r>
              <a:rPr lang="ru-RU" dirty="0"/>
              <a:t>граждане пожилого возраста и инвалиды, проживающие в организациях социального обслуживания;</a:t>
            </a:r>
          </a:p>
          <a:p>
            <a:r>
              <a:rPr lang="ru-RU" dirty="0"/>
              <a:t>реабилитированные лица и лица, признанные пострадавшими от политических репрессий;</a:t>
            </a:r>
          </a:p>
          <a:p>
            <a:r>
              <a:rPr lang="ru-RU" dirty="0"/>
              <a:t>бывшие несовершеннолетние узники концлагерей;</a:t>
            </a:r>
          </a:p>
          <a:p>
            <a:r>
              <a:rPr lang="ru-RU" dirty="0"/>
              <a:t>лица, имеющие статус «Дети защитников Отечества, погибших в годы Великой Отечественной войны»;</a:t>
            </a:r>
          </a:p>
          <a:p>
            <a:r>
              <a:rPr lang="ru-RU" dirty="0"/>
              <a:t>обманутые вкладчики финансово-кредитных организаций и негосударственных пенсионных фондов;</a:t>
            </a:r>
          </a:p>
          <a:p>
            <a:r>
              <a:rPr lang="ru-RU" dirty="0"/>
              <a:t>обманутые дольщики и некоторые другие категории граждан, указанные в статье 6 закона Пермского края от 7 ноября 2012 г. № 111-ПК «О бесплатной юридической помощи в Пермском крае».</a:t>
            </a:r>
          </a:p>
          <a:p>
            <a:r>
              <a:rPr lang="ru-RU" dirty="0"/>
              <a:t>Кроме того, право на бесплатную юридическую помощь в экстренных случаях имеет каждый гражданин, оказавшийся в трудной жизненной ситуации (в результате стихийного бедствия или катастрофы, инвалидности, неспособности к самообслуживанию в связи с преклонным возрастом или болезнью, </a:t>
            </a:r>
            <a:r>
              <a:rPr lang="ru-RU" dirty="0" err="1"/>
              <a:t>малообеспеченности</a:t>
            </a:r>
            <a:r>
              <a:rPr lang="ru-RU" dirty="0"/>
              <a:t>, безработицы, отсутствия определенного места жительства, необходимости в дорогостоящем лечении и т. д.).</a:t>
            </a:r>
          </a:p>
        </p:txBody>
      </p:sp>
    </p:spTree>
    <p:extLst>
      <p:ext uri="{BB962C8B-B14F-4D97-AF65-F5344CB8AC3E}">
        <p14:creationId xmlns:p14="http://schemas.microsoft.com/office/powerpoint/2010/main" val="189333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259" y="0"/>
            <a:ext cx="6163590" cy="406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928" y="4107873"/>
            <a:ext cx="3810000" cy="253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055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5789CA-4ABA-63A1-B71C-04B961787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ИСПОЛЬЗОВАННЫЕ МАТЕРИАЛЫ</a:t>
            </a:r>
            <a:br>
              <a:rPr lang="ru-RU" dirty="0"/>
            </a:br>
            <a:r>
              <a:rPr lang="ru-RU" dirty="0"/>
              <a:t>ИЗ ИСТОЧНИКА ИНТЕРНЕТА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7F8FAA8-12C9-62D6-CDFC-C64A7AF8F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u="sng" dirty="0">
                <a:solidFill>
                  <a:schemeClr val="tx1"/>
                </a:solidFill>
              </a:rPr>
              <a:t>1</a:t>
            </a:r>
            <a:r>
              <a:rPr lang="ru-RU" u="sng" dirty="0" smtClean="0">
                <a:solidFill>
                  <a:schemeClr val="tx1"/>
                </a:solidFill>
              </a:rPr>
              <a:t>.</a:t>
            </a:r>
            <a:r>
              <a:rPr lang="en-US" u="sng" dirty="0" smtClean="0">
                <a:solidFill>
                  <a:schemeClr val="tx1"/>
                </a:solidFill>
              </a:rPr>
              <a:t>sibcentr45.ru</a:t>
            </a:r>
            <a:endParaRPr lang="en-US" u="sng" dirty="0">
              <a:solidFill>
                <a:schemeClr val="tx1"/>
              </a:solidFill>
            </a:endParaRPr>
          </a:p>
          <a:p>
            <a:r>
              <a:rPr lang="ru-RU" u="sng" dirty="0">
                <a:solidFill>
                  <a:schemeClr val="tx1"/>
                </a:solidFill>
              </a:rPr>
              <a:t>2</a:t>
            </a:r>
            <a:r>
              <a:rPr lang="ru-RU" u="sng" dirty="0" smtClean="0">
                <a:solidFill>
                  <a:schemeClr val="tx1"/>
                </a:solidFill>
              </a:rPr>
              <a:t>.</a:t>
            </a:r>
            <a:r>
              <a:rPr lang="en-US" u="sng" dirty="0" smtClean="0">
                <a:solidFill>
                  <a:schemeClr val="tx1"/>
                </a:solidFill>
              </a:rPr>
              <a:t>topwork24.ru</a:t>
            </a:r>
            <a:endParaRPr lang="en-US" u="sng" dirty="0">
              <a:solidFill>
                <a:schemeClr val="tx1"/>
              </a:solidFill>
            </a:endParaRPr>
          </a:p>
          <a:p>
            <a:r>
              <a:rPr lang="ru-RU" u="sng" dirty="0">
                <a:solidFill>
                  <a:schemeClr val="tx1"/>
                </a:solidFill>
              </a:rPr>
              <a:t>3</a:t>
            </a:r>
            <a:r>
              <a:rPr lang="ru-RU" u="sng" dirty="0" smtClean="0">
                <a:solidFill>
                  <a:schemeClr val="tx1"/>
                </a:solidFill>
              </a:rPr>
              <a:t>.</a:t>
            </a:r>
            <a:r>
              <a:rPr lang="en-US" u="sng" dirty="0" smtClean="0">
                <a:solidFill>
                  <a:schemeClr val="tx1"/>
                </a:solidFill>
              </a:rPr>
              <a:t>ilek-penkovskiy.yarugakultura31.ru</a:t>
            </a:r>
            <a:endParaRPr lang="ru-RU" u="sng" dirty="0" smtClean="0">
              <a:solidFill>
                <a:schemeClr val="tx1"/>
              </a:solidFill>
            </a:endParaRPr>
          </a:p>
          <a:p>
            <a:r>
              <a:rPr lang="ru-RU" u="sng" dirty="0" smtClean="0">
                <a:solidFill>
                  <a:schemeClr val="tx1"/>
                </a:solidFill>
              </a:rPr>
              <a:t>4.</a:t>
            </a:r>
            <a:r>
              <a:rPr lang="en-US" u="sng" dirty="0">
                <a:solidFill>
                  <a:schemeClr val="tx1"/>
                </a:solidFill>
              </a:rPr>
              <a:t> </a:t>
            </a:r>
            <a:r>
              <a:rPr lang="en-US" u="sng" dirty="0">
                <a:solidFill>
                  <a:schemeClr val="tx1"/>
                </a:solidFill>
                <a:hlinkClick r:id="rId2"/>
              </a:rPr>
              <a:t>https://social.eao.ru</a:t>
            </a:r>
            <a:r>
              <a:rPr lang="en-US" u="sng" dirty="0" smtClean="0">
                <a:solidFill>
                  <a:schemeClr val="tx1"/>
                </a:solidFill>
                <a:hlinkClick r:id="rId2"/>
              </a:rPr>
              <a:t>/</a:t>
            </a:r>
            <a:endParaRPr lang="ru-RU" u="sng" dirty="0" smtClean="0">
              <a:solidFill>
                <a:schemeClr val="tx1"/>
              </a:solidFill>
            </a:endParaRPr>
          </a:p>
          <a:p>
            <a:r>
              <a:rPr lang="ru-RU" u="sng" dirty="0" smtClean="0">
                <a:solidFill>
                  <a:schemeClr val="tx1"/>
                </a:solidFill>
              </a:rPr>
              <a:t>5.</a:t>
            </a:r>
            <a:r>
              <a:rPr lang="en-US" u="sng">
                <a:solidFill>
                  <a:schemeClr val="tx1"/>
                </a:solidFill>
              </a:rPr>
              <a:t> https://dszn.ru/press-center/news/9702</a:t>
            </a:r>
            <a:endParaRPr lang="en-US" u="sng" dirty="0">
              <a:solidFill>
                <a:schemeClr val="tx1"/>
              </a:solidFill>
            </a:endParaRPr>
          </a:p>
          <a:p>
            <a:endParaRPr lang="ru-RU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20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128287-5FA6-978F-ED2F-E9056960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1354" y="827312"/>
            <a:ext cx="8596668" cy="4993759"/>
          </a:xfrm>
        </p:spPr>
        <p:txBody>
          <a:bodyPr>
            <a:noAutofit/>
          </a:bodyPr>
          <a:lstStyle/>
          <a:p>
            <a:pPr algn="ctr"/>
            <a:r>
              <a:rPr lang="ru-RU" sz="8800" dirty="0"/>
              <a:t>СПАСИБО </a:t>
            </a:r>
            <a:br>
              <a:rPr lang="ru-RU" sz="8800" dirty="0"/>
            </a:br>
            <a:r>
              <a:rPr lang="ru-RU" sz="8800" dirty="0"/>
              <a:t>ЗА </a:t>
            </a:r>
            <a:br>
              <a:rPr lang="ru-RU" sz="8800" dirty="0"/>
            </a:br>
            <a:r>
              <a:rPr lang="ru-RU" sz="8800" dirty="0"/>
              <a:t>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07732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306</TotalTime>
  <Words>668</Words>
  <Application>Microsoft Office PowerPoint</Application>
  <PresentationFormat>Широкоэкранный</PresentationFormat>
  <Paragraphs>54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Franklin Gothic Book</vt:lpstr>
      <vt:lpstr>Franklin Gothic Medium</vt:lpstr>
      <vt:lpstr>Times New Roman</vt:lpstr>
      <vt:lpstr>Wingdings 2</vt:lpstr>
      <vt:lpstr>Трек</vt:lpstr>
      <vt:lpstr>Юридическая безопасность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МАТЕРИАЛЫ ИЗ ИСТОЧНИКА ИНТЕРНЕТА</vt:lpstr>
      <vt:lpstr>СПАСИБО  ЗА 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Максунова Елена Васильевна</cp:lastModifiedBy>
  <cp:revision>31</cp:revision>
  <dcterms:created xsi:type="dcterms:W3CDTF">2024-01-25T12:31:25Z</dcterms:created>
  <dcterms:modified xsi:type="dcterms:W3CDTF">2025-12-02T07:26:51Z</dcterms:modified>
</cp:coreProperties>
</file>