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1" r:id="rId5"/>
    <p:sldId id="260" r:id="rId6"/>
    <p:sldId id="262" r:id="rId7"/>
    <p:sldId id="263" r:id="rId8"/>
    <p:sldId id="264" r:id="rId9"/>
    <p:sldId id="266" r:id="rId10"/>
    <p:sldId id="267" r:id="rId11"/>
    <p:sldId id="268" r:id="rId12"/>
    <p:sldId id="269" r:id="rId13"/>
    <p:sldId id="270" r:id="rId14"/>
    <p:sldId id="271" r:id="rId15"/>
    <p:sldId id="265" r:id="rId16"/>
    <p:sldId id="272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235502C4-C5C0-4BD0-B228-C7354E36903E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2FA4A-1C47-4A52-B450-25548403B009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9721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502C4-C5C0-4BD0-B228-C7354E36903E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2FA4A-1C47-4A52-B450-25548403B0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4535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502C4-C5C0-4BD0-B228-C7354E36903E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2FA4A-1C47-4A52-B450-25548403B009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2320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502C4-C5C0-4BD0-B228-C7354E36903E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2FA4A-1C47-4A52-B450-25548403B0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3941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502C4-C5C0-4BD0-B228-C7354E36903E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2FA4A-1C47-4A52-B450-25548403B0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8326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502C4-C5C0-4BD0-B228-C7354E36903E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2FA4A-1C47-4A52-B450-25548403B0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11638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502C4-C5C0-4BD0-B228-C7354E36903E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2FA4A-1C47-4A52-B450-25548403B0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6523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502C4-C5C0-4BD0-B228-C7354E36903E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2FA4A-1C47-4A52-B450-25548403B0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9626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502C4-C5C0-4BD0-B228-C7354E36903E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2FA4A-1C47-4A52-B450-25548403B009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1042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502C4-C5C0-4BD0-B228-C7354E36903E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2FA4A-1C47-4A52-B450-25548403B0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8995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502C4-C5C0-4BD0-B228-C7354E36903E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2FA4A-1C47-4A52-B450-25548403B009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1719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235502C4-C5C0-4BD0-B228-C7354E36903E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3002FA4A-1C47-4A52-B450-25548403B009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4250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4%D0%B0%D0%B9%D0%BB:Pinus_sibirica_Urals1.jpg" TargetMode="External"/><Relationship Id="rId2" Type="http://schemas.openxmlformats.org/officeDocument/2006/relationships/hyperlink" Target="https://ppt-online.org/1166379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ommons.wikimedia.org/wiki/File:Abies_alba_Schleus_Berg_b_Suhl_ThW_Th_Dreger.jpg?uselang=ru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67956D-5D6C-6B07-9731-E7D203D6F5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199" y="4082051"/>
            <a:ext cx="10877107" cy="2341126"/>
          </a:xfrm>
        </p:spPr>
        <p:txBody>
          <a:bodyPr>
            <a:normAutofit fontScale="90000"/>
          </a:bodyPr>
          <a:lstStyle/>
          <a:p>
            <a:r>
              <a:rPr lang="ru-RU" sz="5400" dirty="0">
                <a:solidFill>
                  <a:srgbClr val="7030A0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Направление: «Обучение навыкам ухода» </a:t>
            </a:r>
            <a:br>
              <a:rPr lang="ru-RU" sz="5400" dirty="0">
                <a:solidFill>
                  <a:schemeClr val="accent2">
                    <a:lumMod val="75000"/>
                  </a:schemeClr>
                </a:solidFill>
                <a:latin typeface="Rubik" panose="02000604000000020004" pitchFamily="2" charset="-79"/>
                <a:cs typeface="Rubik" panose="02000604000000020004" pitchFamily="2" charset="-79"/>
              </a:rPr>
            </a:br>
            <a:r>
              <a:rPr lang="ru-RU" sz="5400" dirty="0">
                <a:solidFill>
                  <a:schemeClr val="accent2">
                    <a:lumMod val="75000"/>
                  </a:schemeClr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по теме: « шишки да палки!»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9B2C999-8A79-D8B3-A039-38A6F613DA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36326" y="5656521"/>
            <a:ext cx="274674" cy="76665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E5AF61-79E7-40E1-3B50-80EDDF4AA19C}"/>
              </a:ext>
            </a:extLst>
          </p:cNvPr>
          <p:cNvSpPr txBox="1"/>
          <p:nvPr/>
        </p:nvSpPr>
        <p:spPr>
          <a:xfrm>
            <a:off x="7395830" y="1989139"/>
            <a:ext cx="479617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1800" i="1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Подготовила </a:t>
            </a:r>
          </a:p>
          <a:p>
            <a:pPr algn="l"/>
            <a:r>
              <a:rPr lang="ru-RU" sz="1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Специалист по социальной работе</a:t>
            </a:r>
          </a:p>
          <a:p>
            <a:pPr algn="l"/>
            <a:r>
              <a:rPr lang="ru-RU" sz="1800" i="1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Осинцева </a:t>
            </a:r>
            <a:r>
              <a:rPr lang="ru-RU" sz="1800" i="1" cap="all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елизавета</a:t>
            </a:r>
            <a:r>
              <a:rPr lang="ru-RU" sz="1800" i="1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1800" i="1" cap="all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ильясовна</a:t>
            </a:r>
            <a:endParaRPr lang="ru-RU" sz="1800" i="1" cap="al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451015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3B4E04-8B63-23FA-7896-A64E0D9764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995" y="138223"/>
            <a:ext cx="11036596" cy="2147777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/>
              <a:t>Ель</a:t>
            </a:r>
            <a:br>
              <a:rPr lang="ru-RU" sz="2400" dirty="0"/>
            </a:br>
            <a:r>
              <a:rPr lang="ru-RU" sz="2400" b="1" i="1" dirty="0" err="1"/>
              <a:t>Ель</a:t>
            </a:r>
            <a:r>
              <a:rPr lang="ru-RU" sz="2400" b="1" i="1" dirty="0"/>
              <a:t> наиболее известное хвойное растение. У ели хвоинки короткие, расположены на веточке поодиночке. Шишки у ели вытянутые. У стен Московского Кремля, на площадях многих городов можно увидеть ель с голубоватой хвоей. Это ель колючая. Её родина – Северная Америка.</a:t>
            </a:r>
            <a:br>
              <a:rPr lang="ru-RU" sz="2400" dirty="0"/>
            </a:br>
            <a:endParaRPr lang="ru-RU" sz="2400" dirty="0"/>
          </a:p>
        </p:txBody>
      </p:sp>
      <p:pic>
        <p:nvPicPr>
          <p:cNvPr id="2050" name="Picture 2" descr="Ель Ель наиболее известное хвойное растение. У ели хвоинки короткие, расположены на веточке поодиночке. Шишки у ели вытянутые. У стен Московского Кремля, на площадях многих городов можно увидеть ель с голубоватой хвоей. Это ель колючая. Её родина – Северная Америка.">
            <a:extLst>
              <a:ext uri="{FF2B5EF4-FFF2-40B4-BE49-F238E27FC236}">
                <a16:creationId xmlns:a16="http://schemas.microsoft.com/office/drawing/2014/main" id="{C69BE1EB-200D-2C8C-C060-B0CDB7013B3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578" y="2091646"/>
            <a:ext cx="8920716" cy="4217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62675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0C234D-C481-78BD-271E-A514E41754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276447"/>
            <a:ext cx="9720072" cy="1871330"/>
          </a:xfrm>
        </p:spPr>
        <p:txBody>
          <a:bodyPr>
            <a:normAutofit fontScale="90000"/>
          </a:bodyPr>
          <a:lstStyle/>
          <a:p>
            <a:pPr algn="ctr"/>
            <a:br>
              <a:rPr lang="ru-RU" sz="2700" b="1" dirty="0"/>
            </a:br>
            <a:br>
              <a:rPr lang="ru-RU" sz="2700" b="1" dirty="0"/>
            </a:br>
            <a:r>
              <a:rPr lang="ru-RU" sz="2700" b="1" dirty="0"/>
              <a:t>Сосна</a:t>
            </a:r>
            <a:br>
              <a:rPr lang="ru-RU" sz="2700" dirty="0"/>
            </a:br>
            <a:r>
              <a:rPr lang="ru-RU" sz="2700" b="1" i="1" dirty="0" err="1"/>
              <a:t>Сосна</a:t>
            </a:r>
            <a:r>
              <a:rPr lang="ru-RU" sz="2700" b="1" i="1" dirty="0"/>
              <a:t> – известное хвойное растение. У сосны хвоинки длинные, сидят парами. Шишки у сосны короткие округлые</a:t>
            </a:r>
            <a:br>
              <a:rPr lang="ru-RU" dirty="0"/>
            </a:br>
            <a:endParaRPr lang="ru-RU" dirty="0"/>
          </a:p>
        </p:txBody>
      </p:sp>
      <p:pic>
        <p:nvPicPr>
          <p:cNvPr id="3074" name="Picture 2" descr="Сосна Сосна – известное хвойное растение. У сосны хвоинки длинные, сидят парами. Шишки у сосны короткие округлые">
            <a:extLst>
              <a:ext uri="{FF2B5EF4-FFF2-40B4-BE49-F238E27FC236}">
                <a16:creationId xmlns:a16="http://schemas.microsoft.com/office/drawing/2014/main" id="{C9F8686F-884A-E0B9-B4B6-2ABA34682E5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3702" y="2009554"/>
            <a:ext cx="8468613" cy="4450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25360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EDC603-23F8-0D85-5074-635F52904E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276447"/>
            <a:ext cx="9720072" cy="2147776"/>
          </a:xfrm>
        </p:spPr>
        <p:txBody>
          <a:bodyPr>
            <a:noAutofit/>
          </a:bodyPr>
          <a:lstStyle/>
          <a:p>
            <a:pPr algn="ctr"/>
            <a:br>
              <a:rPr lang="ru-RU" sz="2400" b="1" dirty="0"/>
            </a:br>
            <a:r>
              <a:rPr lang="ru-RU" sz="2400" b="1" dirty="0"/>
              <a:t>Сосна кедровая</a:t>
            </a:r>
            <a:br>
              <a:rPr lang="ru-RU" sz="2400" dirty="0"/>
            </a:br>
            <a:r>
              <a:rPr lang="ru-RU" sz="2400" b="1" i="1" dirty="0" err="1"/>
              <a:t>Кедровая</a:t>
            </a:r>
            <a:r>
              <a:rPr lang="ru-RU" sz="2400" b="1" i="1" dirty="0"/>
              <a:t> сосна растёт в Сибири и на северо-востоке европейской части России. В народе её часто называют сибирским кедром. Хвоинки у этого дерева собраны в пучки по 5 штук. В больших шишках созревают вкусные семена – кедровые орешки.</a:t>
            </a:r>
            <a:br>
              <a:rPr lang="ru-RU" sz="2400" dirty="0"/>
            </a:br>
            <a:endParaRPr lang="ru-RU" sz="2400" dirty="0"/>
          </a:p>
        </p:txBody>
      </p:sp>
      <p:pic>
        <p:nvPicPr>
          <p:cNvPr id="4098" name="Picture 2" descr="Сосна кедровая Кедровая сосна растёт в Сибири и на северо-востоке европейской части России. В народе её часто называют сибирским кедром. Хвоинки у этого дерева собраны в пучки по 5 штук. В больших шишках созревают вкусные семена – кедровые орешки.">
            <a:extLst>
              <a:ext uri="{FF2B5EF4-FFF2-40B4-BE49-F238E27FC236}">
                <a16:creationId xmlns:a16="http://schemas.microsoft.com/office/drawing/2014/main" id="{2411D244-85D3-173D-BA4C-17DBCB0B954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5391" y="2317898"/>
            <a:ext cx="7851111" cy="4263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48422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C6EE04-37E3-BBE5-DD27-CA04A0057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br>
              <a:rPr lang="ru-RU" sz="2400" b="1" dirty="0"/>
            </a:br>
            <a:r>
              <a:rPr lang="ru-RU" sz="2400" b="1" dirty="0"/>
              <a:t>Лиственница</a:t>
            </a:r>
            <a:br>
              <a:rPr lang="ru-RU" sz="2400" dirty="0"/>
            </a:br>
            <a:r>
              <a:rPr lang="ru-RU" sz="2400" b="1" i="1" dirty="0" err="1"/>
              <a:t>Лиственница</a:t>
            </a:r>
            <a:r>
              <a:rPr lang="ru-RU" sz="2400" b="1" i="1" dirty="0"/>
              <a:t> отличается от других хвойных деревьев мягкой, опадающей на зиму хвоей. Осенью её хвоя желтеет и дерево становится особенно красивым</a:t>
            </a:r>
            <a:br>
              <a:rPr lang="ru-RU" sz="2400" dirty="0"/>
            </a:br>
            <a:endParaRPr lang="ru-RU" sz="2400" dirty="0"/>
          </a:p>
        </p:txBody>
      </p:sp>
      <p:pic>
        <p:nvPicPr>
          <p:cNvPr id="5122" name="Picture 2" descr="Лиственница Лиственница отличается от других хвойных деревьев мягкой, опадающей на зиму хвоей. Осенью её хвоя желтеет и дерево становится особенно красивым">
            <a:extLst>
              <a:ext uri="{FF2B5EF4-FFF2-40B4-BE49-F238E27FC236}">
                <a16:creationId xmlns:a16="http://schemas.microsoft.com/office/drawing/2014/main" id="{D22937E9-788C-A52E-F52A-6787872C3C5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169042"/>
            <a:ext cx="7464056" cy="4139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18243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94052D-14C6-FE1C-9E90-88514C480B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251563"/>
            <a:ext cx="9720072" cy="2247087"/>
          </a:xfrm>
        </p:spPr>
        <p:txBody>
          <a:bodyPr>
            <a:noAutofit/>
          </a:bodyPr>
          <a:lstStyle/>
          <a:p>
            <a:pPr algn="ctr"/>
            <a:br>
              <a:rPr lang="ru-RU" sz="2400" b="1" dirty="0"/>
            </a:br>
            <a:r>
              <a:rPr lang="ru-RU" sz="2400" b="1" dirty="0"/>
              <a:t>Пихта</a:t>
            </a:r>
            <a:br>
              <a:rPr lang="ru-RU" sz="2400" dirty="0"/>
            </a:br>
            <a:r>
              <a:rPr lang="ru-RU" sz="2400" b="1" i="1" dirty="0" err="1"/>
              <a:t>Пихта</a:t>
            </a:r>
            <a:r>
              <a:rPr lang="ru-RU" sz="2400" b="1" i="1" dirty="0"/>
              <a:t> похожа на ель, но хвоинки у пихты плоские, снизу имеют по два ряда белых полосок. Шишки пихты торчат вверх, а не свисают вниз, как у ели. К тому же зрелые пихтовые шишки не падают с дерева. С них опадают чешуйки, а на ветках остаются торчащие стерженьки, словно пики.</a:t>
            </a:r>
            <a:br>
              <a:rPr lang="ru-RU" sz="2400" dirty="0"/>
            </a:br>
            <a:endParaRPr lang="ru-RU" sz="2400" dirty="0"/>
          </a:p>
        </p:txBody>
      </p:sp>
      <p:pic>
        <p:nvPicPr>
          <p:cNvPr id="6146" name="Picture 2" descr="Пихта Пихта похожа на ель, но хвоинки у пихты плоские, снизу имеют по два ряда белых полосок. Шишки пихты торчат вверх, а не свисают вниз, как у ели. К тому же зрелые пихтовые шишки не падают с дерева. С них опадают чешуйки, а на ветках остаются торчащие стерженьки, словно пики.">
            <a:extLst>
              <a:ext uri="{FF2B5EF4-FFF2-40B4-BE49-F238E27FC236}">
                <a16:creationId xmlns:a16="http://schemas.microsoft.com/office/drawing/2014/main" id="{F24FCF8D-B293-C288-2C72-106003EC8BC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97" y="2498650"/>
            <a:ext cx="7157483" cy="4172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0579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0C1BBA-6819-DE64-A3EC-D70FC78C5C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177135"/>
            <a:ext cx="9720072" cy="2066335"/>
          </a:xfrm>
        </p:spPr>
        <p:txBody>
          <a:bodyPr>
            <a:normAutofit fontScale="90000"/>
          </a:bodyPr>
          <a:lstStyle/>
          <a:p>
            <a:pPr algn="ctr"/>
            <a:br>
              <a:rPr lang="ru-RU" sz="2400" b="1" dirty="0"/>
            </a:br>
            <a:r>
              <a:rPr lang="ru-RU" sz="2400" b="1" dirty="0"/>
              <a:t>Можжевельник</a:t>
            </a:r>
            <a:br>
              <a:rPr lang="ru-RU" sz="2400" dirty="0"/>
            </a:br>
            <a:r>
              <a:rPr lang="ru-RU" sz="2400" b="1" dirty="0" err="1"/>
              <a:t>Можжевельник</a:t>
            </a:r>
            <a:r>
              <a:rPr lang="ru-RU" sz="2400" b="1" dirty="0"/>
              <a:t> – это хвойный кустарник. Растёт в лесах. Его ветви покрыты очень колючими плоскими иголками. На некоторых кустах можно увидеть синеватые шарики, похожие на ягоды. В них – семена можжевельника.</a:t>
            </a:r>
            <a:br>
              <a:rPr lang="ru-RU" sz="2400" dirty="0"/>
            </a:br>
            <a:endParaRPr lang="ru-RU" sz="2400" dirty="0"/>
          </a:p>
        </p:txBody>
      </p:sp>
      <p:pic>
        <p:nvPicPr>
          <p:cNvPr id="7170" name="Picture 2" descr="Можжевельник Можжевельник – это хвойный кустарник. Растёт в лесах. Его ветви покрыты очень колючими плоскими иголками. На некоторых кустах можно увидеть синеватые шарики, похожие на ягоды. В них – семена можжевельника.">
            <a:extLst>
              <a:ext uri="{FF2B5EF4-FFF2-40B4-BE49-F238E27FC236}">
                <a16:creationId xmlns:a16="http://schemas.microsoft.com/office/drawing/2014/main" id="{4349F399-FFBC-ACAB-D836-1C936A76626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1868" y="2041453"/>
            <a:ext cx="7537864" cy="428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97558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DD49C7-041B-F602-4848-4D629BD5E5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329609"/>
            <a:ext cx="9720072" cy="1755223"/>
          </a:xfrm>
        </p:spPr>
        <p:txBody>
          <a:bodyPr>
            <a:noAutofit/>
          </a:bodyPr>
          <a:lstStyle/>
          <a:p>
            <a:pPr algn="ctr"/>
            <a:br>
              <a:rPr lang="ru-RU" sz="2400" dirty="0"/>
            </a:br>
            <a:r>
              <a:rPr lang="ru-RU" sz="2400" dirty="0"/>
              <a:t>Туя</a:t>
            </a:r>
            <a:br>
              <a:rPr lang="ru-RU" sz="2400" dirty="0"/>
            </a:br>
            <a:r>
              <a:rPr lang="ru-RU" sz="2400" b="1" dirty="0" err="1"/>
              <a:t>Туя</a:t>
            </a:r>
            <a:r>
              <a:rPr lang="ru-RU" sz="2400" b="1" dirty="0"/>
              <a:t> часто встречается в городских парках. Родина этого дерева – Северная Америка. Хвоя туи имеет вид чешуек, плотно прижатых к стеблю. Круглый год это дерево остаётся зелёным.</a:t>
            </a:r>
            <a:br>
              <a:rPr lang="ru-RU" sz="2400" dirty="0"/>
            </a:br>
            <a:endParaRPr lang="ru-RU" sz="2400" dirty="0"/>
          </a:p>
        </p:txBody>
      </p:sp>
      <p:pic>
        <p:nvPicPr>
          <p:cNvPr id="8194" name="Picture 2" descr="Туя  Туя часто встречается в городских парках. Родина этого дерева – Северная Америка. Хвоя туи имеет вид чешуек, плотно прижатых к стеблю. Круглый год это дерево остаётся зелёным.">
            <a:extLst>
              <a:ext uri="{FF2B5EF4-FFF2-40B4-BE49-F238E27FC236}">
                <a16:creationId xmlns:a16="http://schemas.microsoft.com/office/drawing/2014/main" id="{3815F5C3-9968-3D36-6197-50160FF64A3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709" y="2190307"/>
            <a:ext cx="7520775" cy="4160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39875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B7BD44-8FD4-04A2-4058-3C700D8EA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318977"/>
            <a:ext cx="9720072" cy="2328530"/>
          </a:xfrm>
        </p:spPr>
        <p:txBody>
          <a:bodyPr>
            <a:noAutofit/>
          </a:bodyPr>
          <a:lstStyle/>
          <a:p>
            <a:pPr algn="ctr"/>
            <a:br>
              <a:rPr lang="ru-RU" sz="2400" b="1" dirty="0"/>
            </a:br>
            <a:r>
              <a:rPr lang="ru-RU" sz="2400" b="1" dirty="0"/>
              <a:t>Скандинавская ходьба — что это?</a:t>
            </a:r>
            <a:br>
              <a:rPr lang="ru-RU" sz="2400" b="1" dirty="0"/>
            </a:br>
            <a:r>
              <a:rPr lang="ru-RU" sz="2400" dirty="0"/>
              <a:t>Скандинавская ходьба — это система физических упражнений, которая сочетает в себе обычную ходьбу и работу с палками, напоминающими лыжные. Этот вид активности даёт комплексную нагрузку на различные группы мышц, и потому считается эффективной тренировкой для всего тела.</a:t>
            </a:r>
            <a:br>
              <a:rPr lang="ru-RU" sz="2400" dirty="0"/>
            </a:br>
            <a:endParaRPr lang="ru-RU" sz="2400" dirty="0"/>
          </a:p>
        </p:txBody>
      </p:sp>
      <p:pic>
        <p:nvPicPr>
          <p:cNvPr id="9218" name="Picture 2" descr="Picture background">
            <a:extLst>
              <a:ext uri="{FF2B5EF4-FFF2-40B4-BE49-F238E27FC236}">
                <a16:creationId xmlns:a16="http://schemas.microsoft.com/office/drawing/2014/main" id="{D187888F-32BD-9029-7F63-27C2C882EE0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795" y="2647507"/>
            <a:ext cx="7538484" cy="402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51446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9BDE0A-B87B-11DD-7685-779A9CAC1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233917"/>
            <a:ext cx="9720072" cy="2488018"/>
          </a:xfrm>
        </p:spPr>
        <p:txBody>
          <a:bodyPr>
            <a:normAutofit/>
          </a:bodyPr>
          <a:lstStyle/>
          <a:p>
            <a:pPr algn="ctr"/>
            <a:r>
              <a:rPr lang="ru-RU" sz="2200" b="1" dirty="0"/>
              <a:t>5 причин заняться скандинавской ходьбой</a:t>
            </a:r>
            <a:br>
              <a:rPr lang="ru-RU" sz="2200" b="1" dirty="0"/>
            </a:br>
            <a:r>
              <a:rPr lang="ru-RU" sz="2200" dirty="0"/>
              <a:t>1. Задействует всё тело, а не только ноги. В отличие от обычной </a:t>
            </a:r>
            <a:r>
              <a:rPr lang="ru-RU" sz="2200" dirty="0" err="1"/>
              <a:t>прогулки,скандинавская</a:t>
            </a:r>
            <a:r>
              <a:rPr lang="ru-RU" sz="2200" dirty="0"/>
              <a:t> ходьба включает в работу плечи, руки, спину, грудные мышцы и пресс. </a:t>
            </a:r>
            <a:br>
              <a:rPr lang="ru-RU" sz="2200" dirty="0"/>
            </a:br>
            <a:r>
              <a:rPr lang="ru-RU" sz="2200" dirty="0"/>
              <a:t>За счёт движения рук и сопротивления палок тренировка становится полнотелой — это особенно полезно тем, </a:t>
            </a:r>
            <a:br>
              <a:rPr lang="ru-RU" sz="2200" dirty="0"/>
            </a:br>
            <a:r>
              <a:rPr lang="ru-RU" sz="2200" dirty="0"/>
              <a:t>кто мало  двигается в течение дня.</a:t>
            </a:r>
            <a:br>
              <a:rPr lang="ru-RU" sz="2200" dirty="0"/>
            </a:br>
            <a:endParaRPr lang="ru-RU" sz="2200" dirty="0"/>
          </a:p>
        </p:txBody>
      </p:sp>
      <p:pic>
        <p:nvPicPr>
          <p:cNvPr id="14338" name="Picture 2">
            <a:extLst>
              <a:ext uri="{FF2B5EF4-FFF2-40B4-BE49-F238E27FC236}">
                <a16:creationId xmlns:a16="http://schemas.microsoft.com/office/drawing/2014/main" id="{85ED4EDD-534F-D4AD-EAFF-8E4BC99BC41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0792" y="2329229"/>
            <a:ext cx="6772938" cy="4294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00813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D4B96A-70B4-3098-29BC-A29019890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159488"/>
            <a:ext cx="9720072" cy="1925344"/>
          </a:xfrm>
        </p:spPr>
        <p:txBody>
          <a:bodyPr>
            <a:normAutofit/>
          </a:bodyPr>
          <a:lstStyle/>
          <a:p>
            <a:pPr algn="ctr"/>
            <a:r>
              <a:rPr lang="ru-RU" sz="2200" dirty="0"/>
              <a:t>2. Улучшает выносливость и работу сердца. Ходьба с палками — это умеренная аэробная нагрузка. При регулярных занятиях улучшается кровообращение, тренируется сердечно-сосудистая система, нормализуется артериальное давление. Это отличный способ укрепить здоровье без изнуряющих тренировок в зале.</a:t>
            </a:r>
          </a:p>
        </p:txBody>
      </p:sp>
      <p:pic>
        <p:nvPicPr>
          <p:cNvPr id="13316" name="Picture 4" descr="Picture background">
            <a:extLst>
              <a:ext uri="{FF2B5EF4-FFF2-40B4-BE49-F238E27FC236}">
                <a16:creationId xmlns:a16="http://schemas.microsoft.com/office/drawing/2014/main" id="{267FAD06-B2E5-56AF-62F5-6EB8316B02B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938" y="2677319"/>
            <a:ext cx="9720262" cy="324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50648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AF188C-466D-1356-49C5-0BC2FCAA1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297712"/>
            <a:ext cx="9720072" cy="1787120"/>
          </a:xfrm>
        </p:spPr>
        <p:txBody>
          <a:bodyPr>
            <a:normAutofit/>
          </a:bodyPr>
          <a:lstStyle/>
          <a:p>
            <a:pPr algn="ctr"/>
            <a:r>
              <a:rPr lang="ru-RU" sz="2200" dirty="0"/>
              <a:t>3. Щадит суставы и снижает нагрузку на колени. </a:t>
            </a:r>
            <a:br>
              <a:rPr lang="ru-RU" sz="2200" dirty="0"/>
            </a:br>
            <a:r>
              <a:rPr lang="ru-RU" sz="2200" dirty="0"/>
              <a:t>Палки играют роль амортизаторов: часть веса переносится </a:t>
            </a:r>
            <a:br>
              <a:rPr lang="ru-RU" sz="2200" dirty="0"/>
            </a:br>
            <a:r>
              <a:rPr lang="ru-RU" sz="2200" dirty="0"/>
              <a:t>на руки, и давление на коленные и </a:t>
            </a:r>
            <a:br>
              <a:rPr lang="ru-RU" sz="2200" dirty="0"/>
            </a:br>
            <a:r>
              <a:rPr lang="ru-RU" sz="2200" dirty="0"/>
              <a:t>тазобедренные суставы уменьшается. </a:t>
            </a:r>
            <a:br>
              <a:rPr lang="ru-RU" sz="2200" dirty="0"/>
            </a:br>
            <a:r>
              <a:rPr lang="ru-RU" sz="2200" dirty="0"/>
              <a:t>Это особенно важно для людей с лишним весом, </a:t>
            </a:r>
            <a:br>
              <a:rPr lang="ru-RU" sz="2200" dirty="0"/>
            </a:br>
            <a:r>
              <a:rPr lang="ru-RU" sz="2200" dirty="0"/>
              <a:t>артритом, а также после травм или операций.</a:t>
            </a:r>
          </a:p>
        </p:txBody>
      </p:sp>
      <p:pic>
        <p:nvPicPr>
          <p:cNvPr id="12290" name="Picture 2">
            <a:extLst>
              <a:ext uri="{FF2B5EF4-FFF2-40B4-BE49-F238E27FC236}">
                <a16:creationId xmlns:a16="http://schemas.microsoft.com/office/drawing/2014/main" id="{1A6F017C-CF7D-B641-4CAC-80670D5BD62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9726" y="2084831"/>
            <a:ext cx="8314246" cy="4364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8936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EF174E-0F3A-7D4C-D18C-9E41F6CD8F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9984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dirty="0"/>
              <a:t>4. Повышает настроение и помогает бороться со стрессом. Скандинавская ходьба чаще всего проходит на свежем воздухе —</a:t>
            </a:r>
            <a:br>
              <a:rPr lang="ru-RU" sz="2200" dirty="0"/>
            </a:br>
            <a:r>
              <a:rPr lang="ru-RU" sz="2200" dirty="0"/>
              <a:t> в парке, лесу, по берегу водоёма. </a:t>
            </a:r>
            <a:br>
              <a:rPr lang="ru-RU" sz="2200" dirty="0"/>
            </a:br>
            <a:r>
              <a:rPr lang="ru-RU" sz="2200" dirty="0"/>
              <a:t>Во время движения улучшается приток кислорода к мозгу, снижается уровень кортизола — гормона стресса.</a:t>
            </a:r>
            <a:br>
              <a:rPr lang="ru-RU" sz="2200" dirty="0"/>
            </a:br>
            <a:r>
              <a:rPr lang="ru-RU" sz="2200" dirty="0"/>
              <a:t> В результате после часа ходьбы ощущается прилив энергии,</a:t>
            </a:r>
            <a:br>
              <a:rPr lang="ru-RU" sz="2200" dirty="0"/>
            </a:br>
            <a:r>
              <a:rPr lang="ru-RU" sz="2200" dirty="0"/>
              <a:t> ясность мыслей и даже улучшение сна.</a:t>
            </a:r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E27BEDB0-5EFE-0E1E-1B68-A054820D281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463" y="2583712"/>
            <a:ext cx="6429170" cy="3964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83198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AA625E-6386-49A1-9627-9CE0D28D70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180753"/>
            <a:ext cx="9720072" cy="2445489"/>
          </a:xfrm>
        </p:spPr>
        <p:txBody>
          <a:bodyPr>
            <a:normAutofit/>
          </a:bodyPr>
          <a:lstStyle/>
          <a:p>
            <a:pPr algn="ctr"/>
            <a:r>
              <a:rPr lang="ru-RU" sz="2200" dirty="0"/>
              <a:t>5. Подходит почти всем и не требует сложного снаряжения.</a:t>
            </a:r>
            <a:br>
              <a:rPr lang="ru-RU" sz="2200" dirty="0"/>
            </a:br>
            <a:r>
              <a:rPr lang="ru-RU" sz="2200" dirty="0"/>
              <a:t> Для старта не нужно абонемента, тренажёров </a:t>
            </a:r>
            <a:br>
              <a:rPr lang="ru-RU" sz="2200" dirty="0"/>
            </a:br>
            <a:r>
              <a:rPr lang="ru-RU" sz="2200" dirty="0"/>
              <a:t>или особой подготовки. </a:t>
            </a:r>
            <a:br>
              <a:rPr lang="ru-RU" sz="2200" dirty="0"/>
            </a:br>
            <a:r>
              <a:rPr lang="ru-RU" sz="2200" dirty="0"/>
              <a:t>Достаточно удобной обуви, спортивной одежды и </a:t>
            </a:r>
            <a:br>
              <a:rPr lang="ru-RU" sz="2200" dirty="0"/>
            </a:br>
            <a:r>
              <a:rPr lang="ru-RU" sz="2200" dirty="0"/>
              <a:t>пары специальных палок. Тренироваться можно в любом</a:t>
            </a:r>
            <a:br>
              <a:rPr lang="ru-RU" sz="2200" dirty="0"/>
            </a:br>
            <a:r>
              <a:rPr lang="ru-RU" sz="2200" dirty="0"/>
              <a:t> возрасте, независимо от уровня физической подготовки</a:t>
            </a:r>
            <a:r>
              <a:rPr lang="ru-RU" dirty="0"/>
              <a:t>.</a:t>
            </a:r>
          </a:p>
        </p:txBody>
      </p:sp>
      <p:pic>
        <p:nvPicPr>
          <p:cNvPr id="10248" name="Picture 8" descr="Picture background">
            <a:extLst>
              <a:ext uri="{FF2B5EF4-FFF2-40B4-BE49-F238E27FC236}">
                <a16:creationId xmlns:a16="http://schemas.microsoft.com/office/drawing/2014/main" id="{1D826988-8A3D-DCC3-0C5B-1433FC0E85E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938" y="2770620"/>
            <a:ext cx="9720262" cy="3053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19410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230707-F092-8680-D431-AD84908056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A536F70-AED2-C4F6-50AE-06D82F32F6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/>
              <a:t>Использованы материалы:</a:t>
            </a:r>
          </a:p>
          <a:p>
            <a:r>
              <a:rPr lang="en-US" dirty="0">
                <a:hlinkClick r:id="rId2"/>
              </a:rPr>
              <a:t>https://ppt-online.org/1166379</a:t>
            </a:r>
            <a:endParaRPr lang="ru-RU" dirty="0"/>
          </a:p>
          <a:p>
            <a:r>
              <a:rPr lang="en-US" dirty="0"/>
              <a:t>https://dzen.ru/a/aGkCBaNBXUpksS5-</a:t>
            </a:r>
            <a:endParaRPr lang="ru-RU" dirty="0"/>
          </a:p>
          <a:p>
            <a:r>
              <a:rPr lang="en-US" dirty="0">
                <a:hlinkClick r:id="rId3"/>
              </a:rPr>
              <a:t>https://ru.wikipedia.org/wiki/%D0%A4%D0%B0%D0%B9%D0%BB:Pinus_sibirica_Urals1.jpg</a:t>
            </a:r>
            <a:endParaRPr lang="ru-RU" dirty="0"/>
          </a:p>
          <a:p>
            <a:r>
              <a:rPr lang="en-US" dirty="0">
                <a:hlinkClick r:id="rId4"/>
              </a:rPr>
              <a:t>https://commons.wikimedia.org/wiki/File:Abies_alba_Schleus_Berg_b_Suhl_ThW_Th_Dreger.jpg?uselang=ru</a:t>
            </a:r>
            <a:endParaRPr lang="ru-RU" dirty="0"/>
          </a:p>
          <a:p>
            <a:r>
              <a:rPr lang="en-US" dirty="0"/>
              <a:t>https://commons.wikimedia.org/wiki/File:Juniper_needles.jpg?uselang=ru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80652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8EB2C9-8BA2-56FF-3EEF-D6B4BF45D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97E2353-1D6B-36D7-BE5C-657A94C3A4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Picture background">
            <a:extLst>
              <a:ext uri="{FF2B5EF4-FFF2-40B4-BE49-F238E27FC236}">
                <a16:creationId xmlns:a16="http://schemas.microsoft.com/office/drawing/2014/main" id="{3C7CA0C3-4504-9DA7-B52A-210E565D85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128" y="0"/>
            <a:ext cx="9884877" cy="6475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989805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37</TotalTime>
  <Words>747</Words>
  <Application>Microsoft Office PowerPoint</Application>
  <PresentationFormat>Широкоэкранный</PresentationFormat>
  <Paragraphs>23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Calibri</vt:lpstr>
      <vt:lpstr>Rubik</vt:lpstr>
      <vt:lpstr>Tw Cen MT</vt:lpstr>
      <vt:lpstr>Tw Cen MT Condensed</vt:lpstr>
      <vt:lpstr>Wingdings 3</vt:lpstr>
      <vt:lpstr>Интеграл</vt:lpstr>
      <vt:lpstr>Направление: «Обучение навыкам ухода»  по теме: « шишки да палки!»</vt:lpstr>
      <vt:lpstr>Ель Ель наиболее известное хвойное растение. У ели хвоинки короткие, расположены на веточке поодиночке. Шишки у ели вытянутые. У стен Московского Кремля, на площадях многих городов можно увидеть ель с голубоватой хвоей. Это ель колючая. Её родина – Северная Америка. </vt:lpstr>
      <vt:lpstr>  Сосна Сосна – известное хвойное растение. У сосны хвоинки длинные, сидят парами. Шишки у сосны короткие округлые </vt:lpstr>
      <vt:lpstr> Сосна кедровая Кедровая сосна растёт в Сибири и на северо-востоке европейской части России. В народе её часто называют сибирским кедром. Хвоинки у этого дерева собраны в пучки по 5 штук. В больших шишках созревают вкусные семена – кедровые орешки. </vt:lpstr>
      <vt:lpstr> Лиственница Лиственница отличается от других хвойных деревьев мягкой, опадающей на зиму хвоей. Осенью её хвоя желтеет и дерево становится особенно красивым </vt:lpstr>
      <vt:lpstr> Пихта Пихта похожа на ель, но хвоинки у пихты плоские, снизу имеют по два ряда белых полосок. Шишки пихты торчат вверх, а не свисают вниз, как у ели. К тому же зрелые пихтовые шишки не падают с дерева. С них опадают чешуйки, а на ветках остаются торчащие стерженьки, словно пики. </vt:lpstr>
      <vt:lpstr> Можжевельник Можжевельник – это хвойный кустарник. Растёт в лесах. Его ветви покрыты очень колючими плоскими иголками. На некоторых кустах можно увидеть синеватые шарики, похожие на ягоды. В них – семена можжевельника. </vt:lpstr>
      <vt:lpstr> Туя Туя часто встречается в городских парках. Родина этого дерева – Северная Америка. Хвоя туи имеет вид чешуек, плотно прижатых к стеблю. Круглый год это дерево остаётся зелёным. </vt:lpstr>
      <vt:lpstr> Скандинавская ходьба — что это? Скандинавская ходьба — это система физических упражнений, которая сочетает в себе обычную ходьбу и работу с палками, напоминающими лыжные. Этот вид активности даёт комплексную нагрузку на различные группы мышц, и потому считается эффективной тренировкой для всего тела. </vt:lpstr>
      <vt:lpstr>5 причин заняться скандинавской ходьбой 1. Задействует всё тело, а не только ноги. В отличие от обычной прогулки,скандинавская ходьба включает в работу плечи, руки, спину, грудные мышцы и пресс.  За счёт движения рук и сопротивления палок тренировка становится полнотелой — это особенно полезно тем,  кто мало  двигается в течение дня. </vt:lpstr>
      <vt:lpstr>2. Улучшает выносливость и работу сердца. Ходьба с палками — это умеренная аэробная нагрузка. При регулярных занятиях улучшается кровообращение, тренируется сердечно-сосудистая система, нормализуется артериальное давление. Это отличный способ укрепить здоровье без изнуряющих тренировок в зале.</vt:lpstr>
      <vt:lpstr>3. Щадит суставы и снижает нагрузку на колени.  Палки играют роль амортизаторов: часть веса переносится  на руки, и давление на коленные и  тазобедренные суставы уменьшается.  Это особенно важно для людей с лишним весом,  артритом, а также после травм или операций.</vt:lpstr>
      <vt:lpstr>4. Повышает настроение и помогает бороться со стрессом. Скандинавская ходьба чаще всего проходит на свежем воздухе —  в парке, лесу, по берегу водоёма.  Во время движения улучшается приток кислорода к мозгу, снижается уровень кортизола — гормона стресса.  В результате после часа ходьбы ощущается прилив энергии,  ясность мыслей и даже улучшение сна.</vt:lpstr>
      <vt:lpstr>5. Подходит почти всем и не требует сложного снаряжения.  Для старта не нужно абонемента, тренажёров  или особой подготовки.  Достаточно удобной обуви, спортивной одежды и  пары специальных палок. Тренироваться можно в любом  возрасте, независимо от уровня физической подготовки.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Лизаветта</dc:creator>
  <cp:lastModifiedBy>Лизаветта</cp:lastModifiedBy>
  <cp:revision>3</cp:revision>
  <dcterms:created xsi:type="dcterms:W3CDTF">2025-11-23T08:16:52Z</dcterms:created>
  <dcterms:modified xsi:type="dcterms:W3CDTF">2025-11-23T08:55:34Z</dcterms:modified>
</cp:coreProperties>
</file>