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2"/>
  </p:notesMasterIdLst>
  <p:sldIdLst>
    <p:sldId id="273" r:id="rId2"/>
    <p:sldId id="257" r:id="rId3"/>
    <p:sldId id="279" r:id="rId4"/>
    <p:sldId id="263" r:id="rId5"/>
    <p:sldId id="283" r:id="rId6"/>
    <p:sldId id="260" r:id="rId7"/>
    <p:sldId id="270" r:id="rId8"/>
    <p:sldId id="275" r:id="rId9"/>
    <p:sldId id="271" r:id="rId10"/>
    <p:sldId id="259"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FF"/>
    <a:srgbClr val="99CC00"/>
    <a:srgbClr val="33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8" d="100"/>
          <a:sy n="108" d="100"/>
        </p:scale>
        <p:origin x="-162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6E9720C-0CBA-4A14-8CB9-1EF24E194FE2}" type="datetimeFigureOut">
              <a:rPr lang="ru-RU" smtClean="0"/>
              <a:t>12.09.2025</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0759967-DDA6-457E-8B01-CB027F692EE3}" type="slidenum">
              <a:rPr lang="ru-RU" smtClean="0"/>
              <a:t>‹#›</a:t>
            </a:fld>
            <a:endParaRPr lang="ru-RU"/>
          </a:p>
        </p:txBody>
      </p:sp>
    </p:spTree>
    <p:extLst>
      <p:ext uri="{BB962C8B-B14F-4D97-AF65-F5344CB8AC3E}">
        <p14:creationId xmlns:p14="http://schemas.microsoft.com/office/powerpoint/2010/main" val="15276697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00759967-DDA6-457E-8B01-CB027F692EE3}" type="slidenum">
              <a:rPr lang="ru-RU" smtClean="0"/>
              <a:t>1</a:t>
            </a:fld>
            <a:endParaRPr lang="ru-RU"/>
          </a:p>
        </p:txBody>
      </p:sp>
    </p:spTree>
    <p:extLst>
      <p:ext uri="{BB962C8B-B14F-4D97-AF65-F5344CB8AC3E}">
        <p14:creationId xmlns:p14="http://schemas.microsoft.com/office/powerpoint/2010/main" val="22641837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12.09.2025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8339545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12.09.2025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6673273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4C71EC6-210F-42DE-9C53-41977AD35B3D}" type="datetimeFigureOut">
              <a:rPr lang="ru-RU" smtClean="0"/>
              <a:t>12.09.2025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789835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4C71EC6-210F-42DE-9C53-41977AD35B3D}" type="datetimeFigureOut">
              <a:rPr lang="ru-RU" smtClean="0"/>
              <a:t>12.09.2025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548817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4C71EC6-210F-42DE-9C53-41977AD35B3D}" type="datetimeFigureOut">
              <a:rPr lang="ru-RU" smtClean="0"/>
              <a:t>12.09.2025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5877542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4C71EC6-210F-42DE-9C53-41977AD35B3D}" type="datetimeFigureOut">
              <a:rPr lang="ru-RU" smtClean="0"/>
              <a:t>12.09.2025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247499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12.09.2025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6582240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12.09.2025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1140822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4C71EC6-210F-42DE-9C53-41977AD35B3D}" type="datetimeFigureOut">
              <a:rPr lang="ru-RU" smtClean="0"/>
              <a:t>12.09.2025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910091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12.09.2025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881175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4C71EC6-210F-42DE-9C53-41977AD35B3D}" type="datetimeFigureOut">
              <a:rPr lang="ru-RU" smtClean="0"/>
              <a:t>12.09.2025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0245001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0" r="-10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4C71EC6-210F-42DE-9C53-41977AD35B3D}" type="datetimeFigureOut">
              <a:rPr lang="ru-RU" smtClean="0"/>
              <a:t>12.09.2025</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9B0651-EE4F-4900-A07F-96A6BFA9D0F0}" type="slidenum">
              <a:rPr lang="ru-RU" smtClean="0"/>
              <a:t>‹#›</a:t>
            </a:fld>
            <a:endParaRPr lang="ru-RU"/>
          </a:p>
        </p:txBody>
      </p:sp>
    </p:spTree>
    <p:extLst>
      <p:ext uri="{BB962C8B-B14F-4D97-AF65-F5344CB8AC3E}">
        <p14:creationId xmlns:p14="http://schemas.microsoft.com/office/powerpoint/2010/main" val="114049897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history-kamensk.ru/history/404-poselok-imeni-chkalova-v-1942-godu.html" TargetMode="External"/><Relationship Id="rId2" Type="http://schemas.openxmlformats.org/officeDocument/2006/relationships/hyperlink" Target="https://history-kamensk.ru/history/302-poselok-imeni-chkalova-nachalo.html" TargetMode="Externa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hyperlink" Target="https://history-kamensk.ru/history/170-poselok-im-chkalova-voennaja-pjatiletka.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b="6172"/>
          <a:stretch/>
        </p:blipFill>
        <p:spPr bwMode="auto">
          <a:xfrm>
            <a:off x="-163240" y="0"/>
            <a:ext cx="9314797"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9550" y="620688"/>
            <a:ext cx="9333549" cy="50391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09030" y="188640"/>
            <a:ext cx="950913"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Прямоугольник 4"/>
          <p:cNvSpPr/>
          <p:nvPr/>
        </p:nvSpPr>
        <p:spPr>
          <a:xfrm>
            <a:off x="5691941" y="5229200"/>
            <a:ext cx="3347864" cy="1436675"/>
          </a:xfrm>
          <a:prstGeom prst="rect">
            <a:avLst/>
          </a:prstGeom>
          <a:noFill/>
          <a:ln>
            <a:noFill/>
          </a:ln>
        </p:spPr>
        <p:txBody>
          <a:bodyPr wrap="square">
            <a:spAutoFit/>
          </a:bodyPr>
          <a:lstStyle/>
          <a:p>
            <a:pPr lvl="0" algn="r">
              <a:lnSpc>
                <a:spcPct val="80000"/>
              </a:lnSpc>
              <a:spcBef>
                <a:spcPts val="600"/>
              </a:spcBef>
              <a:buClr>
                <a:srgbClr val="B13F9A"/>
              </a:buClr>
              <a:buSzPct val="73000"/>
            </a:pPr>
            <a:r>
              <a:rPr lang="ru-RU" b="1" dirty="0">
                <a:cs typeface="Times New Roman" pitchFamily="18" charset="0"/>
              </a:rPr>
              <a:t>Школа пожилого возраста</a:t>
            </a:r>
          </a:p>
          <a:p>
            <a:pPr algn="r">
              <a:lnSpc>
                <a:spcPct val="80000"/>
              </a:lnSpc>
              <a:spcAft>
                <a:spcPts val="0"/>
              </a:spcAft>
            </a:pPr>
            <a:r>
              <a:rPr lang="ru-RU" b="1" dirty="0">
                <a:cs typeface="Times New Roman" pitchFamily="18" charset="0"/>
              </a:rPr>
              <a:t>Направление </a:t>
            </a:r>
            <a:r>
              <a:rPr lang="ru-RU" b="1" dirty="0" smtClean="0">
                <a:cs typeface="Times New Roman" pitchFamily="18" charset="0"/>
              </a:rPr>
              <a:t>«Краеведение»</a:t>
            </a:r>
            <a:endParaRPr lang="ru-RU" b="1" dirty="0">
              <a:cs typeface="Times New Roman" pitchFamily="18" charset="0"/>
            </a:endParaRPr>
          </a:p>
          <a:p>
            <a:pPr lvl="0" algn="r">
              <a:lnSpc>
                <a:spcPct val="80000"/>
              </a:lnSpc>
              <a:spcBef>
                <a:spcPts val="600"/>
              </a:spcBef>
              <a:buClr>
                <a:srgbClr val="B13F9A"/>
              </a:buClr>
              <a:buSzPct val="73000"/>
            </a:pPr>
            <a:r>
              <a:rPr lang="ru-RU" b="1" dirty="0">
                <a:cs typeface="Times New Roman" pitchFamily="18" charset="0"/>
              </a:rPr>
              <a:t>Преподаватель:</a:t>
            </a:r>
          </a:p>
          <a:p>
            <a:pPr lvl="0" algn="r">
              <a:lnSpc>
                <a:spcPct val="80000"/>
              </a:lnSpc>
              <a:spcBef>
                <a:spcPts val="600"/>
              </a:spcBef>
              <a:buClr>
                <a:srgbClr val="B13F9A"/>
              </a:buClr>
              <a:buSzPct val="73000"/>
            </a:pPr>
            <a:r>
              <a:rPr lang="ru-RU" b="1" dirty="0">
                <a:cs typeface="Times New Roman" pitchFamily="18" charset="0"/>
              </a:rPr>
              <a:t>Специалист по соц. работе </a:t>
            </a:r>
          </a:p>
          <a:p>
            <a:pPr lvl="0" algn="r">
              <a:lnSpc>
                <a:spcPct val="80000"/>
              </a:lnSpc>
              <a:spcBef>
                <a:spcPts val="600"/>
              </a:spcBef>
              <a:buClr>
                <a:srgbClr val="B13F9A"/>
              </a:buClr>
              <a:buSzPct val="73000"/>
            </a:pPr>
            <a:r>
              <a:rPr lang="ru-RU" b="1" dirty="0" err="1" smtClean="0">
                <a:cs typeface="Times New Roman" pitchFamily="18" charset="0"/>
              </a:rPr>
              <a:t>Грехова</a:t>
            </a:r>
            <a:r>
              <a:rPr lang="ru-RU" b="1" dirty="0" smtClean="0">
                <a:cs typeface="Times New Roman" pitchFamily="18" charset="0"/>
              </a:rPr>
              <a:t> Татьяна Владимировна</a:t>
            </a:r>
            <a:endParaRPr lang="ru-RU" b="1" dirty="0"/>
          </a:p>
        </p:txBody>
      </p:sp>
    </p:spTree>
    <p:extLst>
      <p:ext uri="{BB962C8B-B14F-4D97-AF65-F5344CB8AC3E}">
        <p14:creationId xmlns:p14="http://schemas.microsoft.com/office/powerpoint/2010/main" val="25016201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0" y="190862"/>
            <a:ext cx="3771847"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4283968" y="613137"/>
            <a:ext cx="4248472" cy="1569660"/>
          </a:xfrm>
          <a:prstGeom prst="rect">
            <a:avLst/>
          </a:prstGeom>
        </p:spPr>
        <p:txBody>
          <a:bodyPr wrap="square">
            <a:spAutoFit/>
          </a:bodyPr>
          <a:lstStyle/>
          <a:p>
            <a:r>
              <a:rPr lang="ru-RU" sz="1600" dirty="0"/>
              <a:t>Город </a:t>
            </a:r>
            <a:r>
              <a:rPr lang="ru-RU" sz="1600" dirty="0" smtClean="0"/>
              <a:t> Каменск- Уральский к концу 1940 года </a:t>
            </a:r>
            <a:r>
              <a:rPr lang="ru-RU" sz="1600" dirty="0"/>
              <a:t>делился на два района – Северный и Южный. Именно в Южном районе и оказалась площадка, на которой впоследствии разместятся будущие металлургический завод и поселок имени Чкалова.</a:t>
            </a:r>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38808" y="2919554"/>
            <a:ext cx="4675436" cy="3506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0" y="2903128"/>
            <a:ext cx="4572000" cy="3539430"/>
          </a:xfrm>
          <a:prstGeom prst="rect">
            <a:avLst/>
          </a:prstGeom>
        </p:spPr>
        <p:txBody>
          <a:bodyPr>
            <a:spAutoFit/>
          </a:bodyPr>
          <a:lstStyle/>
          <a:p>
            <a:r>
              <a:rPr lang="ru-RU" sz="1600" dirty="0"/>
              <a:t>По семейным преданиям д. Волкову основал каторжник Волков. Село </a:t>
            </a:r>
            <a:r>
              <a:rPr lang="ru-RU" sz="1600" dirty="0" err="1"/>
              <a:t>Волковское</a:t>
            </a:r>
            <a:r>
              <a:rPr lang="ru-RU" sz="1600" dirty="0"/>
              <a:t> существовало уже в 1734 году, так оно значится «по </a:t>
            </a:r>
            <a:r>
              <a:rPr lang="ru-RU" sz="1600" dirty="0" err="1"/>
              <a:t>ландкарте</a:t>
            </a:r>
            <a:r>
              <a:rPr lang="ru-RU" sz="1600" dirty="0"/>
              <a:t> Афанасия Кичигина». </a:t>
            </a:r>
          </a:p>
          <a:p>
            <a:r>
              <a:rPr lang="ru-RU" sz="1600" dirty="0"/>
              <a:t>Есть упоминание о селе в документе 1709 года, как разоренном башкирами. В 1762 году </a:t>
            </a:r>
            <a:r>
              <a:rPr lang="ru-RU" sz="1600" dirty="0" err="1"/>
              <a:t>волковцы</a:t>
            </a:r>
            <a:r>
              <a:rPr lang="ru-RU" sz="1600" dirty="0"/>
              <a:t> приняли активное участие в восстании. В 1842 году они первыми в округе Каменского завода поднялись на «картофельный бунт». Потом многие из них за это испытали кандалы. С 1936 года она вошла в черту г. Каменска-Уральского». Со временем и Красная Звезда, и Волково стали неотъемлемой частью поселка имени Чкалова</a:t>
            </a:r>
          </a:p>
        </p:txBody>
      </p:sp>
    </p:spTree>
    <p:extLst>
      <p:ext uri="{BB962C8B-B14F-4D97-AF65-F5344CB8AC3E}">
        <p14:creationId xmlns:p14="http://schemas.microsoft.com/office/powerpoint/2010/main" val="516433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571" y="188640"/>
            <a:ext cx="3654137"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824395" y="328588"/>
            <a:ext cx="5400600" cy="2308324"/>
          </a:xfrm>
          <a:prstGeom prst="rect">
            <a:avLst/>
          </a:prstGeom>
        </p:spPr>
        <p:txBody>
          <a:bodyPr wrap="square">
            <a:spAutoFit/>
          </a:bodyPr>
          <a:lstStyle/>
          <a:p>
            <a:r>
              <a:rPr lang="ru-RU" sz="1600" dirty="0" smtClean="0"/>
              <a:t>С </a:t>
            </a:r>
            <a:r>
              <a:rPr lang="ru-RU" sz="1600" dirty="0"/>
              <a:t>1933 года </a:t>
            </a:r>
            <a:r>
              <a:rPr lang="ru-RU" sz="1600" dirty="0" smtClean="0"/>
              <a:t>шло строительство </a:t>
            </a:r>
            <a:r>
              <a:rPr lang="ru-RU" sz="1600" dirty="0"/>
              <a:t>Уральского алюминиевого комбината (</a:t>
            </a:r>
            <a:r>
              <a:rPr lang="ru-RU" sz="1600" dirty="0" err="1"/>
              <a:t>УАКа</a:t>
            </a:r>
            <a:r>
              <a:rPr lang="ru-RU" sz="1600" dirty="0"/>
              <a:t>), как поначалу называли будущий Уральский алюминиевый завод (УАЗ). </a:t>
            </a:r>
            <a:r>
              <a:rPr lang="ru-RU" sz="1600" dirty="0" smtClean="0"/>
              <a:t>Руководство </a:t>
            </a:r>
            <a:r>
              <a:rPr lang="ru-RU" sz="1600" dirty="0"/>
              <a:t>строительства и ведущие специалисты в 1934-35 годах жили в поселке </a:t>
            </a:r>
            <a:r>
              <a:rPr lang="ru-RU" sz="1600" dirty="0" err="1"/>
              <a:t>Волковская</a:t>
            </a:r>
            <a:r>
              <a:rPr lang="ru-RU" sz="1600" dirty="0"/>
              <a:t> плотина в двухэтажном деревянном доме, построенном в то время. В это же время начал строиться на индивидуальных началах временный поселок Красная Звезда, часть которого сохранилась и в наши </a:t>
            </a:r>
            <a:r>
              <a:rPr lang="ru-RU" sz="1600" dirty="0" smtClean="0"/>
              <a:t>дни.</a:t>
            </a:r>
            <a:endParaRPr lang="ru-RU" sz="1600" dirty="0"/>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68121" y="2817367"/>
            <a:ext cx="3670052" cy="22464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148327" y="2924944"/>
            <a:ext cx="4572000" cy="2862322"/>
          </a:xfrm>
          <a:prstGeom prst="rect">
            <a:avLst/>
          </a:prstGeom>
        </p:spPr>
        <p:txBody>
          <a:bodyPr>
            <a:spAutoFit/>
          </a:bodyPr>
          <a:lstStyle/>
          <a:p>
            <a:r>
              <a:rPr lang="ru-RU" dirty="0"/>
              <a:t>«…9 июля 1939 г. на заседании Совнаркома было принято постановление о строительстве в Каменске в рамках Наркомата авиационной промышленности металлургического завода для обеспечения самолетостроителей полуфабрикатами из алюминиевых сплавов. </a:t>
            </a:r>
            <a:r>
              <a:rPr lang="ru-RU" dirty="0" smtClean="0"/>
              <a:t>С началом войны в Каменск был эвакуирован завод №150 из Ступино, и оборудование стали размещать на площадке завода «268</a:t>
            </a:r>
            <a:endParaRPr lang="ru-RU" dirty="0"/>
          </a:p>
        </p:txBody>
      </p:sp>
    </p:spTree>
    <p:extLst>
      <p:ext uri="{BB962C8B-B14F-4D97-AF65-F5344CB8AC3E}">
        <p14:creationId xmlns:p14="http://schemas.microsoft.com/office/powerpoint/2010/main" val="104032416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2" y="26713"/>
            <a:ext cx="9142878" cy="61872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19" y="159509"/>
            <a:ext cx="3749675" cy="2481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Прямоугольник 5"/>
          <p:cNvSpPr/>
          <p:nvPr/>
        </p:nvSpPr>
        <p:spPr>
          <a:xfrm>
            <a:off x="4391980" y="332656"/>
            <a:ext cx="4140460" cy="1815882"/>
          </a:xfrm>
          <a:prstGeom prst="rect">
            <a:avLst/>
          </a:prstGeom>
        </p:spPr>
        <p:txBody>
          <a:bodyPr wrap="square">
            <a:spAutoFit/>
          </a:bodyPr>
          <a:lstStyle/>
          <a:p>
            <a:r>
              <a:rPr lang="ru-RU" sz="1600" dirty="0" smtClean="0"/>
              <a:t>По воспоминаниям старожилов «в </a:t>
            </a:r>
            <a:r>
              <a:rPr lang="ru-RU" sz="1600" dirty="0"/>
              <a:t>конце лета 1941 года приехали эвакуированные из города Ступино и других городов Московской области. Огромное количество людей устроились рядом с конным двором около болота. (Конный двор был рядом с железной дорогой, там, где сейчас – гаражи). </a:t>
            </a:r>
          </a:p>
        </p:txBody>
      </p:sp>
      <p:pic>
        <p:nvPicPr>
          <p:cNvPr id="410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91771" y="2739559"/>
            <a:ext cx="4740877" cy="3579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Прямоугольник 7"/>
          <p:cNvSpPr/>
          <p:nvPr/>
        </p:nvSpPr>
        <p:spPr>
          <a:xfrm>
            <a:off x="115530" y="3120341"/>
            <a:ext cx="3912259" cy="3693319"/>
          </a:xfrm>
          <a:prstGeom prst="rect">
            <a:avLst/>
          </a:prstGeom>
        </p:spPr>
        <p:txBody>
          <a:bodyPr wrap="square">
            <a:spAutoFit/>
          </a:bodyPr>
          <a:lstStyle/>
          <a:p>
            <a:r>
              <a:rPr lang="ru-RU" dirty="0" smtClean="0"/>
              <a:t>Для жилья  строителей завода стали возводить бараки. В бараках помещалось по 30 семей, перегородок не ставили, разделяли комнаты тканью.</a:t>
            </a:r>
            <a:endParaRPr lang="ru-RU" dirty="0"/>
          </a:p>
          <a:p>
            <a:r>
              <a:rPr lang="ru-RU" dirty="0" smtClean="0"/>
              <a:t>«</a:t>
            </a:r>
            <a:r>
              <a:rPr lang="ru-RU" dirty="0"/>
              <a:t>Поселок барачного типа, — вспоми­нали ветераны, — разрастался на глазах. Бывало, шли на смену утром — ровное место, а к вечеру на нем уже барак от­строили. Нехитрая, впрочем, работа: поставить двойные дощатые стены, засыпать пустоты шлаком, кровлю на­вести».</a:t>
            </a:r>
          </a:p>
        </p:txBody>
      </p:sp>
    </p:spTree>
    <p:extLst>
      <p:ext uri="{BB962C8B-B14F-4D97-AF65-F5344CB8AC3E}">
        <p14:creationId xmlns:p14="http://schemas.microsoft.com/office/powerpoint/2010/main" val="17679639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3085" y="116632"/>
            <a:ext cx="3912635"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093371" y="339621"/>
            <a:ext cx="4872343" cy="2062103"/>
          </a:xfrm>
          <a:prstGeom prst="rect">
            <a:avLst/>
          </a:prstGeom>
          <a:noFill/>
        </p:spPr>
        <p:txBody>
          <a:bodyPr wrap="square" rtlCol="0">
            <a:spAutoFit/>
          </a:bodyPr>
          <a:lstStyle/>
          <a:p>
            <a:r>
              <a:rPr lang="ru-RU" sz="1600" dirty="0" smtClean="0"/>
              <a:t>1942 г. Исполком </a:t>
            </a:r>
            <a:r>
              <a:rPr lang="ru-RU" sz="1600" dirty="0"/>
              <a:t>принял </a:t>
            </a:r>
            <a:r>
              <a:rPr lang="ru-RU" sz="1600" dirty="0" smtClean="0"/>
              <a:t> </a:t>
            </a:r>
            <a:r>
              <a:rPr lang="ru-RU" sz="1600" dirty="0"/>
              <a:t>решение — «Обязать директора 268 завода т. ГЕРАСИМОВА до 15 августа освободить помещение НСШ № 7 от конторы и жильцов, предоставить полностью здание для школы» </a:t>
            </a:r>
            <a:r>
              <a:rPr lang="ru-RU" sz="1600" dirty="0" smtClean="0"/>
              <a:t>и новый </a:t>
            </a:r>
            <a:r>
              <a:rPr lang="ru-RU" sz="1600" dirty="0"/>
              <a:t>учебный год начался в полностью отремонтированном и освобожденном от жильцов бараке</a:t>
            </a:r>
            <a:r>
              <a:rPr lang="ru-RU" sz="1600" dirty="0" smtClean="0"/>
              <a:t>.  Новый учебный год ребята встретили в полностью отремонтированной школе.</a:t>
            </a:r>
            <a:endParaRPr lang="ru-RU" sz="1600"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0397" y="3278642"/>
            <a:ext cx="4774953" cy="2714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0" y="2996952"/>
            <a:ext cx="4572000" cy="3637919"/>
          </a:xfrm>
          <a:prstGeom prst="rect">
            <a:avLst/>
          </a:prstGeom>
        </p:spPr>
        <p:txBody>
          <a:bodyPr>
            <a:spAutoFit/>
          </a:bodyPr>
          <a:lstStyle/>
          <a:p>
            <a:pPr>
              <a:lnSpc>
                <a:spcPct val="90000"/>
              </a:lnSpc>
            </a:pPr>
            <a:r>
              <a:rPr lang="ru-RU" sz="1600" dirty="0"/>
              <a:t>Из городской газеты </a:t>
            </a:r>
            <a:r>
              <a:rPr lang="ru-RU" sz="1600" u="sng" dirty="0"/>
              <a:t>«Каменский рабочий», ноябрь 1942г.</a:t>
            </a:r>
          </a:p>
          <a:p>
            <a:pPr>
              <a:lnSpc>
                <a:spcPct val="90000"/>
              </a:lnSpc>
            </a:pPr>
            <a:r>
              <a:rPr lang="ru-RU" sz="1600" dirty="0"/>
              <a:t>— Военное время выдвинуло много новых задач. Но это не значит, что можно забывать о таких вещах, как бытовые условия рабочих. От них во многом зависит нормальная работа завода. Об этой истине забывает руководство Н-ского завода (то есть завода N268 — ред.). Общежития рабочих этого завода, находящиеся в Аварийном поселке, совершенно не готовы к зиме. Нет вторых рам, нет кухонь, сушилок для обуви. На 20 бараков имеется всего один кипятильник, да и тот находится в антисанитарном состоянии. Воды кипяченой на всех не хватает. Не лучше положение и в семейных бараках. В коридорах грязно, до сих пор не убран строительный мусор.</a:t>
            </a:r>
          </a:p>
        </p:txBody>
      </p:sp>
    </p:spTree>
    <p:extLst>
      <p:ext uri="{BB962C8B-B14F-4D97-AF65-F5344CB8AC3E}">
        <p14:creationId xmlns:p14="http://schemas.microsoft.com/office/powerpoint/2010/main" val="35614397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86" y="255304"/>
            <a:ext cx="4885051" cy="2568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0032" y="3189117"/>
            <a:ext cx="4477148" cy="3391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79512" y="3189117"/>
            <a:ext cx="4572000" cy="3139321"/>
          </a:xfrm>
          <a:prstGeom prst="rect">
            <a:avLst/>
          </a:prstGeom>
        </p:spPr>
        <p:txBody>
          <a:bodyPr>
            <a:spAutoFit/>
          </a:bodyPr>
          <a:lstStyle/>
          <a:p>
            <a:r>
              <a:rPr lang="ru-RU" dirty="0"/>
              <a:t>Самый первый дом из кирпича — №11 по ул. Трудовые резервы. Он был построен в 1941 году и по праву считается самым первым капитальным жилым домом рабочего поселка, выстроенным из силикатного кирпича. В доме три подъезда, 12 квартир. Его площадь составляет 693,5 кв. м. Этот дом расположен так, что он первым встречает всех автомобилистов, въезжающих на территорию поселка. До сих пор он служит людям.</a:t>
            </a:r>
          </a:p>
        </p:txBody>
      </p:sp>
      <p:sp>
        <p:nvSpPr>
          <p:cNvPr id="3" name="TextBox 2"/>
          <p:cNvSpPr txBox="1"/>
          <p:nvPr/>
        </p:nvSpPr>
        <p:spPr>
          <a:xfrm>
            <a:off x="5090386" y="450104"/>
            <a:ext cx="3802094" cy="1477328"/>
          </a:xfrm>
          <a:prstGeom prst="rect">
            <a:avLst/>
          </a:prstGeom>
          <a:noFill/>
        </p:spPr>
        <p:txBody>
          <a:bodyPr wrap="square" rtlCol="0">
            <a:spAutoFit/>
          </a:bodyPr>
          <a:lstStyle/>
          <a:p>
            <a:r>
              <a:rPr lang="ru-RU" dirty="0" smtClean="0"/>
              <a:t>После войны стали строить кирпичные дома с расчетом, что позже </a:t>
            </a:r>
            <a:r>
              <a:rPr lang="ru-RU" dirty="0" err="1" smtClean="0"/>
              <a:t>пристроися</a:t>
            </a:r>
            <a:r>
              <a:rPr lang="ru-RU" dirty="0" smtClean="0"/>
              <a:t> второй этаж. Поэтому вход в 1 и2 квартиры был с одной стороны, а в 3 и 4 с другой </a:t>
            </a:r>
            <a:endParaRPr lang="ru-RU" dirty="0"/>
          </a:p>
        </p:txBody>
      </p:sp>
    </p:spTree>
    <p:extLst>
      <p:ext uri="{BB962C8B-B14F-4D97-AF65-F5344CB8AC3E}">
        <p14:creationId xmlns:p14="http://schemas.microsoft.com/office/powerpoint/2010/main" val="3713615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nodeType="clickEffect">
                                  <p:stCondLst>
                                    <p:cond delay="0"/>
                                  </p:stCondLst>
                                  <p:childTnLst>
                                    <p:animEffect transition="out" filter="fade">
                                      <p:cBhvr>
                                        <p:cTn id="6" dur="500"/>
                                        <p:tgtEl>
                                          <p:spTgt spid="9218"/>
                                        </p:tgtEl>
                                      </p:cBhvr>
                                    </p:animEffect>
                                    <p:set>
                                      <p:cBhvr>
                                        <p:cTn id="7" dur="1" fill="hold">
                                          <p:stCondLst>
                                            <p:cond delay="499"/>
                                          </p:stCondLst>
                                        </p:cTn>
                                        <p:tgtEl>
                                          <p:spTgt spid="92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188640"/>
            <a:ext cx="7680247" cy="4221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274035" y="4869160"/>
            <a:ext cx="8475970" cy="1200329"/>
          </a:xfrm>
          <a:prstGeom prst="rect">
            <a:avLst/>
          </a:prstGeom>
        </p:spPr>
        <p:txBody>
          <a:bodyPr wrap="square">
            <a:spAutoFit/>
          </a:bodyPr>
          <a:lstStyle/>
          <a:p>
            <a:r>
              <a:rPr lang="ru-RU" dirty="0"/>
              <a:t>Кирпичный дом под номером 2 по улице Центральная. Год его постройки, согласно имеющимся в УК ДЕЗ (управляющей компании «Дирекция единого за­казчика») данным, 1942. Это один из самых первых домов рабочего поселка, который практически до конца декабря 1942 года не имел никакого названия. </a:t>
            </a:r>
          </a:p>
        </p:txBody>
      </p:sp>
    </p:spTree>
    <p:extLst>
      <p:ext uri="{BB962C8B-B14F-4D97-AF65-F5344CB8AC3E}">
        <p14:creationId xmlns:p14="http://schemas.microsoft.com/office/powerpoint/2010/main" val="222579064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84" y="337732"/>
            <a:ext cx="4211960" cy="29167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4309397" y="429749"/>
            <a:ext cx="4859528" cy="2339102"/>
          </a:xfrm>
          <a:prstGeom prst="rect">
            <a:avLst/>
          </a:prstGeom>
        </p:spPr>
        <p:txBody>
          <a:bodyPr wrap="square">
            <a:spAutoFit/>
          </a:bodyPr>
          <a:lstStyle/>
          <a:p>
            <a:r>
              <a:rPr lang="ru-RU" dirty="0" smtClean="0"/>
              <a:t> </a:t>
            </a:r>
            <a:r>
              <a:rPr lang="ru-RU" sz="1600" dirty="0" smtClean="0"/>
              <a:t>КУМЗ в </a:t>
            </a:r>
            <a:r>
              <a:rPr lang="ru-RU" sz="1600" dirty="0"/>
              <a:t>1945 г. уже не пользуется трудом заключенных, и вид жилищ бывших зэков уже не портит общего впечатления… Самый крупный из перечисленных поселок им. Чкалова насчитывал в 1945 г. 58 оштукатуренных бараков, 12 одноэтажных и 30 двухэтажных каменных домов, а также хлебозавод, клуб, 2 магазина, 4 ларька и 2 продуктовых базы. Имелась и баня, а также 2 </a:t>
            </a:r>
            <a:r>
              <a:rPr lang="ru-RU" sz="1600" dirty="0" smtClean="0"/>
              <a:t>парикмахерских. </a:t>
            </a:r>
            <a:endParaRPr lang="ru-RU" sz="1600" dirty="0"/>
          </a:p>
        </p:txBody>
      </p:sp>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9397" y="3484177"/>
            <a:ext cx="4432300" cy="3005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Прямоугольник 6"/>
          <p:cNvSpPr/>
          <p:nvPr/>
        </p:nvSpPr>
        <p:spPr>
          <a:xfrm>
            <a:off x="52370" y="3932727"/>
            <a:ext cx="4257027" cy="2554545"/>
          </a:xfrm>
          <a:prstGeom prst="rect">
            <a:avLst/>
          </a:prstGeom>
        </p:spPr>
        <p:txBody>
          <a:bodyPr wrap="square">
            <a:spAutoFit/>
          </a:bodyPr>
          <a:lstStyle/>
          <a:p>
            <a:r>
              <a:rPr lang="ru-RU" sz="1600" u="sng" dirty="0"/>
              <a:t>Из городской газеты «Каменский рабочий», май 1945г</a:t>
            </a:r>
          </a:p>
          <a:p>
            <a:r>
              <a:rPr lang="ru-RU" sz="1600" dirty="0" smtClean="0"/>
              <a:t>-</a:t>
            </a:r>
            <a:r>
              <a:rPr lang="ru-RU" sz="1600" dirty="0"/>
              <a:t>Исполнился год со дня открытия интерната для молодых рабочих на за­воде, где заместителем директора тов. </a:t>
            </a:r>
            <a:r>
              <a:rPr lang="ru-RU" sz="1600" dirty="0" err="1"/>
              <a:t>Барбанель</a:t>
            </a:r>
            <a:r>
              <a:rPr lang="ru-RU" sz="1600" dirty="0"/>
              <a:t>… Молодежь получила боль­шие светлые дома, уютные комнаты, в которых можно хорошо жить, красные уголки, где можно отдыхать, веселить­ся, учиться. Комитет ВЛКСМ прикре­пил к интернату агитаторов, лекторов.</a:t>
            </a:r>
          </a:p>
        </p:txBody>
      </p:sp>
    </p:spTree>
    <p:extLst>
      <p:ext uri="{BB962C8B-B14F-4D97-AF65-F5344CB8AC3E}">
        <p14:creationId xmlns:p14="http://schemas.microsoft.com/office/powerpoint/2010/main" val="422054876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88640"/>
            <a:ext cx="7282780" cy="4923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Прямоугольник 3"/>
          <p:cNvSpPr/>
          <p:nvPr/>
        </p:nvSpPr>
        <p:spPr>
          <a:xfrm>
            <a:off x="306376" y="5301208"/>
            <a:ext cx="8568952" cy="1323439"/>
          </a:xfrm>
          <a:prstGeom prst="rect">
            <a:avLst/>
          </a:prstGeom>
        </p:spPr>
        <p:txBody>
          <a:bodyPr wrap="square">
            <a:spAutoFit/>
          </a:bodyPr>
          <a:lstStyle/>
          <a:p>
            <a:r>
              <a:rPr lang="ru-RU" sz="1600" dirty="0"/>
              <a:t>1957 г. Двор улиц Западная – Центральная. </a:t>
            </a:r>
          </a:p>
          <a:p>
            <a:r>
              <a:rPr lang="ru-RU" sz="1600" dirty="0" smtClean="0"/>
              <a:t>Из </a:t>
            </a:r>
            <a:r>
              <a:rPr lang="ru-RU" sz="1600" dirty="0"/>
              <a:t>городской газеты «Каменский рабочий», июль 1945г</a:t>
            </a:r>
          </a:p>
          <a:p>
            <a:r>
              <a:rPr lang="ru-RU" sz="1600" dirty="0" smtClean="0"/>
              <a:t>-</a:t>
            </a:r>
            <a:r>
              <a:rPr lang="ru-RU" sz="1600" dirty="0"/>
              <a:t>По улицам поселка прокладываются асфальтовые тротуары. За первое полуго­дие их проложено 3 тысячи квадратных метров. На благоустройство поселка выделены рабочие завода. Но эта рабо­чая сила используется неумело. Много времени уходит на обед.</a:t>
            </a:r>
          </a:p>
        </p:txBody>
      </p:sp>
    </p:spTree>
    <p:extLst>
      <p:ext uri="{BB962C8B-B14F-4D97-AF65-F5344CB8AC3E}">
        <p14:creationId xmlns:p14="http://schemas.microsoft.com/office/powerpoint/2010/main" val="26121874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1916832"/>
            <a:ext cx="7488832" cy="3693319"/>
          </a:xfrm>
          <a:prstGeom prst="rect">
            <a:avLst/>
          </a:prstGeom>
        </p:spPr>
        <p:txBody>
          <a:bodyPr wrap="square">
            <a:spAutoFit/>
          </a:bodyPr>
          <a:lstStyle/>
          <a:p>
            <a:r>
              <a:rPr lang="ru-RU" dirty="0" smtClean="0"/>
              <a:t>Источники: </a:t>
            </a:r>
          </a:p>
          <a:p>
            <a:r>
              <a:rPr lang="ru-RU" dirty="0" smtClean="0"/>
              <a:t>Поселок </a:t>
            </a:r>
            <a:r>
              <a:rPr lang="ru-RU" dirty="0" smtClean="0"/>
              <a:t>имени Чкалова. Начало…</a:t>
            </a:r>
          </a:p>
          <a:p>
            <a:r>
              <a:rPr lang="en-US" dirty="0" smtClean="0">
                <a:hlinkClick r:id="rId2"/>
              </a:rPr>
              <a:t>https://history-kamensk.ru/history/302-poselok-imeni-chkalova-nachalo.html</a:t>
            </a:r>
            <a:endParaRPr lang="ru-RU" dirty="0" smtClean="0"/>
          </a:p>
          <a:p>
            <a:endParaRPr lang="ru-RU" u="sng" dirty="0" smtClean="0"/>
          </a:p>
          <a:p>
            <a:r>
              <a:rPr lang="ru-RU" b="1" dirty="0"/>
              <a:t>Поселок имени Чкалова в 1942 году</a:t>
            </a:r>
          </a:p>
          <a:p>
            <a:r>
              <a:rPr lang="en-US" dirty="0" smtClean="0">
                <a:hlinkClick r:id="rId3"/>
              </a:rPr>
              <a:t>https://history-kamensk.ru/history/404-poselok-imeni-chkalova-v-1942-godu.html</a:t>
            </a:r>
            <a:endParaRPr lang="ru-RU" dirty="0" smtClean="0"/>
          </a:p>
          <a:p>
            <a:endParaRPr lang="ru-RU" dirty="0" smtClean="0"/>
          </a:p>
          <a:p>
            <a:r>
              <a:rPr lang="ru-RU" b="1" dirty="0"/>
              <a:t>Поселок им. Чкалова. Военная пятилетка.</a:t>
            </a:r>
          </a:p>
          <a:p>
            <a:r>
              <a:rPr lang="ru-RU" b="1" dirty="0"/>
              <a:t/>
            </a:r>
            <a:br>
              <a:rPr lang="ru-RU" b="1" dirty="0"/>
            </a:br>
            <a:r>
              <a:rPr lang="en-US" dirty="0" smtClean="0">
                <a:hlinkClick r:id="rId4"/>
              </a:rPr>
              <a:t>https</a:t>
            </a:r>
            <a:r>
              <a:rPr lang="en-US" dirty="0">
                <a:hlinkClick r:id="rId4"/>
              </a:rPr>
              <a:t>://</a:t>
            </a:r>
            <a:r>
              <a:rPr lang="en-US" dirty="0" smtClean="0">
                <a:hlinkClick r:id="rId4"/>
              </a:rPr>
              <a:t>history-kamensk.ru/history/170-poselok-im-chkalova-voennaja-pjatiletka.html</a:t>
            </a:r>
            <a:endParaRPr lang="ru-RU" dirty="0" smtClean="0"/>
          </a:p>
          <a:p>
            <a:endParaRPr lang="ru-RU" dirty="0" smtClean="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36296" y="288032"/>
            <a:ext cx="1469355" cy="16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1356643"/>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766</TotalTime>
  <Words>962</Words>
  <Application>Microsoft Office PowerPoint</Application>
  <PresentationFormat>Экран (4:3)</PresentationFormat>
  <Paragraphs>35</Paragraphs>
  <Slides>10</Slides>
  <Notes>1</Notes>
  <HiddenSlides>0</HiddenSlides>
  <MMClips>0</MMClips>
  <ScaleCrop>false</ScaleCrop>
  <HeadingPairs>
    <vt:vector size="4" baseType="variant">
      <vt:variant>
        <vt:lpstr>Тема</vt:lpstr>
      </vt:variant>
      <vt:variant>
        <vt:i4>1</vt:i4>
      </vt:variant>
      <vt:variant>
        <vt:lpstr>Заголовки слайдов</vt:lpstr>
      </vt:variant>
      <vt:variant>
        <vt:i4>10</vt:i4>
      </vt:variant>
    </vt:vector>
  </HeadingPairs>
  <TitlesOfParts>
    <vt:vector size="11" baseType="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123</dc:creator>
  <cp:lastModifiedBy>Татьяна</cp:lastModifiedBy>
  <cp:revision>36</cp:revision>
  <dcterms:created xsi:type="dcterms:W3CDTF">2025-09-04T04:53:02Z</dcterms:created>
  <dcterms:modified xsi:type="dcterms:W3CDTF">2025-09-12T11:38:59Z</dcterms:modified>
</cp:coreProperties>
</file>