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405" r:id="rId2"/>
    <p:sldId id="257" r:id="rId3"/>
    <p:sldId id="267" r:id="rId4"/>
    <p:sldId id="258" r:id="rId5"/>
    <p:sldId id="268" r:id="rId6"/>
    <p:sldId id="263" r:id="rId7"/>
    <p:sldId id="259" r:id="rId8"/>
    <p:sldId id="264" r:id="rId9"/>
    <p:sldId id="265" r:id="rId10"/>
    <p:sldId id="266" r:id="rId11"/>
    <p:sldId id="261" r:id="rId12"/>
    <p:sldId id="262" r:id="rId13"/>
    <p:sldId id="425" r:id="rId14"/>
    <p:sldId id="260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6439E6-5E38-4848-9D10-BB209734656E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455A8-8482-4ED3-A96B-D25846851482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6400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PlaceHolder 1"/>
          <p:cNvSpPr>
            <a:spLocks noGrp="1"/>
          </p:cNvSpPr>
          <p:nvPr>
            <p:ph type="body"/>
          </p:nvPr>
        </p:nvSpPr>
        <p:spPr>
          <a:xfrm>
            <a:off x="1103760" y="3477600"/>
            <a:ext cx="8828280" cy="329292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7" name="CustomShape 2"/>
          <p:cNvSpPr/>
          <p:nvPr/>
        </p:nvSpPr>
        <p:spPr>
          <a:xfrm>
            <a:off x="6247440" y="0"/>
            <a:ext cx="4788360" cy="3639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algn="r">
              <a:lnSpc>
                <a:spcPct val="100000"/>
              </a:lnSpc>
            </a:pPr>
            <a:r>
              <a:rPr lang="ru-RU" sz="1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</a:rPr>
              <a:t>&lt;дата/время&gt;</a:t>
            </a:r>
            <a:endParaRPr lang="ru-RU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22337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>
            <a:lvl1pPr>
              <a:defRPr b="1" cap="none" spc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5969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8415" cmpd="sng">
                  <a:solidFill>
                    <a:srgbClr val="0066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>
                <a:ln>
                  <a:noFill/>
                </a:ln>
                <a:solidFill>
                  <a:srgbClr val="0000CC"/>
                </a:solidFill>
              </a:defRPr>
            </a:lvl1pPr>
            <a:lvl2pPr>
              <a:defRPr>
                <a:ln>
                  <a:noFill/>
                </a:ln>
                <a:solidFill>
                  <a:srgbClr val="0000CC"/>
                </a:solidFill>
              </a:defRPr>
            </a:lvl2pPr>
            <a:lvl3pPr>
              <a:defRPr>
                <a:ln>
                  <a:noFill/>
                </a:ln>
                <a:solidFill>
                  <a:srgbClr val="0000CC"/>
                </a:solidFill>
              </a:defRPr>
            </a:lvl3pPr>
            <a:lvl4pPr>
              <a:defRPr>
                <a:ln>
                  <a:noFill/>
                </a:ln>
                <a:solidFill>
                  <a:srgbClr val="0000CC"/>
                </a:solidFill>
              </a:defRPr>
            </a:lvl4pPr>
            <a:lvl5pPr>
              <a:defRPr>
                <a:ln>
                  <a:noFill/>
                </a:ln>
                <a:solidFill>
                  <a:srgbClr val="0000CC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2543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3487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7562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3916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0569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6507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0003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659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451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7106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азвание 1"/>
          <p:cNvSpPr>
            <a:spLocks noGrp="1"/>
          </p:cNvSpPr>
          <p:nvPr>
            <p:ph type="title" hasCustomPrompt="1"/>
          </p:nvPr>
        </p:nvSpPr>
        <p:spPr>
          <a:xfrm>
            <a:off x="675892" y="2878140"/>
            <a:ext cx="7259683" cy="1716893"/>
          </a:xfrm>
          <a:prstGeom prst="rect">
            <a:avLst/>
          </a:prstGeom>
        </p:spPr>
        <p:txBody>
          <a:bodyPr lIns="99551" tIns="49775" rIns="99551" bIns="49775"/>
          <a:lstStyle>
            <a:lvl1pPr algn="l">
              <a:defRPr sz="3194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25958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 hasCustomPrompt="1"/>
          </p:nvPr>
        </p:nvSpPr>
        <p:spPr>
          <a:xfrm>
            <a:off x="510641" y="1174670"/>
            <a:ext cx="10972800" cy="631097"/>
          </a:xfrm>
          <a:prstGeom prst="rect">
            <a:avLst/>
          </a:prstGeom>
        </p:spPr>
        <p:txBody>
          <a:bodyPr lIns="99551" tIns="49775" rIns="99551" bIns="49775"/>
          <a:lstStyle>
            <a:lvl1pPr algn="l">
              <a:defRPr sz="2282" b="1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ОБРАЗЕЦ ЗАГОЛОВКА</a:t>
            </a:r>
            <a:endParaRPr lang="ru-RU" dirty="0"/>
          </a:p>
        </p:txBody>
      </p:sp>
      <p:sp>
        <p:nvSpPr>
          <p:cNvPr id="6" name="Содержимое 2"/>
          <p:cNvSpPr>
            <a:spLocks noGrp="1"/>
          </p:cNvSpPr>
          <p:nvPr>
            <p:ph idx="10"/>
          </p:nvPr>
        </p:nvSpPr>
        <p:spPr>
          <a:xfrm>
            <a:off x="510643" y="1805767"/>
            <a:ext cx="5217225" cy="4288360"/>
          </a:xfrm>
          <a:prstGeom prst="rect">
            <a:avLst/>
          </a:prstGeom>
        </p:spPr>
        <p:txBody>
          <a:bodyPr lIns="99551" tIns="49775" rIns="99551" bIns="49775"/>
          <a:lstStyle>
            <a:lvl1pPr marL="193741" indent="-193741" algn="l">
              <a:buClr>
                <a:srgbClr val="00909B"/>
              </a:buClr>
              <a:tabLst/>
              <a:defRPr sz="1368">
                <a:solidFill>
                  <a:schemeClr val="tx1"/>
                </a:solidFill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 err="1"/>
              <a:t>Образец</a:t>
            </a:r>
            <a:r>
              <a:rPr lang="en-US" dirty="0"/>
              <a:t> </a:t>
            </a:r>
            <a:r>
              <a:rPr lang="en-US" dirty="0" err="1"/>
              <a:t>текста</a:t>
            </a:r>
            <a:endParaRPr lang="ru-RU" dirty="0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5BBAE696-C829-0C4F-9439-428BA4B66F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3675" y="6352266"/>
            <a:ext cx="735090" cy="365125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r">
              <a:defRPr sz="1483">
                <a:solidFill>
                  <a:schemeClr val="tx2"/>
                </a:solidFill>
                <a:latin typeface="Tahoma"/>
              </a:defRPr>
            </a:lvl1pPr>
          </a:lstStyle>
          <a:p>
            <a:fld id="{23D704CE-4D68-584A-838A-AE5576E77FBD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4" name="Содержимое 2">
            <a:extLst>
              <a:ext uri="{FF2B5EF4-FFF2-40B4-BE49-F238E27FC236}">
                <a16:creationId xmlns:a16="http://schemas.microsoft.com/office/drawing/2014/main" xmlns="" id="{D1AB3155-599C-F14A-973B-CFDCFD351110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099442" y="1805767"/>
            <a:ext cx="5217225" cy="4288360"/>
          </a:xfrm>
          <a:prstGeom prst="rect">
            <a:avLst/>
          </a:prstGeom>
        </p:spPr>
        <p:txBody>
          <a:bodyPr lIns="99551" tIns="49775" rIns="99551" bIns="49775"/>
          <a:lstStyle>
            <a:lvl1pPr marL="193741" indent="-193741" algn="l">
              <a:buClr>
                <a:srgbClr val="00909B"/>
              </a:buClr>
              <a:tabLst/>
              <a:defRPr sz="1368">
                <a:solidFill>
                  <a:schemeClr val="tx1"/>
                </a:solidFill>
              </a:defRPr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 err="1"/>
              <a:t>Образец</a:t>
            </a:r>
            <a:r>
              <a:rPr lang="en-US" dirty="0"/>
              <a:t> </a:t>
            </a:r>
            <a:r>
              <a:rPr lang="en-US" dirty="0" err="1"/>
              <a:t>текста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33154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423">
          <p15:clr>
            <a:srgbClr val="FBAE40"/>
          </p15:clr>
        </p15:guide>
        <p15:guide id="2" pos="4234">
          <p15:clr>
            <a:srgbClr val="FBAE40"/>
          </p15:clr>
        </p15:guide>
        <p15:guide id="3" pos="355">
          <p15:clr>
            <a:srgbClr val="FBAE40"/>
          </p15:clr>
        </p15:guide>
        <p15:guide id="4" pos="8314">
          <p15:clr>
            <a:srgbClr val="FBAE40"/>
          </p15:clr>
        </p15:guide>
        <p15:guide id="5" orient="horz" pos="127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D70FA-4147-403E-BC66-D5B2E445EBC8}" type="datetimeFigureOut">
              <a:rPr lang="ru-RU" smtClean="0"/>
              <a:t>22.09.2025</a:t>
            </a:fld>
            <a:endParaRPr lang="ru-RU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F6754-D509-4FCF-9F23-5F6DBD7FE505}" type="slidenum">
              <a:rPr lang="ru-RU" smtClean="0"/>
              <a:t>‹#›</a:t>
            </a:fld>
            <a:endParaRPr lang="ru-RU" dirty="0"/>
          </a:p>
        </p:txBody>
      </p:sp>
      <p:pic>
        <p:nvPicPr>
          <p:cNvPr id="7" name="6 Imagen" descr="Dibujo.bmp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0" y="0"/>
            <a:ext cx="12192000" cy="7010400"/>
          </a:xfrm>
          <a:prstGeom prst="rect">
            <a:avLst/>
          </a:prstGeom>
          <a:gradFill flip="none" rotWithShape="1">
            <a:gsLst>
              <a:gs pos="100000">
                <a:srgbClr val="03D4A8">
                  <a:alpha val="18000"/>
                </a:srgbClr>
              </a:gs>
              <a:gs pos="25000">
                <a:srgbClr val="21D6E0">
                  <a:alpha val="23000"/>
                </a:srgbClr>
              </a:gs>
              <a:gs pos="75000">
                <a:srgbClr val="0087E6">
                  <a:alpha val="25000"/>
                </a:srgbClr>
              </a:gs>
              <a:gs pos="100000">
                <a:srgbClr val="005CBF">
                  <a:alpha val="25999"/>
                </a:srgbClr>
              </a:gs>
            </a:gsLst>
            <a:lin ang="2700000" scaled="1"/>
            <a:tileRect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 sz="1800" dirty="0"/>
          </a:p>
        </p:txBody>
      </p:sp>
    </p:spTree>
    <p:extLst>
      <p:ext uri="{BB962C8B-B14F-4D97-AF65-F5344CB8AC3E}">
        <p14:creationId xmlns:p14="http://schemas.microsoft.com/office/powerpoint/2010/main" val="198161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shareslide.ru/uncategorized/prezentatsiya-moi-lichnye-finansy" TargetMode="External"/><Relationship Id="rId2" Type="http://schemas.openxmlformats.org/officeDocument/2006/relationships/hyperlink" Target="https://ppt-online.org/232554" TargetMode="Externa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575105" y="2154459"/>
            <a:ext cx="5909204" cy="295275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104" y="1216848"/>
            <a:ext cx="11152094" cy="3456705"/>
          </a:xfrm>
        </p:spPr>
        <p:txBody>
          <a:bodyPr>
            <a:normAutofit/>
          </a:bodyPr>
          <a:lstStyle/>
          <a:p>
            <a:pPr lvl="0"/>
            <a:r>
              <a:rPr lang="ru-RU" sz="399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Направление: «Обучение навыкам ухода» </a:t>
            </a:r>
            <a:br>
              <a:rPr lang="ru-RU" sz="399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sz="3990" dirty="0">
                <a:solidFill>
                  <a:srgbClr val="DF9E1D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по теме: « ПОДАРИ ОСЕНЮЮ РАДОСТЬ!»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6B70CFA-C3A3-1796-B698-B431FF6765F9}"/>
              </a:ext>
            </a:extLst>
          </p:cNvPr>
          <p:cNvSpPr txBox="1"/>
          <p:nvPr/>
        </p:nvSpPr>
        <p:spPr>
          <a:xfrm>
            <a:off x="5998326" y="5219912"/>
            <a:ext cx="6095003" cy="8458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632" i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Подготовила </a:t>
            </a:r>
          </a:p>
          <a:p>
            <a:pPr algn="l"/>
            <a:r>
              <a:rPr lang="ru-RU" sz="1632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 по социальной работе</a:t>
            </a:r>
          </a:p>
          <a:p>
            <a:pPr algn="l"/>
            <a:r>
              <a:rPr lang="ru-RU" sz="1632" i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Осинцева </a:t>
            </a:r>
            <a:r>
              <a:rPr lang="ru-RU" sz="1632" i="1" cap="all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елизавета</a:t>
            </a:r>
            <a:r>
              <a:rPr lang="ru-RU" sz="1632" i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32" i="1" cap="all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ильясовна</a:t>
            </a:r>
            <a:endParaRPr lang="ru-RU" sz="1632" i="1" cap="al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03" y="3872925"/>
            <a:ext cx="2581275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132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384"/>
    </mc:Choice>
    <mc:Fallback xmlns="">
      <p:transition spd="slow" advTm="7938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 каждой стране есть категория людей, которые требуют особого внимания и заботы. Это - люди пожилого возраста. В России проживает несколько миллионов одиноких людей. ">
            <a:extLst>
              <a:ext uri="{FF2B5EF4-FFF2-40B4-BE49-F238E27FC236}">
                <a16:creationId xmlns:a16="http://schemas.microsoft.com/office/drawing/2014/main" xmlns="" id="{D1B70AB5-80B2-F12B-3F63-03AC2C7A9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883" y="66453"/>
            <a:ext cx="8984511" cy="673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952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Произведения о пожилых людях">
            <a:extLst>
              <a:ext uri="{FF2B5EF4-FFF2-40B4-BE49-F238E27FC236}">
                <a16:creationId xmlns:a16="http://schemas.microsoft.com/office/drawing/2014/main" xmlns="" id="{A8663DD4-4637-7FA4-462B-F29A61AD2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525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День пожилых людей">
            <a:extLst>
              <a:ext uri="{FF2B5EF4-FFF2-40B4-BE49-F238E27FC236}">
                <a16:creationId xmlns:a16="http://schemas.microsoft.com/office/drawing/2014/main" xmlns="" id="{BCE556EF-1D48-D6C3-1520-3DAEE6F14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4018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Презентация День пожилых людей">
            <a:extLst>
              <a:ext uri="{FF2B5EF4-FFF2-40B4-BE49-F238E27FC236}">
                <a16:creationId xmlns:a16="http://schemas.microsoft.com/office/drawing/2014/main" xmlns="" id="{AFA5F1D1-8965-079F-ED8A-D361C2E4C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42" y="189393"/>
            <a:ext cx="11515060" cy="6477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8361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оэтический альбом">
            <a:extLst>
              <a:ext uri="{FF2B5EF4-FFF2-40B4-BE49-F238E27FC236}">
                <a16:creationId xmlns:a16="http://schemas.microsoft.com/office/drawing/2014/main" xmlns="" id="{76FE6C53-5CCB-5FB8-8F75-EF1507F46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2389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Геннадий Головин">
            <a:extLst>
              <a:ext uri="{FF2B5EF4-FFF2-40B4-BE49-F238E27FC236}">
                <a16:creationId xmlns:a16="http://schemas.microsoft.com/office/drawing/2014/main" xmlns="" id="{1B5E0533-1CC2-9767-020C-967CDCEE6C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6191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онстантин Паустовский">
            <a:extLst>
              <a:ext uri="{FF2B5EF4-FFF2-40B4-BE49-F238E27FC236}">
                <a16:creationId xmlns:a16="http://schemas.microsoft.com/office/drawing/2014/main" xmlns="" id="{A8A384C6-4188-77C0-0699-27F9CA34E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3700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Мария Халфина">
            <a:extLst>
              <a:ext uri="{FF2B5EF4-FFF2-40B4-BE49-F238E27FC236}">
                <a16:creationId xmlns:a16="http://schemas.microsoft.com/office/drawing/2014/main" xmlns="" id="{072B7335-14E4-DA5D-8670-A49889D5E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0596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Борис Васильев">
            <a:extLst>
              <a:ext uri="{FF2B5EF4-FFF2-40B4-BE49-F238E27FC236}">
                <a16:creationId xmlns:a16="http://schemas.microsoft.com/office/drawing/2014/main" xmlns="" id="{578BBEA2-0C7D-81DD-5856-8CE5DC6AA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718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Как же проявлять заботу и уважение к пожилым людям?">
            <a:extLst>
              <a:ext uri="{FF2B5EF4-FFF2-40B4-BE49-F238E27FC236}">
                <a16:creationId xmlns:a16="http://schemas.microsoft.com/office/drawing/2014/main" xmlns="" id="{8E23FC89-BD7F-CB7C-0300-DB7EA593D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7" y="79744"/>
            <a:ext cx="11908466" cy="669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9132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Как общаться с пожилыми людьми?">
            <a:extLst>
              <a:ext uri="{FF2B5EF4-FFF2-40B4-BE49-F238E27FC236}">
                <a16:creationId xmlns:a16="http://schemas.microsoft.com/office/drawing/2014/main" xmlns="" id="{A5E028A6-F67A-5CA8-8071-3978C33D7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30" y="129583"/>
            <a:ext cx="11715898" cy="6590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771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92F7499-0666-C136-EB22-C03C05D88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7891" y="1389144"/>
            <a:ext cx="10694793" cy="4038209"/>
          </a:xfrm>
        </p:spPr>
        <p:txBody>
          <a:bodyPr>
            <a:normAutofit/>
          </a:bodyPr>
          <a:lstStyle/>
          <a:p>
            <a:r>
              <a:rPr lang="ru-RU" dirty="0"/>
              <a:t>Использование материала из источников: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/>
              <a:t>https://showslide.ru/den-pozhilikh-lyudej-800024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>
                <a:hlinkClick r:id="rId2"/>
              </a:rPr>
              <a:t>https://ppt-online.org/232554</a:t>
            </a:r>
            <a:r>
              <a:rPr lang="ru-RU" dirty="0"/>
              <a:t/>
            </a:r>
            <a:br>
              <a:rPr lang="ru-RU" dirty="0"/>
            </a:br>
            <a:r>
              <a:rPr lang="en-US" dirty="0"/>
              <a:t>https://prv-lib.ru/2020/09/30/pozdravitelnaya-prezentacziya-lyudi-pozhilye-serdczem-molodye/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n-US" dirty="0">
                <a:hlinkClick r:id="rId3"/>
              </a:rPr>
              <a:t>https://shareslide.ru/uncategorized/prezentatsiya-moi-lichnye-finansy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5B0F6FD-132A-C966-0964-8653AACA80A5}"/>
              </a:ext>
            </a:extLst>
          </p:cNvPr>
          <p:cNvSpPr>
            <a:spLocks noGrp="1"/>
          </p:cNvSpPr>
          <p:nvPr>
            <p:ph idx="10"/>
          </p:nvPr>
        </p:nvSpPr>
        <p:spPr>
          <a:xfrm rot="10595655" flipV="1">
            <a:off x="11540975" y="4641976"/>
            <a:ext cx="41458" cy="5690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8D056EC-CD6E-BF53-CB65-EE666357E407}"/>
              </a:ext>
            </a:extLst>
          </p:cNvPr>
          <p:cNvSpPr>
            <a:spLocks noGrp="1"/>
          </p:cNvSpPr>
          <p:nvPr>
            <p:ph idx="11"/>
          </p:nvPr>
        </p:nvSpPr>
        <p:spPr>
          <a:xfrm flipH="1">
            <a:off x="11696507" y="4641247"/>
            <a:ext cx="41458" cy="130299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039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Благодарю за внимание! ">
            <a:extLst>
              <a:ext uri="{FF2B5EF4-FFF2-40B4-BE49-F238E27FC236}">
                <a16:creationId xmlns:a16="http://schemas.microsoft.com/office/drawing/2014/main" xmlns="" id="{4B936E21-190F-4DD2-287B-9C0C9D49A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143000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208856"/>
      </p:ext>
    </p:extLst>
  </p:cSld>
  <p:clrMapOvr>
    <a:masterClrMapping/>
  </p:clrMapOvr>
</p:sld>
</file>

<file path=ppt/theme/theme1.xml><?xml version="1.0" encoding="utf-8"?>
<a:theme xmlns:a="http://schemas.openxmlformats.org/drawingml/2006/main" name="La ment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TM02474572[[fn=Медицинский шаблон оформления]]</Template>
  <TotalTime>39</TotalTime>
  <Words>23</Words>
  <Application>Microsoft Office PowerPoint</Application>
  <PresentationFormat>Широкоэкранный</PresentationFormat>
  <Paragraphs>6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Rubik</vt:lpstr>
      <vt:lpstr>Tahoma</vt:lpstr>
      <vt:lpstr>Times New Roman</vt:lpstr>
      <vt:lpstr>La mente</vt:lpstr>
      <vt:lpstr>Направление: «Обучение навыкам ухода»  по теме: « ПОДАРИ ОСЕНЮЮ РАДОСТЬ!»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Использование материала из источников:  https://showslide.ru/den-pozhilikh-lyudej-800024  https://ppt-online.org/232554 https://prv-lib.ru/2020/09/30/pozdravitelnaya-prezentacziya-lyudi-pozhilye-serdczem-molodye/  https://shareslide.ru/uncategorized/prezentatsiya-moi-lichnye-finansy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Направление: «Обучение навыкам ухода»  по теме: « ПОДАРИ ОСЕНЮЮ РАДОСТЬ!»</dc:title>
  <dc:creator>Лизаветта</dc:creator>
  <cp:lastModifiedBy>Максунова Елена Васильевна</cp:lastModifiedBy>
  <cp:revision>5</cp:revision>
  <dcterms:created xsi:type="dcterms:W3CDTF">2025-09-18T10:20:10Z</dcterms:created>
  <dcterms:modified xsi:type="dcterms:W3CDTF">2025-09-22T09:08:45Z</dcterms:modified>
</cp:coreProperties>
</file>