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embeddedFontLst>
    <p:embeddedFont>
      <p:font typeface="Oswald" charset="-52"/>
      <p:regular r:id="rId17"/>
      <p:bold r:id="rId18"/>
    </p:embeddedFont>
    <p:embeddedFont>
      <p:font typeface="Amatic SC" charset="-79"/>
      <p:regular r:id="rId19"/>
      <p:bold r:id="rId20"/>
    </p:embeddedFont>
    <p:embeddedFont>
      <p:font typeface="Source Code Pro" charset="0"/>
      <p:regular r:id="rId21"/>
      <p:bold r:id="rId22"/>
      <p:italic r:id="rId23"/>
      <p:boldItalic r:id="rId24"/>
    </p:embeddedFont>
    <p:embeddedFont>
      <p:font typeface="Pacifico" charset="-52"/>
      <p:regular r:id="rId25"/>
    </p:embeddedFont>
    <p:embeddedFont>
      <p:font typeface="Montserrat" charset="-52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5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8d8f38779f_0_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8d8f38779f_0_3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8d8f38779f_0_4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8d8f38779f_0_4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8d8f38779f_0_5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8d8f38779f_0_5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9b02d36f87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9b02d36f87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9b02d36f87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9b02d36f87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9b5695ef2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39b5695ef2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9b5695ef23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39b5695ef23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9b5695ef23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9b5695ef23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9b5695ef23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39b5695ef23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f2f061e7fbb095d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f2f061e7fbb095d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f2f061e7fbb095d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f2f061e7fbb095d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9b5eff3f0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9b5eff3f0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f2f061e7fbb095d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f2f061e7fbb095d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>
            <a:spLocks noGrp="1"/>
          </p:cNvSpPr>
          <p:nvPr>
            <p:ph type="body" idx="1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hecod.media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556952" y="914400"/>
            <a:ext cx="8275347" cy="21681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940" dirty="0">
                <a:solidFill>
                  <a:srgbClr val="0000FF"/>
                </a:solidFill>
                <a:latin typeface="Oswald"/>
                <a:ea typeface="Oswald"/>
                <a:cs typeface="Oswald"/>
                <a:sym typeface="Oswald"/>
              </a:rPr>
              <a:t>ТРЕНИНГ ПОЗНАВАТЕЛЬНЫХ ПРОЦЕССОВ.</a:t>
            </a:r>
            <a:r>
              <a:rPr lang="ru" sz="2940" dirty="0">
                <a:solidFill>
                  <a:srgbClr val="0000FF"/>
                </a:solidFill>
              </a:rPr>
              <a:t> </a:t>
            </a:r>
            <a:r>
              <a:rPr lang="ru" sz="2940" dirty="0" smtClean="0">
                <a:solidFill>
                  <a:srgbClr val="0000FF"/>
                </a:solidFill>
              </a:rPr>
              <a:t/>
            </a:r>
            <a:br>
              <a:rPr lang="ru" sz="2940" dirty="0" smtClean="0">
                <a:solidFill>
                  <a:srgbClr val="0000FF"/>
                </a:solidFill>
              </a:rPr>
            </a:br>
            <a:r>
              <a:rPr lang="ru" sz="2940" i="1" dirty="0" smtClean="0">
                <a:solidFill>
                  <a:srgbClr val="0000FF"/>
                </a:solidFill>
              </a:rPr>
              <a:t>ШПВ </a:t>
            </a:r>
            <a:r>
              <a:rPr lang="ru" sz="2940" i="1" dirty="0">
                <a:solidFill>
                  <a:srgbClr val="0000FF"/>
                </a:solidFill>
              </a:rPr>
              <a:t>“Активное долголетие”</a:t>
            </a:r>
            <a:endParaRPr sz="2940" i="1">
              <a:solidFill>
                <a:srgbClr val="0000FF"/>
              </a:solidFill>
            </a:endParaRPr>
          </a:p>
        </p:txBody>
      </p:sp>
      <p:sp>
        <p:nvSpPr>
          <p:cNvPr id="57" name="Google Shape;57;p13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25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</a:rPr>
              <a:t>Занятие №2 октябрь 2025г.</a:t>
            </a:r>
            <a:endParaRPr>
              <a:solidFill>
                <a:srgbClr val="741B47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</a:rPr>
              <a:t>Руководитель: А.А.Соломеина</a:t>
            </a:r>
            <a:endParaRPr>
              <a:solidFill>
                <a:srgbClr val="741B47"/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3"/>
          <a:stretch/>
        </p:blipFill>
        <p:spPr>
          <a:xfrm>
            <a:off x="1" y="0"/>
            <a:ext cx="1305098" cy="124690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318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Что такое тренинг познавательных процессов</a:t>
            </a:r>
            <a:endParaRPr sz="2980">
              <a:solidFill>
                <a:srgbClr val="CC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97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700">
                <a:solidFill>
                  <a:srgbClr val="351C7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Тренинг познавательных процессов для пожилых людей — это занятия, направленные на поддержание или улучшение когнитивных функций, таких как внимание, память и мышление. Он помогает замедлить возрастные изменения, повысить качество жизни и сохранить умственную активность с помощью различных упражнений и методик. </a:t>
            </a:r>
            <a:endParaRPr sz="3300">
              <a:solidFill>
                <a:srgbClr val="351C75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81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A61C00"/>
                </a:solidFill>
                <a:latin typeface="Oswald"/>
                <a:ea typeface="Oswald"/>
                <a:cs typeface="Oswald"/>
                <a:sym typeface="Oswald"/>
              </a:rPr>
              <a:t>Цели и методы тренинга.</a:t>
            </a:r>
            <a:endParaRPr>
              <a:solidFill>
                <a:srgbClr val="A61C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0" y="1076600"/>
            <a:ext cx="9144000" cy="446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457200" lvl="0" indent="-305455" algn="l" rtl="0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>
                <a:srgbClr val="351C75"/>
              </a:buClr>
              <a:buSzPct val="100000"/>
              <a:buFont typeface="Arial"/>
              <a:buChar char="●"/>
            </a:pPr>
            <a:r>
              <a:rPr lang="ru" sz="1423" b="1">
                <a:solidFill>
                  <a:srgbClr val="351C7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Улучшение памяти и внимания: Упражнения для концентрации помогают лучше запоминать и обрабатывать информацию. </a:t>
            </a:r>
            <a:endParaRPr sz="1423" b="1">
              <a:solidFill>
                <a:srgbClr val="351C7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545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ct val="100000"/>
              <a:buFont typeface="Arial"/>
              <a:buChar char="●"/>
            </a:pPr>
            <a:r>
              <a:rPr lang="ru" sz="1423" b="1">
                <a:solidFill>
                  <a:srgbClr val="351C7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Поддержание умственной активности: Тренинг помогает сохранить когнитивные способности, которые могут ухудшаться с возрастом. </a:t>
            </a:r>
            <a:endParaRPr sz="1423" b="1">
              <a:solidFill>
                <a:srgbClr val="351C7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545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ct val="100000"/>
              <a:buFont typeface="Arial"/>
              <a:buChar char="●"/>
            </a:pPr>
            <a:r>
              <a:rPr lang="ru" sz="1423" b="1">
                <a:solidFill>
                  <a:srgbClr val="351C7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Повышение качества жизни: Сохранение умственной активности способствует более активному участию в жизни и лучшему самочувствию. </a:t>
            </a:r>
            <a:endParaRPr sz="1423" b="1">
              <a:solidFill>
                <a:srgbClr val="351C7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545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ct val="100000"/>
              <a:buFont typeface="Arial"/>
              <a:buChar char="●"/>
            </a:pPr>
            <a:r>
              <a:rPr lang="ru" sz="1423" b="1">
                <a:solidFill>
                  <a:srgbClr val="351C7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Профилактика когнитивных нарушений: Регулярные занятия могут замедлить процессы старения мозга. </a:t>
            </a:r>
            <a:endParaRPr sz="1423" b="1">
              <a:solidFill>
                <a:srgbClr val="351C7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545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51C75"/>
              </a:buClr>
              <a:buSzPct val="100000"/>
              <a:buFont typeface="Arial"/>
              <a:buChar char="●"/>
            </a:pPr>
            <a:endParaRPr sz="1423" b="1">
              <a:solidFill>
                <a:srgbClr val="351C7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460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ct val="100000"/>
              <a:buFont typeface="Arial"/>
              <a:buChar char="●"/>
            </a:pPr>
            <a:r>
              <a:rPr lang="ru" sz="1408" b="1">
                <a:solidFill>
                  <a:srgbClr val="CC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Ментальная гимнастика: Упражнения, направленные на поддержание умственной бодрости. </a:t>
            </a:r>
            <a:endParaRPr sz="1408" b="1">
              <a:solidFill>
                <a:srgbClr val="CC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460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ct val="100000"/>
              <a:buFont typeface="Arial"/>
              <a:buChar char="●"/>
            </a:pPr>
            <a:r>
              <a:rPr lang="ru" sz="1408" b="1">
                <a:solidFill>
                  <a:srgbClr val="CC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Упражнения на концентрацию и внимание: Целенаправленная тренировка способности фокусироваться. </a:t>
            </a:r>
            <a:endParaRPr sz="1408" b="1">
              <a:solidFill>
                <a:srgbClr val="CC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460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ct val="100000"/>
              <a:buFont typeface="Arial"/>
              <a:buChar char="●"/>
            </a:pPr>
            <a:r>
              <a:rPr lang="ru" sz="1408" b="1">
                <a:solidFill>
                  <a:srgbClr val="CC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Работа с кроссвордами и шарадами: Использование игр, требующих логического мышления. </a:t>
            </a:r>
            <a:endParaRPr sz="1408" b="1">
              <a:solidFill>
                <a:srgbClr val="CC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460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ct val="100000"/>
              <a:buFont typeface="Arial"/>
              <a:buChar char="●"/>
            </a:pPr>
            <a:r>
              <a:rPr lang="ru" sz="1408" b="1">
                <a:solidFill>
                  <a:srgbClr val="CC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Работа с пословицами и цитатами: Занятия, развивающие мышление и речь. </a:t>
            </a:r>
            <a:endParaRPr sz="1408" b="1">
              <a:solidFill>
                <a:srgbClr val="CC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460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ct val="100000"/>
              <a:buFont typeface="Arial"/>
              <a:buChar char="●"/>
            </a:pPr>
            <a:r>
              <a:rPr lang="ru" sz="1408" b="1">
                <a:solidFill>
                  <a:srgbClr val="CC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Использование методов арт-терапии: Например, музыкальная, танцевальная или художественная терапия. </a:t>
            </a:r>
            <a:endParaRPr sz="1408" b="1">
              <a:solidFill>
                <a:srgbClr val="CC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30460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ct val="100000"/>
              <a:buFont typeface="Arial"/>
              <a:buChar char="●"/>
            </a:pPr>
            <a:r>
              <a:rPr lang="ru" sz="1408" b="1">
                <a:solidFill>
                  <a:srgbClr val="CC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Другие методики: В тренинги могут включаться дыхательная гимнастика, релаксация и методы саморегуляции для борьбы со стрессом. </a:t>
            </a:r>
            <a:endParaRPr sz="1408" b="1">
              <a:solidFill>
                <a:srgbClr val="CC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500"/>
              </a:spcBef>
              <a:spcAft>
                <a:spcPts val="1200"/>
              </a:spcAft>
              <a:buNone/>
            </a:pPr>
            <a:endParaRPr b="1">
              <a:solidFill>
                <a:srgbClr val="351C75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311700" y="103400"/>
            <a:ext cx="8520600" cy="7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CC0000"/>
                </a:solidFill>
                <a:latin typeface="Pacifico"/>
                <a:ea typeface="Pacifico"/>
                <a:cs typeface="Pacifico"/>
                <a:sym typeface="Pacifico"/>
              </a:rPr>
              <a:t>Логические и занимательные задачи.</a:t>
            </a:r>
            <a:endParaRPr>
              <a:solidFill>
                <a:srgbClr val="CC0000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50675" y="1036050"/>
            <a:ext cx="8951400" cy="452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25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Перед вами ряд слов: «сельдь», «кит», «акула», «тунец», «треска». Какое слово выпадает из этого ряда?</a:t>
            </a:r>
            <a:endParaRPr sz="2700"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5800" y="2060925"/>
            <a:ext cx="5539000" cy="276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title"/>
          </p:nvPr>
        </p:nvSpPr>
        <p:spPr>
          <a:xfrm>
            <a:off x="311700" y="101950"/>
            <a:ext cx="8520600" cy="83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80000"/>
                </a:solidFill>
              </a:rPr>
              <a:t>Задача №2</a:t>
            </a:r>
            <a:endParaRPr>
              <a:solidFill>
                <a:srgbClr val="980000"/>
              </a:solidFill>
            </a:endParaRPr>
          </a:p>
        </p:txBody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109250" y="866650"/>
            <a:ext cx="8723100" cy="422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370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Вопрос: в каком стакане воды больше, чем в остальных?</a:t>
            </a:r>
            <a:endParaRPr sz="4200"/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2425" y="2571750"/>
            <a:ext cx="6436199" cy="242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210500" y="-61900"/>
            <a:ext cx="8520600" cy="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</a:rPr>
              <a:t>ЗАДАНИЕ №3</a:t>
            </a:r>
            <a:endParaRPr>
              <a:solidFill>
                <a:schemeClr val="accent5"/>
              </a:solidFill>
            </a:endParaRPr>
          </a:p>
        </p:txBody>
      </p:sp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05593" y="581891"/>
            <a:ext cx="7074132" cy="4320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>
            <a:spLocks noGrp="1"/>
          </p:cNvSpPr>
          <p:nvPr>
            <p:ph type="title"/>
          </p:nvPr>
        </p:nvSpPr>
        <p:spPr>
          <a:xfrm>
            <a:off x="311700" y="85575"/>
            <a:ext cx="8520600" cy="83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80000"/>
                </a:solidFill>
              </a:rPr>
              <a:t>ЗАДАНИЕ №4</a:t>
            </a:r>
            <a:endParaRPr>
              <a:solidFill>
                <a:srgbClr val="980000"/>
              </a:solidFill>
            </a:endParaRPr>
          </a:p>
        </p:txBody>
      </p:sp>
      <p:sp>
        <p:nvSpPr>
          <p:cNvPr id="96" name="Google Shape;96;p19"/>
          <p:cNvSpPr txBox="1">
            <a:spLocks noGrp="1"/>
          </p:cNvSpPr>
          <p:nvPr>
            <p:ph type="body" idx="1"/>
          </p:nvPr>
        </p:nvSpPr>
        <p:spPr>
          <a:xfrm>
            <a:off x="148825" y="866850"/>
            <a:ext cx="8882400" cy="416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«</a:t>
            </a:r>
            <a:r>
              <a:rPr lang="ru" sz="1700" b="1">
                <a:solidFill>
                  <a:srgbClr val="1155CC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Ухо-нос</a:t>
            </a:r>
            <a:r>
              <a:rPr lang="ru" sz="170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»</a:t>
            </a:r>
            <a:endParaRPr sz="1700" b="1">
              <a:solidFill>
                <a:srgbClr val="4C1130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ru" sz="155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Одной рукой необходимо ухватиться за левую мочку, а другой нужно коснуться кончика носа. Затем быстро сменить позицию, повторив все в противоположную сторону. Сделайте так несколько раз.</a:t>
            </a:r>
            <a:endParaRPr sz="1550" b="1">
              <a:solidFill>
                <a:srgbClr val="4C1130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«</a:t>
            </a:r>
            <a:r>
              <a:rPr lang="ru" sz="1700" b="1">
                <a:solidFill>
                  <a:srgbClr val="1155CC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Колечко</a:t>
            </a:r>
            <a:r>
              <a:rPr lang="ru" sz="170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»</a:t>
            </a:r>
            <a:endParaRPr sz="1700" b="1">
              <a:solidFill>
                <a:srgbClr val="4C1130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ru" sz="155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Состоит из 4 шагов по 1 минуте:</a:t>
            </a:r>
            <a:endParaRPr sz="1550" b="1">
              <a:solidFill>
                <a:srgbClr val="4C1130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7025" algn="l" rtl="0">
              <a:spcBef>
                <a:spcPts val="1200"/>
              </a:spcBef>
              <a:spcAft>
                <a:spcPts val="0"/>
              </a:spcAft>
              <a:buClr>
                <a:srgbClr val="4C1130"/>
              </a:buClr>
              <a:buSzPts val="1550"/>
              <a:buFont typeface="Montserrat"/>
              <a:buAutoNum type="arabicPeriod"/>
            </a:pPr>
            <a:r>
              <a:rPr lang="ru" sz="155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Выполнять первый этап нужно одной рукой. Касайтесь большим пальцем каждого последующего, начиная с указательного и заканчивая мизинцем. </a:t>
            </a:r>
            <a:endParaRPr sz="1550" b="1">
              <a:solidFill>
                <a:srgbClr val="4C1130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7025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ts val="1550"/>
              <a:buFont typeface="Montserrat"/>
              <a:buAutoNum type="arabicPeriod"/>
            </a:pPr>
            <a:r>
              <a:rPr lang="ru" sz="155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Повторите это верхними конечностями одновременно.</a:t>
            </a:r>
            <a:endParaRPr sz="1550" b="1">
              <a:solidFill>
                <a:srgbClr val="4C1130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7025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ts val="1550"/>
              <a:buFont typeface="Montserrat"/>
              <a:buAutoNum type="arabicPeriod"/>
            </a:pPr>
            <a:r>
              <a:rPr lang="ru" sz="155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Сделайте все в обратном порядке, увеличивая скорость. </a:t>
            </a:r>
            <a:endParaRPr sz="1550" b="1">
              <a:solidFill>
                <a:srgbClr val="4C1130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01625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ts val="1150"/>
              <a:buFont typeface="Montserrat"/>
              <a:buAutoNum type="arabicPeriod"/>
            </a:pPr>
            <a:r>
              <a:rPr lang="ru" sz="155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Затем правая рука двигается, касаясь большим пальцем от указательного до мизинца, а левая выполняет движение в</a:t>
            </a:r>
            <a:r>
              <a:rPr lang="ru" sz="185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ru" sz="1450" b="1">
                <a:solidFill>
                  <a:srgbClr val="4C113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другом направлении. Потом повторите наоборот.</a:t>
            </a:r>
            <a:endParaRPr sz="1450" b="1">
              <a:solidFill>
                <a:srgbClr val="4C1130"/>
              </a:solidFill>
              <a:highlight>
                <a:srgbClr val="FFFFFF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150" b="1">
                <a:solidFill>
                  <a:srgbClr val="990000"/>
                </a:solidFill>
                <a:highlight>
                  <a:srgbClr val="FFFFFF"/>
                </a:highlight>
                <a:latin typeface="Montserrat"/>
                <a:ea typeface="Montserrat"/>
                <a:cs typeface="Montserrat"/>
                <a:sym typeface="Montserrat"/>
              </a:rPr>
              <a:t>Такая пальчиковая гимнастика не требует особых условий проведения, но при этом оказывает огромную пользу для работы мозга и тренировки памяти у людей старшего возраста.</a:t>
            </a:r>
            <a:endParaRPr b="1">
              <a:solidFill>
                <a:srgbClr val="99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>
            <a:spLocks noGrp="1"/>
          </p:cNvSpPr>
          <p:nvPr>
            <p:ph type="title"/>
          </p:nvPr>
        </p:nvSpPr>
        <p:spPr>
          <a:xfrm>
            <a:off x="311700" y="132075"/>
            <a:ext cx="8520600" cy="61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</a:rPr>
              <a:t>ЗАДАНИЕ №5</a:t>
            </a:r>
            <a:endParaRPr>
              <a:solidFill>
                <a:srgbClr val="990000"/>
              </a:solidFill>
            </a:endParaRPr>
          </a:p>
        </p:txBody>
      </p:sp>
      <p:pic>
        <p:nvPicPr>
          <p:cNvPr id="103" name="Google Shape;10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965675"/>
            <a:ext cx="8287750" cy="412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1"/>
          <p:cNvSpPr txBox="1">
            <a:spLocks noGrp="1"/>
          </p:cNvSpPr>
          <p:nvPr>
            <p:ph type="title"/>
          </p:nvPr>
        </p:nvSpPr>
        <p:spPr>
          <a:xfrm>
            <a:off x="311700" y="66975"/>
            <a:ext cx="8520600" cy="72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</a:rPr>
              <a:t>ЗАДАНИЕ №6</a:t>
            </a:r>
            <a:endParaRPr>
              <a:solidFill>
                <a:schemeClr val="accent5"/>
              </a:solidFill>
            </a:endParaRPr>
          </a:p>
        </p:txBody>
      </p:sp>
      <p:sp>
        <p:nvSpPr>
          <p:cNvPr id="109" name="Google Shape;109;p21"/>
          <p:cNvSpPr txBox="1">
            <a:spLocks noGrp="1"/>
          </p:cNvSpPr>
          <p:nvPr>
            <p:ph type="body" idx="1"/>
          </p:nvPr>
        </p:nvSpPr>
        <p:spPr>
          <a:xfrm>
            <a:off x="0" y="885475"/>
            <a:ext cx="9105600" cy="425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990000"/>
                </a:solidFill>
              </a:rPr>
              <a:t>КАКОЕ ЧИСЛО ЗДЕСЬ ЛИШНЕЕ?</a:t>
            </a:r>
            <a:endParaRPr b="1">
              <a:solidFill>
                <a:srgbClr val="990000"/>
              </a:solidFill>
            </a:endParaRPr>
          </a:p>
        </p:txBody>
      </p:sp>
      <p:pic>
        <p:nvPicPr>
          <p:cNvPr id="110" name="Google Shape;11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9000" y="1439850"/>
            <a:ext cx="7224350" cy="370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2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</a:rPr>
              <a:t>ЗАДАНИЕ №7</a:t>
            </a:r>
            <a:endParaRPr>
              <a:solidFill>
                <a:schemeClr val="accent5"/>
              </a:solidFill>
            </a:endParaRPr>
          </a:p>
        </p:txBody>
      </p:sp>
      <p:pic>
        <p:nvPicPr>
          <p:cNvPr id="117" name="Google Shape;11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0850" y="1266800"/>
            <a:ext cx="8036150" cy="341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3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6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</a:rPr>
              <a:t>ЗАДАНИЕ №8</a:t>
            </a:r>
            <a:endParaRPr>
              <a:solidFill>
                <a:schemeClr val="accent5"/>
              </a:solidFill>
            </a:endParaRPr>
          </a:p>
        </p:txBody>
      </p:sp>
      <p:pic>
        <p:nvPicPr>
          <p:cNvPr id="124" name="Google Shape;12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05841" y="601643"/>
            <a:ext cx="7491422" cy="42446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4"/>
          <p:cNvSpPr txBox="1">
            <a:spLocks noGrp="1"/>
          </p:cNvSpPr>
          <p:nvPr>
            <p:ph type="body" idx="1"/>
          </p:nvPr>
        </p:nvSpPr>
        <p:spPr>
          <a:xfrm>
            <a:off x="99754" y="149629"/>
            <a:ext cx="8671946" cy="473825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50" b="1" dirty="0">
                <a:solidFill>
                  <a:schemeClr val="accent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1. Какое время дня изображено на рисунке?</a:t>
            </a:r>
            <a:endParaRPr sz="2050" b="1">
              <a:solidFill>
                <a:schemeClr val="accent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050" b="1" dirty="0">
                <a:solidFill>
                  <a:schemeClr val="accent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2. Раннюю весну или позднюю осень изображает рисунок?</a:t>
            </a:r>
            <a:endParaRPr sz="2050" b="1">
              <a:solidFill>
                <a:schemeClr val="accent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050" b="1" dirty="0">
                <a:solidFill>
                  <a:schemeClr val="accent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3. Судоходна ли эта река?</a:t>
            </a:r>
            <a:endParaRPr sz="2050" b="1">
              <a:solidFill>
                <a:schemeClr val="accent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050" b="1" dirty="0">
                <a:solidFill>
                  <a:schemeClr val="accent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4. В каком направлении течет река: на юг, север, запад или восток?</a:t>
            </a:r>
            <a:endParaRPr sz="2050" b="1">
              <a:solidFill>
                <a:schemeClr val="accent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050" b="1" dirty="0">
                <a:solidFill>
                  <a:schemeClr val="accent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5. Глубока ли река возле берега, у которого стоит лодка?</a:t>
            </a:r>
            <a:endParaRPr sz="2050" b="1">
              <a:solidFill>
                <a:schemeClr val="accent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050" b="1" dirty="0">
                <a:solidFill>
                  <a:schemeClr val="accent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6. Есть ли поблизости мост через реку?</a:t>
            </a:r>
            <a:endParaRPr sz="2050" b="1">
              <a:solidFill>
                <a:schemeClr val="accent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050" b="1" dirty="0">
                <a:solidFill>
                  <a:schemeClr val="accent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7. Далеко ли отсюда железная дорога?</a:t>
            </a:r>
            <a:endParaRPr sz="2050" b="1">
              <a:solidFill>
                <a:schemeClr val="accent5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050" b="1" dirty="0">
                <a:solidFill>
                  <a:schemeClr val="accent5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8. На север или юг летят журавли?</a:t>
            </a:r>
            <a:endParaRPr sz="2400" b="1">
              <a:solidFill>
                <a:schemeClr val="accent5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>
            <a:spLocks noGrp="1"/>
          </p:cNvSpPr>
          <p:nvPr>
            <p:ph type="title"/>
          </p:nvPr>
        </p:nvSpPr>
        <p:spPr>
          <a:xfrm>
            <a:off x="237850" y="-53550"/>
            <a:ext cx="8520600" cy="75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accent5"/>
                </a:solidFill>
              </a:rPr>
              <a:t>ЗАДАНИЕ №9</a:t>
            </a:r>
            <a:endParaRPr>
              <a:solidFill>
                <a:schemeClr val="accent5"/>
              </a:solidFill>
            </a:endParaRPr>
          </a:p>
        </p:txBody>
      </p:sp>
      <p:sp>
        <p:nvSpPr>
          <p:cNvPr id="135" name="Google Shape;135;p25"/>
          <p:cNvSpPr txBox="1">
            <a:spLocks noGrp="1"/>
          </p:cNvSpPr>
          <p:nvPr>
            <p:ph type="body" idx="1"/>
          </p:nvPr>
        </p:nvSpPr>
        <p:spPr>
          <a:xfrm>
            <a:off x="102600" y="869875"/>
            <a:ext cx="8938800" cy="394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b="1">
                <a:solidFill>
                  <a:srgbClr val="38761D"/>
                </a:solidFill>
              </a:rPr>
              <a:t>ПУТАНИЦА(слоги расставляй, текст читай)</a:t>
            </a:r>
            <a:endParaRPr sz="2300" b="1">
              <a:solidFill>
                <a:srgbClr val="38761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600" b="1">
                <a:solidFill>
                  <a:srgbClr val="741B47"/>
                </a:solidFill>
              </a:rPr>
              <a:t>тетРас в дуса няябло.коШиро нао кираслану исво вивет.ныеЗелё тьялис лиотютва бромбресе. нойВес лоябня тётцве нынежми стыдумиши мицвета. А томле сядитгор нычудми дамипло. ньюОсе даопают тьялис. итСто шана лоябня и дёжт, даког сыпопятся ан ёне выепер жинснеки.</a:t>
            </a:r>
            <a:endParaRPr sz="2600" b="1">
              <a:solidFill>
                <a:srgbClr val="741B47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6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80000"/>
                </a:solidFill>
              </a:rPr>
              <a:t>ЛИТЕРАТУРА:</a:t>
            </a:r>
            <a:endParaRPr>
              <a:solidFill>
                <a:srgbClr val="980000"/>
              </a:solidFill>
            </a:endParaRPr>
          </a:p>
        </p:txBody>
      </p:sp>
      <p:sp>
        <p:nvSpPr>
          <p:cNvPr id="141" name="Google Shape;141;p26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200" b="1">
                <a:solidFill>
                  <a:srgbClr val="274E13"/>
                </a:solidFill>
              </a:rPr>
              <a:t>Самые интересные задачи на логику.</a:t>
            </a:r>
            <a:r>
              <a:rPr lang="ru" sz="2200" b="1" u="sng">
                <a:solidFill>
                  <a:schemeClr val="hlink"/>
                </a:solidFill>
                <a:hlinkClick r:id="rId3"/>
              </a:rPr>
              <a:t>https://thecod.media</a:t>
            </a:r>
            <a:endParaRPr sz="2200"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200" b="1">
                <a:solidFill>
                  <a:srgbClr val="274E13"/>
                </a:solidFill>
              </a:rPr>
              <a:t>Азбука веры.Логические и занимательные задачи.</a:t>
            </a:r>
            <a:endParaRPr sz="2200"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200" b="1">
                <a:solidFill>
                  <a:srgbClr val="274E13"/>
                </a:solidFill>
              </a:rPr>
              <a:t>NeuronUP. 10 упражнений для когнетивной информации.</a:t>
            </a:r>
            <a:endParaRPr sz="2200" b="1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566</Words>
  <PresentationFormat>Экран (16:9)</PresentationFormat>
  <Paragraphs>52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Oswald</vt:lpstr>
      <vt:lpstr>Amatic SC</vt:lpstr>
      <vt:lpstr>Source Code Pro</vt:lpstr>
      <vt:lpstr>Pacifico</vt:lpstr>
      <vt:lpstr>Montserrat</vt:lpstr>
      <vt:lpstr>Beach Day</vt:lpstr>
      <vt:lpstr>ТРЕНИНГ ПОЗНАВАТЕЛЬНЫХ ПРОЦЕССОВ.  ШПВ “Активное долголетие”</vt:lpstr>
      <vt:lpstr>Что такое тренинг познавательных процессов</vt:lpstr>
      <vt:lpstr>Цели и методы тренинга.</vt:lpstr>
      <vt:lpstr>Логические и занимательные задачи.</vt:lpstr>
      <vt:lpstr>Задача №2</vt:lpstr>
      <vt:lpstr>ЗАДАНИЕ №3</vt:lpstr>
      <vt:lpstr>ЗАДАНИЕ №4</vt:lpstr>
      <vt:lpstr>ЗАДАНИЕ №5</vt:lpstr>
      <vt:lpstr>ЗАДАНИЕ №6</vt:lpstr>
      <vt:lpstr>ЗАДАНИЕ №7</vt:lpstr>
      <vt:lpstr>ЗАДАНИЕ №8</vt:lpstr>
      <vt:lpstr>Слайд 12</vt:lpstr>
      <vt:lpstr>ЗАДАНИЕ №9</vt:lpstr>
      <vt:lpstr>ЛИТЕРАТУРА: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ТРЕНИНГ ПОЗНАВАТЕЛЬНЫХ ПРОЦЕССОВ. ШПВ “Активное долголетие”</dc:title>
  <dc:creator>Коковина Оксана Вячеславовна</dc:creator>
  <cp:lastModifiedBy>Kokovina_OV</cp:lastModifiedBy>
  <cp:revision>2</cp:revision>
  <dcterms:modified xsi:type="dcterms:W3CDTF">2025-11-05T06:17:31Z</dcterms:modified>
</cp:coreProperties>
</file>