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73" r:id="rId4"/>
    <p:sldId id="292" r:id="rId5"/>
    <p:sldId id="274" r:id="rId6"/>
    <p:sldId id="265" r:id="rId7"/>
    <p:sldId id="263" r:id="rId8"/>
    <p:sldId id="264" r:id="rId9"/>
    <p:sldId id="288" r:id="rId10"/>
    <p:sldId id="287" r:id="rId11"/>
    <p:sldId id="290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54B0FD-B525-47DA-ADD2-D934058090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9994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E1D2C-A31F-4D94-9AEE-B5EB60CE7D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5824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AE9F5F-3060-4456-8875-F0D6FE3F7E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992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99BBF9-B95A-427F-8D22-D91D46BCE8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921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43CE83-7B00-4E4D-A54A-9452DC9990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490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7CFA88-BA6D-468C-B40D-29364AC6AB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282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90AD1D-82CB-4688-9B8D-E3FAF50AC7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9727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1AFA24-237F-479D-B061-E90148F968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3275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2D49D0-126C-40A2-9AB1-9989028F28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6224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259FD0-8534-4C64-ABB0-FBA376F801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3176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73FE43-7669-450E-9B04-4A80359481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8383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79A707E-0061-41DA-B2C0-C57720555E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y-kamensk.ru/history/468-antifashistskii-i-kamenskii-cikl-eriha-borherta.html" TargetMode="External"/><Relationship Id="rId2" Type="http://schemas.openxmlformats.org/officeDocument/2006/relationships/hyperlink" Target="https://yuvlatyshev.livejournal.com/604999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oma.ru/13-porazitelnyh-kartin-o-velikoj-otechestvennoj-vojne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Box 3"/>
          <p:cNvSpPr txBox="1">
            <a:spLocks noChangeArrowheads="1"/>
          </p:cNvSpPr>
          <p:nvPr/>
        </p:nvSpPr>
        <p:spPr bwMode="auto">
          <a:xfrm>
            <a:off x="838200" y="3791367"/>
            <a:ext cx="66294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000" b="1" dirty="0">
                <a:solidFill>
                  <a:schemeClr val="bg1"/>
                </a:solidFill>
              </a:rPr>
              <a:t>Художники Урала </a:t>
            </a:r>
          </a:p>
          <a:p>
            <a:pPr algn="ctr" eaLnBrk="1" hangingPunct="1"/>
            <a:r>
              <a:rPr lang="ru-RU" altLang="ru-RU" sz="2000" b="1" dirty="0">
                <a:solidFill>
                  <a:schemeClr val="bg1"/>
                </a:solidFill>
              </a:rPr>
              <a:t>о Великой Отечественной войне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4300" y="990600"/>
            <a:ext cx="86868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800" b="1" dirty="0" smtClean="0">
                <a:solidFill>
                  <a:srgbClr val="C00000"/>
                </a:solidFill>
              </a:rPr>
              <a:t>«Седой Урал</a:t>
            </a:r>
          </a:p>
          <a:p>
            <a:r>
              <a:rPr lang="ru-RU" sz="8800" b="1" dirty="0" smtClean="0">
                <a:solidFill>
                  <a:srgbClr val="C00000"/>
                </a:solidFill>
              </a:rPr>
              <a:t> кует Победу»</a:t>
            </a:r>
            <a:endParaRPr lang="ru-RU" sz="8800" b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34000" y="4499253"/>
            <a:ext cx="3347864" cy="187435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chemeClr val="bg1"/>
                </a:solidFill>
                <a:cs typeface="Times New Roman" pitchFamily="18" charset="0"/>
              </a:rPr>
              <a:t>Школа пожилого возраста</a:t>
            </a:r>
          </a:p>
          <a:p>
            <a:pPr algn="r">
              <a:lnSpc>
                <a:spcPct val="80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cs typeface="Times New Roman" pitchFamily="18" charset="0"/>
              </a:rPr>
              <a:t>Направление </a:t>
            </a:r>
            <a:r>
              <a:rPr lang="ru-RU" b="1" dirty="0" smtClean="0">
                <a:solidFill>
                  <a:schemeClr val="bg1"/>
                </a:solidFill>
                <a:cs typeface="Times New Roman" pitchFamily="18" charset="0"/>
              </a:rPr>
              <a:t>«Краеведение»</a:t>
            </a:r>
            <a:endParaRPr lang="ru-RU" b="1" dirty="0">
              <a:solidFill>
                <a:schemeClr val="bg1"/>
              </a:solidFill>
              <a:cs typeface="Times New Roman" pitchFamily="18" charset="0"/>
            </a:endParaRPr>
          </a:p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chemeClr val="bg1"/>
                </a:solidFill>
                <a:cs typeface="Times New Roman" pitchFamily="18" charset="0"/>
              </a:rPr>
              <a:t>Преподаватель:</a:t>
            </a:r>
          </a:p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chemeClr val="bg1"/>
                </a:solidFill>
                <a:cs typeface="Times New Roman" pitchFamily="18" charset="0"/>
              </a:rPr>
              <a:t>Специалист по соц. работе </a:t>
            </a:r>
          </a:p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 err="1" smtClean="0">
                <a:solidFill>
                  <a:schemeClr val="bg1"/>
                </a:solidFill>
                <a:cs typeface="Times New Roman" pitchFamily="18" charset="0"/>
              </a:rPr>
              <a:t>Грехова</a:t>
            </a:r>
            <a:r>
              <a:rPr lang="ru-RU" b="1" dirty="0" smtClean="0">
                <a:solidFill>
                  <a:schemeClr val="bg1"/>
                </a:solidFill>
                <a:cs typeface="Times New Roman" pitchFamily="18" charset="0"/>
              </a:rPr>
              <a:t> Татьяна Владимировна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76200"/>
            <a:ext cx="950913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Тоидзе Родина - мать зовет 19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2032"/>
            <a:ext cx="3549915" cy="514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62400" y="29525"/>
            <a:ext cx="494578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«Родина-мать зовёт!» — плакат времён Великой Отечественной войны, созданный художником Ираклием </a:t>
            </a:r>
            <a:r>
              <a:rPr lang="ru-RU" dirty="0" err="1"/>
              <a:t>Тоидзе</a:t>
            </a:r>
            <a:r>
              <a:rPr lang="ru-RU" dirty="0"/>
              <a:t> 22–23 июня 1941 года. </a:t>
            </a:r>
          </a:p>
          <a:p>
            <a:r>
              <a:rPr lang="ru-RU" dirty="0" smtClean="0"/>
              <a:t>Идея </a:t>
            </a:r>
            <a:r>
              <a:rPr lang="ru-RU" dirty="0"/>
              <a:t>создания — собирательный образ матери, призывающей на помощь своих сыновей. Прототипом образа послужила жена художника, Тамара </a:t>
            </a:r>
            <a:r>
              <a:rPr lang="ru-RU" dirty="0" err="1"/>
              <a:t>Тоидзе</a:t>
            </a:r>
            <a:r>
              <a:rPr lang="ru-RU" dirty="0"/>
              <a:t>. Чтобы создать обобщённый образ матери, </a:t>
            </a:r>
            <a:r>
              <a:rPr lang="ru-RU" dirty="0" err="1"/>
              <a:t>Тоидзе</a:t>
            </a:r>
            <a:r>
              <a:rPr lang="ru-RU" dirty="0"/>
              <a:t> изобразил женщину старше прототипа. </a:t>
            </a:r>
            <a:endParaRPr lang="ru-RU" dirty="0" smtClean="0"/>
          </a:p>
          <a:p>
            <a:r>
              <a:rPr lang="ru-RU" dirty="0"/>
              <a:t>Первый тираж плаката составил более миллиона экземпляров. Его расклеивали по всей стране — на вокзалах и сборных пунктах, на фабриках и заводах, на стенах и заборах. 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4800" y="5280455"/>
            <a:ext cx="8763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Образ </a:t>
            </a:r>
            <a:r>
              <a:rPr lang="ru-RU" dirty="0"/>
              <a:t>«Родины-матери» в дальнейшем стал одним из самых распространённых образов советской пропаганды. Известны многочисленные интерпретации образа и пародии на этот плакат в изобразительном искусстве, скульптуре, народном творчестве, рекламе. </a:t>
            </a:r>
          </a:p>
          <a:p>
            <a:r>
              <a:rPr lang="ru-RU" dirty="0" smtClean="0"/>
              <a:t>Оригинал </a:t>
            </a:r>
            <a:r>
              <a:rPr lang="ru-RU" dirty="0"/>
              <a:t>плаката хранится в Третьяковской галерее.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0" y="304800"/>
            <a:ext cx="4419600" cy="762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sz="1800" dirty="0" smtClean="0"/>
              <a:t>Иван Игнатьевич Воскобойников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04800"/>
            <a:ext cx="3505200" cy="5352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14800" y="3276600"/>
            <a:ext cx="48006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Иван Воскобойников вместе с Харьковским паровозостроительным заводом  был эвакуирован на Уралвагонзавод, где работал в механосборочном цехе слесарем. Даже во время войны он не отказался от своего увлечения, рисовал каждую свободную минуту. Мечтал написать картину о подвиге тыла, но получалась лишь зарисовка цеховых будней. 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5442" y="762000"/>
            <a:ext cx="3238584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145181"/>
            <a:ext cx="8077200" cy="464419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altLang="ru-RU" sz="1800" dirty="0" smtClean="0"/>
              <a:t>«Седой Урал кует победу»  Иван Игнатьевич Воскобойников </a:t>
            </a:r>
          </a:p>
        </p:txBody>
      </p:sp>
      <p:pic>
        <p:nvPicPr>
          <p:cNvPr id="14339" name="Picture 4" descr="10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236" y="761999"/>
            <a:ext cx="5044633" cy="5535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1545" y="533400"/>
            <a:ext cx="3744836" cy="6109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dirty="0"/>
              <a:t>Образ старого, седого кузнеца родился из воспоминаний о давней встрече со стариком углежогом</a:t>
            </a:r>
            <a:r>
              <a:rPr lang="ru-RU" sz="1700" dirty="0" smtClean="0"/>
              <a:t>.</a:t>
            </a:r>
          </a:p>
          <a:p>
            <a:r>
              <a:rPr lang="ru-RU" sz="1700" dirty="0"/>
              <a:t>Всего существуют три варианта картины «Седой Урал кует Победу», и все они находятся в Нижнем Тагиле. Свою знаменитую картину Воскобойников написал на куске фанеры темперными красками. Рисунок увидел проходящий мимо  директор танкового завода Ю. </a:t>
            </a:r>
            <a:r>
              <a:rPr lang="ru-RU" sz="1700" dirty="0" err="1"/>
              <a:t>Максарев</a:t>
            </a:r>
            <a:r>
              <a:rPr lang="ru-RU" sz="1700" dirty="0"/>
              <a:t>, который и дал название «Седой Урал кует Победу». После войны, в 1946 году картина была выставлена в Эрмитаже, потом утеряна, затем найдена первая ее версия в очень плохом состоянии, отреставрирована в Санкт-Петербурге и возвращена в Нижний Тагил. </a:t>
            </a:r>
            <a:endParaRPr lang="ru-RU" sz="1700" dirty="0" smtClean="0"/>
          </a:p>
          <a:p>
            <a:endParaRPr lang="ru-RU" sz="1700" dirty="0"/>
          </a:p>
        </p:txBody>
      </p:sp>
    </p:spTree>
    <p:extLst>
      <p:ext uri="{BB962C8B-B14F-4D97-AF65-F5344CB8AC3E}">
        <p14:creationId xmlns:p14="http://schemas.microsoft.com/office/powerpoint/2010/main" val="11972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91000" y="93846"/>
            <a:ext cx="4114800" cy="7620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altLang="ru-RU" sz="1800" dirty="0" smtClean="0"/>
              <a:t>Эрих </a:t>
            </a:r>
            <a:r>
              <a:rPr lang="ru-RU" altLang="ru-RU" sz="1800" dirty="0" err="1" smtClean="0"/>
              <a:t>Вильгельмович</a:t>
            </a:r>
            <a:r>
              <a:rPr lang="ru-RU" altLang="ru-RU" sz="1800" dirty="0" smtClean="0"/>
              <a:t> </a:t>
            </a:r>
            <a:r>
              <a:rPr lang="ru-RU" altLang="ru-RU" sz="1800" dirty="0" err="1" smtClean="0"/>
              <a:t>Борхерт</a:t>
            </a:r>
            <a:endParaRPr lang="ru-RU" altLang="ru-RU" sz="1800" dirty="0" smtClean="0"/>
          </a:p>
          <a:p>
            <a:pPr algn="ctr" eaLnBrk="1" hangingPunct="1">
              <a:buFontTx/>
              <a:buNone/>
            </a:pPr>
            <a:r>
              <a:rPr lang="ru-RU" altLang="ru-RU" sz="1800" dirty="0" smtClean="0"/>
              <a:t> </a:t>
            </a:r>
            <a:r>
              <a:rPr lang="ru-RU" altLang="ru-RU" sz="1800" b="1" dirty="0" smtClean="0"/>
              <a:t>1907—1944</a:t>
            </a:r>
          </a:p>
          <a:p>
            <a:pPr eaLnBrk="1" hangingPunct="1">
              <a:buFontTx/>
              <a:buNone/>
            </a:pPr>
            <a:endParaRPr lang="ru-RU" altLang="ru-RU" sz="1800" b="1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59199"/>
            <a:ext cx="3352800" cy="4231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647975" y="838200"/>
            <a:ext cx="5334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С 1926 по 1929 год учился настенной живописи в </a:t>
            </a:r>
            <a:r>
              <a:rPr lang="ru-RU" sz="1600" dirty="0" err="1"/>
              <a:t>Баухаузе</a:t>
            </a:r>
            <a:r>
              <a:rPr lang="ru-RU" sz="1600" dirty="0"/>
              <a:t> Дессау, был учеником Пауля Клее, Василия Кандинского и Лионеля </a:t>
            </a:r>
            <a:r>
              <a:rPr lang="ru-RU" sz="1600" dirty="0" err="1"/>
              <a:t>Файнингера</a:t>
            </a:r>
            <a:r>
              <a:rPr lang="ru-RU" sz="1600" dirty="0"/>
              <a:t>.</a:t>
            </a:r>
          </a:p>
          <a:p>
            <a:r>
              <a:rPr lang="ru-RU" sz="1600" dirty="0"/>
              <a:t>В 1930 году получил диплом художника-архитектора.</a:t>
            </a:r>
          </a:p>
          <a:p>
            <a:r>
              <a:rPr lang="ru-RU" sz="1600" dirty="0"/>
              <a:t>В 1930–1932 годах по приглашению </a:t>
            </a:r>
            <a:r>
              <a:rPr lang="ru-RU" sz="1600" dirty="0" err="1"/>
              <a:t>Гиннерка</a:t>
            </a:r>
            <a:r>
              <a:rPr lang="ru-RU" sz="1600" dirty="0"/>
              <a:t> </a:t>
            </a:r>
            <a:r>
              <a:rPr lang="ru-RU" sz="1600" dirty="0" err="1"/>
              <a:t>Шепера</a:t>
            </a:r>
            <a:r>
              <a:rPr lang="ru-RU" sz="1600" dirty="0"/>
              <a:t> и запросу ВСНХ СССР приехал в Москву, где руководил художественной группой в тресте «</a:t>
            </a:r>
            <a:r>
              <a:rPr lang="ru-RU" sz="1600" dirty="0" err="1"/>
              <a:t>Малярстройпроект</a:t>
            </a:r>
            <a:r>
              <a:rPr lang="ru-RU" sz="1600" dirty="0" smtClean="0"/>
              <a:t>».</a:t>
            </a:r>
          </a:p>
          <a:p>
            <a:r>
              <a:rPr lang="ru-RU" sz="1600" dirty="0"/>
              <a:t>25 декабря 1941 года </a:t>
            </a:r>
            <a:r>
              <a:rPr lang="ru-RU" sz="1600" dirty="0" err="1"/>
              <a:t>Борхерт</a:t>
            </a:r>
            <a:r>
              <a:rPr lang="ru-RU" sz="1600" dirty="0"/>
              <a:t> был направлен в качестве солдата стройбата на строительство Уральского алюминиевого завода.</a:t>
            </a:r>
          </a:p>
          <a:p>
            <a:r>
              <a:rPr lang="ru-RU" sz="1600" dirty="0"/>
              <a:t>18 ноября 1942 года был арестован по обвинению в «подготовке акта саботажа на тепловой электростанции в городе Красногорский из Каменска-Уральского и планирование незаконного изменения в сторону немецко-фашистских войск».</a:t>
            </a:r>
          </a:p>
          <a:p>
            <a:r>
              <a:rPr lang="ru-RU" sz="1600" dirty="0"/>
              <a:t>15 января 1944 года был приговорён к 20 годам ИТЛ за «членство в антисоветской диверсионной группе, антисоветской агитации и измене Родине».</a:t>
            </a:r>
          </a:p>
          <a:p>
            <a:r>
              <a:rPr lang="ru-RU" sz="1600" dirty="0"/>
              <a:t>24 сентября 1944 года </a:t>
            </a:r>
            <a:r>
              <a:rPr lang="ru-RU" sz="1600" dirty="0" err="1"/>
              <a:t>Борхерт</a:t>
            </a:r>
            <a:r>
              <a:rPr lang="ru-RU" sz="1600" dirty="0"/>
              <a:t> умер в трудовых лагерях </a:t>
            </a:r>
            <a:r>
              <a:rPr lang="ru-RU" sz="1600" dirty="0" err="1"/>
              <a:t>Карлаг</a:t>
            </a:r>
            <a:r>
              <a:rPr lang="ru-RU" sz="1600" dirty="0"/>
              <a:t> в возрасте 37 лет.</a:t>
            </a:r>
          </a:p>
          <a:p>
            <a:r>
              <a:rPr lang="ru-RU" sz="1600" dirty="0"/>
              <a:t>6 июля 1962 года определением Военного Трибунала Уральского военного округа был посмертно реабилитирован.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43400" y="228600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В стройбате </a:t>
            </a:r>
            <a:r>
              <a:rPr lang="ru-RU" dirty="0" err="1"/>
              <a:t>Борхерту</a:t>
            </a:r>
            <a:r>
              <a:rPr lang="ru-RU" dirty="0"/>
              <a:t> обещали работу художника, но для этого не было «ни материалов, ни условий». Он трудился чернорабочим вместе </a:t>
            </a:r>
            <a:r>
              <a:rPr lang="ru-RU" dirty="0" smtClean="0"/>
              <a:t>с другими.  </a:t>
            </a:r>
            <a:r>
              <a:rPr lang="ru-RU" dirty="0"/>
              <a:t>В апреле 1942 г. после расформирования строительного батальона бойцы должны были сами искать работу. </a:t>
            </a:r>
            <a:r>
              <a:rPr lang="ru-RU" dirty="0" err="1"/>
              <a:t>Борхерт</a:t>
            </a:r>
            <a:r>
              <a:rPr lang="ru-RU" dirty="0"/>
              <a:t> нашёл подработки: художником в клубе УАЗа (</a:t>
            </a:r>
            <a:r>
              <a:rPr lang="ru-RU" dirty="0" err="1"/>
              <a:t>УАСа</a:t>
            </a:r>
            <a:r>
              <a:rPr lang="ru-RU" dirty="0" smtClean="0"/>
              <a:t>), </a:t>
            </a:r>
            <a:r>
              <a:rPr lang="ru-RU" dirty="0"/>
              <a:t>билетным контролером в парке культуры и отдыха </a:t>
            </a:r>
            <a:r>
              <a:rPr lang="ru-RU" dirty="0" smtClean="0"/>
              <a:t>УАЗа</a:t>
            </a:r>
          </a:p>
          <a:p>
            <a:r>
              <a:rPr lang="ru-RU" dirty="0"/>
              <a:t>Но в редкие минуты отдыха </a:t>
            </a:r>
            <a:r>
              <a:rPr lang="ru-RU" dirty="0" err="1"/>
              <a:t>Борхерт</a:t>
            </a:r>
            <a:r>
              <a:rPr lang="ru-RU" dirty="0"/>
              <a:t> не мог не рисовать — делал наброски с натуры – «для себя».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81263"/>
            <a:ext cx="3810000" cy="253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49" y="3581400"/>
            <a:ext cx="3099857" cy="2979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123" y="3878886"/>
            <a:ext cx="3900554" cy="2736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7"/>
          <p:cNvSpPr txBox="1">
            <a:spLocks noChangeArrowheads="1"/>
          </p:cNvSpPr>
          <p:nvPr/>
        </p:nvSpPr>
        <p:spPr bwMode="auto">
          <a:xfrm>
            <a:off x="2498919" y="7301"/>
            <a:ext cx="4038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dirty="0" smtClean="0">
                <a:latin typeface="Calibri" charset="-52"/>
              </a:rPr>
              <a:t>Серия «Передовики производства»</a:t>
            </a:r>
            <a:endParaRPr lang="ru-RU" altLang="ru-RU" dirty="0">
              <a:latin typeface="Calibri" charset="-52"/>
            </a:endParaRPr>
          </a:p>
          <a:p>
            <a:pPr algn="ctr" eaLnBrk="1" hangingPunct="1"/>
            <a:r>
              <a:rPr lang="ru-RU" altLang="ru-RU" dirty="0">
                <a:latin typeface="Calibri" charset="-52"/>
              </a:rPr>
              <a:t>1942 год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032" y="186891"/>
            <a:ext cx="1685149" cy="2175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92" y="96253"/>
            <a:ext cx="1676398" cy="2185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85998" y="912324"/>
            <a:ext cx="446444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портретах передовиков, созданных Эрихом </a:t>
            </a:r>
            <a:r>
              <a:rPr lang="ru-RU" dirty="0" err="1"/>
              <a:t>Борхертом</a:t>
            </a:r>
            <a:r>
              <a:rPr lang="ru-RU" dirty="0"/>
              <a:t>, возможно кто-то из читателей узнает своих родственников. В каждом человеке художник выявил индивидуальные черты внешности, характера и подчеркнул их в своих работах. Выражения лиц у людей сосредоточенные, нерадостные – война, 1942 год. Ракурсы и техника исполнения для каждой модели подобраны индивидуально: одни портреты выполнены карандашом в анфас мягкий штрихом с растушевкой, другие – в «три четверти» или почти в профиль жестким штрихом</a:t>
            </a: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714" y="2307641"/>
            <a:ext cx="1514849" cy="2282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180" y="4840485"/>
            <a:ext cx="1637813" cy="201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0" name="Picture 6" descr="передовики производства1942 год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250" y="2476015"/>
            <a:ext cx="1715360" cy="2386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37" y="4840485"/>
            <a:ext cx="1408868" cy="1914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Картины 08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7107" y="3886200"/>
            <a:ext cx="3765059" cy="268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368" y="750332"/>
            <a:ext cx="542223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Глаз </a:t>
            </a:r>
            <a:r>
              <a:rPr lang="ru-RU" dirty="0"/>
              <a:t>художника сумел найти и в обыденном объекты и сюжеты для своих эскизов. Уверенные, лаконичные, выразительные зарисовки изображают окружающие здания, движущихся людей и животных. Даже склады и инвентарь вокруг них выглядят эстетично. Рисунки имеют четкую композицию, передают атмосферу повседневной жизни, но не в сухой повествовательной манере, они наполнены жизнью. Работы выполнены пером и тушью.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3400" y="381000"/>
            <a:ext cx="23887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Каменские наброски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017957"/>
            <a:ext cx="3668999" cy="2425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576" y="372979"/>
            <a:ext cx="2492857" cy="3155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сканирование000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838" y="197318"/>
            <a:ext cx="6283639" cy="425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1638346" y="4449021"/>
            <a:ext cx="559698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dirty="0"/>
              <a:t>А.А. Пластов "Немцы идут" (Подсолнухи) 1941 год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60684" y="4826675"/>
            <a:ext cx="86868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Аркадий Пластов, советский живописец и народный художник СССР, в юности был тесно связан с православным искусством. Будучи сыном потомственных иконописцев, которые видели в мальчике будущего священника, Пластов закончил духовное училище и долгое время помогал отцу расписывать храмы, что позже вспоминал с особым теплом. Юношеские впечатления во многом определили его будущую карьеру. Именно в это время он сказал себе: «Буду живописцем и никем больше».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сканирование00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40511"/>
            <a:ext cx="5692942" cy="4390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178068" y="457200"/>
            <a:ext cx="2743200" cy="2185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altLang="ru-RU" dirty="0"/>
              <a:t>Аркадий Александрович Пластов</a:t>
            </a:r>
            <a:r>
              <a:rPr lang="ru-RU" altLang="ru-RU" dirty="0" smtClean="0"/>
              <a:t>.</a:t>
            </a:r>
          </a:p>
          <a:p>
            <a:pPr algn="ctr"/>
            <a:r>
              <a:rPr lang="ru-RU" altLang="ru-RU" dirty="0" smtClean="0"/>
              <a:t> (1893 </a:t>
            </a:r>
            <a:r>
              <a:rPr lang="ru-RU" altLang="ru-RU" dirty="0"/>
              <a:t>-</a:t>
            </a:r>
            <a:r>
              <a:rPr lang="ru-RU" altLang="ru-RU" dirty="0" smtClean="0"/>
              <a:t>1978)</a:t>
            </a:r>
            <a:endParaRPr lang="ru-RU" altLang="ru-RU" dirty="0"/>
          </a:p>
          <a:p>
            <a:pPr algn="ctr"/>
            <a:r>
              <a:rPr lang="ru-RU" altLang="ru-RU" dirty="0"/>
              <a:t>"Фашист пролетел" 1942 год</a:t>
            </a:r>
          </a:p>
          <a:p>
            <a:pPr algn="ctr"/>
            <a:endParaRPr lang="ru-RU" alt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4800" y="4648200"/>
            <a:ext cx="8915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1943 году по распоряжению Сталина полотно привезли на Тегеранскую конференцию и повесили напротив тех мест, где во время переговоров сидели Черчилль и Рузвельт. Результатом встречи стало открытие «второго фронта», и существует предположение: на решение британского и американского лидеров повлияли не только социально-политические факторы, но и картина Аркадия </a:t>
            </a:r>
            <a:r>
              <a:rPr lang="ru-RU" dirty="0" err="1"/>
              <a:t>Пластова</a:t>
            </a:r>
            <a:r>
              <a:rPr lang="ru-RU" dirty="0"/>
              <a:t> «Фашист пролетел».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82855" y="1397674"/>
            <a:ext cx="74676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История </a:t>
            </a:r>
            <a:r>
              <a:rPr lang="ru-RU" dirty="0" err="1" smtClean="0"/>
              <a:t>вещей:«Седой</a:t>
            </a:r>
            <a:r>
              <a:rPr lang="ru-RU" dirty="0" smtClean="0"/>
              <a:t> Урал кует Победу»</a:t>
            </a:r>
          </a:p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yuvlatyshev.livejournal.com/604999.html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Антифашистский </a:t>
            </a:r>
            <a:r>
              <a:rPr lang="ru-RU" dirty="0"/>
              <a:t>и Каменский цикл Эриха </a:t>
            </a:r>
            <a:r>
              <a:rPr lang="ru-RU" dirty="0" err="1"/>
              <a:t>Борхерта</a:t>
            </a:r>
            <a:endParaRPr lang="ru-RU" dirty="0">
              <a:hlinkClick r:id="rId3"/>
            </a:endParaRPr>
          </a:p>
          <a:p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</a:t>
            </a:r>
            <a:r>
              <a:rPr lang="en-US" dirty="0" smtClean="0">
                <a:hlinkClick r:id="rId3"/>
              </a:rPr>
              <a:t>history-kamensk.ru/history/468-antifashistskii-i-kamenskii-cikl-eriha-borherta.html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/>
              <a:t>13 поразительных картин о Великой Отечественной </a:t>
            </a:r>
            <a:r>
              <a:rPr lang="ru-RU" dirty="0" smtClean="0"/>
              <a:t>войне</a:t>
            </a:r>
            <a:endParaRPr lang="ru-RU" dirty="0" smtClean="0">
              <a:hlinkClick r:id="rId4"/>
            </a:endParaRPr>
          </a:p>
          <a:p>
            <a:r>
              <a:rPr lang="en-US" dirty="0" smtClean="0">
                <a:hlinkClick r:id="rId4"/>
              </a:rPr>
              <a:t>https</a:t>
            </a:r>
            <a:r>
              <a:rPr lang="en-US" dirty="0">
                <a:hlinkClick r:id="rId4"/>
              </a:rPr>
              <a:t>://</a:t>
            </a:r>
            <a:r>
              <a:rPr lang="en-US" dirty="0" smtClean="0">
                <a:hlinkClick r:id="rId4"/>
              </a:rPr>
              <a:t>foma.ru/13-porazitelnyh-kartin-o-velikoj-otechestvennoj-vojne.html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971914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578</TotalTime>
  <Words>902</Words>
  <Application>Microsoft Office PowerPoint</Application>
  <PresentationFormat>Экран (4:3)</PresentationFormat>
  <Paragraphs>50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Татьяна</dc:creator>
  <cp:lastModifiedBy>Максунова Елена Васильевна</cp:lastModifiedBy>
  <cp:revision>22</cp:revision>
  <cp:lastPrinted>1601-01-01T00:00:00Z</cp:lastPrinted>
  <dcterms:created xsi:type="dcterms:W3CDTF">1601-01-01T00:00:00Z</dcterms:created>
  <dcterms:modified xsi:type="dcterms:W3CDTF">2025-11-01T07:35:47Z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