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3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686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68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040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066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187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6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130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544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83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846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000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595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860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314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25A14A7E-F356-419B-8386-F8C037E76652}" type="datetimeFigureOut">
              <a:rPr lang="ru-RU" smtClean="0"/>
              <a:t>29.09.2025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16924091-9A7A-4B23-92A3-65336B1D4C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0791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kak-borotsya-s-osennej-handroj-7416161.html" TargetMode="External"/><Relationship Id="rId2" Type="http://schemas.openxmlformats.org/officeDocument/2006/relationships/hyperlink" Target="https://stroki.mts.ru/articles/doloi-osennyuyu-handru-rekomendatsii-psihologa-chtobi-spravitsya-s-toskoi-grustyu-i-trevogoi-120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hyperlink" Target="https://www.istockphoto.com/ru/search/more-like-this/1057433792?assettype=imag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11C29DB-5A5F-C679-2F23-404570E2B3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r"/>
            <a:r>
              <a:rPr lang="ru-RU" i="1" cap="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Подготовила </a:t>
            </a:r>
          </a:p>
          <a:p>
            <a:pPr algn="r"/>
            <a:r>
              <a:rPr lang="ru-RU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 по социальной работе</a:t>
            </a:r>
          </a:p>
          <a:p>
            <a:pPr algn="r"/>
            <a:r>
              <a:rPr lang="ru-RU" i="1" cap="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Осинцева </a:t>
            </a:r>
            <a:r>
              <a:rPr lang="ru-RU" i="1" cap="all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елизавета</a:t>
            </a:r>
            <a:r>
              <a:rPr lang="ru-RU" i="1" cap="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cap="all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ильясовна</a:t>
            </a:r>
            <a:endParaRPr lang="ru-RU" i="1" cap="all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3182DBA-FEEA-31BB-4959-12D830AD5C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04" y="511544"/>
            <a:ext cx="11430991" cy="411361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041ACED-83F6-9A5E-0BB9-A96AE93A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" y="3967385"/>
            <a:ext cx="2379071" cy="2379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925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1B7C67-1E3F-6B8A-8694-10A17A7845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5760" y="381001"/>
            <a:ext cx="10058400" cy="2868976"/>
          </a:xfrm>
        </p:spPr>
        <p:txBody>
          <a:bodyPr/>
          <a:lstStyle/>
          <a:p>
            <a:r>
              <a:rPr lang="ru-RU" b="0" dirty="0"/>
              <a:t>Что же это за «зверь» такой, осенняя хандра?</a:t>
            </a:r>
            <a:br>
              <a:rPr lang="ru-RU" b="0" dirty="0"/>
            </a:br>
            <a:r>
              <a:rPr lang="ru-RU" b="0" dirty="0"/>
              <a:t> Давайте разберёмся.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5F4A01-DB69-60DB-D29D-525725CA45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1" y="5803315"/>
            <a:ext cx="3903464" cy="494761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7111246F-5018-D58E-90CB-E3CB5A72C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487" y="3725286"/>
            <a:ext cx="4890977" cy="2885429"/>
          </a:xfrm>
          <a:prstGeom prst="rect">
            <a:avLst/>
          </a:prstGeom>
          <a:pattFill prst="pct75">
            <a:fgClr>
              <a:schemeClr val="accent1"/>
            </a:fgClr>
            <a:bgClr>
              <a:schemeClr val="bg1"/>
            </a:bgClr>
          </a:pattFill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840F851-4BFF-9AED-14EB-FA7BCD4B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464" y="2120001"/>
            <a:ext cx="202882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C3FDD1FD-EDD7-C0B2-9115-B102308DE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99" y="3429000"/>
            <a:ext cx="4572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564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2BD2E0-3BBF-10B8-956D-4110D7A7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4573" y="250226"/>
            <a:ext cx="6444868" cy="645904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800" dirty="0"/>
              <a:t>С приходом осени световой день уменьшается, что приводит к снижению получаемого естественным образом витамина D. Вследствие этого происходит не только сокращение выработки гормонов радости, но и ослабление иммунитета в целом. Особенно сильно это ощущается в больших городах, где за высотой изгороди из стекла и бетона мы пропускаем закаты и рассветы тёплого, ещё согревающего солнца. </a:t>
            </a:r>
          </a:p>
          <a:p>
            <a:pPr>
              <a:lnSpc>
                <a:spcPct val="150000"/>
              </a:lnSpc>
            </a:pPr>
            <a:r>
              <a:rPr lang="ru-RU" sz="1800" dirty="0"/>
              <a:t>Стоит заметить, что подобные изменения являются органичными для природных циклов, что говорит нам о том, что перестройка человеческого организма и переход в «режим энергосбережения» не имеют под собой ничего странного или плохого</a:t>
            </a:r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90C2764A-5A53-9677-34A9-D47F19511DC2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96" r="22396"/>
          <a:stretch>
            <a:fillRect/>
          </a:stretch>
        </p:blipFill>
        <p:spPr bwMode="auto">
          <a:xfrm>
            <a:off x="6841973" y="418641"/>
            <a:ext cx="4975454" cy="602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55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D621FAB-9EEB-A61C-8C1B-8A5895DDE5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4549" y="297713"/>
            <a:ext cx="5635255" cy="6262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00B050"/>
                </a:solidFill>
              </a:rPr>
              <a:t>Упражнения, которые помогут поддержать себя</a:t>
            </a:r>
          </a:p>
          <a:p>
            <a:r>
              <a:rPr lang="ru-RU" sz="1800" dirty="0"/>
              <a:t>Вот несколько простых и доступных упражнений, которые помогут поддержать себя в переходный сезонный период:</a:t>
            </a:r>
          </a:p>
          <a:p>
            <a:pPr marL="0" indent="0" algn="ctr">
              <a:buNone/>
            </a:pPr>
            <a:r>
              <a:rPr lang="ru-RU" sz="3200" dirty="0">
                <a:solidFill>
                  <a:srgbClr val="FF0000"/>
                </a:solidFill>
              </a:rPr>
              <a:t>Лето в холодильнике </a:t>
            </a:r>
          </a:p>
          <a:p>
            <a:r>
              <a:rPr lang="ru-RU" sz="1800" dirty="0"/>
              <a:t>Возьмите в привычку «разукрашивать» наполнение холодильной камеры в яркие цвета. Совершая еженедельные покупки, переключите внимание с привычных продуктов на разноцветные, и не бойтесь пробовать что-то новое. Итак, в вашем меню обязательно должно присутствовать что-то зелёное, жёлтое, красное, оранжевое, розовое и фиолетовое. Один вид такого холодильника способен принести удовольствие, я уж не говорю о вкусе.</a:t>
            </a:r>
          </a:p>
          <a:p>
            <a:endParaRPr lang="ru-RU" dirty="0"/>
          </a:p>
        </p:txBody>
      </p:sp>
      <p:pic>
        <p:nvPicPr>
          <p:cNvPr id="5122" name="Picture 2" descr="Happy family preparing for Halloween. Mother, grandmother and child carving pumpkins in the backyard of the house.">
            <a:extLst>
              <a:ext uri="{FF2B5EF4-FFF2-40B4-BE49-F238E27FC236}">
                <a16:creationId xmlns:a16="http://schemas.microsoft.com/office/drawing/2014/main" id="{6E6E4812-417A-21B7-41E1-17A74EE508D1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5" r="16735"/>
          <a:stretch>
            <a:fillRect/>
          </a:stretch>
        </p:blipFill>
        <p:spPr bwMode="auto">
          <a:xfrm>
            <a:off x="6064255" y="231789"/>
            <a:ext cx="5883196" cy="662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503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26DC5FB-0113-9434-9394-FCBCA8BCE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0874" y="3787979"/>
            <a:ext cx="7223768" cy="2950535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9600" b="1" dirty="0">
                <a:solidFill>
                  <a:srgbClr val="FF0000"/>
                </a:solidFill>
              </a:rPr>
              <a:t>Я и дерево</a:t>
            </a:r>
          </a:p>
          <a:p>
            <a:pPr>
              <a:lnSpc>
                <a:spcPct val="150000"/>
              </a:lnSpc>
            </a:pPr>
            <a:r>
              <a:rPr lang="ru-RU" sz="5600" dirty="0"/>
              <a:t>Выберите себе личное дерево, которое станет вашим близким другом на эту осень. Упражнение заключается в том, чтобы ежедневно находить возможность рассказывать дереву последние новости минимум 15 минут. Как мы с вами знаем, деревья ложатся спать с приходом темноты, поэтому нам нужно построить свой график так, чтобы успеть в гости к дереву до заката солнца. Эта практика поможет не только ввести в привычку пребывание на открытом воздухе, но и даст возможность разгрузить голову, избавляя психику от деструктивных мыслей.</a:t>
            </a:r>
          </a:p>
          <a:p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A64D5191-E2D2-0FE0-4107-F59F686F204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888279" y="3586576"/>
            <a:ext cx="1496364" cy="157034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100" name="Picture 4" descr="Cтоковое фото Счастливая старшая пара в осеннем лесу">
            <a:extLst>
              <a:ext uri="{FF2B5EF4-FFF2-40B4-BE49-F238E27FC236}">
                <a16:creationId xmlns:a16="http://schemas.microsoft.com/office/drawing/2014/main" id="{CD9DB4FA-F886-B330-2136-CEB7CCEC0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57" y="233916"/>
            <a:ext cx="5944317" cy="335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токовое фото Старшая пара в осеннем пейзаже">
            <a:extLst>
              <a:ext uri="{FF2B5EF4-FFF2-40B4-BE49-F238E27FC236}">
                <a16:creationId xmlns:a16="http://schemas.microsoft.com/office/drawing/2014/main" id="{BC462FFA-1AA1-DE42-5183-6F99D8772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443" y="671926"/>
            <a:ext cx="4218636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964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49028C0-B036-91C8-FC1B-B2A767335E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7833" y="223247"/>
            <a:ext cx="5475767" cy="61350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3900" dirty="0">
                <a:solidFill>
                  <a:srgbClr val="FF0000"/>
                </a:solidFill>
              </a:rPr>
              <a:t>Копи и отдавай</a:t>
            </a:r>
          </a:p>
          <a:p>
            <a:pPr>
              <a:lnSpc>
                <a:spcPct val="150000"/>
              </a:lnSpc>
            </a:pPr>
            <a:r>
              <a:rPr lang="ru-RU" sz="1600" dirty="0"/>
              <a:t>Не забывайте о том, что осенью наш организм стремится всеми возможными силами накопить энергию, чтобы подготовиться к зиме, поэтому важно научиться распределять задачи по степени их значимости. Не взваливайте на себя всё, что «разбросано» вокруг, научитесь отказываться от того, что не имеет для вас ценности, говоря себе: «Сейчас я выбираю копить!». Но, сталкиваясь с действительно важной задачей, осознанно скажите: «Пришло время отдавать!» и приступайте к работе. Рациональное распределение своих сил поможет снизить уровень усталости и повысить вашу эффективность.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159DF6-E64A-B23C-93B9-A68B6795C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6604" y="223247"/>
            <a:ext cx="4572000" cy="3048000"/>
          </a:xfrm>
          <a:prstGeom prst="rect">
            <a:avLst/>
          </a:prstGeom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0A4771B7-3C52-7535-EC02-118D6EC849F6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7" r="2500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597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1AAFC08-C634-2309-46E7-8F1D7D6C5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728" y="74429"/>
            <a:ext cx="485298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6B3AC2-9A6A-71B8-7767-21BDB82516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96" y="165868"/>
            <a:ext cx="6306534" cy="6486923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Психологические причины осенней хандры</a:t>
            </a:r>
          </a:p>
          <a:p>
            <a:pPr>
              <a:lnSpc>
                <a:spcPct val="150000"/>
              </a:lnSpc>
            </a:pPr>
            <a:r>
              <a:rPr lang="ru-RU" sz="1600" dirty="0"/>
              <a:t>Давайте перейдём к причинам психологическим. У многих осень ассоциируется с порой увядания и грусти. Подобный образ нередко культивируется в искусстве и культуре, подкрепляя ассоциативные ряды психики человека.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Можно ли с ней бороться</a:t>
            </a:r>
            <a:r>
              <a:rPr lang="ru-RU" sz="1600" dirty="0"/>
              <a:t>? Конечно да! Для начала позвольте себе немного погрустить. Не забывайте о том, что если эмоция уже родилась в вашей голове, то все попытки бегства от неё не приведут к позитивному осознанию и дальнейшему изменению состояния. Поэтому разрешите себе похандрить. Открывайте календарь, назначайте себе день, место и время для продуктивной хандры, а дальше составляйте план действий! Что вы хотите делать? Укутаться в одеяло, пить чай с облепихой и смотреть «Дневник памяти»? Отлично! Или, может, вы отправитесь в парк в одиночку, чтобы сесть у воды и три часа рассматривать кленовые листья? Великолепная идея! Подойдёт любой вариант продуктивной хандры, который откликается именно вам. Превратите это состояние из враждебного зверя в своего доброго приятеля, с которым наконец удалось провести время, и вы удивитесь, каким приятным и ценным этот момент станет для вас.</a:t>
            </a: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37242712-14EE-CDE6-9953-833AC474A5D1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20" r="25020"/>
          <a:stretch>
            <a:fillRect/>
          </a:stretch>
        </p:blipFill>
        <p:spPr bwMode="auto">
          <a:xfrm>
            <a:off x="6524286" y="120148"/>
            <a:ext cx="5567916" cy="626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478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667515C-9876-527B-F8F0-1155C6FEB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5528930"/>
            <a:ext cx="1063255" cy="83918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C4444A-C836-3712-D9D4-2622B6EDE86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56000" y="659220"/>
            <a:ext cx="6036000" cy="5975496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ru-RU" dirty="0"/>
              <a:t>Являясь частью природы, мы, так или иначе, течём и меняемся в её ритме, что является органичным состоянием психики, с которым вы можете справиться собственными силами. Но порой, списывая свою грусть, апатию и уныние на смену погоды, мы можем не заметить депрессивных состояний или тревожных расстройств, которые оказывают серьёзное негативное влияние на мир человека, снижая качество жизни. Будьте внимательны к себе, и если времена года меняются, а ваше состояние остаётся неизменно угнетённым, это тот самый красный флажок, который кричит о том, что вам нужна помощь. В таком случае не ищите отговорок, найдите в себе силы и храбрость позаботиться о себе и обратиться к специалисту.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03DF7B4-1E8A-BFAE-5A97-0D7E3A796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94" y="184554"/>
            <a:ext cx="5434706" cy="361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9DF73BF7-1985-84C8-F2EE-8DD40468C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96" y="3884471"/>
            <a:ext cx="5434706" cy="286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354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599E6E-B3EE-33EA-CBC7-B9FBFDE5F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037" y="510363"/>
            <a:ext cx="10977961" cy="1297171"/>
          </a:xfrm>
        </p:spPr>
        <p:txBody>
          <a:bodyPr/>
          <a:lstStyle/>
          <a:p>
            <a:r>
              <a:rPr lang="ru-RU" sz="1800" dirty="0" err="1"/>
              <a:t>Использованны</a:t>
            </a:r>
            <a:r>
              <a:rPr lang="ru-RU" sz="1800" dirty="0"/>
              <a:t> источники </a:t>
            </a:r>
            <a:br>
              <a:rPr lang="ru-RU" sz="1800" dirty="0"/>
            </a:br>
            <a:r>
              <a:rPr lang="en-US" sz="1200" dirty="0">
                <a:hlinkClick r:id="rId2"/>
              </a:rPr>
              <a:t>https://stroki.mts.ru/articles/doloi-osennyuyu-handru-rekomendatsii-psihologa-chtobi-spravitsya-s-toskoi-grustyu-i-trevogoi-1208</a:t>
            </a:r>
            <a:br>
              <a:rPr lang="ru-RU" sz="1200" dirty="0"/>
            </a:br>
            <a:r>
              <a:rPr lang="en-US" sz="1200" dirty="0">
                <a:hlinkClick r:id="rId3"/>
              </a:rPr>
              <a:t>https://infourok.ru/kak-borotsya-s-osennej-handroj-7416161.html</a:t>
            </a:r>
            <a:br>
              <a:rPr lang="ru-RU" sz="1200" dirty="0"/>
            </a:br>
            <a:r>
              <a:rPr lang="en-US" sz="1200" dirty="0">
                <a:hlinkClick r:id="rId4"/>
              </a:rPr>
              <a:t>https://www.istockphoto.com/ru/search/more-like-this/1057433792?assettype=image</a:t>
            </a:r>
            <a:br>
              <a:rPr lang="ru-RU" sz="1200" dirty="0"/>
            </a:br>
            <a:r>
              <a:rPr lang="en-US" sz="1200" dirty="0"/>
              <a:t>https://www.shutterstock.com/ru/search/</a:t>
            </a:r>
            <a:r>
              <a:rPr lang="ru-RU" sz="1200" dirty="0"/>
              <a:t>бабушка-осень</a:t>
            </a:r>
            <a:br>
              <a:rPr lang="ru-RU" sz="1200" dirty="0"/>
            </a:br>
            <a:br>
              <a:rPr lang="ru-RU" sz="1200" dirty="0"/>
            </a:br>
            <a:r>
              <a:rPr lang="en-US" sz="1200" dirty="0"/>
              <a:t>https://www.shutterstock.com/ru/search/</a:t>
            </a:r>
            <a:r>
              <a:rPr lang="ru-RU" sz="1200" dirty="0"/>
              <a:t>бабушка-осень?</a:t>
            </a:r>
            <a:r>
              <a:rPr lang="en-US" sz="1200" dirty="0" err="1"/>
              <a:t>dd_referrer</a:t>
            </a:r>
            <a:r>
              <a:rPr lang="en-US" sz="1200" dirty="0"/>
              <a:t>=https%3A%2F%2Fyandex.ru%2F&amp;page=2</a:t>
            </a:r>
            <a:br>
              <a:rPr lang="ru-RU" sz="1200" dirty="0"/>
            </a:br>
            <a:endParaRPr lang="ru-RU" sz="1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9D28F10-7ECC-2270-8275-460155237D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149" y="1913859"/>
            <a:ext cx="7058093" cy="469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F3C5A85-0425-F178-F5EB-61BA61270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49" y="2830032"/>
            <a:ext cx="4572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478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A61CAD-EF91-EE8F-116A-0A9A4373D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36278" y="447188"/>
            <a:ext cx="45719" cy="2758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702B7C-9318-FA8D-1992-31CF38037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447189"/>
            <a:ext cx="10554574" cy="436936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Спасибо за внимание!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45CFE1F3-E56F-0A8C-B947-C908BE7C0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131" y="3292549"/>
            <a:ext cx="338137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41ACED-83F6-9A5E-0BB9-A96AE93A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79071" cy="2379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766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Цитаты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Цитаты</Template>
  <TotalTime>64</TotalTime>
  <Words>825</Words>
  <Application>Microsoft Office PowerPoint</Application>
  <PresentationFormat>Широкоэкранный</PresentationFormat>
  <Paragraphs>28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2</vt:lpstr>
      <vt:lpstr>Цитаты</vt:lpstr>
      <vt:lpstr>Презентация PowerPoint</vt:lpstr>
      <vt:lpstr>Что же это за «зверь» такой, осенняя хандра?  Давайте разберёмся.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 источники  https://stroki.mts.ru/articles/doloi-osennyuyu-handru-rekomendatsii-psihologa-chtobi-spravitsya-s-toskoi-grustyu-i-trevogoi-1208 https://infourok.ru/kak-borotsya-s-osennej-handroj-7416161.html https://www.istockphoto.com/ru/search/more-like-this/1057433792?assettype=image https://www.shutterstock.com/ru/search/бабушка-осень  https://www.shutterstock.com/ru/search/бабушка-осень?dd_referrer=https%3A%2F%2Fyandex.ru%2F&amp;page=2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Лизаветта</dc:creator>
  <cp:lastModifiedBy>Лизаветта</cp:lastModifiedBy>
  <cp:revision>2</cp:revision>
  <dcterms:created xsi:type="dcterms:W3CDTF">2025-09-29T12:08:27Z</dcterms:created>
  <dcterms:modified xsi:type="dcterms:W3CDTF">2025-09-29T13:13:01Z</dcterms:modified>
</cp:coreProperties>
</file>