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sldIdLst>
    <p:sldId id="256" r:id="rId2"/>
    <p:sldId id="267" r:id="rId3"/>
    <p:sldId id="258" r:id="rId4"/>
    <p:sldId id="259" r:id="rId5"/>
    <p:sldId id="269" r:id="rId6"/>
    <p:sldId id="270" r:id="rId7"/>
    <p:sldId id="268" r:id="rId8"/>
    <p:sldId id="271" r:id="rId9"/>
    <p:sldId id="266" r:id="rId10"/>
    <p:sldId id="265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33C1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735" autoAdjust="0"/>
    <p:restoredTop sz="94660"/>
  </p:normalViewPr>
  <p:slideViewPr>
    <p:cSldViewPr snapToGrid="0">
      <p:cViewPr varScale="1">
        <p:scale>
          <a:sx n="66" d="100"/>
          <a:sy n="66" d="100"/>
        </p:scale>
        <p:origin x="640" y="4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562707" y="1371600"/>
            <a:ext cx="109728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D789BF-68DD-4FCD-BA60-2BDD8AD17E85}" type="datetimeFigureOut">
              <a:rPr lang="ru-RU" smtClean="0"/>
              <a:t>01.11.2025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FC4F6-11DC-49FD-A0F6-0CF9174D8437}" type="slidenum">
              <a:rPr lang="ru-RU" smtClean="0"/>
              <a:t>‹#›</a:t>
            </a:fld>
            <a:endParaRPr lang="ru-RU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828800" y="3331698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D789BF-68DD-4FCD-BA60-2BDD8AD17E85}" type="datetimeFigureOut">
              <a:rPr lang="ru-RU" smtClean="0"/>
              <a:t>01.11.2025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FC4F6-11DC-49FD-A0F6-0CF9174D843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33600" y="609600"/>
            <a:ext cx="94488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133600" y="2507786"/>
            <a:ext cx="94488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D789BF-68DD-4FCD-BA60-2BDD8AD17E85}" type="datetimeFigureOut">
              <a:rPr lang="ru-RU" smtClean="0"/>
              <a:t>01.11.2025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10566400" y="6416676"/>
            <a:ext cx="1016000" cy="365125"/>
          </a:xfrm>
        </p:spPr>
        <p:txBody>
          <a:bodyPr/>
          <a:lstStyle/>
          <a:p>
            <a:fld id="{135FC4F6-11DC-49FD-A0F6-0CF9174D8437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D789BF-68DD-4FCD-BA60-2BDD8AD17E85}" type="datetimeFigureOut">
              <a:rPr lang="ru-RU" smtClean="0"/>
              <a:t>01.11.2025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FC4F6-11DC-49FD-A0F6-0CF9174D843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109728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6193368" y="1535113"/>
            <a:ext cx="5389033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609600" y="2362201"/>
            <a:ext cx="5386917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93368" y="2362201"/>
            <a:ext cx="5389033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D789BF-68DD-4FCD-BA60-2BDD8AD17E85}" type="datetimeFigureOut">
              <a:rPr lang="ru-RU" smtClean="0"/>
              <a:t>01.11.2025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FC4F6-11DC-49FD-A0F6-0CF9174D843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D789BF-68DD-4FCD-BA60-2BDD8AD17E85}" type="datetimeFigureOut">
              <a:rPr lang="ru-RU" smtClean="0"/>
              <a:t>01.11.2025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FC4F6-11DC-49FD-A0F6-0CF9174D843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D789BF-68DD-4FCD-BA60-2BDD8AD17E85}" type="datetimeFigureOut">
              <a:rPr lang="ru-RU" smtClean="0"/>
              <a:t>01.11.2025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FC4F6-11DC-49FD-A0F6-0CF9174D843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09601" y="1524001"/>
            <a:ext cx="4011084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D789BF-68DD-4FCD-BA60-2BDD8AD17E85}" type="datetimeFigureOut">
              <a:rPr lang="ru-RU" smtClean="0"/>
              <a:t>01.11.2025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FC4F6-11DC-49FD-A0F6-0CF9174D843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38400" y="609600"/>
            <a:ext cx="73152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438400" y="1831975"/>
            <a:ext cx="73152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ru-RU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438400" y="1166787"/>
            <a:ext cx="73152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D789BF-68DD-4FCD-BA60-2BDD8AD17E85}" type="datetimeFigureOut">
              <a:rPr lang="ru-RU" smtClean="0"/>
              <a:t>01.11.2025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FC4F6-11DC-49FD-A0F6-0CF9174D843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D789BF-68DD-4FCD-BA60-2BDD8AD17E85}" type="datetimeFigureOut">
              <a:rPr lang="ru-RU" smtClean="0"/>
              <a:t>01.11.2025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FC4F6-11DC-49FD-A0F6-0CF9174D843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D789BF-68DD-4FCD-BA60-2BDD8AD17E85}" type="datetimeFigureOut">
              <a:rPr lang="ru-RU" smtClean="0"/>
              <a:t>01.11.2025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FC4F6-11DC-49FD-A0F6-0CF9174D843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duotone>
              <a:schemeClr val="accent3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609600" y="1600200"/>
            <a:ext cx="109728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09600" y="6416676"/>
            <a:ext cx="28448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34D789BF-68DD-4FCD-BA60-2BDD8AD17E85}" type="datetimeFigureOut">
              <a:rPr lang="ru-RU" smtClean="0"/>
              <a:t>01.11.2025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4165600" y="6416676"/>
            <a:ext cx="38608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10566400" y="6416676"/>
            <a:ext cx="1016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135FC4F6-11DC-49FD-A0F6-0CF9174D8437}" type="slidenum">
              <a:rPr lang="ru-RU" smtClean="0"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andex.ru/images/search?img_" TargetMode="External"/><Relationship Id="rId2" Type="http://schemas.openxmlformats.org/officeDocument/2006/relationships/hyperlink" Target="https://sphksev.ru/wp-content/uploads/2020/06/Tema-3-Pozharnaya-i-el.bezopasnost.docx/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14C6C694-2BD5-618A-EFC2-D6110DF7C9E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35786" y="332509"/>
            <a:ext cx="7766936" cy="609601"/>
          </a:xfrm>
        </p:spPr>
        <p:txBody>
          <a:bodyPr/>
          <a:lstStyle/>
          <a:p>
            <a:pPr algn="ctr"/>
            <a:r>
              <a:rPr lang="ru-RU" sz="32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Терроризм</a:t>
            </a:r>
            <a:r>
              <a:rPr lang="ru-RU" sz="3200" b="1" dirty="0" smtClean="0">
                <a:solidFill>
                  <a:schemeClr val="accent5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»</a:t>
            </a:r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>
            <a:extLst>
              <a:ext uri="{FF2B5EF4-FFF2-40B4-BE49-F238E27FC236}">
                <a16:creationId xmlns="" xmlns:a16="http://schemas.microsoft.com/office/drawing/2014/main" id="{EF14DA74-425B-057A-3406-2A37EB42503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112327" y="4645934"/>
            <a:ext cx="4475018" cy="1990393"/>
          </a:xfrm>
        </p:spPr>
        <p:txBody>
          <a:bodyPr>
            <a:noAutofit/>
          </a:bodyPr>
          <a:lstStyle/>
          <a:p>
            <a:pPr lvl="0" algn="ctr">
              <a:spcBef>
                <a:spcPts val="600"/>
              </a:spcBef>
              <a:buClr>
                <a:srgbClr val="B13F9A"/>
              </a:buClr>
              <a:buSzPct val="73000"/>
            </a:pPr>
            <a:r>
              <a:rPr lang="ru-RU" sz="1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Школа пожилого возраста</a:t>
            </a:r>
          </a:p>
          <a:p>
            <a:pPr algn="ctr">
              <a:lnSpc>
                <a:spcPct val="115000"/>
              </a:lnSpc>
            </a:pPr>
            <a:r>
              <a:rPr lang="ru-RU" sz="1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Направление </a:t>
            </a:r>
            <a:r>
              <a:rPr lang="en-US" sz="1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“</a:t>
            </a:r>
            <a:r>
              <a:rPr lang="ru-RU" sz="1600" b="1" dirty="0" smtClean="0">
                <a:solidFill>
                  <a:schemeClr val="bg1"/>
                </a:solidFill>
                <a:latin typeface="Times New Roman"/>
                <a:ea typeface="Times New Roman"/>
                <a:cs typeface="Times New Roman"/>
              </a:rPr>
              <a:t>«</a:t>
            </a:r>
            <a:r>
              <a:rPr lang="ru-RU" sz="1600" b="1" dirty="0" smtClean="0">
                <a:solidFill>
                  <a:schemeClr val="bg1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Безопасность жизнедеятельности</a:t>
            </a:r>
            <a:r>
              <a:rPr lang="ru-RU" sz="1600" b="1" dirty="0" smtClean="0">
                <a:solidFill>
                  <a:schemeClr val="bg1"/>
                </a:solidFill>
                <a:latin typeface="Times New Roman"/>
                <a:ea typeface="Times New Roman"/>
                <a:cs typeface="Times New Roman"/>
              </a:rPr>
              <a:t>»</a:t>
            </a:r>
            <a:endParaRPr lang="ru-RU" sz="16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ctr">
              <a:spcBef>
                <a:spcPts val="600"/>
              </a:spcBef>
              <a:buClr>
                <a:srgbClr val="B13F9A"/>
              </a:buClr>
              <a:buSzPct val="73000"/>
            </a:pPr>
            <a:r>
              <a:rPr lang="ru-RU" sz="1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Преподаватель:</a:t>
            </a:r>
          </a:p>
          <a:p>
            <a:pPr lvl="0" algn="ctr">
              <a:spcBef>
                <a:spcPts val="600"/>
              </a:spcBef>
              <a:buClr>
                <a:srgbClr val="B13F9A"/>
              </a:buClr>
              <a:buSzPct val="73000"/>
            </a:pPr>
            <a:r>
              <a:rPr lang="ru-RU" sz="1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Специалист по соц. работе </a:t>
            </a:r>
          </a:p>
          <a:p>
            <a:pPr lvl="0" algn="ctr">
              <a:spcBef>
                <a:spcPts val="600"/>
              </a:spcBef>
              <a:buClr>
                <a:srgbClr val="B13F9A"/>
              </a:buClr>
              <a:buSzPct val="73000"/>
            </a:pPr>
            <a:r>
              <a:rPr lang="ru-RU" sz="1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Киричек В.М.</a:t>
            </a:r>
            <a:endParaRPr lang="ru-RU" sz="1600" dirty="0">
              <a:solidFill>
                <a:schemeClr val="bg1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0182" y="1136073"/>
            <a:ext cx="5334000" cy="34156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Рисунок 4">
            <a:extLst>
              <a:ext uri="{FF2B5EF4-FFF2-40B4-BE49-F238E27FC236}">
                <a16:creationId xmlns="" xmlns:a16="http://schemas.microsoft.com/office/drawing/2014/main" xmlns:lc="http://schemas.openxmlformats.org/drawingml/2006/lockedCanvas" id="{B041ACED-83F6-9A5E-0BB9-A96AE93ACB4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111" y="332510"/>
            <a:ext cx="1579445" cy="17657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024398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3163" y="346364"/>
            <a:ext cx="9434945" cy="36026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205344" y="4145202"/>
            <a:ext cx="9642763" cy="21200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ru-RU" b="1" dirty="0">
                <a:solidFill>
                  <a:schemeClr val="bg1"/>
                </a:solidFill>
              </a:rPr>
              <a:t>Терроризм</a:t>
            </a:r>
            <a:r>
              <a:rPr lang="ru-RU" dirty="0">
                <a:solidFill>
                  <a:schemeClr val="bg1"/>
                </a:solidFill>
              </a:rPr>
              <a:t> является крайней формой проявления экстремизма. Это одно из наиболее тяжких преступлений, совершаемое с прямым умыслом насильственными </a:t>
            </a:r>
            <a:r>
              <a:rPr lang="ru-RU" dirty="0" err="1">
                <a:solidFill>
                  <a:schemeClr val="bg1"/>
                </a:solidFill>
              </a:rPr>
              <a:t>общеопасными</a:t>
            </a:r>
            <a:r>
              <a:rPr lang="ru-RU" dirty="0">
                <a:solidFill>
                  <a:schemeClr val="bg1"/>
                </a:solidFill>
              </a:rPr>
              <a:t> способами (поджог, взрыв, распыление отравляющих веществ, похищение людей, покушение на жизнь и убийство отдельных граждан, захват транспортных средств и зданий, вооружённое нападение, нападение на компьютерные сети и др.).</a:t>
            </a:r>
          </a:p>
        </p:txBody>
      </p:sp>
    </p:spTree>
    <p:extLst>
      <p:ext uri="{BB962C8B-B14F-4D97-AF65-F5344CB8AC3E}">
        <p14:creationId xmlns:p14="http://schemas.microsoft.com/office/powerpoint/2010/main" val="13678655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20436" y="183216"/>
            <a:ext cx="5832764" cy="53860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ru-RU" dirty="0">
                <a:solidFill>
                  <a:schemeClr val="bg1"/>
                </a:solidFill>
              </a:rPr>
              <a:t>Современный терроризм возник в начале 60-х гг. прошлого столетия после распада ведущих колониальных империй. Борьба за национальное освобождение нередко велась военными средствами, и террористические акции являлись одной из форм партизанских действий. Однако по мере изменения обстановки в мире терроризм стал претерпевать коренные изменения и в политическом, и в военном отношении. К концу XX в. террористические акты, имеющие целью регулярное, по возможности массовое уничтожение людей, превратились в распространённое средство достижения политических целей.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endParaRPr lang="ru-RU" dirty="0">
              <a:solidFill>
                <a:schemeClr val="bg1"/>
              </a:solidFill>
            </a:endParaRP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ru-RU" dirty="0">
                <a:solidFill>
                  <a:schemeClr val="bg1"/>
                </a:solidFill>
              </a:rPr>
              <a:t>Значительно изменились характер и тактика террористической деятельности. Террористы стали чаще прибегать к тактике совершения взрывов, похищений людей и убийств государственных деятелей, захватов воздушных судов.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2705" y="183216"/>
            <a:ext cx="5120640" cy="6400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181699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23455" y="251983"/>
            <a:ext cx="10792691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chemeClr val="bg1"/>
                </a:solidFill>
              </a:rPr>
              <a:t>Терроризм стал главной угрозой миру и стабильности, и его подавление является общим делом всего международного сообщества. Терроризм несёт угрозу национальной безопасности России, и противодействовать ему в полной мере должны государство, общество и каждый здравомыслящий человек.</a:t>
            </a: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9800" y="1341294"/>
            <a:ext cx="6172200" cy="49486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999" y="1499753"/>
            <a:ext cx="5257801" cy="47902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562398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77091" y="148550"/>
            <a:ext cx="11914909" cy="64402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1500"/>
              </a:lnSpc>
            </a:pPr>
            <a:r>
              <a:rPr lang="ru-RU" b="1" dirty="0">
                <a:solidFill>
                  <a:schemeClr val="bg1"/>
                </a:solidFill>
              </a:rPr>
              <a:t>Отметим ряд факторов и социальных явлений, которые могут способствовать вовлечению человека в террористическую деятельность</a:t>
            </a:r>
            <a:r>
              <a:rPr lang="ru-RU" dirty="0">
                <a:solidFill>
                  <a:schemeClr val="bg1"/>
                </a:solidFill>
              </a:rPr>
              <a:t>:</a:t>
            </a:r>
          </a:p>
          <a:p>
            <a:pPr>
              <a:lnSpc>
                <a:spcPts val="1500"/>
              </a:lnSpc>
            </a:pPr>
            <a:endParaRPr lang="ru-RU" dirty="0">
              <a:solidFill>
                <a:schemeClr val="bg1"/>
              </a:solidFill>
            </a:endParaRPr>
          </a:p>
          <a:p>
            <a:pPr>
              <a:lnSpc>
                <a:spcPts val="1500"/>
              </a:lnSpc>
            </a:pPr>
            <a:r>
              <a:rPr lang="ru-RU" dirty="0">
                <a:solidFill>
                  <a:schemeClr val="bg1"/>
                </a:solidFill>
              </a:rPr>
              <a:t>• рост неудовлетворённости в обществе, прежде всего из-за большого разрыва в уровне доходов между самыми богатыми и самыми бедными;</a:t>
            </a:r>
          </a:p>
          <a:p>
            <a:pPr>
              <a:lnSpc>
                <a:spcPts val="1500"/>
              </a:lnSpc>
            </a:pPr>
            <a:endParaRPr lang="ru-RU" sz="1200" dirty="0">
              <a:solidFill>
                <a:schemeClr val="bg1"/>
              </a:solidFill>
            </a:endParaRPr>
          </a:p>
          <a:p>
            <a:pPr>
              <a:lnSpc>
                <a:spcPts val="1500"/>
              </a:lnSpc>
            </a:pPr>
            <a:r>
              <a:rPr lang="ru-RU" dirty="0">
                <a:solidFill>
                  <a:schemeClr val="bg1"/>
                </a:solidFill>
              </a:rPr>
              <a:t>• снижение уровня защищённости жизненно важных интересов личности от внешних и внутренних угроз, снижение уровня жизни населения, безработица, — всё это способствует формированию в обществе настроений социальной отчуждённости, усилению эгоизма, апатии и иждивенчества со стороны значительной части населения;</a:t>
            </a:r>
          </a:p>
          <a:p>
            <a:pPr>
              <a:lnSpc>
                <a:spcPts val="1500"/>
              </a:lnSpc>
            </a:pPr>
            <a:endParaRPr lang="ru-RU" sz="1200" dirty="0">
              <a:solidFill>
                <a:schemeClr val="bg1"/>
              </a:solidFill>
            </a:endParaRPr>
          </a:p>
          <a:p>
            <a:pPr>
              <a:lnSpc>
                <a:spcPts val="1500"/>
              </a:lnSpc>
            </a:pPr>
            <a:r>
              <a:rPr lang="ru-RU" dirty="0">
                <a:solidFill>
                  <a:schemeClr val="bg1"/>
                </a:solidFill>
              </a:rPr>
              <a:t>• влияние организованной преступности на обострение и углубление противоречий в обществе, постепенное втягивание определённой части населения в криминальные отношения;</a:t>
            </a:r>
          </a:p>
          <a:p>
            <a:pPr>
              <a:lnSpc>
                <a:spcPts val="1500"/>
              </a:lnSpc>
            </a:pPr>
            <a:endParaRPr lang="ru-RU" sz="1200" dirty="0">
              <a:solidFill>
                <a:schemeClr val="bg1"/>
              </a:solidFill>
            </a:endParaRPr>
          </a:p>
          <a:p>
            <a:pPr>
              <a:lnSpc>
                <a:spcPts val="1500"/>
              </a:lnSpc>
            </a:pPr>
            <a:r>
              <a:rPr lang="ru-RU" dirty="0">
                <a:solidFill>
                  <a:schemeClr val="bg1"/>
                </a:solidFill>
              </a:rPr>
              <a:t>• упадок духовной жизни общества, разрушение исторических и культурных традиций народов России, утверждение культа индивидуализма, эгоизма и насилия, формирование в обществе неверия в способность государства защитить своих граждан, снижение значимости таких понятий, как долг, достоинство, честь и верность Отечеству;</a:t>
            </a:r>
          </a:p>
          <a:p>
            <a:pPr>
              <a:lnSpc>
                <a:spcPts val="1500"/>
              </a:lnSpc>
            </a:pPr>
            <a:endParaRPr lang="ru-RU" sz="1200" dirty="0">
              <a:solidFill>
                <a:schemeClr val="bg1"/>
              </a:solidFill>
            </a:endParaRPr>
          </a:p>
          <a:p>
            <a:pPr>
              <a:lnSpc>
                <a:spcPts val="1500"/>
              </a:lnSpc>
            </a:pPr>
            <a:r>
              <a:rPr lang="ru-RU" dirty="0">
                <a:solidFill>
                  <a:schemeClr val="bg1"/>
                </a:solidFill>
              </a:rPr>
              <a:t>• расширение возможностей по пропаганде идей терроризма с использованием современных средств коммуникаций, распространение технологических приемов организации и проведения террористических актов через СМИ и Интернет.</a:t>
            </a:r>
          </a:p>
          <a:p>
            <a:pPr>
              <a:lnSpc>
                <a:spcPts val="1500"/>
              </a:lnSpc>
            </a:pPr>
            <a:endParaRPr lang="ru-RU" sz="1200" dirty="0">
              <a:solidFill>
                <a:schemeClr val="bg1"/>
              </a:solidFill>
            </a:endParaRPr>
          </a:p>
          <a:p>
            <a:pPr>
              <a:lnSpc>
                <a:spcPts val="1500"/>
              </a:lnSpc>
            </a:pPr>
            <a:r>
              <a:rPr lang="ru-RU" dirty="0" smtClean="0">
                <a:solidFill>
                  <a:schemeClr val="bg1"/>
                </a:solidFill>
              </a:rPr>
              <a:t>Для того чтобы не подпасть под влияние идеологии насилия и не стать пособником террористов, надо помнить, что террористы это не только вооружённые до зубов люди в масках, требующие от вас под страхом смерти творить зло и беззаконие. Иногда эта опасность приходит вместе с хорошо знакомым ему человеком, который вежливо обращается с просьбой что-то передать другому знакомому человеку (письмо, коробку и т. д.). Современные террористы, например, просят «по дружбе» или за подарок за чем-нибудь понаблюдать и затем просто рассказать об увиденном.</a:t>
            </a:r>
          </a:p>
          <a:p>
            <a:pPr>
              <a:lnSpc>
                <a:spcPts val="1500"/>
              </a:lnSpc>
            </a:pPr>
            <a:endParaRPr lang="ru-RU" sz="1200" dirty="0" smtClean="0">
              <a:solidFill>
                <a:schemeClr val="bg1"/>
              </a:solidFill>
            </a:endParaRPr>
          </a:p>
          <a:p>
            <a:pPr>
              <a:lnSpc>
                <a:spcPts val="1500"/>
              </a:lnSpc>
            </a:pPr>
            <a:r>
              <a:rPr lang="ru-RU" dirty="0" smtClean="0">
                <a:solidFill>
                  <a:schemeClr val="bg1"/>
                </a:solidFill>
              </a:rPr>
              <a:t>Потом в местах, за которыми наблюдали и куда что-то передавали, могут прогреметь выстрелы, взрывы, погибнуть люди.</a:t>
            </a:r>
          </a:p>
          <a:p>
            <a:pPr>
              <a:lnSpc>
                <a:spcPts val="1500"/>
              </a:lnSpc>
            </a:pPr>
            <a:endParaRPr lang="ru-RU" sz="1200" dirty="0" smtClean="0">
              <a:solidFill>
                <a:schemeClr val="bg1"/>
              </a:solidFill>
            </a:endParaRPr>
          </a:p>
          <a:p>
            <a:pPr>
              <a:lnSpc>
                <a:spcPts val="1500"/>
              </a:lnSpc>
            </a:pPr>
            <a:r>
              <a:rPr lang="ru-RU" dirty="0" smtClean="0">
                <a:solidFill>
                  <a:schemeClr val="bg1"/>
                </a:solidFill>
              </a:rPr>
              <a:t>На что чаще всего рассчитывают террористы, вербуя себе пособников? Прежде всего, они рассчитывают на вашу неспособность отказать человеку в выполнении его маленькой просьбы, желание быть «богаче» .</a:t>
            </a:r>
          </a:p>
          <a:p>
            <a:pPr>
              <a:lnSpc>
                <a:spcPts val="1500"/>
              </a:lnSpc>
            </a:pPr>
            <a:endParaRPr lang="ru-RU" dirty="0" smtClean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06227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7018" y="111462"/>
            <a:ext cx="6772910" cy="6746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38545" y="418743"/>
            <a:ext cx="5098473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chemeClr val="bg1"/>
                </a:solidFill>
              </a:rPr>
              <a:t>Для того чтобы снизить для себя опасность быть вовлечённым в террористическую деятельность, необходимо сознательно относиться к своим поступкам и действиям, быть сильным внутренне, иметь надёжных друзей. Важно также иметь твёрдую установку на неприятие терроризма, чтобы на все подозрительные уговоры сказать решительное «Нет!».</a:t>
            </a:r>
          </a:p>
          <a:p>
            <a:endParaRPr lang="ru-RU" dirty="0">
              <a:solidFill>
                <a:schemeClr val="bg1"/>
              </a:solidFill>
            </a:endParaRPr>
          </a:p>
          <a:p>
            <a:r>
              <a:rPr lang="ru-RU" dirty="0">
                <a:solidFill>
                  <a:schemeClr val="bg1"/>
                </a:solidFill>
              </a:rPr>
              <a:t>Ваше поведение во многом обусловлено, с одной стороны, внешними факторами — социальной средой, т. е. вашим окружением, системой ценностей, принятых в обществе; с другой стороны — внутренними факторами — жизненным опытом, приобретённым в семье, школе, в процессе общения с друзьями, некоторыми врожденными качествами, такими как ваш темперамент. Выделяют четыре типа темпераментов: сангвиник, холерик, меланхолик и флегматик.</a:t>
            </a:r>
          </a:p>
        </p:txBody>
      </p:sp>
    </p:spTree>
    <p:extLst>
      <p:ext uri="{BB962C8B-B14F-4D97-AF65-F5344CB8AC3E}">
        <p14:creationId xmlns:p14="http://schemas.microsoft.com/office/powerpoint/2010/main" val="41530170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39091" y="518371"/>
            <a:ext cx="3837709" cy="53553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chemeClr val="bg1"/>
                </a:solidFill>
              </a:rPr>
              <a:t>Телефонные террористы</a:t>
            </a:r>
          </a:p>
          <a:p>
            <a:r>
              <a:rPr lang="ru-RU" dirty="0">
                <a:solidFill>
                  <a:schemeClr val="bg1"/>
                </a:solidFill>
              </a:rPr>
              <a:t>Работники органов правопорядка и МЧС постоянно имеют дело с одной серьёзной проблемой — телефонными звонками и анонимными письмами о якобы заминированных вокзалах, жилых и административных зданиях. Подавляющее число таких сообщений ложное. Но значительны их последствия, так как на поиск взрывных устройств и эвакуацию людей отвлекаются значительные силы и средства отделов внутренних дел, пожарных, медицинских работников, дискредитируются усилия органов власти и правоохранительных органов по противодействию терроризму.</a:t>
            </a: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4818" y="124691"/>
            <a:ext cx="6780342" cy="66078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118350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3673" y="138545"/>
            <a:ext cx="10196945" cy="6400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643629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415789CA-4ABA-63A1-B71C-04B9617877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ИСПОЛЬЗОВАННЫЕ МАТЕРИАЛЫ</a:t>
            </a:r>
            <a:br>
              <a:rPr lang="ru-RU" dirty="0"/>
            </a:br>
            <a:r>
              <a:rPr lang="ru-RU" dirty="0"/>
              <a:t>ИЗ ИСТОЧНИКА ИНТЕРНЕТА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27F8FAA8-12C9-62D6-CDFC-C64A7AF8FD9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>
                <a:hlinkClick r:id="rId2"/>
              </a:rPr>
              <a:t>1.</a:t>
            </a:r>
            <a:r>
              <a:rPr lang="en-US" dirty="0" smtClean="0">
                <a:hlinkClick r:id="rId2"/>
              </a:rPr>
              <a:t>https</a:t>
            </a:r>
            <a:r>
              <a:rPr lang="en-US" dirty="0">
                <a:hlinkClick r:id="rId2"/>
              </a:rPr>
              <a:t>://volchansk-adm.ru/safety/publicsafetyantiterror/activities/media/2018/6/18/terrorizm-ugroza-sovremennogo-obschestva//</a:t>
            </a:r>
            <a:endParaRPr lang="ru-RU" dirty="0" smtClean="0">
              <a:solidFill>
                <a:schemeClr val="tx1"/>
              </a:solidFill>
            </a:endParaRPr>
          </a:p>
          <a:p>
            <a:r>
              <a:rPr lang="ru-RU" dirty="0" smtClean="0">
                <a:solidFill>
                  <a:schemeClr val="bg1"/>
                </a:solidFill>
                <a:hlinkClick r:id="rId3"/>
              </a:rPr>
              <a:t>2.</a:t>
            </a:r>
            <a:r>
              <a:rPr lang="en-US" dirty="0" smtClean="0">
                <a:solidFill>
                  <a:schemeClr val="bg1"/>
                </a:solidFill>
                <a:hlinkClick r:id="rId3"/>
              </a:rPr>
              <a:t>https</a:t>
            </a:r>
            <a:r>
              <a:rPr lang="en-US" dirty="0">
                <a:solidFill>
                  <a:schemeClr val="bg1"/>
                </a:solidFill>
                <a:hlinkClick r:id="rId3"/>
              </a:rPr>
              <a:t>://</a:t>
            </a:r>
            <a:r>
              <a:rPr lang="en-US" dirty="0" smtClean="0">
                <a:solidFill>
                  <a:schemeClr val="bg1"/>
                </a:solidFill>
                <a:hlinkClick r:id="rId3"/>
              </a:rPr>
              <a:t>www.yandex.ru/images/search?img_</a:t>
            </a:r>
            <a:endParaRPr lang="ru-RU" dirty="0" smtClean="0">
              <a:solidFill>
                <a:schemeClr val="bg1"/>
              </a:solidFill>
            </a:endParaRPr>
          </a:p>
          <a:p>
            <a:r>
              <a:rPr lang="ru-RU" u="sng" dirty="0" smtClean="0">
                <a:solidFill>
                  <a:schemeClr val="bg1"/>
                </a:solidFill>
              </a:rPr>
              <a:t>3.</a:t>
            </a:r>
            <a:r>
              <a:rPr lang="en-US" u="sng" dirty="0" smtClean="0">
                <a:solidFill>
                  <a:schemeClr val="bg1"/>
                </a:solidFill>
              </a:rPr>
              <a:t>https://www.yandex.ru/search/</a:t>
            </a:r>
            <a:endParaRPr lang="ru-RU" u="sng" dirty="0" smtClean="0">
              <a:solidFill>
                <a:schemeClr val="bg1"/>
              </a:solidFill>
            </a:endParaRPr>
          </a:p>
          <a:p>
            <a:r>
              <a:rPr lang="ru-RU" u="sng" dirty="0" smtClean="0">
                <a:solidFill>
                  <a:schemeClr val="bg1"/>
                </a:solidFill>
              </a:rPr>
              <a:t>4.</a:t>
            </a:r>
            <a:r>
              <a:rPr lang="en-US" u="sng" dirty="0" smtClean="0">
                <a:solidFill>
                  <a:schemeClr val="bg1"/>
                </a:solidFill>
              </a:rPr>
              <a:t>https</a:t>
            </a:r>
            <a:r>
              <a:rPr lang="en-US" u="sng" dirty="0">
                <a:solidFill>
                  <a:schemeClr val="bg1"/>
                </a:solidFill>
              </a:rPr>
              <a:t>://</a:t>
            </a:r>
            <a:r>
              <a:rPr lang="en-US" u="sng" dirty="0" smtClean="0">
                <a:solidFill>
                  <a:schemeClr val="bg1"/>
                </a:solidFill>
              </a:rPr>
              <a:t>www.yandex.ru/images/search?img_ur</a:t>
            </a:r>
            <a:endParaRPr lang="ru-RU" u="sng" dirty="0" smtClean="0">
              <a:solidFill>
                <a:schemeClr val="bg1"/>
              </a:solidFill>
            </a:endParaRPr>
          </a:p>
          <a:p>
            <a:r>
              <a:rPr lang="ru-RU" u="sng" smtClean="0">
                <a:solidFill>
                  <a:schemeClr val="bg1"/>
                </a:solidFill>
              </a:rPr>
              <a:t>5.</a:t>
            </a:r>
            <a:r>
              <a:rPr lang="en-US" u="sng" smtClean="0">
                <a:solidFill>
                  <a:schemeClr val="bg1"/>
                </a:solidFill>
              </a:rPr>
              <a:t>https</a:t>
            </a:r>
            <a:r>
              <a:rPr lang="en-US" u="sng" dirty="0">
                <a:solidFill>
                  <a:schemeClr val="bg1"/>
                </a:solidFill>
              </a:rPr>
              <a:t>://</a:t>
            </a:r>
            <a:r>
              <a:rPr lang="en-US" u="sng">
                <a:solidFill>
                  <a:schemeClr val="bg1"/>
                </a:solidFill>
              </a:rPr>
              <a:t>ru.wikipedia.org/wiki</a:t>
            </a:r>
            <a:r>
              <a:rPr lang="en-US" u="sng" smtClean="0">
                <a:solidFill>
                  <a:schemeClr val="bg1"/>
                </a:solidFill>
              </a:rPr>
              <a:t>/%</a:t>
            </a:r>
            <a:endParaRPr lang="ru-RU" u="sng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402009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92128287-5FA6-978F-ED2F-E9056960E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51354" y="827312"/>
            <a:ext cx="8596668" cy="4993759"/>
          </a:xfrm>
        </p:spPr>
        <p:txBody>
          <a:bodyPr>
            <a:noAutofit/>
          </a:bodyPr>
          <a:lstStyle/>
          <a:p>
            <a:pPr algn="ctr"/>
            <a:r>
              <a:rPr lang="ru-RU" sz="8800" dirty="0"/>
              <a:t>СПАСИБО </a:t>
            </a:r>
            <a:br>
              <a:rPr lang="ru-RU" sz="8800" dirty="0"/>
            </a:br>
            <a:r>
              <a:rPr lang="ru-RU" sz="8800" dirty="0"/>
              <a:t>ЗА </a:t>
            </a:r>
            <a:br>
              <a:rPr lang="ru-RU" sz="8800" dirty="0"/>
            </a:br>
            <a:r>
              <a:rPr lang="ru-RU" sz="8800" dirty="0"/>
              <a:t>ВНИМАНИЕ</a:t>
            </a:r>
          </a:p>
        </p:txBody>
      </p:sp>
    </p:spTree>
    <p:extLst>
      <p:ext uri="{BB962C8B-B14F-4D97-AF65-F5344CB8AC3E}">
        <p14:creationId xmlns:p14="http://schemas.microsoft.com/office/powerpoint/2010/main" val="20773231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пекс">
  <a:themeElements>
    <a:clrScheme name="Апекс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Апекс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Апекс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235</TotalTime>
  <Words>778</Words>
  <Application>Microsoft Office PowerPoint</Application>
  <PresentationFormat>Широкоэкранный</PresentationFormat>
  <Paragraphs>40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8" baseType="lpstr">
      <vt:lpstr>Arial</vt:lpstr>
      <vt:lpstr>Book Antiqua</vt:lpstr>
      <vt:lpstr>Lucida Sans</vt:lpstr>
      <vt:lpstr>Times New Roman</vt:lpstr>
      <vt:lpstr>Wingdings</vt:lpstr>
      <vt:lpstr>Wingdings 2</vt:lpstr>
      <vt:lpstr>Wingdings 3</vt:lpstr>
      <vt:lpstr>Апекс</vt:lpstr>
      <vt:lpstr>«Терроризм»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ИСПОЛЬЗОВАННЫЕ МАТЕРИАЛЫ ИЗ ИСТОЧНИКА ИНТЕРНЕТА</vt:lpstr>
      <vt:lpstr>СПАСИБО  ЗА  ВНИМАНИЕ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Лизаветта</dc:creator>
  <cp:lastModifiedBy>Максунова Елена Васильевна</cp:lastModifiedBy>
  <cp:revision>22</cp:revision>
  <dcterms:created xsi:type="dcterms:W3CDTF">2024-01-25T12:31:25Z</dcterms:created>
  <dcterms:modified xsi:type="dcterms:W3CDTF">2025-11-01T07:30:44Z</dcterms:modified>
</cp:coreProperties>
</file>