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3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5143500" type="screen16x9"/>
  <p:notesSz cx="6858000" cy="9144000"/>
  <p:embeddedFontLst>
    <p:embeddedFont>
      <p:font typeface="Lucida Sans Unicode" pitchFamily="34" charset="0"/>
      <p:regular r:id="rId22"/>
    </p:embeddedFont>
    <p:embeddedFont>
      <p:font typeface="Wingdings 3" pitchFamily="18" charset="2"/>
      <p:regular r:id="rId23"/>
    </p:embeddedFont>
    <p:embeddedFont>
      <p:font typeface="Verdana" pitchFamily="34" charset="0"/>
      <p:regular r:id="rId24"/>
      <p:bold r:id="rId25"/>
      <p:italic r:id="rId26"/>
      <p:boldItalic r:id="rId27"/>
    </p:embeddedFont>
    <p:embeddedFont>
      <p:font typeface="Montserrat" charset="-52"/>
      <p:regular r:id="rId28"/>
      <p:bold r:id="rId29"/>
      <p:italic r:id="rId30"/>
      <p:boldItalic r:id="rId31"/>
    </p:embeddedFont>
    <p:embeddedFont>
      <p:font typeface="Merriweather" charset="-52"/>
      <p:regular r:id="rId32"/>
      <p:bold r:id="rId33"/>
      <p:italic r:id="rId34"/>
      <p:boldItalic r:id="rId35"/>
    </p:embeddedFont>
    <p:embeddedFont>
      <p:font typeface="Wingdings 2" pitchFamily="18" charset="2"/>
      <p:regular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font" Target="fonts/font1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36645b2ecfc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36645b2ecfc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36645b2ecfc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36645b2ecfc_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36645b2ecfc_2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36645b2ecfc_2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70790e12197392e4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70790e12197392e4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70790e12197392e4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70790e12197392e4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70790e12197392e4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70790e12197392e4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6645b2ecfc_2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6645b2ecfc_2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70790e12197392e4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70790e12197392e4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70790e12197392e4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70790e12197392e4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70790e12197392e4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70790e12197392e4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70790e12197392e4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70790e12197392e4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70790e12197392e4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70790e12197392e4_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70790e12197392e4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70790e12197392e4_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70790e12197392e4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70790e12197392e4_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70790e12197392e4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70790e12197392e4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70790e12197392e4_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70790e12197392e4_1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70790e12197392e4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70790e12197392e4_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70790e12197392e4_1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70790e12197392e4_1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3498110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314451"/>
            <a:ext cx="7772400" cy="137232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2708705"/>
            <a:ext cx="7772400" cy="899778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3714750"/>
            <a:ext cx="9147765" cy="1434066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7C9B81F-C347-4BEF-BFDF-29C42F48304A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794784"/>
            <a:ext cx="7772400" cy="13716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198784"/>
            <a:ext cx="4572000" cy="1091166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  <p:sp>
        <p:nvSpPr>
          <p:cNvPr id="7" name="Нашивка 6"/>
          <p:cNvSpPr/>
          <p:nvPr/>
        </p:nvSpPr>
        <p:spPr>
          <a:xfrm>
            <a:off x="3636680" y="2254104"/>
            <a:ext cx="18288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2254104"/>
            <a:ext cx="18288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110997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110997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4057650"/>
            <a:ext cx="4040188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7" y="4057650"/>
            <a:ext cx="4041775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083221"/>
            <a:ext cx="4040188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083221"/>
            <a:ext cx="4041775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657600"/>
            <a:ext cx="7481776" cy="3429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4016327"/>
            <a:ext cx="3974592" cy="6858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05740"/>
            <a:ext cx="7479792" cy="3429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4805958"/>
            <a:ext cx="1920240" cy="274320"/>
          </a:xfrm>
        </p:spPr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4082552"/>
            <a:ext cx="7162800" cy="486174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42476"/>
            <a:ext cx="8686800" cy="329184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7C9B81F-C347-4BEF-BFDF-29C42F48304A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3" y="4805958"/>
            <a:ext cx="2350681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3648842"/>
            <a:ext cx="8075432" cy="422004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7" y="3751495"/>
            <a:ext cx="3802003" cy="108233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4338767"/>
            <a:ext cx="3802003" cy="6286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4343440"/>
            <a:ext cx="3402314" cy="81065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4340804"/>
            <a:ext cx="3405509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3741330"/>
            <a:ext cx="18288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3741330"/>
            <a:ext cx="18288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10997"/>
            <a:ext cx="8229600" cy="3289553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05980"/>
            <a:ext cx="1777470" cy="419457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1"/>
            <a:ext cx="6324600" cy="419457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10/3/2025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62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7" y="3751495"/>
            <a:ext cx="3802003" cy="108233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4338767"/>
            <a:ext cx="3802003" cy="6286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4343440"/>
            <a:ext cx="3402314" cy="810651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4340804"/>
            <a:ext cx="3405509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110997"/>
            <a:ext cx="8229600" cy="3394472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4805958"/>
            <a:ext cx="1920240" cy="27432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7C9B81F-C347-4BEF-BFDF-29C42F48304A}" type="datetimeFigureOut">
              <a:rPr lang="en-US" smtClean="0"/>
              <a:pPr/>
              <a:t>10/3/2025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3" y="4805958"/>
            <a:ext cx="2350681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4805958"/>
            <a:ext cx="365760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emogr.mpg.de/books/drm/007/3-4.pdf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://edition.cnn.com/WORLD/9708/04/obit.oldest/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cgb.ru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5" Type="http://schemas.openxmlformats.org/officeDocument/2006/relationships/hyperlink" Target="https://www.forbes.ru/forbeslife-photogallery/240206-14-sekretov-dolgoletiya-ot-samyh-staryh-lyudey-planety" TargetMode="External"/><Relationship Id="rId4" Type="http://schemas.openxmlformats.org/officeDocument/2006/relationships/hyperlink" Target="http://kurqan-med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3"/>
          <p:cNvSpPr txBox="1">
            <a:spLocks noGrp="1"/>
          </p:cNvSpPr>
          <p:nvPr>
            <p:ph type="ctrTitle"/>
          </p:nvPr>
        </p:nvSpPr>
        <p:spPr>
          <a:xfrm>
            <a:off x="485875" y="0"/>
            <a:ext cx="8183700" cy="1370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solidFill>
                  <a:srgbClr val="FF9900"/>
                </a:solidFill>
              </a:rPr>
              <a:t>ШПВ “Активное долголетие”</a:t>
            </a:r>
            <a:endParaRPr>
              <a:solidFill>
                <a:srgbClr val="FF99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33" b="0" dirty="0">
                <a:solidFill>
                  <a:srgbClr val="FF9900"/>
                </a:solidFill>
              </a:rPr>
              <a:t>Руководитель: Соломеина А.А.</a:t>
            </a:r>
            <a:endParaRPr sz="3033" b="0">
              <a:solidFill>
                <a:srgbClr val="FF9900"/>
              </a:solidFill>
            </a:endParaRPr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364950" y="1441550"/>
            <a:ext cx="8505300" cy="11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700" dirty="0" smtClean="0">
                <a:solidFill>
                  <a:srgbClr val="FF00FF"/>
                </a:solidFill>
              </a:rPr>
              <a:t>Тема</a:t>
            </a:r>
            <a:r>
              <a:rPr lang="ru" dirty="0" smtClean="0">
                <a:solidFill>
                  <a:srgbClr val="FF00FF"/>
                </a:solidFill>
              </a:rPr>
              <a:t>: </a:t>
            </a:r>
            <a:r>
              <a:rPr lang="ru" b="1" dirty="0">
                <a:solidFill>
                  <a:srgbClr val="FF00FF"/>
                </a:solidFill>
              </a:rPr>
              <a:t>12 правил активного долголетия. Гимнастика для глаз</a:t>
            </a:r>
            <a:r>
              <a:rPr lang="ru" b="1" dirty="0" smtClean="0">
                <a:solidFill>
                  <a:srgbClr val="FF00FF"/>
                </a:solidFill>
              </a:rPr>
              <a:t>.</a:t>
            </a:r>
            <a:endParaRPr b="1">
              <a:solidFill>
                <a:srgbClr val="FF00FF"/>
              </a:solidFill>
            </a:endParaRPr>
          </a:p>
        </p:txBody>
      </p:sp>
      <p:pic>
        <p:nvPicPr>
          <p:cNvPr id="4" name="Рисунок 3" descr="https://sun9-8.userapi.com/impg/4ZCdsuGb5d57HyjFR9-bF25L3zyKs4oU1oLeSg/F89lVneTnWE.jpg?size=271x271&amp;quality=95&amp;sign=3928bc992803c7607f054ddd382ecc9f&amp;type=album"/>
          <p:cNvPicPr/>
          <p:nvPr/>
        </p:nvPicPr>
        <p:blipFill>
          <a:blip r:embed="rId3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7457901" y="2040427"/>
            <a:ext cx="1478280" cy="14782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>
            <a:spLocks noGrp="1"/>
          </p:cNvSpPr>
          <p:nvPr>
            <p:ph type="title"/>
          </p:nvPr>
        </p:nvSpPr>
        <p:spPr>
          <a:xfrm>
            <a:off x="365760" y="207817"/>
            <a:ext cx="8466540" cy="8562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r>
              <a:rPr lang="ru-RU" sz="2800" dirty="0" smtClean="0">
                <a:solidFill>
                  <a:srgbClr val="FF9900"/>
                </a:solidFill>
              </a:rPr>
              <a:t>Занятие №1 </a:t>
            </a:r>
            <a:br>
              <a:rPr lang="ru-RU" sz="2800" dirty="0" smtClean="0">
                <a:solidFill>
                  <a:srgbClr val="FF9900"/>
                </a:solidFill>
              </a:rPr>
            </a:br>
            <a:r>
              <a:rPr lang="ru" sz="2611" b="0" dirty="0" smtClean="0">
                <a:solidFill>
                  <a:schemeClr val="accent2">
                    <a:lumMod val="50000"/>
                  </a:schemeClr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ЗОЛОТЫЕ </a:t>
            </a:r>
            <a:r>
              <a:rPr lang="ru" sz="2611" b="0" dirty="0">
                <a:solidFill>
                  <a:schemeClr val="accent2">
                    <a:lumMod val="50000"/>
                  </a:schemeClr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ПРАВИЛА ЗДОРОВЬЯ</a:t>
            </a:r>
            <a:endParaRPr sz="2611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5" name="Google Shape;65;p14"/>
          <p:cNvSpPr txBox="1">
            <a:spLocks noGrp="1"/>
          </p:cNvSpPr>
          <p:nvPr>
            <p:ph type="body" idx="1"/>
          </p:nvPr>
        </p:nvSpPr>
        <p:spPr>
          <a:xfrm>
            <a:off x="241069" y="1022465"/>
            <a:ext cx="8947331" cy="275982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 sz="1200" b="1" dirty="0" smtClean="0">
                <a:solidFill>
                  <a:schemeClr val="accent2">
                    <a:lumMod val="50000"/>
                  </a:schemeClr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Золотые </a:t>
            </a:r>
            <a:r>
              <a:rPr lang="ru" sz="1200" b="1" dirty="0">
                <a:solidFill>
                  <a:schemeClr val="accent2">
                    <a:lumMod val="50000"/>
                  </a:schemeClr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правила здоровья помогут вам сохранить хорошую физическую форму и прекрасное самочувствие даже в пожилом возрасте.</a:t>
            </a:r>
            <a:endParaRPr sz="1200" b="1">
              <a:solidFill>
                <a:schemeClr val="accent2">
                  <a:lumMod val="50000"/>
                </a:schemeClr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 sz="1200" b="1" dirty="0">
                <a:solidFill>
                  <a:schemeClr val="accent2">
                    <a:lumMod val="50000"/>
                  </a:schemeClr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С возрастом организм человека меняется: сначала мы растем и созреваем, к 30 годам мы достигаем в своем развитии пика, а затем тело начинает стареть. Однако это не должно нас пугать. Здоровый образ жизни, то есть физическая активность и правильное питание, помогут сделать нашу жизнь в «золотом» возрасте полноценной, активной и приятной.</a:t>
            </a:r>
            <a:endParaRPr sz="1200" b="1">
              <a:solidFill>
                <a:schemeClr val="accent2">
                  <a:lumMod val="50000"/>
                </a:schemeClr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 sz="1200" b="1" dirty="0">
                <a:solidFill>
                  <a:schemeClr val="accent2">
                    <a:lumMod val="50000"/>
                  </a:schemeClr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С возрастом снижается интенсивность обменных процессов, растет риск развития атеросклероза, ожирения, гипертонической болезни, заболеваний сердца, сахарного диабета, онкологических и других заболеваний. Однако, следуя золотым правилам здоровья, можно замедлить процесс старения и сохранить здоровье на долгие годы</a:t>
            </a:r>
            <a:endParaRPr sz="1200" b="1">
              <a:solidFill>
                <a:schemeClr val="accent2">
                  <a:lumMod val="50000"/>
                </a:schemeClr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66" name="Google Shape;6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49687" y="3291840"/>
            <a:ext cx="2294313" cy="18516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 txBox="1">
            <a:spLocks noGrp="1"/>
          </p:cNvSpPr>
          <p:nvPr>
            <p:ph type="title"/>
          </p:nvPr>
        </p:nvSpPr>
        <p:spPr>
          <a:xfrm>
            <a:off x="311700" y="101950"/>
            <a:ext cx="8520600" cy="65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solidFill>
                  <a:srgbClr val="FF9900"/>
                </a:solidFill>
              </a:rPr>
              <a:t>ПРАВИЛО №</a:t>
            </a:r>
            <a:r>
              <a:rPr lang="ru" sz="3888" dirty="0">
                <a:solidFill>
                  <a:srgbClr val="FF9900"/>
                </a:solidFill>
              </a:rPr>
              <a:t>1</a:t>
            </a:r>
            <a:endParaRPr sz="3888">
              <a:solidFill>
                <a:srgbClr val="FF9900"/>
              </a:solidFill>
            </a:endParaRPr>
          </a:p>
        </p:txBody>
      </p:sp>
      <p:sp>
        <p:nvSpPr>
          <p:cNvPr id="72" name="Google Shape;72;p15"/>
          <p:cNvSpPr txBox="1">
            <a:spLocks noGrp="1"/>
          </p:cNvSpPr>
          <p:nvPr>
            <p:ph type="body" idx="1"/>
          </p:nvPr>
        </p:nvSpPr>
        <p:spPr>
          <a:xfrm>
            <a:off x="166255" y="931026"/>
            <a:ext cx="8769927" cy="246056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 b="1" dirty="0">
                <a:solidFill>
                  <a:schemeClr val="dk1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НЕТ-ДИВАНУ!</a:t>
            </a:r>
            <a:endParaRPr sz="1900" b="1">
              <a:solidFill>
                <a:schemeClr val="dk1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b="1" dirty="0" smtClean="0">
                <a:solidFill>
                  <a:schemeClr val="accent2">
                    <a:lumMod val="50000"/>
                  </a:schemeClr>
                </a:solidFill>
                <a:highlight>
                  <a:srgbClr val="FFFFFF"/>
                </a:highlight>
                <a:latin typeface="Times New Roman" pitchFamily="18" charset="0"/>
                <a:ea typeface="Montserrat"/>
                <a:cs typeface="Times New Roman" pitchFamily="18" charset="0"/>
                <a:sym typeface="Montserrat"/>
              </a:rPr>
              <a:t>Движение — жизнь, вот первое правило достижения активной старости. </a:t>
            </a: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b="1" dirty="0" smtClean="0">
                <a:solidFill>
                  <a:schemeClr val="accent2">
                    <a:lumMod val="50000"/>
                  </a:schemeClr>
                </a:solidFill>
                <a:highlight>
                  <a:srgbClr val="FFFFFF"/>
                </a:highlight>
                <a:latin typeface="Times New Roman" pitchFamily="18" charset="0"/>
                <a:ea typeface="Montserrat"/>
                <a:cs typeface="Times New Roman" pitchFamily="18" charset="0"/>
                <a:sym typeface="Montserrat"/>
              </a:rPr>
              <a:t>Основа здоровья —физическая активность, которая не должна останавливаться. «Даже в пожилом возрасте, в том числе у людей с хроническими неинфекционными заболеваниями сердца, сосудов, суставов и прочими, она должна продолжаться с учетом их возможностей». Всего-то и нужно тратить на физическую активность хотя бы полчаса ежедневно. Даже у пожилых людей с хроническими заболеваниями такой ритм жизни дает значимое снижение смертности и увеличение продолжительности жизни.</a:t>
            </a:r>
            <a:endParaRPr sz="1800" b="1" smtClean="0">
              <a:solidFill>
                <a:schemeClr val="accent2">
                  <a:lumMod val="50000"/>
                </a:schemeClr>
              </a:solidFill>
              <a:highlight>
                <a:srgbClr val="FFFFFF"/>
              </a:highlight>
              <a:latin typeface="Times New Roman" pitchFamily="18" charset="0"/>
              <a:ea typeface="Montserrat"/>
              <a:cs typeface="Times New Roman" pitchFamily="18" charset="0"/>
              <a:sym typeface="Montserrat"/>
            </a:endParaRPr>
          </a:p>
          <a:p>
            <a:pPr marL="0" lvl="0" indent="0" algn="just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800" b="1" dirty="0" smtClean="0">
                <a:solidFill>
                  <a:schemeClr val="accent2">
                    <a:lumMod val="50000"/>
                  </a:schemeClr>
                </a:solidFill>
                <a:highlight>
                  <a:srgbClr val="FFFFFF"/>
                </a:highlight>
                <a:latin typeface="Times New Roman" pitchFamily="18" charset="0"/>
                <a:ea typeface="Verdana"/>
                <a:cs typeface="Times New Roman" pitchFamily="18" charset="0"/>
                <a:sym typeface="Verdana"/>
              </a:rPr>
              <a:t>Последствия сидячего образа жизни трудно излечить даже фанатичной работой в спортивном зале. Поэтому чаще вставайте и больше двигайтесь в течение дня. Не забывайте о том, что полчаса движения в день – необходимый минимум для взрослого человека.</a:t>
            </a:r>
            <a:endParaRPr sz="1800" b="1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3" name="Google Shape;7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66807" y="3192087"/>
            <a:ext cx="2477194" cy="19514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>
            <a:spLocks noGrp="1"/>
          </p:cNvSpPr>
          <p:nvPr>
            <p:ph type="title"/>
          </p:nvPr>
        </p:nvSpPr>
        <p:spPr>
          <a:xfrm>
            <a:off x="82800" y="115900"/>
            <a:ext cx="9061200" cy="71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9900"/>
                </a:solidFill>
              </a:rPr>
              <a:t>ПРАВИЛО №</a:t>
            </a:r>
            <a:r>
              <a:rPr lang="ru" sz="3777">
                <a:solidFill>
                  <a:srgbClr val="FF9900"/>
                </a:solidFill>
              </a:rPr>
              <a:t>2</a:t>
            </a:r>
            <a:endParaRPr sz="3777">
              <a:solidFill>
                <a:srgbClr val="FF9900"/>
              </a:solidFill>
            </a:endParaRPr>
          </a:p>
        </p:txBody>
      </p:sp>
      <p:sp>
        <p:nvSpPr>
          <p:cNvPr id="79" name="Google Shape;79;p16"/>
          <p:cNvSpPr txBox="1">
            <a:spLocks noGrp="1"/>
          </p:cNvSpPr>
          <p:nvPr>
            <p:ph type="body" idx="1"/>
          </p:nvPr>
        </p:nvSpPr>
        <p:spPr>
          <a:xfrm>
            <a:off x="365760" y="714895"/>
            <a:ext cx="8595360" cy="390698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 sz="1850" b="1" dirty="0">
                <a:solidFill>
                  <a:srgbClr val="20124D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Нет – переработанным пищевым </a:t>
            </a:r>
            <a:r>
              <a:rPr lang="ru" sz="1850" b="1" dirty="0" smtClean="0">
                <a:solidFill>
                  <a:srgbClr val="20124D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продуктам</a:t>
            </a:r>
            <a:r>
              <a:rPr lang="ru-RU" sz="1850" b="1" dirty="0" smtClean="0">
                <a:solidFill>
                  <a:srgbClr val="20124D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!</a:t>
            </a:r>
            <a:endParaRPr sz="1850" b="1">
              <a:solidFill>
                <a:srgbClr val="20124D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1300"/>
              </a:spcBef>
              <a:spcAft>
                <a:spcPts val="0"/>
              </a:spcAft>
              <a:buNone/>
            </a:pPr>
            <a:r>
              <a:rPr lang="ru" sz="1850" b="1" dirty="0">
                <a:solidFill>
                  <a:srgbClr val="A61C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Обилие переработанных продуктов – одно из самых вредных изменений в диете современного человека. В процессе производства такая пища насыщается лишней солью, сахаром и жирами. В то время как витамины и клетчатка – разрушаются. Результат такой диеты – распространение эпидемий сердечно-сосудистых заболеваний, гипертонии, рака и диабета.</a:t>
            </a:r>
            <a:endParaRPr sz="1850" b="1">
              <a:solidFill>
                <a:srgbClr val="A61C00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13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 sz="1350" b="1" dirty="0">
                <a:solidFill>
                  <a:schemeClr val="dk1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Ежедневно употребляя овощи и фрукты, вы обеспечиваете организм веществами, замедляющими старение: витаминами и антиоксидантами. Даже обычная капуста, свекла и яблоки не только продлеваются жизнь, но и помогают поддерживать здоровую массу тела, а также уменьшают долю насыщенных жиров и сахара в рационе.</a:t>
            </a:r>
            <a:endParaRPr sz="2550" b="1">
              <a:solidFill>
                <a:schemeClr val="dk1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1300"/>
              </a:spcBef>
              <a:spcAft>
                <a:spcPts val="1200"/>
              </a:spcAft>
              <a:buNone/>
            </a:pPr>
            <a:endParaRPr sz="2300" b="1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>
            <a:spLocks noGrp="1"/>
          </p:cNvSpPr>
          <p:nvPr>
            <p:ph type="title"/>
          </p:nvPr>
        </p:nvSpPr>
        <p:spPr>
          <a:xfrm>
            <a:off x="311700" y="53825"/>
            <a:ext cx="8520600" cy="80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9900"/>
                </a:solidFill>
              </a:rPr>
              <a:t>ПРАВИЛО №3</a:t>
            </a:r>
            <a:endParaRPr>
              <a:solidFill>
                <a:srgbClr val="FF9900"/>
              </a:solidFill>
            </a:endParaRPr>
          </a:p>
        </p:txBody>
      </p:sp>
      <p:sp>
        <p:nvSpPr>
          <p:cNvPr id="85" name="Google Shape;85;p17"/>
          <p:cNvSpPr txBox="1">
            <a:spLocks noGrp="1"/>
          </p:cNvSpPr>
          <p:nvPr>
            <p:ph type="body" idx="1"/>
          </p:nvPr>
        </p:nvSpPr>
        <p:spPr>
          <a:xfrm>
            <a:off x="144875" y="560925"/>
            <a:ext cx="8999125" cy="46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59459"/>
              <a:buFont typeface="Arial"/>
              <a:buNone/>
            </a:pPr>
            <a:r>
              <a:rPr lang="ru" sz="1850" b="1" dirty="0">
                <a:solidFill>
                  <a:schemeClr val="dk1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Нет – </a:t>
            </a:r>
            <a:r>
              <a:rPr lang="ru" sz="1850" b="1" dirty="0" smtClean="0">
                <a:solidFill>
                  <a:schemeClr val="dk1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злости</a:t>
            </a:r>
            <a:endParaRPr sz="1850" b="1">
              <a:solidFill>
                <a:schemeClr val="dk1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1300"/>
              </a:spcBef>
              <a:spcAft>
                <a:spcPts val="0"/>
              </a:spcAft>
              <a:buClr>
                <a:schemeClr val="dk2"/>
              </a:buClr>
              <a:buSzPct val="59459"/>
              <a:buFont typeface="Arial"/>
              <a:buNone/>
            </a:pPr>
            <a:r>
              <a:rPr lang="ru" sz="1850" b="1" dirty="0">
                <a:solidFill>
                  <a:srgbClr val="9800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Гнев – не </a:t>
            </a:r>
            <a:r>
              <a:rPr lang="ru" sz="1850" b="1" dirty="0" smtClean="0">
                <a:solidFill>
                  <a:srgbClr val="9800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самый лучший </a:t>
            </a:r>
            <a:r>
              <a:rPr lang="ru" sz="1850" b="1" dirty="0">
                <a:solidFill>
                  <a:srgbClr val="9800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способ выразить свое негодование. Он не только портит отношения с окружающими, но и подрывает здоровье. При сильном стрессе выделяется гормон стресса кортизол. Он негативно влияет на состояние сердечно-сосудистой системы, обмен веществ и иммунитет</a:t>
            </a:r>
            <a:endParaRPr sz="1850" b="1">
              <a:solidFill>
                <a:srgbClr val="980000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1300"/>
              </a:spcBef>
              <a:spcAft>
                <a:spcPts val="0"/>
              </a:spcAft>
              <a:buNone/>
            </a:pPr>
            <a:r>
              <a:rPr lang="ru" sz="1550" b="1" dirty="0">
                <a:solidFill>
                  <a:schemeClr val="dk1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Да – положительным </a:t>
            </a:r>
            <a:r>
              <a:rPr lang="ru" sz="1550" b="1" dirty="0" smtClean="0">
                <a:solidFill>
                  <a:schemeClr val="dk1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эмоциям!</a:t>
            </a:r>
            <a:r>
              <a:rPr lang="ru" sz="1796" b="1" dirty="0" smtClean="0">
                <a:solidFill>
                  <a:srgbClr val="9800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Умение </a:t>
            </a:r>
            <a:r>
              <a:rPr lang="ru" sz="1796" b="1" dirty="0">
                <a:solidFill>
                  <a:srgbClr val="9800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расслабляться и бороться со стрессами – необходимое условие для продления </a:t>
            </a:r>
            <a:r>
              <a:rPr lang="ru" sz="1796" b="1" dirty="0" smtClean="0">
                <a:solidFill>
                  <a:srgbClr val="9800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жизни</a:t>
            </a:r>
            <a:r>
              <a:rPr lang="ru" sz="1796" b="1" dirty="0">
                <a:solidFill>
                  <a:srgbClr val="9800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. Занимайтесь дыхательной гимнастикой, больше гуляйте и ищите лишний повод посмеяться. Положительные эмоции и душевное равновесие позволяют жить дольше и здоровее.</a:t>
            </a:r>
            <a:endParaRPr sz="1796" b="1">
              <a:solidFill>
                <a:srgbClr val="980000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1300"/>
              </a:spcBef>
              <a:spcAft>
                <a:spcPts val="1200"/>
              </a:spcAft>
              <a:buNone/>
            </a:pPr>
            <a:endParaRPr sz="3100" b="1">
              <a:solidFill>
                <a:srgbClr val="980000"/>
              </a:solidFill>
            </a:endParaRPr>
          </a:p>
        </p:txBody>
      </p:sp>
      <p:pic>
        <p:nvPicPr>
          <p:cNvPr id="86" name="Google Shape;8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91330" y="0"/>
            <a:ext cx="1552670" cy="1073017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75275" y="4043375"/>
            <a:ext cx="1468725" cy="1100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633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0000"/>
                </a:solidFill>
              </a:rPr>
              <a:t>ПРАВИЛО №4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93" name="Google Shape;93;p18"/>
          <p:cNvSpPr txBox="1">
            <a:spLocks noGrp="1"/>
          </p:cNvSpPr>
          <p:nvPr>
            <p:ph type="body" idx="1"/>
          </p:nvPr>
        </p:nvSpPr>
        <p:spPr>
          <a:xfrm>
            <a:off x="144875" y="633300"/>
            <a:ext cx="8999100" cy="444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 sz="1250" b="1" dirty="0">
                <a:solidFill>
                  <a:schemeClr val="dk1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Нет – недосыпу</a:t>
            </a:r>
            <a:endParaRPr sz="1250" b="1">
              <a:solidFill>
                <a:schemeClr val="dk1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13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 sz="1250" b="1" dirty="0">
                <a:solidFill>
                  <a:srgbClr val="9800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Качество сна значительно влияет на продолжительность жизни. У регулярно недосыпающих людей риск преждевременной смерти намного выше. Зато полноценный здоровый сон защищает от стресса, депрессии и болезней сердца.</a:t>
            </a:r>
            <a:endParaRPr sz="1250" b="1">
              <a:solidFill>
                <a:srgbClr val="980000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1300"/>
              </a:spcBef>
              <a:spcAft>
                <a:spcPts val="0"/>
              </a:spcAft>
              <a:buNone/>
            </a:pPr>
            <a:r>
              <a:rPr lang="ru" sz="1250" b="1" dirty="0">
                <a:solidFill>
                  <a:schemeClr val="dk1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Да – хорошему сну</a:t>
            </a:r>
            <a:endParaRPr sz="1250" b="1">
              <a:solidFill>
                <a:schemeClr val="dk1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1300"/>
              </a:spcBef>
              <a:spcAft>
                <a:spcPts val="0"/>
              </a:spcAft>
              <a:buNone/>
            </a:pPr>
            <a:r>
              <a:rPr lang="ru" sz="1250" b="1" dirty="0">
                <a:solidFill>
                  <a:srgbClr val="9800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Создайте себе идеальные условия для сна: задёрните шторы и проветрите спальню. Включите запись шума морских волн, воспользуйтесь берушами и маской для сна. От просмотра свежих сновидений не должно отвлекать ничего – особенно свечение монитора.</a:t>
            </a:r>
            <a:endParaRPr sz="1250" b="1">
              <a:solidFill>
                <a:srgbClr val="980000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13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endParaRPr sz="1050" b="1">
              <a:solidFill>
                <a:srgbClr val="980000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130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94" name="Google Shape;9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77625" y="3111672"/>
            <a:ext cx="2966375" cy="20318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9"/>
          <p:cNvSpPr txBox="1">
            <a:spLocks noGrp="1"/>
          </p:cNvSpPr>
          <p:nvPr>
            <p:ph type="title"/>
          </p:nvPr>
        </p:nvSpPr>
        <p:spPr>
          <a:xfrm>
            <a:off x="196625" y="64175"/>
            <a:ext cx="8682900" cy="74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9900"/>
                </a:solidFill>
              </a:rPr>
              <a:t>ПРАВИЛО №5</a:t>
            </a:r>
            <a:endParaRPr>
              <a:solidFill>
                <a:srgbClr val="FF9900"/>
              </a:solidFill>
            </a:endParaRPr>
          </a:p>
        </p:txBody>
      </p:sp>
      <p:sp>
        <p:nvSpPr>
          <p:cNvPr id="100" name="Google Shape;100;p19"/>
          <p:cNvSpPr txBox="1">
            <a:spLocks noGrp="1"/>
          </p:cNvSpPr>
          <p:nvPr>
            <p:ph type="body" idx="1"/>
          </p:nvPr>
        </p:nvSpPr>
        <p:spPr>
          <a:xfrm>
            <a:off x="149400" y="643725"/>
            <a:ext cx="8937000" cy="443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chemeClr val="dk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Пятое правило – закаляйтесь</a:t>
            </a:r>
            <a:r>
              <a:rPr lang="ru" b="1" dirty="0" smtClean="0">
                <a:solidFill>
                  <a:schemeClr val="dk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!                                                     </a:t>
            </a:r>
            <a:r>
              <a:rPr lang="ru" dirty="0" smtClean="0">
                <a:solidFill>
                  <a:schemeClr val="accent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" sz="2200" b="1" dirty="0">
                <a:solidFill>
                  <a:srgbClr val="980000"/>
                </a:solidFill>
                <a:highlight>
                  <a:srgbClr val="FFFFFF"/>
                </a:highlight>
                <a:latin typeface="Times New Roman" pitchFamily="18" charset="0"/>
                <a:ea typeface="Arial"/>
                <a:cs typeface="Times New Roman" pitchFamily="18" charset="0"/>
                <a:sym typeface="Arial"/>
              </a:rPr>
              <a:t>Закаливание укрепляет иммунитет. Необходимо гулять на свежем воздухе в любую погоду, даже в самую пасмурную и холодную. Не перегревайтесь и привыкните спать всегда с открытой форточкой. А еще обогатите свой рацион витамином С и бета-каротином.</a:t>
            </a:r>
            <a:endParaRPr sz="2200" b="1">
              <a:solidFill>
                <a:srgbClr val="980000"/>
              </a:solidFill>
              <a:highlight>
                <a:srgbClr val="FFFFFF"/>
              </a:highlight>
              <a:latin typeface="Times New Roman" pitchFamily="18" charset="0"/>
              <a:ea typeface="Arial"/>
              <a:cs typeface="Times New Roman" pitchFamily="18" charset="0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2000" b="1">
              <a:solidFill>
                <a:schemeClr val="dk1"/>
              </a:solidFill>
            </a:endParaRPr>
          </a:p>
        </p:txBody>
      </p:sp>
      <p:pic>
        <p:nvPicPr>
          <p:cNvPr id="101" name="Google Shape;10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73600" y="2743200"/>
            <a:ext cx="4470400" cy="240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>
            <a:spLocks noGrp="1"/>
          </p:cNvSpPr>
          <p:nvPr>
            <p:ph type="title"/>
          </p:nvPr>
        </p:nvSpPr>
        <p:spPr>
          <a:xfrm>
            <a:off x="311700" y="64175"/>
            <a:ext cx="8520600" cy="50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9900"/>
                </a:solidFill>
              </a:rPr>
              <a:t>ПРАВИЛО №6</a:t>
            </a:r>
            <a:endParaRPr>
              <a:solidFill>
                <a:srgbClr val="FF9900"/>
              </a:solidFill>
            </a:endParaRPr>
          </a:p>
        </p:txBody>
      </p:sp>
      <p:sp>
        <p:nvSpPr>
          <p:cNvPr id="107" name="Google Shape;107;p20"/>
          <p:cNvSpPr txBox="1">
            <a:spLocks noGrp="1"/>
          </p:cNvSpPr>
          <p:nvPr>
            <p:ph type="body" idx="1"/>
          </p:nvPr>
        </p:nvSpPr>
        <p:spPr>
          <a:xfrm>
            <a:off x="67350" y="571175"/>
            <a:ext cx="9009300" cy="449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 b="1" dirty="0">
                <a:solidFill>
                  <a:schemeClr val="dk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Шестое правило запрещает быть трудоголиком.</a:t>
            </a:r>
            <a:endParaRPr sz="1400" b="1">
              <a:solidFill>
                <a:schemeClr val="dk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400" dirty="0">
                <a:solidFill>
                  <a:schemeClr val="accent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" sz="1400" b="1" dirty="0">
                <a:solidFill>
                  <a:srgbClr val="98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Отказаться от лени не означает отдаваться работе, засиживаясь допоздна или брать работу на дом, с упорством и настойчивостью работать в саду  и дома до изнеможения.  Это может спровоцировать постоянное напряжение, которое вызывает выброс в кровь гормонов стресса. Адреналин и кортизол мешают нормальному сну.  Распределяйте физическую нагрузку равномерно в течении дня.</a:t>
            </a:r>
            <a:endParaRPr sz="1400" b="1">
              <a:solidFill>
                <a:srgbClr val="98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endParaRPr sz="1400" b="1">
              <a:solidFill>
                <a:srgbClr val="98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b="1">
              <a:solidFill>
                <a:srgbClr val="980000"/>
              </a:solidFill>
            </a:endParaRPr>
          </a:p>
        </p:txBody>
      </p:sp>
      <p:pic>
        <p:nvPicPr>
          <p:cNvPr id="108" name="Google Shape;10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0650" y="2432050"/>
            <a:ext cx="3953350" cy="2711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2255867"/>
            <a:ext cx="2424463" cy="20584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1"/>
          <p:cNvSpPr txBox="1">
            <a:spLocks noGrp="1"/>
          </p:cNvSpPr>
          <p:nvPr>
            <p:ph type="title"/>
          </p:nvPr>
        </p:nvSpPr>
        <p:spPr>
          <a:xfrm>
            <a:off x="311700" y="178000"/>
            <a:ext cx="8520600" cy="66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9900"/>
                </a:solidFill>
              </a:rPr>
              <a:t>ПРАВИЛО №7</a:t>
            </a:r>
            <a:endParaRPr>
              <a:solidFill>
                <a:srgbClr val="FF9900"/>
              </a:solidFill>
            </a:endParaRPr>
          </a:p>
        </p:txBody>
      </p:sp>
      <p:sp>
        <p:nvSpPr>
          <p:cNvPr id="115" name="Google Shape;115;p21"/>
          <p:cNvSpPr txBox="1">
            <a:spLocks noGrp="1"/>
          </p:cNvSpPr>
          <p:nvPr>
            <p:ph type="body" idx="1"/>
          </p:nvPr>
        </p:nvSpPr>
        <p:spPr>
          <a:xfrm>
            <a:off x="20700" y="726500"/>
            <a:ext cx="9102600" cy="434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b="1" dirty="0">
                <a:solidFill>
                  <a:schemeClr val="dk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Седьмое правило – заботьтесь о своём сердце. </a:t>
            </a:r>
            <a:endParaRPr sz="1800" b="1">
              <a:solidFill>
                <a:schemeClr val="dk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800" b="1" dirty="0">
                <a:solidFill>
                  <a:schemeClr val="accent2">
                    <a:lumMod val="50000"/>
                  </a:schemeClr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И для профилактики сердечных заболеваний важным является правильное питание. После тридцати лет стоит вделать для себя обязательной ежегодную проверку – электрокардиограмму. Это обязательно, независимо от того, беспокоит ли вас сердце. В нашей жизни полно стрессов и неприятных ситуаций, которые могут в любой момент отразиться на здоровье.</a:t>
            </a:r>
            <a:endParaRPr sz="1800" b="1">
              <a:solidFill>
                <a:schemeClr val="accent2">
                  <a:lumMod val="50000"/>
                </a:schemeClr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1400" b="1">
              <a:solidFill>
                <a:srgbClr val="FF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6" name="Google Shape;116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83500" y="2807700"/>
            <a:ext cx="4760500" cy="2335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2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86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9900"/>
                </a:solidFill>
              </a:rPr>
              <a:t>ПРАВИЛО №8</a:t>
            </a:r>
            <a:endParaRPr>
              <a:solidFill>
                <a:srgbClr val="FF9900"/>
              </a:solidFill>
            </a:endParaRPr>
          </a:p>
        </p:txBody>
      </p:sp>
      <p:sp>
        <p:nvSpPr>
          <p:cNvPr id="122" name="Google Shape;122;p22"/>
          <p:cNvSpPr txBox="1">
            <a:spLocks noGrp="1"/>
          </p:cNvSpPr>
          <p:nvPr>
            <p:ph type="body" idx="1"/>
          </p:nvPr>
        </p:nvSpPr>
        <p:spPr>
          <a:xfrm>
            <a:off x="56375" y="923150"/>
            <a:ext cx="9144000" cy="409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b="1" dirty="0">
                <a:solidFill>
                  <a:schemeClr val="accent2">
                    <a:lumMod val="50000"/>
                  </a:schemeClr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Восьмое правило – регулярно посещать врача.</a:t>
            </a:r>
            <a:endParaRPr sz="1600" b="1">
              <a:solidFill>
                <a:schemeClr val="accent2">
                  <a:lumMod val="50000"/>
                </a:schemeClr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600" dirty="0">
                <a:solidFill>
                  <a:schemeClr val="accent2">
                    <a:lumMod val="50000"/>
                  </a:schemeClr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" sz="1600" b="1" dirty="0">
                <a:solidFill>
                  <a:schemeClr val="accent2">
                    <a:lumMod val="50000"/>
                  </a:schemeClr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Ведь большинство болезней излечимы, если их вовремя диагностировать. Во избежание необратимых последствий нужно не лениться время от времени сдавать необходимые анализы, измерять артериальное давление и делать флюорографию. Женщинам необходимо регулярно обследоваться у гинеколога и маммолога. Именно поэтому чрезвычайно важно регулярно проходить диспансерное обследование или профилактический осмотр.</a:t>
            </a:r>
            <a:endParaRPr sz="1600" b="1">
              <a:solidFill>
                <a:schemeClr val="accent2">
                  <a:lumMod val="50000"/>
                </a:schemeClr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1600" b="1">
              <a:solidFill>
                <a:srgbClr val="FF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3" name="Google Shape;123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00225" y="3051450"/>
            <a:ext cx="3143775" cy="2092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3"/>
          <p:cNvSpPr txBox="1">
            <a:spLocks noGrp="1"/>
          </p:cNvSpPr>
          <p:nvPr>
            <p:ph type="title"/>
          </p:nvPr>
        </p:nvSpPr>
        <p:spPr>
          <a:xfrm>
            <a:off x="134550" y="136600"/>
            <a:ext cx="8697900" cy="60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9900"/>
                </a:solidFill>
              </a:rPr>
              <a:t>ПРАВИЛО №9</a:t>
            </a:r>
            <a:endParaRPr>
              <a:solidFill>
                <a:srgbClr val="FF9900"/>
              </a:solidFill>
            </a:endParaRPr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1"/>
          </p:nvPr>
        </p:nvSpPr>
        <p:spPr>
          <a:xfrm>
            <a:off x="134400" y="773084"/>
            <a:ext cx="8879700" cy="415519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dirty="0">
                <a:solidFill>
                  <a:schemeClr val="dk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Девятое правило-активная умственная работоспособность.</a:t>
            </a:r>
            <a:endParaRPr sz="1200">
              <a:solidFill>
                <a:srgbClr val="1F1F1F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 sz="1400" b="1" dirty="0">
                <a:solidFill>
                  <a:schemeClr val="accent2">
                    <a:lumMod val="50000"/>
                  </a:schemeClr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Для улучшения памяти у пожилых людей рекомендуются регулярные умственные упражнения, такие как разгадывание кроссвордов и головоломок, освоение новых навыков (иностранный язык, музыкальные инструменты), решение логических задач, игры на запоминание (шахматы, карточные игры) и использование мнемотехник. Также полезны физическая активность, здоровый образ жизни, социальное общение и занятия, стимулирующие мелкую моторику и концентрацию внимания. </a:t>
            </a:r>
            <a:endParaRPr sz="1400" b="1">
              <a:solidFill>
                <a:schemeClr val="accent2">
                  <a:lumMod val="50000"/>
                </a:schemeClr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50000"/>
              </a:lnSpc>
              <a:spcBef>
                <a:spcPts val="15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endParaRPr sz="1400" b="1">
              <a:solidFill>
                <a:srgbClr val="FF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80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30" name="Google Shape;130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815272"/>
            <a:ext cx="3028950" cy="151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38900" y="3457575"/>
            <a:ext cx="2705100" cy="1685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22320" y="2429722"/>
            <a:ext cx="1743075" cy="2197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4"/>
          <p:cNvSpPr txBox="1">
            <a:spLocks noGrp="1"/>
          </p:cNvSpPr>
          <p:nvPr>
            <p:ph type="title"/>
          </p:nvPr>
        </p:nvSpPr>
        <p:spPr>
          <a:xfrm>
            <a:off x="103500" y="0"/>
            <a:ext cx="8728800" cy="61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9900"/>
                </a:solidFill>
              </a:rPr>
              <a:t>ПРАВИЛО №10</a:t>
            </a:r>
            <a:endParaRPr>
              <a:solidFill>
                <a:srgbClr val="FF9900"/>
              </a:solidFill>
            </a:endParaRPr>
          </a:p>
        </p:txBody>
      </p:sp>
      <p:sp>
        <p:nvSpPr>
          <p:cNvPr id="138" name="Google Shape;138;p24"/>
          <p:cNvSpPr txBox="1">
            <a:spLocks noGrp="1"/>
          </p:cNvSpPr>
          <p:nvPr>
            <p:ph type="body" idx="1"/>
          </p:nvPr>
        </p:nvSpPr>
        <p:spPr>
          <a:xfrm>
            <a:off x="0" y="612600"/>
            <a:ext cx="8936400" cy="376820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dirty="0">
                <a:solidFill>
                  <a:schemeClr val="dk1"/>
                </a:solidFill>
              </a:rPr>
              <a:t>ЗАНЯТИЯ </a:t>
            </a:r>
            <a:r>
              <a:rPr lang="ru" sz="2000" b="1" dirty="0" smtClean="0">
                <a:solidFill>
                  <a:schemeClr val="dk1"/>
                </a:solidFill>
              </a:rPr>
              <a:t>ТВОРЧЕСТВОМ   </a:t>
            </a:r>
            <a:r>
              <a:rPr lang="ru" sz="1400" b="1" dirty="0" smtClean="0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Творческая </a:t>
            </a:r>
            <a:r>
              <a:rPr lang="ru" sz="1400" b="1" dirty="0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деятельность в пожилом и старшем возрасте полезна для психического и физического здоровья, социальной адаптации и самореализации пожилых людей. Она улучшает когнитивные функции, снижает тревожность, развивает мелкую моторику, помогает справиться с негативными эмоциями и предотвратить деменцию. </a:t>
            </a:r>
            <a:endParaRPr sz="1400" b="1">
              <a:solidFill>
                <a:srgbClr val="FF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r>
              <a:rPr lang="ru" sz="1400" b="1" dirty="0">
                <a:solidFill>
                  <a:srgbClr val="783F04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Ученые давно выяснили, что творческая активность дарит пожилым людям самое важное – жизненные силы и желание жить. Для человека, занимающегося любимым делом, не существует возраста. Увлечение интересным занятием помогает пожилым людям с пользой проводить время, не думать о плохом и – главное – сохранять на достойном уровне интеллектуальную и физическую форму. А потому специалисты сходятся во мнении, что творчество является одним из секретов долгой жизни.</a:t>
            </a:r>
            <a:endParaRPr sz="1400" b="1">
              <a:solidFill>
                <a:srgbClr val="783F04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400" b="1" dirty="0">
                <a:solidFill>
                  <a:srgbClr val="980000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Виды творческой деятельности: лепка, вышивание, оригами, рисование, бисероплетение, посещение творческих обьединений, кружков, пение, танцы…..</a:t>
            </a:r>
            <a:endParaRPr sz="1400" b="1">
              <a:solidFill>
                <a:srgbClr val="980000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3178625" cy="19810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17178" y="2967644"/>
            <a:ext cx="2626822" cy="21758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066875" y="2164357"/>
            <a:ext cx="3284049" cy="229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2351107"/>
            <a:ext cx="2987813" cy="1981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350924" y="-1"/>
            <a:ext cx="2793076" cy="21613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6"/>
          <p:cNvSpPr txBox="1">
            <a:spLocks noGrp="1"/>
          </p:cNvSpPr>
          <p:nvPr>
            <p:ph type="title"/>
          </p:nvPr>
        </p:nvSpPr>
        <p:spPr>
          <a:xfrm>
            <a:off x="0" y="74525"/>
            <a:ext cx="9086400" cy="48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9900"/>
                </a:solidFill>
              </a:rPr>
              <a:t>ПРАВИЛО №11</a:t>
            </a:r>
            <a:endParaRPr>
              <a:solidFill>
                <a:srgbClr val="FF9900"/>
              </a:solidFill>
            </a:endParaRPr>
          </a:p>
        </p:txBody>
      </p:sp>
      <p:sp>
        <p:nvSpPr>
          <p:cNvPr id="155" name="Google Shape;155;p26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9086400" cy="50835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just" rtl="0">
              <a:spcBef>
                <a:spcPts val="29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 sz="185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               Социальная </a:t>
            </a:r>
            <a:r>
              <a:rPr lang="ru" sz="185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активность</a:t>
            </a:r>
            <a:endParaRPr sz="185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 sz="1350" b="1" dirty="0">
                <a:solidFill>
                  <a:schemeClr val="accent2">
                    <a:lumMod val="50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Долгожители, как правило, ведут насыщенную и активную социальную жизнь, которая помогает им поддерживать эмоциональное и физическое здоровье. Важную роль в этом процессе играет наличие поддержки со стороны близких и друзей, которые создают атмосферу заботы и участия, необходимую для ощущения счастья и удовлетворенности. Чтобы сохранять жизненную энергию и оптимизм, старайтесь наполнять свое свободное время интересными и полезными занятиями, будь то хобби, волонтерская деятельность или встречи с друзьями. Активное участие в социальной жизни и регулярное взаимодействие с окружающими людьми способствуют укреплению связей, поддержанию ясности ума и эмоционального равновесия, что в конечном итоге помогает вам оставаться молодым душой и поддерживать высокое качество жизни.</a:t>
            </a:r>
            <a:endParaRPr sz="1350" b="1">
              <a:solidFill>
                <a:schemeClr val="accent2">
                  <a:lumMod val="50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b="1">
              <a:solidFill>
                <a:srgbClr val="FF0000"/>
              </a:solidFill>
            </a:endParaRPr>
          </a:p>
        </p:txBody>
      </p:sp>
      <p:pic>
        <p:nvPicPr>
          <p:cNvPr id="156" name="Google Shape;156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96075" y="3276600"/>
            <a:ext cx="2447925" cy="1866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2840173"/>
            <a:ext cx="3028950" cy="1514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7"/>
          <p:cNvSpPr txBox="1">
            <a:spLocks noGrp="1"/>
          </p:cNvSpPr>
          <p:nvPr>
            <p:ph type="title"/>
          </p:nvPr>
        </p:nvSpPr>
        <p:spPr>
          <a:xfrm>
            <a:off x="311700" y="196650"/>
            <a:ext cx="8520600" cy="62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solidFill>
                  <a:srgbClr val="FF9900"/>
                </a:solidFill>
                <a:latin typeface="Times New Roman" pitchFamily="18" charset="0"/>
                <a:cs typeface="Times New Roman" pitchFamily="18" charset="0"/>
              </a:rPr>
              <a:t>ПРАВИЛО</a:t>
            </a:r>
            <a:r>
              <a:rPr lang="ru" dirty="0">
                <a:solidFill>
                  <a:srgbClr val="FF9900"/>
                </a:solidFill>
              </a:rPr>
              <a:t> №12</a:t>
            </a:r>
            <a:endParaRPr>
              <a:solidFill>
                <a:srgbClr val="FF9900"/>
              </a:solidFill>
            </a:endParaRPr>
          </a:p>
        </p:txBody>
      </p:sp>
      <p:sp>
        <p:nvSpPr>
          <p:cNvPr id="163" name="Google Shape;163;p27"/>
          <p:cNvSpPr txBox="1">
            <a:spLocks noGrp="1"/>
          </p:cNvSpPr>
          <p:nvPr>
            <p:ph type="body" idx="1"/>
          </p:nvPr>
        </p:nvSpPr>
        <p:spPr>
          <a:xfrm>
            <a:off x="0" y="714894"/>
            <a:ext cx="9045000" cy="442860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7500" lnSpcReduction="20000"/>
          </a:bodyPr>
          <a:lstStyle/>
          <a:p>
            <a:pPr marL="190500" marR="190500" lvl="0" indent="0" algn="l" rtl="0">
              <a:lnSpc>
                <a:spcPct val="12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СОБЛЮДЕНИЕ РЕЖИМА ДНЯ.</a:t>
            </a:r>
            <a:endParaRPr sz="21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90500" marR="190500" lvl="0" indent="0" algn="l" rtl="0">
              <a:lnSpc>
                <a:spcPct val="12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Почему это так важно в пожилом возрасте</a:t>
            </a:r>
            <a:r>
              <a:rPr lang="ru" sz="210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2607" b="1">
              <a:solidFill>
                <a:srgbClr val="98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90500" marR="190500" lvl="0" indent="0" algn="just" rtl="0">
              <a:lnSpc>
                <a:spcPct val="15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59229"/>
              <a:buFont typeface="Arial"/>
              <a:buNone/>
            </a:pPr>
            <a:r>
              <a:rPr lang="ru" sz="1857" b="1" dirty="0" smtClean="0">
                <a:solidFill>
                  <a:srgbClr val="980000"/>
                </a:solidFill>
                <a:latin typeface="Times New Roman" pitchFamily="18" charset="0"/>
                <a:ea typeface="Arial"/>
                <a:cs typeface="Times New Roman" pitchFamily="18" charset="0"/>
                <a:sym typeface="Arial"/>
              </a:rPr>
              <a:t>               Режим </a:t>
            </a:r>
            <a:r>
              <a:rPr lang="ru" sz="1857" b="1" dirty="0">
                <a:solidFill>
                  <a:srgbClr val="980000"/>
                </a:solidFill>
                <a:latin typeface="Times New Roman" pitchFamily="18" charset="0"/>
                <a:ea typeface="Arial"/>
                <a:cs typeface="Times New Roman" pitchFamily="18" charset="0"/>
                <a:sym typeface="Arial"/>
              </a:rPr>
              <a:t>дня играет ключевую роль в адаптации организма к возрастным изменениям. Правильно выстроенный распорядок оказывает положительное влияние на все аспекты здоровья: физический, психический и эмоциональный</a:t>
            </a:r>
            <a:r>
              <a:rPr lang="ru" sz="1857" b="1" dirty="0" smtClean="0">
                <a:solidFill>
                  <a:srgbClr val="980000"/>
                </a:solidFill>
                <a:latin typeface="Times New Roman" pitchFamily="18" charset="0"/>
                <a:ea typeface="Arial"/>
                <a:cs typeface="Times New Roman" pitchFamily="18" charset="0"/>
                <a:sym typeface="Arial"/>
              </a:rPr>
              <a:t>. </a:t>
            </a:r>
          </a:p>
          <a:p>
            <a:pPr marL="190500" marR="190500" lvl="0" indent="0" algn="just" rtl="0">
              <a:lnSpc>
                <a:spcPct val="15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59229"/>
              <a:buFont typeface="Arial"/>
              <a:buNone/>
            </a:pPr>
            <a:r>
              <a:rPr lang="ru" sz="1857" b="1" dirty="0" smtClean="0">
                <a:solidFill>
                  <a:srgbClr val="980000"/>
                </a:solidFill>
                <a:latin typeface="Times New Roman" pitchFamily="18" charset="0"/>
                <a:ea typeface="Arial"/>
                <a:cs typeface="Times New Roman" pitchFamily="18" charset="0"/>
                <a:sym typeface="Arial"/>
              </a:rPr>
              <a:t>Регулярный </a:t>
            </a:r>
            <a:r>
              <a:rPr lang="ru" sz="1857" b="1" dirty="0">
                <a:solidFill>
                  <a:srgbClr val="980000"/>
                </a:solidFill>
                <a:latin typeface="Times New Roman" pitchFamily="18" charset="0"/>
                <a:ea typeface="Arial"/>
                <a:cs typeface="Times New Roman" pitchFamily="18" charset="0"/>
                <a:sym typeface="Arial"/>
              </a:rPr>
              <a:t>сон, режим питания и умеренная физическая активность способствуют укреплению иммунитета, поддержанию когнитивных функций, улучшению настроения и общего самочувствия.</a:t>
            </a:r>
            <a:endParaRPr sz="1857" b="1">
              <a:solidFill>
                <a:srgbClr val="980000"/>
              </a:solidFill>
              <a:latin typeface="Times New Roman" pitchFamily="18" charset="0"/>
              <a:ea typeface="Arial"/>
              <a:cs typeface="Times New Roman" pitchFamily="18" charset="0"/>
              <a:sym typeface="Arial"/>
            </a:endParaRPr>
          </a:p>
          <a:p>
            <a:pPr marL="190500" marR="190500" lvl="0" indent="0" algn="just" rtl="0">
              <a:lnSpc>
                <a:spcPct val="15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59229"/>
              <a:buFont typeface="Arial"/>
              <a:buNone/>
            </a:pPr>
            <a:r>
              <a:rPr lang="ru" sz="1857" b="1" dirty="0">
                <a:solidFill>
                  <a:srgbClr val="980000"/>
                </a:solidFill>
                <a:latin typeface="Times New Roman" pitchFamily="18" charset="0"/>
                <a:ea typeface="Arial"/>
                <a:cs typeface="Times New Roman" pitchFamily="18" charset="0"/>
                <a:sym typeface="Arial"/>
              </a:rPr>
              <a:t>Отсутствие режима, напротив, может привести к нарушениям сна, ухудшению аппетита, снижению активности, развитию депрессии и обострению хронических заболеваний.</a:t>
            </a:r>
            <a:endParaRPr sz="1857" b="1">
              <a:solidFill>
                <a:srgbClr val="980000"/>
              </a:solidFill>
              <a:latin typeface="Times New Roman" pitchFamily="18" charset="0"/>
              <a:ea typeface="Arial"/>
              <a:cs typeface="Times New Roman" pitchFamily="18" charset="0"/>
              <a:sym typeface="Arial"/>
            </a:endParaRPr>
          </a:p>
          <a:p>
            <a:pPr marL="190500" marR="190500" lvl="0" indent="0" algn="just" rtl="0">
              <a:lnSpc>
                <a:spcPct val="15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59229"/>
              <a:buFont typeface="Arial"/>
              <a:buNone/>
            </a:pPr>
            <a:r>
              <a:rPr lang="ru" sz="1857" b="1" dirty="0">
                <a:solidFill>
                  <a:srgbClr val="980000"/>
                </a:solidFill>
                <a:latin typeface="Times New Roman" pitchFamily="18" charset="0"/>
                <a:ea typeface="Arial"/>
                <a:cs typeface="Times New Roman" pitchFamily="18" charset="0"/>
                <a:sym typeface="Arial"/>
              </a:rPr>
              <a:t>Правильный распорядок дня пожилого человека также способствует нормализации биологических ритмов. Придерживаясь определенного времени для подъема и отхода ко сну, пожилой человек может значительно улучшить качество ночного отдыха и поддерживать оптимальный уровень энергии на протяжении всего дня.</a:t>
            </a:r>
            <a:endParaRPr sz="1857" b="1">
              <a:solidFill>
                <a:srgbClr val="980000"/>
              </a:solidFill>
              <a:latin typeface="Times New Roman" pitchFamily="18" charset="0"/>
              <a:ea typeface="Arial"/>
              <a:cs typeface="Times New Roman" pitchFamily="18" charset="0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307" b="1">
              <a:solidFill>
                <a:srgbClr val="9800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8"/>
          <p:cNvSpPr txBox="1">
            <a:spLocks noGrp="1"/>
          </p:cNvSpPr>
          <p:nvPr>
            <p:ph type="title"/>
          </p:nvPr>
        </p:nvSpPr>
        <p:spPr>
          <a:xfrm>
            <a:off x="311700" y="95200"/>
            <a:ext cx="8520600" cy="61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solidFill>
                  <a:srgbClr val="FF0000"/>
                </a:solidFill>
              </a:rPr>
              <a:t>ИНТЕРЕСНЫЙ ФАКТ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169" name="Google Shape;169;p28"/>
          <p:cNvSpPr txBox="1">
            <a:spLocks noGrp="1"/>
          </p:cNvSpPr>
          <p:nvPr>
            <p:ph type="body" idx="1"/>
          </p:nvPr>
        </p:nvSpPr>
        <p:spPr>
          <a:xfrm>
            <a:off x="0" y="656705"/>
            <a:ext cx="9070200" cy="45613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6666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 b="1" dirty="0">
                <a:solidFill>
                  <a:srgbClr val="1C1C1C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Старейший человек всех времен Жанна Луиза Кальман — умерла в возрасте 122 лет</a:t>
            </a:r>
            <a:endParaRPr b="1">
              <a:solidFill>
                <a:srgbClr val="1C1C1C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4423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 sz="1300" i="1" dirty="0">
                <a:solidFill>
                  <a:srgbClr val="1C1C1C"/>
                </a:solidFill>
                <a:highlight>
                  <a:srgbClr val="FFFFFF"/>
                </a:highlight>
                <a:latin typeface="Times New Roman" pitchFamily="18" charset="0"/>
                <a:ea typeface="Arial"/>
                <a:cs typeface="Times New Roman" pitchFamily="18" charset="0"/>
                <a:sym typeface="Arial"/>
              </a:rPr>
              <a:t>Секрет долголетия в любви к портвейну, обилии оливкового масла в рационе и чувстве юмора</a:t>
            </a:r>
            <a:endParaRPr sz="1000">
              <a:solidFill>
                <a:srgbClr val="1C1C1C"/>
              </a:solidFill>
              <a:highlight>
                <a:srgbClr val="FFFFFF"/>
              </a:highlight>
              <a:latin typeface="Times New Roman" pitchFamily="18" charset="0"/>
              <a:ea typeface="Arial"/>
              <a:cs typeface="Times New Roman" pitchFamily="18" charset="0"/>
              <a:sym typeface="Arial"/>
            </a:endParaRPr>
          </a:p>
          <a:p>
            <a:pPr marL="0" lvl="0" indent="0" algn="l" rtl="0">
              <a:lnSpc>
                <a:spcPct val="14423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 sz="1300" dirty="0">
                <a:solidFill>
                  <a:srgbClr val="1C1C1C"/>
                </a:solidFill>
                <a:highlight>
                  <a:srgbClr val="FFFFFF"/>
                </a:highlight>
                <a:latin typeface="Times New Roman" pitchFamily="18" charset="0"/>
                <a:ea typeface="Arial"/>
                <a:cs typeface="Times New Roman" pitchFamily="18" charset="0"/>
                <a:sym typeface="Arial"/>
              </a:rPr>
              <a:t>Старейшим человеком всех времен, чей возраст был официально верифицирован различными организациями, </a:t>
            </a:r>
            <a:r>
              <a:rPr lang="ru" sz="1300" u="sng" dirty="0">
                <a:solidFill>
                  <a:srgbClr val="1C1C1C"/>
                </a:solidFill>
                <a:highlight>
                  <a:srgbClr val="FFFFFF"/>
                </a:highlight>
                <a:latin typeface="Times New Roman" pitchFamily="18" charset="0"/>
                <a:ea typeface="Arial"/>
                <a:cs typeface="Times New Roman" pitchFamily="18" charset="0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считается</a:t>
            </a:r>
            <a:r>
              <a:rPr lang="ru" sz="1300" dirty="0">
                <a:solidFill>
                  <a:srgbClr val="1C1C1C"/>
                </a:solidFill>
                <a:highlight>
                  <a:srgbClr val="FFFFFF"/>
                </a:highlight>
                <a:latin typeface="Times New Roman" pitchFamily="18" charset="0"/>
                <a:ea typeface="Arial"/>
                <a:cs typeface="Times New Roman" pitchFamily="18" charset="0"/>
                <a:sym typeface="Arial"/>
              </a:rPr>
              <a:t> Жанна Луиза Кальман. Рекордсменка </a:t>
            </a:r>
            <a:r>
              <a:rPr lang="ru" sz="1300" u="sng" dirty="0">
                <a:solidFill>
                  <a:srgbClr val="1C1C1C"/>
                </a:solidFill>
                <a:highlight>
                  <a:srgbClr val="FFFFFF"/>
                </a:highlight>
                <a:latin typeface="Times New Roman" pitchFamily="18" charset="0"/>
                <a:ea typeface="Arial"/>
                <a:cs typeface="Times New Roman" pitchFamily="18" charset="0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родилась</a:t>
            </a:r>
            <a:r>
              <a:rPr lang="ru" sz="1300" dirty="0">
                <a:solidFill>
                  <a:srgbClr val="1C1C1C"/>
                </a:solidFill>
                <a:highlight>
                  <a:srgbClr val="FFFFFF"/>
                </a:highlight>
                <a:latin typeface="Times New Roman" pitchFamily="18" charset="0"/>
                <a:ea typeface="Arial"/>
                <a:cs typeface="Times New Roman" pitchFamily="18" charset="0"/>
                <a:sym typeface="Arial"/>
              </a:rPr>
              <a:t> 21 февраля 1875 года во французском Арле. В 85 лет она начала брать уроки фехтования. В 100 лет она все еще ездила на велосипеде. Она пережила своего мужа Фернана Кальмана, который умер в 1942 году, за четыре года до 50-й годовщины их свадьбы. Она также пережила своего единственного ребенка, дочь, которая умерла в 1934 году, и своего единственного внука, который скончался в 1963 году.</a:t>
            </a:r>
            <a:endParaRPr sz="1300">
              <a:solidFill>
                <a:srgbClr val="1C1C1C"/>
              </a:solidFill>
              <a:highlight>
                <a:srgbClr val="FFFFFF"/>
              </a:highlight>
              <a:latin typeface="Times New Roman" pitchFamily="18" charset="0"/>
              <a:ea typeface="Arial"/>
              <a:cs typeface="Times New Roman" pitchFamily="18" charset="0"/>
              <a:sym typeface="Arial"/>
            </a:endParaRPr>
          </a:p>
          <a:p>
            <a:pPr marL="0" lvl="0" indent="0" algn="l" rtl="0">
              <a:lnSpc>
                <a:spcPct val="14423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 sz="1300" dirty="0">
                <a:solidFill>
                  <a:srgbClr val="1C1C1C"/>
                </a:solidFill>
                <a:highlight>
                  <a:srgbClr val="FFFFFF"/>
                </a:highlight>
                <a:latin typeface="Times New Roman" pitchFamily="18" charset="0"/>
                <a:ea typeface="Arial"/>
                <a:cs typeface="Times New Roman" pitchFamily="18" charset="0"/>
                <a:sym typeface="Arial"/>
              </a:rPr>
              <a:t>Причинами своего долголетия Кальман называла любовь к портвейну, обилие оливкового масла в ее рационе и чувство юмора. Жанна Кальман прожила до 1997 года, умерла в возрасте 122 лет 164 дней «от естественных причин».</a:t>
            </a:r>
            <a:endParaRPr sz="1300">
              <a:solidFill>
                <a:srgbClr val="1C1C1C"/>
              </a:solidFill>
              <a:highlight>
                <a:srgbClr val="FFFFFF"/>
              </a:highlight>
              <a:latin typeface="Times New Roman" pitchFamily="18" charset="0"/>
              <a:ea typeface="Arial"/>
              <a:cs typeface="Times New Roman" pitchFamily="18" charset="0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9"/>
          <p:cNvSpPr txBox="1">
            <a:spLocks noGrp="1"/>
          </p:cNvSpPr>
          <p:nvPr>
            <p:ph type="title"/>
          </p:nvPr>
        </p:nvSpPr>
        <p:spPr>
          <a:xfrm>
            <a:off x="311700" y="95200"/>
            <a:ext cx="8520600" cy="67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9900"/>
                </a:solidFill>
              </a:rPr>
              <a:t>А знаете ли вы?</a:t>
            </a:r>
            <a:endParaRPr>
              <a:solidFill>
                <a:srgbClr val="FF9900"/>
              </a:solidFill>
            </a:endParaRPr>
          </a:p>
        </p:txBody>
      </p:sp>
      <p:sp>
        <p:nvSpPr>
          <p:cNvPr id="175" name="Google Shape;175;p29"/>
          <p:cNvSpPr txBox="1">
            <a:spLocks noGrp="1"/>
          </p:cNvSpPr>
          <p:nvPr>
            <p:ph type="body" idx="1"/>
          </p:nvPr>
        </p:nvSpPr>
        <p:spPr>
          <a:xfrm>
            <a:off x="0" y="631767"/>
            <a:ext cx="9024300" cy="451148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CC4125"/>
              </a:buClr>
              <a:buSzPts val="2400"/>
              <a:buChar char="●"/>
            </a:pPr>
            <a:r>
              <a:rPr lang="ru" sz="2400" b="1" dirty="0">
                <a:solidFill>
                  <a:srgbClr val="CC4125"/>
                </a:solidFill>
              </a:rPr>
              <a:t>Человеческое сердце имеет потенциал как минимум 300 лет,легкие-200 лет и приемущественно столько же лет внутренние органы. Средняя продолжительность жизни человека должна составлять как минимум 150 лет.</a:t>
            </a:r>
            <a:endParaRPr sz="2400" b="1">
              <a:solidFill>
                <a:srgbClr val="CC412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1950" i="1">
              <a:solidFill>
                <a:srgbClr val="78696E"/>
              </a:solidFill>
              <a:highlight>
                <a:srgbClr val="F5F2F2"/>
              </a:highlight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8100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</a:pPr>
            <a:r>
              <a:rPr lang="ru" sz="1950" b="1" i="1" dirty="0">
                <a:solidFill>
                  <a:schemeClr val="dk1"/>
                </a:solidFill>
                <a:highlight>
                  <a:srgbClr val="F5F2F2"/>
                </a:highlight>
                <a:latin typeface="Merriweather"/>
                <a:ea typeface="Merriweather"/>
                <a:cs typeface="Merriweather"/>
                <a:sym typeface="Merriweather"/>
              </a:rPr>
              <a:t>С гимнастикой дружи, всегда веселым будь,</a:t>
            </a:r>
            <a:endParaRPr sz="1950" b="1" i="1">
              <a:solidFill>
                <a:schemeClr val="dk1"/>
              </a:solidFill>
              <a:highlight>
                <a:srgbClr val="F5F2F2"/>
              </a:highlight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</a:pPr>
            <a:r>
              <a:rPr lang="ru" sz="1950" b="1" i="1" dirty="0">
                <a:solidFill>
                  <a:schemeClr val="dk1"/>
                </a:solidFill>
                <a:highlight>
                  <a:srgbClr val="F5F2F2"/>
                </a:highlight>
                <a:latin typeface="Merriweather"/>
                <a:ea typeface="Merriweather"/>
                <a:cs typeface="Merriweather"/>
                <a:sym typeface="Merriweather"/>
              </a:rPr>
              <a:t>И проживешь сто лет, а может быть, и боле.</a:t>
            </a:r>
            <a:endParaRPr sz="1950" b="1" i="1">
              <a:solidFill>
                <a:schemeClr val="dk1"/>
              </a:solidFill>
              <a:highlight>
                <a:srgbClr val="F5F2F2"/>
              </a:highlight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</a:pPr>
            <a:r>
              <a:rPr lang="ru" sz="1950" b="1" i="1" dirty="0">
                <a:solidFill>
                  <a:schemeClr val="dk1"/>
                </a:solidFill>
                <a:highlight>
                  <a:srgbClr val="F5F2F2"/>
                </a:highlight>
                <a:latin typeface="Merriweather"/>
                <a:ea typeface="Merriweather"/>
                <a:cs typeface="Merriweather"/>
                <a:sym typeface="Merriweather"/>
              </a:rPr>
              <a:t>Микстуры, порошки — к здоровью ложный путь.</a:t>
            </a:r>
            <a:endParaRPr sz="1950" b="1" i="1">
              <a:solidFill>
                <a:schemeClr val="dk1"/>
              </a:solidFill>
              <a:highlight>
                <a:srgbClr val="F5F2F2"/>
              </a:highlight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CC4125"/>
              </a:buClr>
              <a:buSzPts val="1800"/>
              <a:buChar char="●"/>
            </a:pPr>
            <a:r>
              <a:rPr lang="ru" sz="1950" b="1" i="1" dirty="0">
                <a:solidFill>
                  <a:schemeClr val="dk1"/>
                </a:solidFill>
                <a:highlight>
                  <a:srgbClr val="F5F2F2"/>
                </a:highlight>
                <a:latin typeface="Merriweather"/>
                <a:ea typeface="Merriweather"/>
                <a:cs typeface="Merriweather"/>
                <a:sym typeface="Merriweather"/>
              </a:rPr>
              <a:t>Природою лечись — в саду и в чистом поле</a:t>
            </a:r>
            <a:r>
              <a:rPr lang="ru" sz="1950" i="1" dirty="0">
                <a:solidFill>
                  <a:srgbClr val="78696E"/>
                </a:solidFill>
                <a:highlight>
                  <a:srgbClr val="F5F2F2"/>
                </a:highlight>
                <a:latin typeface="Merriweather"/>
                <a:ea typeface="Merriweather"/>
                <a:cs typeface="Merriweather"/>
                <a:sym typeface="Merriweather"/>
              </a:rPr>
              <a:t>.</a:t>
            </a:r>
            <a:r>
              <a:rPr lang="ru" sz="2400" b="1" dirty="0">
                <a:solidFill>
                  <a:srgbClr val="CC4125"/>
                </a:solidFill>
              </a:rPr>
              <a:t> (Авиценна)</a:t>
            </a:r>
            <a:endParaRPr sz="2400" b="1">
              <a:solidFill>
                <a:srgbClr val="CC4125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2263" y="0"/>
            <a:ext cx="8345978" cy="44223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3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0000"/>
                </a:solidFill>
              </a:rPr>
              <a:t>ЛИТЕРАТУРА: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188" name="Google Shape;188;p31"/>
          <p:cNvSpPr txBox="1">
            <a:spLocks noGrp="1"/>
          </p:cNvSpPr>
          <p:nvPr>
            <p:ph type="body" idx="1"/>
          </p:nvPr>
        </p:nvSpPr>
        <p:spPr>
          <a:xfrm>
            <a:off x="311700" y="1068425"/>
            <a:ext cx="8520600" cy="35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ru" b="1" dirty="0">
                <a:solidFill>
                  <a:schemeClr val="accent2">
                    <a:lumMod val="50000"/>
                  </a:schemeClr>
                </a:solidFill>
              </a:rPr>
              <a:t>Сайт медицинской профилактики.https:</a:t>
            </a:r>
            <a:r>
              <a:rPr lang="ru" b="1" u="sng" dirty="0">
                <a:solidFill>
                  <a:schemeClr val="accent2">
                    <a:lumMod val="50000"/>
                  </a:schemeClr>
                </a:solidFill>
                <a:hlinkClick r:id="rId3"/>
              </a:rPr>
              <a:t>www.ucqb.ru</a:t>
            </a:r>
            <a:endParaRPr b="1">
              <a:solidFill>
                <a:schemeClr val="accent2">
                  <a:lumMod val="50000"/>
                </a:schemeClr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ru" b="1" u="sng" dirty="0">
                <a:solidFill>
                  <a:schemeClr val="accent2">
                    <a:lumMod val="50000"/>
                  </a:schemeClr>
                </a:solidFill>
                <a:hlinkClick r:id="rId4"/>
              </a:rPr>
              <a:t>Kurqan-med.r</a:t>
            </a:r>
            <a:r>
              <a:rPr lang="ru" b="1" dirty="0">
                <a:solidFill>
                  <a:schemeClr val="accent2">
                    <a:lumMod val="50000"/>
                  </a:schemeClr>
                </a:solidFill>
              </a:rPr>
              <a:t>u Секреты активного долголетия.</a:t>
            </a:r>
            <a:endParaRPr b="1">
              <a:solidFill>
                <a:schemeClr val="accent2">
                  <a:lumMod val="50000"/>
                </a:schemeClr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ru" b="1" u="sng" dirty="0">
                <a:solidFill>
                  <a:schemeClr val="accent2">
                    <a:lumMod val="50000"/>
                  </a:schemeClr>
                </a:solidFill>
                <a:hlinkClick r:id="rId5"/>
              </a:rPr>
              <a:t>https://www.forbes.ru/forbeslife-photogallery/240206-14-sekretov-dolgoletiya-ot-samyh-staryh-lyudey-planety</a:t>
            </a:r>
            <a:r>
              <a:rPr lang="ru" b="1" dirty="0">
                <a:solidFill>
                  <a:schemeClr val="accent2">
                    <a:lumMod val="50000"/>
                  </a:schemeClr>
                </a:solidFill>
              </a:rPr>
              <a:t>.  14 секретов долголетия самых старых людей планеты.</a:t>
            </a:r>
            <a:endParaRPr b="1">
              <a:solidFill>
                <a:schemeClr val="accent2">
                  <a:lumMod val="50000"/>
                </a:schemeClr>
              </a:solidFill>
            </a:endParaRPr>
          </a:p>
          <a:p>
            <a:pPr marL="45720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b="1">
              <a:solidFill>
                <a:schemeClr val="dk1"/>
              </a:solidFill>
            </a:endParaRPr>
          </a:p>
        </p:txBody>
      </p:sp>
      <p:pic>
        <p:nvPicPr>
          <p:cNvPr id="189" name="Google Shape;189;p3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292735" y="0"/>
            <a:ext cx="2851265" cy="15960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21</TotalTime>
  <Words>1527</Words>
  <PresentationFormat>Экран (16:9)</PresentationFormat>
  <Paragraphs>69</Paragraphs>
  <Slides>19</Slides>
  <Notes>19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8" baseType="lpstr">
      <vt:lpstr>Arial</vt:lpstr>
      <vt:lpstr>Lucida Sans Unicode</vt:lpstr>
      <vt:lpstr>Wingdings 3</vt:lpstr>
      <vt:lpstr>Verdana</vt:lpstr>
      <vt:lpstr>Montserrat</vt:lpstr>
      <vt:lpstr>Times New Roman</vt:lpstr>
      <vt:lpstr>Merriweather</vt:lpstr>
      <vt:lpstr>Wingdings 2</vt:lpstr>
      <vt:lpstr>Открытая</vt:lpstr>
      <vt:lpstr>ШПВ “Активное долголетие” Руководитель: Соломеина А.А.</vt:lpstr>
      <vt:lpstr>Занятие №1  ЗОЛОТЫЕ ПРАВИЛА ЗДОРОВЬЯ</vt:lpstr>
      <vt:lpstr>ПРАВИЛО №1</vt:lpstr>
      <vt:lpstr>ПРАВИЛО №2</vt:lpstr>
      <vt:lpstr>ПРАВИЛО №3</vt:lpstr>
      <vt:lpstr>ПРАВИЛО №4</vt:lpstr>
      <vt:lpstr>ПРАВИЛО №5</vt:lpstr>
      <vt:lpstr>ПРАВИЛО №6</vt:lpstr>
      <vt:lpstr>ПРАВИЛО №7</vt:lpstr>
      <vt:lpstr>ПРАВИЛО №8</vt:lpstr>
      <vt:lpstr>ПРАВИЛО №9</vt:lpstr>
      <vt:lpstr>ПРАВИЛО №10</vt:lpstr>
      <vt:lpstr>Слайд 13</vt:lpstr>
      <vt:lpstr>ПРАВИЛО №11</vt:lpstr>
      <vt:lpstr>ПРАВИЛО №12</vt:lpstr>
      <vt:lpstr>ИНТЕРЕСНЫЙ ФАКТ</vt:lpstr>
      <vt:lpstr>А знаете ли вы?</vt:lpstr>
      <vt:lpstr>Слайд 18</vt:lpstr>
      <vt:lpstr>ЛИТЕРАТУРА: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ШПВ “Активное долголетие” Руководитель: Соломеина А.А.</dc:title>
  <dc:creator>Коковина Оксана Вячеславовна</dc:creator>
  <cp:lastModifiedBy>Kokovina_OV</cp:lastModifiedBy>
  <cp:revision>5</cp:revision>
  <dcterms:modified xsi:type="dcterms:W3CDTF">2025-10-03T09:42:12Z</dcterms:modified>
</cp:coreProperties>
</file>