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  <p:sldId id="266" r:id="rId11"/>
    <p:sldId id="267" r:id="rId12"/>
    <p:sldId id="265" r:id="rId13"/>
    <p:sldId id="268" r:id="rId14"/>
    <p:sldId id="271" r:id="rId15"/>
    <p:sldId id="272" r:id="rId16"/>
    <p:sldId id="269" r:id="rId17"/>
    <p:sldId id="270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-660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28403" y="945913"/>
            <a:ext cx="8637073" cy="2618554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28404" y="3564467"/>
            <a:ext cx="8637072" cy="1071095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707F4-15B8-4C01-9B81-D5BF8CE45781}" type="datetimeFigureOut">
              <a:rPr lang="ru-RU" smtClean="0"/>
              <a:pPr/>
              <a:t>06.10.2025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27124" y="329307"/>
            <a:ext cx="5943668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24392" y="134930"/>
            <a:ext cx="811019" cy="503578"/>
          </a:xfrm>
        </p:spPr>
        <p:txBody>
          <a:bodyPr/>
          <a:lstStyle/>
          <a:p>
            <a:fld id="{8086F5D4-B9F8-4375-9321-23102ED1A4B3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0303576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fld id="{1CF707F4-15B8-4C01-9B81-D5BF8CE45781}" type="datetimeFigureOut">
              <a:rPr lang="ru-RU" smtClean="0"/>
              <a:pPr/>
              <a:t>06.10.2025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6F5D4-B9F8-4375-9321-23102ED1A4B3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24" name="Picture 23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5556527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67" y="1756129"/>
            <a:ext cx="8619060" cy="2050065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166" y="3806195"/>
            <a:ext cx="8619060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707F4-15B8-4C01-9B81-D5BF8CE45781}" type="datetimeFigureOut">
              <a:rPr lang="ru-RU" smtClean="0"/>
              <a:pPr/>
              <a:t>06.10.2025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6F5D4-B9F8-4375-9321-23102ED1A4B3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7480741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1052" y="958037"/>
            <a:ext cx="9605635" cy="105930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9166" y="2165621"/>
            <a:ext cx="4645152" cy="329385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606" y="2171769"/>
            <a:ext cx="4645152" cy="328709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707F4-15B8-4C01-9B81-D5BF8CE45781}" type="datetimeFigureOut">
              <a:rPr lang="ru-RU" smtClean="0"/>
              <a:pPr/>
              <a:t>06.10.2025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6F5D4-B9F8-4375-9321-23102ED1A4B3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01133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66" y="953336"/>
            <a:ext cx="9607661" cy="10563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166" y="2169727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800" b="0" cap="none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9166" y="2974448"/>
            <a:ext cx="4645152" cy="24938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4337" y="2173181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800" b="0" cap="none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94337" y="2971669"/>
            <a:ext cx="4645152" cy="248719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707F4-15B8-4C01-9B81-D5BF8CE45781}" type="datetimeFigureOut">
              <a:rPr lang="ru-RU" smtClean="0"/>
              <a:pPr/>
              <a:t>06.10.2025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6F5D4-B9F8-4375-9321-23102ED1A4B3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8" name="Picture 17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9448003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707F4-15B8-4C01-9B81-D5BF8CE45781}" type="datetimeFigureOut">
              <a:rPr lang="ru-RU" smtClean="0"/>
              <a:pPr/>
              <a:t>06.10.2025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6F5D4-B9F8-4375-9321-23102ED1A4B3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4" name="Picture 13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4192404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707F4-15B8-4C01-9B81-D5BF8CE45781}" type="datetimeFigureOut">
              <a:rPr lang="ru-RU" smtClean="0"/>
              <a:pPr/>
              <a:t>06.10.2025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6F5D4-B9F8-4375-9321-23102ED1A4B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596986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4291" y="952578"/>
            <a:ext cx="3275013" cy="2322176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23334" y="952578"/>
            <a:ext cx="6012470" cy="4505221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4291" y="3274754"/>
            <a:ext cx="3275013" cy="2178918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707F4-15B8-4C01-9B81-D5BF8CE45781}" type="datetimeFigureOut">
              <a:rPr lang="ru-RU" smtClean="0"/>
              <a:pPr/>
              <a:t>06.10.2025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6F5D4-B9F8-4375-9321-23102ED1A4B3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8093237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chemeClr val="tx1">
                    <a:lumMod val="85000"/>
                    <a:lumOff val="15000"/>
                  </a:schemeClr>
                </a:gs>
                <a:gs pos="100000">
                  <a:schemeClr val="tx1">
                    <a:lumMod val="95000"/>
                    <a:lumOff val="5000"/>
                  </a:schemeClr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24" y="1129513"/>
            <a:ext cx="5854872" cy="1924208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8247" y="3053721"/>
            <a:ext cx="5846486" cy="2096013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125300" y="5469856"/>
            <a:ext cx="5849605" cy="320123"/>
          </a:xfrm>
        </p:spPr>
        <p:txBody>
          <a:bodyPr/>
          <a:lstStyle>
            <a:lvl1pPr algn="l">
              <a:defRPr/>
            </a:lvl1pPr>
          </a:lstStyle>
          <a:p>
            <a:fld id="{1CF707F4-15B8-4C01-9B81-D5BF8CE45781}" type="datetimeFigureOut">
              <a:rPr lang="ru-RU" smtClean="0"/>
              <a:pPr/>
              <a:t>06.10.2025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25300" y="318640"/>
            <a:ext cx="4877818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176794" y="137408"/>
            <a:ext cx="811019" cy="503578"/>
          </a:xfrm>
        </p:spPr>
        <p:txBody>
          <a:bodyPr/>
          <a:lstStyle/>
          <a:p>
            <a:fld id="{8086F5D4-B9F8-4375-9321-23102ED1A4B3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22" name="Picture 21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116" t="474" r="48549" b="36564"/>
          <a:stretch/>
        </p:blipFill>
        <p:spPr>
          <a:xfrm>
            <a:off x="1125460" y="643464"/>
            <a:ext cx="5879592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0507480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707F4-15B8-4C01-9B81-D5BF8CE45781}" type="datetimeFigureOut">
              <a:rPr lang="ru-RU" smtClean="0"/>
              <a:pPr/>
              <a:t>06.10.2025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6F5D4-B9F8-4375-9321-23102ED1A4B3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5" name="Picture 14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0509451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24709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30270" y="798973"/>
            <a:ext cx="7828830" cy="465988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707F4-15B8-4C01-9B81-D5BF8CE45781}" type="datetimeFigureOut">
              <a:rPr lang="ru-RU" smtClean="0"/>
              <a:pPr/>
              <a:t>06.10.2025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6F5D4-B9F8-4375-9321-23102ED1A4B3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7" name="Picture 16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115" r="59215" b="36435"/>
          <a:stretch/>
        </p:blipFill>
        <p:spPr>
          <a:xfrm rot="5400000">
            <a:off x="8642279" y="3046916"/>
            <a:ext cx="4663440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41761332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19336"/>
            <a:ext cx="12192000" cy="74295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0" y="468769"/>
            <a:ext cx="12192000" cy="56470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  <a:lumMod val="100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4" name="Straight Connector 13"/>
          <p:cNvCxnSpPr/>
          <p:nvPr/>
        </p:nvCxnSpPr>
        <p:spPr>
          <a:xfrm>
            <a:off x="0" y="6121269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30270" y="2171769"/>
            <a:ext cx="9603275" cy="32945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32830" y="330370"/>
            <a:ext cx="251539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F707F4-15B8-4C01-9B81-D5BF8CE45781}" type="datetimeFigureOut">
              <a:rPr lang="ru-RU" smtClean="0"/>
              <a:pPr/>
              <a:t>06.10.2025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30270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18076" y="137408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8086F5D4-B9F8-4375-9321-23102ED1A4B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463274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mypreza.com/uncategorized/elementy-i-zonirovanie-iskusstvennogo-landshafta" TargetMode="External"/><Relationship Id="rId2" Type="http://schemas.openxmlformats.org/officeDocument/2006/relationships/hyperlink" Target="https://multiurok.ru/files/dizain-i-arkhitiektura-moiegho-sada.htm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4">
                <a:lumMod val="75000"/>
              </a:schemeClr>
            </a:gs>
            <a:gs pos="100000">
              <a:schemeClr val="bg1">
                <a:shade val="8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89670" y="89251"/>
            <a:ext cx="9448800" cy="407629"/>
          </a:xfrm>
        </p:spPr>
        <p:txBody>
          <a:bodyPr>
            <a:noAutofit/>
          </a:bodyPr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ГАУСО СО «</a:t>
            </a: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КЦСОН ГОРОДА КАМЕНСКА-УРАЛЬСКОГО»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75370" y="1660090"/>
            <a:ext cx="9838367" cy="2735400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НА ТЕМУ</a:t>
            </a: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«ОФОРМЛЕНИЕ ПЛОЩАДКИ ДЛЯ ОТДЫХА: </a:t>
            </a: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БЕСЕДКИ, ПАВИЛЬОНЫ»</a:t>
            </a:r>
          </a:p>
          <a:p>
            <a:pPr algn="ctr"/>
            <a:endParaRPr lang="ru-RU" b="1" dirty="0">
              <a:solidFill>
                <a:schemeClr val="tx1"/>
              </a:solidFill>
            </a:endParaRPr>
          </a:p>
          <a:p>
            <a:pPr algn="ctr"/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206987" y="3820443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СОСТАВИТЕЛЬ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СПЕЦИАЛИСТ ПО СОЦИАЛЬНОЙ РАБОТЕ 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ХАЛТУРИНА А.В.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2" descr="C:\Users\Татьяна\Documents\ЦДБ\Клуб краеведов\Максунова\IMG-20250415-WA0016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165" t="8210" r="15607" b="17278"/>
          <a:stretch/>
        </p:blipFill>
        <p:spPr bwMode="auto">
          <a:xfrm>
            <a:off x="-1" y="0"/>
            <a:ext cx="1156771" cy="1462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878030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64322" y="818866"/>
            <a:ext cx="4816185" cy="4555719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Недаром вот уже много столетий подряд беседки являются самым популярным и функциональным украшением садового декора. Под крышей садовой беседки можно спрятаться от палящего солнца и небольшого дождя, уединиться, почитать книгу или поработать, выпить прохладительные напитки. А можно собрать всю семью на обед или пригласить друзей на вечеринку на свежем воздухе. Любой отдых становится приятнее под щебет птиц и стрекотание насекомых, в окружении красивого пейзажа, наполненного ароматами природы.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15" y="965581"/>
            <a:ext cx="5878671" cy="440900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85193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7975" y="191069"/>
            <a:ext cx="10394707" cy="533754"/>
          </a:xfrm>
        </p:spPr>
        <p:txBody>
          <a:bodyPr>
            <a:normAutofit/>
          </a:bodyPr>
          <a:lstStyle/>
          <a:p>
            <a:pPr algn="ctr"/>
            <a:r>
              <a:rPr lang="ru-RU" sz="3200" dirty="0"/>
              <a:t>Особенности конструкции</a:t>
            </a:r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457249" y="846161"/>
            <a:ext cx="4856158" cy="450566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ru-RU" dirty="0" smtClean="0"/>
              <a:t>Патио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76" y="1520729"/>
            <a:ext cx="7576370" cy="3751191"/>
          </a:xfrm>
        </p:spPr>
      </p:pic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8106770" y="1418064"/>
            <a:ext cx="3439936" cy="3956520"/>
          </a:xfrm>
        </p:spPr>
        <p:txBody>
          <a:bodyPr>
            <a:normAutofit/>
          </a:bodyPr>
          <a:lstStyle/>
          <a:p>
            <a:pPr marL="0" lvl="0" indent="0">
              <a:buClr>
                <a:srgbClr val="4E67C8"/>
              </a:buClr>
              <a:buNone/>
            </a:pP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Представляет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собой открытую конструкцию довольно большой площади. Пол обустраивается по грунту, облицовывается керамической или тротуарной плиткой. Иногда патио оформляются в охотничьем дизайне – в этом случае их обязательным атрибутом становится гриль, мангал или печь для барбекю.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529321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1720235" y="139891"/>
            <a:ext cx="8325835" cy="678976"/>
          </a:xfrm>
        </p:spPr>
        <p:txBody>
          <a:bodyPr>
            <a:normAutofit/>
          </a:bodyPr>
          <a:lstStyle/>
          <a:p>
            <a:pPr algn="ctr"/>
            <a:r>
              <a:rPr lang="ru-RU" sz="2600" dirty="0"/>
              <a:t>Терем</a:t>
            </a:r>
          </a:p>
        </p:txBody>
      </p:sp>
      <p:sp>
        <p:nvSpPr>
          <p:cNvPr id="8" name="Объект 7"/>
          <p:cNvSpPr>
            <a:spLocks noGrp="1"/>
          </p:cNvSpPr>
          <p:nvPr>
            <p:ph idx="1"/>
          </p:nvPr>
        </p:nvSpPr>
        <p:spPr>
          <a:xfrm>
            <a:off x="7110484" y="805221"/>
            <a:ext cx="4611468" cy="4555718"/>
          </a:xfrm>
        </p:spPr>
        <p:txBody>
          <a:bodyPr/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Высокая и компактная четырех-,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шести-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или восьмиугольная беседка. Нередко поднимается над уровнем грунта на сваях (до полуметра)  — в этом случае к ней обязательно нужно пристроить удобную лесенку. Большинство строений в классическом стиле монтируются именно по этой схеме.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482" y="1007846"/>
            <a:ext cx="6559455" cy="435309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489930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39487" y="208129"/>
            <a:ext cx="4026790" cy="597090"/>
          </a:xfrm>
        </p:spPr>
        <p:txBody>
          <a:bodyPr>
            <a:normAutofit/>
          </a:bodyPr>
          <a:lstStyle/>
          <a:p>
            <a:pPr algn="ctr"/>
            <a:r>
              <a:rPr lang="ru-RU" sz="2600" dirty="0"/>
              <a:t>Бунгало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192370" y="1414685"/>
            <a:ext cx="4217158" cy="353682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Вариант, который используется в основном в теплом климате. Также бунгало строят на пляжах, но в этом случае период его эксплуатации ограничивается летними месяцами. Имеет открытую конструкцию, редко оборудуется сплошным стеновым ограждением.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46" y="1190522"/>
            <a:ext cx="6264701" cy="419029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712904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28563" y="0"/>
            <a:ext cx="4709179" cy="610737"/>
          </a:xfrm>
        </p:spPr>
        <p:txBody>
          <a:bodyPr>
            <a:normAutofit/>
          </a:bodyPr>
          <a:lstStyle/>
          <a:p>
            <a:pPr algn="ctr"/>
            <a:r>
              <a:rPr lang="ru-RU" sz="2600" dirty="0"/>
              <a:t>Шалаш или </a:t>
            </a:r>
            <a:r>
              <a:rPr lang="ru-RU" sz="2600" dirty="0" err="1"/>
              <a:t>газебо</a:t>
            </a:r>
            <a:endParaRPr lang="ru-RU" sz="2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660107" y="709684"/>
            <a:ext cx="4420400" cy="466490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Вертикальное сооружение, приподнятое на 10-20 см относительно уровня грунта. Главной отличительной особенностью беседок данного типа является использование живых растений для оформления. В ряде случаев растения сами по себе формируют и каркас, и ограждение, так что владельцу приходится лишь выполнять своевременную подрезку.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123" y="971272"/>
            <a:ext cx="5352879" cy="414172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65718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67776" y="109183"/>
            <a:ext cx="7013475" cy="655092"/>
          </a:xfrm>
        </p:spPr>
        <p:txBody>
          <a:bodyPr>
            <a:normAutofit/>
          </a:bodyPr>
          <a:lstStyle/>
          <a:p>
            <a:pPr algn="ctr"/>
            <a:r>
              <a:rPr lang="ru-RU" sz="3200" dirty="0"/>
              <a:t>Стилевое разнообразие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3346434" y="780507"/>
            <a:ext cx="4856158" cy="679994"/>
          </a:xfrm>
        </p:spPr>
        <p:txBody>
          <a:bodyPr/>
          <a:lstStyle/>
          <a:p>
            <a:pPr algn="ctr"/>
            <a:r>
              <a:rPr lang="ru-RU" dirty="0" smtClean="0"/>
              <a:t>Японский стиль</a:t>
            </a:r>
            <a:endParaRPr lang="ru-RU" dirty="0"/>
          </a:p>
        </p:txBody>
      </p:sp>
      <p:sp>
        <p:nvSpPr>
          <p:cNvPr id="7" name="Объект 6"/>
          <p:cNvSpPr>
            <a:spLocks noGrp="1"/>
          </p:cNvSpPr>
          <p:nvPr>
            <p:ph sz="half" idx="2"/>
          </p:nvPr>
        </p:nvSpPr>
        <p:spPr>
          <a:xfrm>
            <a:off x="6403402" y="1476732"/>
            <a:ext cx="5088713" cy="4023315"/>
          </a:xfrm>
        </p:spPr>
        <p:txBody>
          <a:bodyPr>
            <a:normAutofit/>
          </a:bodyPr>
          <a:lstStyle/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Крыша беседки в японском стиле имеет характерную конструкцию из нескольких ярусов. Форма может быть заостренной к верху, округлой, иметь строение в виде веера или быть прямоугольной формы с 6-8 углами, изогнутыми ребрами. В цветовой гамме первые места занимают: темный орех, светлая береза, цвет сакуры, водяной лилии и рисовой бумаги.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013" y="1476732"/>
            <a:ext cx="5524500" cy="379130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170597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8629" y="126243"/>
            <a:ext cx="6729047" cy="665328"/>
          </a:xfrm>
        </p:spPr>
        <p:txBody>
          <a:bodyPr>
            <a:normAutofit/>
          </a:bodyPr>
          <a:lstStyle/>
          <a:p>
            <a:pPr algn="ctr"/>
            <a:r>
              <a:rPr lang="ru-RU" sz="2600" dirty="0" smtClean="0"/>
              <a:t>арабский стиль</a:t>
            </a:r>
            <a:endParaRPr lang="ru-RU" sz="2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660108" y="791571"/>
            <a:ext cx="4611468" cy="47767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обстановке важна вальяжность, броские цвета и дорогой текстиль. крыша многоуровневая, со сводами-парусами или узорчатыми рисунками на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потолке. в арабском восточном стиле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используется большое количество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«арабской вязи»,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икат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или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узора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дамаск, а также металлических объектов с фигурной перфорацией. одна из узнаваемых черт дизайна беседки в арабском стиле – колоритные подковообразные или стрельчатые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арки.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558" y="873458"/>
            <a:ext cx="5323594" cy="461294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752076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3139602" y="317311"/>
            <a:ext cx="5487101" cy="597090"/>
          </a:xfrm>
        </p:spPr>
        <p:txBody>
          <a:bodyPr>
            <a:normAutofit/>
          </a:bodyPr>
          <a:lstStyle/>
          <a:p>
            <a:pPr algn="ctr"/>
            <a:r>
              <a:rPr lang="ru-RU" sz="2600" dirty="0" smtClean="0"/>
              <a:t>китайский стиль</a:t>
            </a:r>
            <a:endParaRPr lang="ru-RU" sz="2600" dirty="0"/>
          </a:p>
        </p:txBody>
      </p:sp>
      <p:sp>
        <p:nvSpPr>
          <p:cNvPr id="8" name="Объект 7"/>
          <p:cNvSpPr>
            <a:spLocks noGrp="1"/>
          </p:cNvSpPr>
          <p:nvPr>
            <p:ph idx="1"/>
          </p:nvPr>
        </p:nvSpPr>
        <p:spPr>
          <a:xfrm>
            <a:off x="6373504" y="1064526"/>
            <a:ext cx="4707003" cy="431006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китайских интерьерах организация пространства соответствует философскому учению -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фен-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шуй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На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востоке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размещаются беседки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дерева, окрашенного в черный цвет, или стали – в белый. На Севере – 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декоративные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конструкции из кирпича, камня и гранита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на Юге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дерево. А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западе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гранит, кирпич, камень и металл. Крыша беседки в китайском стиле отличается сложной конструкцией стропильной системы, состоящей из двух или трех уровней. При этом стены беседки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остаются легкими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открытыми.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98" y="914401"/>
            <a:ext cx="6095808" cy="432040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241406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8569" y="208130"/>
            <a:ext cx="9049167" cy="556146"/>
          </a:xfrm>
        </p:spPr>
        <p:txBody>
          <a:bodyPr>
            <a:normAutofit/>
          </a:bodyPr>
          <a:lstStyle/>
          <a:p>
            <a:pPr algn="ctr"/>
            <a:r>
              <a:rPr lang="ru-RU" sz="2600" dirty="0" err="1"/>
              <a:t>прованс</a:t>
            </a:r>
            <a:endParaRPr lang="ru-RU" sz="2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964072" y="887104"/>
            <a:ext cx="5116435" cy="4487481"/>
          </a:xfrm>
        </p:spPr>
        <p:txBody>
          <a:bodyPr/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Черта, характерная для беседки-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прованс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это архаика. В оформлении стен беседки будут уместны гранитные камни,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грубые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половые доски,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потолок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простая побелка. Главный цветовой оттенок – сливочно-шерстяной, нарочито неаккуратный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371" y="1296537"/>
            <a:ext cx="5397690" cy="397149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303995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625" y="167186"/>
            <a:ext cx="10396882" cy="692624"/>
          </a:xfrm>
        </p:spPr>
        <p:txBody>
          <a:bodyPr>
            <a:normAutofit/>
          </a:bodyPr>
          <a:lstStyle/>
          <a:p>
            <a:pPr algn="ctr"/>
            <a:r>
              <a:rPr lang="ru-RU" sz="2600" dirty="0"/>
              <a:t>Хай Тек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77970" y="1078174"/>
            <a:ext cx="4802537" cy="4296412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dirty="0"/>
              <a:t>Главной </a:t>
            </a:r>
            <a:r>
              <a:rPr lang="ru-RU" dirty="0" err="1" smtClean="0"/>
              <a:t>ертой</a:t>
            </a:r>
            <a:r>
              <a:rPr lang="ru-RU" dirty="0" smtClean="0"/>
              <a:t> </a:t>
            </a:r>
            <a:r>
              <a:rPr lang="ru-RU" dirty="0"/>
              <a:t>является сочетание двух материалов – стекла и стали. При этом для обеспечения комфортного микроклимата внутри очень часто приходится устанавливать дополнительное оборудование – кондиционеры, вентиляторы и т.д. Данные сооружения сложно называть удобными для длительного отдыха, ведь они ориентированы, скорее, на проведение деловых переговоров.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929" y="1281574"/>
            <a:ext cx="5932431" cy="388961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431696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37996" y="0"/>
            <a:ext cx="3890313" cy="706272"/>
          </a:xfrm>
        </p:spPr>
        <p:txBody>
          <a:bodyPr>
            <a:normAutofit/>
          </a:bodyPr>
          <a:lstStyle/>
          <a:p>
            <a:pPr algn="ctr"/>
            <a:r>
              <a:rPr lang="ru-RU" sz="2600" dirty="0"/>
              <a:t>шале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564573" y="832514"/>
            <a:ext cx="4925367" cy="42827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Беседки в стиле шале строят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только из древесины и камня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Крыша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стиле шале – нестандартная: двускатная, покатая, сильно нависающая над стенами беседки. Зимой на ее поверхности создается равномерная снежная шуба, которая будет препятствовать потери тепла. Пол выкладывают каменной плиткой или массивными влагоустойчивыми деревянными досками.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244" y="954704"/>
            <a:ext cx="6268285" cy="416057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254935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625" y="126243"/>
            <a:ext cx="10396882" cy="692624"/>
          </a:xfrm>
        </p:spPr>
        <p:txBody>
          <a:bodyPr>
            <a:normAutofit/>
          </a:bodyPr>
          <a:lstStyle/>
          <a:p>
            <a:pPr algn="ctr"/>
            <a:r>
              <a:rPr lang="ru-RU" sz="2600" dirty="0" smtClean="0"/>
              <a:t>итальянский стиль</a:t>
            </a:r>
            <a:endParaRPr lang="ru-RU" sz="2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41994" y="818868"/>
            <a:ext cx="4338513" cy="4555718"/>
          </a:xfrm>
        </p:spPr>
        <p:txBody>
          <a:bodyPr/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Общая концепция итальянской беседки проста – полный круговой обзор и крыша над головой. От других стилей ее отличает ажурная решетка вместо стен и стеклянная дверь (если беседка закрытая) с переплетами. Идеальный фон беседки в итальянском стиле –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кремовый.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385" y="968991"/>
            <a:ext cx="4810125" cy="440559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71584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Шатер Green Glade 305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019800" cy="45148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Павильон садовый Blooma Shamal 300 х 300 х 270 см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4906" y="0"/>
            <a:ext cx="6763819" cy="45148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1977043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Навес над бассейном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584155" cy="52673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Павильон садовый «Тауэр» 2.9х2.9 м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0774" y="-724368"/>
            <a:ext cx="5991225" cy="59912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3027371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874759" y="1171575"/>
            <a:ext cx="3794078" cy="46150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Будет ли вами построена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беседка или павильон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деревенском стиле, восточная пагода, тропическое бунгало или классическая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альтанка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не столь важно. Куда важнее, чтобы стиль сооружения гармонировал с окружающими объектами, а само строение было качественным 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функциональным.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697" y="481084"/>
            <a:ext cx="7074089" cy="530556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468355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ИСТОЧНИКИ ИНФОРМАЦИИ: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multiurok.ru/files/dizain-i-arkhitiektura-moiegho-sada.html</a:t>
            </a:r>
            <a:endParaRPr lang="ru-RU" dirty="0" smtClean="0"/>
          </a:p>
          <a:p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mypreza.com/uncategorized/elementy-i-zonirovanie-iskusstvennogo-landshafta</a:t>
            </a: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907195101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CDCE0"/>
      </a:lt2>
      <a:accent1>
        <a:srgbClr val="415588"/>
      </a:accent1>
      <a:accent2>
        <a:srgbClr val="4294B6"/>
      </a:accent2>
      <a:accent3>
        <a:srgbClr val="087D7C"/>
      </a:accent3>
      <a:accent4>
        <a:srgbClr val="2CB663"/>
      </a:accent4>
      <a:accent5>
        <a:srgbClr val="DF8822"/>
      </a:accent5>
      <a:accent6>
        <a:srgbClr val="BC410A"/>
      </a:accent6>
      <a:hlink>
        <a:srgbClr val="5977C4"/>
      </a:hlink>
      <a:folHlink>
        <a:srgbClr val="A1A9BF"/>
      </a:folHlink>
    </a:clrScheme>
    <a:fontScheme name="Gallery">
      <a:majorFont>
        <a:latin typeface="Century Gothic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  <a:lumMod val="108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Gallery" id="{BBFCD31E-59A1-489D-B089-A3EAD7CAE12E}" vid="{E050AC27-895F-4B90-991D-A6818FC89AB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TM10001114[[fn=Галерея]]</Template>
  <TotalTime>125</TotalTime>
  <Words>737</Words>
  <Application>Microsoft Office PowerPoint</Application>
  <PresentationFormat>Произвольный</PresentationFormat>
  <Paragraphs>36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Gallery</vt:lpstr>
      <vt:lpstr>ГАУСО СО «КЦСОН ГОРОДА КАМЕНСКА-УРАЛЬСКОГО»</vt:lpstr>
      <vt:lpstr>Слайд 2</vt:lpstr>
      <vt:lpstr>Особенности конструкции</vt:lpstr>
      <vt:lpstr>Терем</vt:lpstr>
      <vt:lpstr>Бунгало</vt:lpstr>
      <vt:lpstr>Шалаш или газебо</vt:lpstr>
      <vt:lpstr>Стилевое разнообразие</vt:lpstr>
      <vt:lpstr>арабский стиль</vt:lpstr>
      <vt:lpstr>китайский стиль</vt:lpstr>
      <vt:lpstr>прованс</vt:lpstr>
      <vt:lpstr>Хай Тек</vt:lpstr>
      <vt:lpstr>шале</vt:lpstr>
      <vt:lpstr>итальянский стиль</vt:lpstr>
      <vt:lpstr>Слайд 14</vt:lpstr>
      <vt:lpstr>Слайд 15</vt:lpstr>
      <vt:lpstr>Слайд 16</vt:lpstr>
      <vt:lpstr>ИСТОЧНИКИ ИНФОРМАЦИИ: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Государственное профессиональное образовательное учреждение «Кузнецкий техникум сервиса и дизайна» им. Волкова В.А.</dc:title>
  <dc:creator>paccifick</dc:creator>
  <cp:lastModifiedBy>Kokovina_OV</cp:lastModifiedBy>
  <cp:revision>16</cp:revision>
  <dcterms:created xsi:type="dcterms:W3CDTF">2017-04-19T13:57:01Z</dcterms:created>
  <dcterms:modified xsi:type="dcterms:W3CDTF">2025-10-06T05:10:17Z</dcterms:modified>
</cp:coreProperties>
</file>