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-660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F5441-8A78-4F1C-A309-8DA4F2D2299A}" type="datetimeFigureOut">
              <a:rPr lang="ru-RU" smtClean="0"/>
              <a:pPr/>
              <a:t>03.10.2025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31225-FA4F-43B9-88FE-206F854861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252442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F5441-8A78-4F1C-A309-8DA4F2D2299A}" type="datetimeFigureOut">
              <a:rPr lang="ru-RU" smtClean="0"/>
              <a:pPr/>
              <a:t>03.10.2025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31225-FA4F-43B9-88FE-206F854861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81169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F5441-8A78-4F1C-A309-8DA4F2D2299A}" type="datetimeFigureOut">
              <a:rPr lang="ru-RU" smtClean="0"/>
              <a:pPr/>
              <a:t>03.10.2025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31225-FA4F-43B9-88FE-206F854861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648072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F5441-8A78-4F1C-A309-8DA4F2D2299A}" type="datetimeFigureOut">
              <a:rPr lang="ru-RU" smtClean="0"/>
              <a:pPr/>
              <a:t>03.10.2025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31225-FA4F-43B9-88FE-206F854861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40005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F5441-8A78-4F1C-A309-8DA4F2D2299A}" type="datetimeFigureOut">
              <a:rPr lang="ru-RU" smtClean="0"/>
              <a:pPr/>
              <a:t>03.10.2025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31225-FA4F-43B9-88FE-206F854861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098134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F5441-8A78-4F1C-A309-8DA4F2D2299A}" type="datetimeFigureOut">
              <a:rPr lang="ru-RU" smtClean="0"/>
              <a:pPr/>
              <a:t>03.10.2025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31225-FA4F-43B9-88FE-206F854861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603969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F5441-8A78-4F1C-A309-8DA4F2D2299A}" type="datetimeFigureOut">
              <a:rPr lang="ru-RU" smtClean="0"/>
              <a:pPr/>
              <a:t>03.10.2025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31225-FA4F-43B9-88FE-206F854861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087911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F5441-8A78-4F1C-A309-8DA4F2D2299A}" type="datetimeFigureOut">
              <a:rPr lang="ru-RU" smtClean="0"/>
              <a:pPr/>
              <a:t>03.10.2025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31225-FA4F-43B9-88FE-206F854861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042096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31225-FA4F-43B9-88FE-206F8548616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F5441-8A78-4F1C-A309-8DA4F2D2299A}" type="datetimeFigureOut">
              <a:rPr lang="ru-RU" smtClean="0"/>
              <a:pPr/>
              <a:t>03.10.2025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11569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F5441-8A78-4F1C-A309-8DA4F2D2299A}" type="datetimeFigureOut">
              <a:rPr lang="ru-RU" smtClean="0"/>
              <a:pPr/>
              <a:t>03.10.2025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31225-FA4F-43B9-88FE-206F854861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935492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F5441-8A78-4F1C-A309-8DA4F2D2299A}" type="datetimeFigureOut">
              <a:rPr lang="ru-RU" smtClean="0"/>
              <a:pPr/>
              <a:t>03.10.2025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31225-FA4F-43B9-88FE-206F8548616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3717405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F5441-8A78-4F1C-A309-8DA4F2D2299A}" type="datetimeFigureOut">
              <a:rPr lang="ru-RU" smtClean="0"/>
              <a:pPr/>
              <a:t>03.10.2025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31225-FA4F-43B9-88FE-206F854861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139624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F5441-8A78-4F1C-A309-8DA4F2D2299A}" type="datetimeFigureOut">
              <a:rPr lang="ru-RU" smtClean="0"/>
              <a:pPr/>
              <a:t>03.10.2025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31225-FA4F-43B9-88FE-206F8548616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31686146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F5441-8A78-4F1C-A309-8DA4F2D2299A}" type="datetimeFigureOut">
              <a:rPr lang="ru-RU" smtClean="0"/>
              <a:pPr/>
              <a:t>03.10.2025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31225-FA4F-43B9-88FE-206F854861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258438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F5441-8A78-4F1C-A309-8DA4F2D2299A}" type="datetimeFigureOut">
              <a:rPr lang="ru-RU" smtClean="0"/>
              <a:pPr/>
              <a:t>03.10.2025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31225-FA4F-43B9-88FE-206F854861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174151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F5441-8A78-4F1C-A309-8DA4F2D2299A}" type="datetimeFigureOut">
              <a:rPr lang="ru-RU" smtClean="0"/>
              <a:pPr/>
              <a:t>03.10.2025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31225-FA4F-43B9-88FE-206F854861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92083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CF5441-8A78-4F1C-A309-8DA4F2D2299A}" type="datetimeFigureOut">
              <a:rPr lang="ru-RU" smtClean="0"/>
              <a:pPr/>
              <a:t>03.10.2025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4531225-FA4F-43B9-88FE-206F854861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50543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urgkb.ru/services/recomendations/83432/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7067" y="870333"/>
            <a:ext cx="7766936" cy="2148289"/>
          </a:xfrm>
        </p:spPr>
        <p:txBody>
          <a:bodyPr/>
          <a:lstStyle/>
          <a:p>
            <a:pPr algn="ctr"/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</a:rPr>
              <a:t>Школа пожилого возраста по направлению «Активное </a:t>
            </a: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</a:rPr>
              <a:t>долголетие» </a:t>
            </a: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2800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</a:rPr>
              <a:t>Тема: «Долголетие должно быть активным»</a:t>
            </a:r>
            <a:endParaRPr lang="ru-RU" sz="28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Специалист по социальной работе </a:t>
            </a:r>
          </a:p>
          <a:p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Лисицина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Анастасия Владимировна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https://sun9-8.userapi.com/impg/4ZCdsuGb5d57HyjFR9-bF25L3zyKs4oU1oLeSg/F89lVneTnWE.jpg?size=271x271&amp;quality=95&amp;sign=3928bc992803c7607f054ddd382ecc9f&amp;type=album"/>
          <p:cNvPicPr/>
          <p:nvPr/>
        </p:nvPicPr>
        <p:blipFill>
          <a:blip r:embed="rId2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cx="http://schemas.microsoft.com/office/drawing/2014/chartex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478280" cy="14782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7477302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330506"/>
            <a:ext cx="8596668" cy="1599894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333333"/>
                </a:solidFill>
                <a:latin typeface="Times New Roman" panose="02020603050405020304" pitchFamily="18" charset="0"/>
              </a:rPr>
              <a:t>Активное долголетие</a:t>
            </a: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</a:rPr>
              <a:t> – это не только физическое здоровье, но и когнитивное здоровье, и социальное благополучие.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</a:rPr>
              <a:t>Пожилой человек должен соблюдать определенные правила, которые позволят ему сохранить качество жизни и возможность самообслуживания:</a:t>
            </a:r>
            <a:endParaRPr lang="ru-RU" dirty="0">
              <a:solidFill>
                <a:srgbClr val="333333"/>
              </a:solidFill>
              <a:latin typeface="Ubuntu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</a:rPr>
              <a:t>Вести здоровый образ жизни и регулярно проходить диспансеризацию.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</a:rPr>
              <a:t>Больше двигаться - физическая активность основа долголетия.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</a:rPr>
              <a:t>Соблюдать нормы рационального питания. У пожилых людей есть некоторые особенности: содержание белка в пище у них должно быть несколько больше, чем у людей молодого возраста.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</a:rPr>
              <a:t>Тренировать память - изучайте языки, стихи, занимайтесь творчеством.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</a:rPr>
              <a:t>Быть социально активным - принимайте участие в спортивных мероприятиях, посещайте творческие встречи и т.п.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</a:rPr>
              <a:t>Уделить внимание профилактике падений - они могут привести к </a:t>
            </a:r>
            <a:r>
              <a:rPr lang="ru-RU" dirty="0" err="1">
                <a:solidFill>
                  <a:srgbClr val="333333"/>
                </a:solidFill>
                <a:latin typeface="Times New Roman" panose="02020603050405020304" pitchFamily="18" charset="0"/>
              </a:rPr>
              <a:t>инвалидизации</a:t>
            </a: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</a:rPr>
              <a:t>. Нужно обустроить дом согласно правилам безопасности: обеспечить достаточно яркое освещение, устранить опасные места (острые углы, пороги, скользкую плитку).</a:t>
            </a:r>
          </a:p>
          <a:p>
            <a:r>
              <a:rPr lang="ru-RU" dirty="0">
                <a:solidFill>
                  <a:srgbClr val="333333"/>
                </a:solidFill>
                <a:latin typeface="Ubuntu"/>
              </a:rPr>
              <a:t/>
            </a:r>
            <a:br>
              <a:rPr lang="ru-RU" dirty="0">
                <a:solidFill>
                  <a:srgbClr val="333333"/>
                </a:solidFill>
                <a:latin typeface="Ubuntu"/>
              </a:rPr>
            </a:b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69519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011382"/>
          </a:xfrm>
        </p:spPr>
        <p:txBody>
          <a:bodyPr>
            <a:normAutofit/>
          </a:bodyPr>
          <a:lstStyle/>
          <a:p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Гражданам старше 65 лет в обязательном порядке необходимо проходить профилактические мероприятия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Ежегодно у нас проводится подвоз для прохождения диспансеризации «Старшее поколение»</a:t>
            </a:r>
            <a:endParaRPr lang="ru-RU" sz="1800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434" y="1643683"/>
            <a:ext cx="2911077" cy="3353521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8102" y="2867890"/>
            <a:ext cx="2911078" cy="335352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4693961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7113" y="510448"/>
            <a:ext cx="8546889" cy="569205"/>
          </a:xfrm>
        </p:spPr>
        <p:txBody>
          <a:bodyPr>
            <a:noAutofit/>
          </a:bodyPr>
          <a:lstStyle/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Больше двигаться - физическая активность основа долголетия.</a:t>
            </a:r>
            <a:b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136073"/>
            <a:ext cx="8596668" cy="4905289"/>
          </a:xfrm>
        </p:spPr>
        <p:txBody>
          <a:bodyPr/>
          <a:lstStyle/>
          <a:p>
            <a:r>
              <a:rPr lang="ru-RU" dirty="0">
                <a:solidFill>
                  <a:srgbClr val="3A3A3A"/>
                </a:solidFill>
                <a:latin typeface="Times New Roman" pitchFamily="18" charset="0"/>
                <a:cs typeface="Times New Roman" pitchFamily="18" charset="0"/>
              </a:rPr>
              <a:t>Физическая активность способствует выработке </a:t>
            </a:r>
            <a:r>
              <a:rPr lang="ru-RU" dirty="0" err="1">
                <a:solidFill>
                  <a:srgbClr val="3A3A3A"/>
                </a:solidFill>
                <a:latin typeface="Times New Roman" pitchFamily="18" charset="0"/>
                <a:cs typeface="Times New Roman" pitchFamily="18" charset="0"/>
              </a:rPr>
              <a:t>эндорфинов</a:t>
            </a:r>
            <a:r>
              <a:rPr lang="ru-RU" dirty="0">
                <a:solidFill>
                  <a:srgbClr val="3A3A3A"/>
                </a:solidFill>
                <a:latin typeface="Times New Roman" pitchFamily="18" charset="0"/>
                <a:cs typeface="Times New Roman" pitchFamily="18" charset="0"/>
              </a:rPr>
              <a:t> – гормонов счастья, которые улучшают настроение и помогают справляться с эмоциональным напряжением. Даже кратковременные тренировки способны снизить уровень кортизола – гормона стресса, что помогает справляться с тревожностью и повышенной раздражительностью</a:t>
            </a:r>
            <a:r>
              <a:rPr lang="ru-RU" dirty="0" smtClean="0">
                <a:solidFill>
                  <a:srgbClr val="3A3A3A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Регулярные занятия спортом помогают наладить циркадные ритмы и нормализовать цикл сна. Физическая активность снимает мышечное и нервное напряжение, что позволяет быстрее заснуть и улучшить качество сна. Улучшение сна способствует восстановлению, помогает сохранять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высокий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уровень энергии и улучшает общее самочувствие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Улучшение физической формы, гибкости и силы способствует повышению самооценки и уверенности в себе. Занятия спортом помогают лучше понять возможности своего тела и устанавливать позитивные, достижимые цели, что укрепляет уверенность и повышает мотивацию к дальнейшему развитию.</a:t>
            </a:r>
          </a:p>
        </p:txBody>
      </p:sp>
    </p:spTree>
    <p:extLst>
      <p:ext uri="{BB962C8B-B14F-4D97-AF65-F5344CB8AC3E}">
        <p14:creationId xmlns="" xmlns:p14="http://schemas.microsoft.com/office/powerpoint/2010/main" val="23196280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87927" y="249382"/>
            <a:ext cx="8756073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Поддерживайте физическую активность. Регулярно проводимая утренняя зарядка, частые прогулки, занятия спортом в соответствии с возрастом значительно сокращают риск развития различных заболеваний (в том числе сердечно-сосудистых), помогают дольше сохранять подвижность, улучшают сон, а также психоэмоциональное состояние.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349" y="2688553"/>
            <a:ext cx="2646218" cy="416944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2814" y="1886592"/>
            <a:ext cx="4724400" cy="338070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83102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9491" y="152401"/>
            <a:ext cx="871450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 рационе пожилых людей должны быть хлеб из муки грубого помола, крупы (гречневая, овсяная и другие), овощи, фрукты. Дары природы и сада предпочтительно есть в свежем, отварном, тушеном виде, полезны вегетарианские (овощные и крупяные) супы, супы-пюре, запеканки.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29491" y="1518984"/>
            <a:ext cx="871450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 старости нередко отмечаются железодефицитные анемии, особенно при заболеваниях желудочно-кишечного тракта. </a:t>
            </a:r>
            <a:r>
              <a:rPr lang="ru-RU" dirty="0" err="1"/>
              <a:t>Kроме</a:t>
            </a:r>
            <a:r>
              <a:rPr lang="ru-RU" dirty="0"/>
              <a:t> того, уменьшаются запасы костномозгового железа и снижается эффективность включения железа в эритроциты крови.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29491" y="2590800"/>
            <a:ext cx="871450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Особое внимание следует уделить полному исключению из меню полуфабрикатов, промышленных колбас, </a:t>
            </a:r>
            <a:r>
              <a:rPr lang="ru-RU" dirty="0" err="1"/>
              <a:t>фастфуда</a:t>
            </a:r>
            <a:r>
              <a:rPr lang="ru-RU" dirty="0"/>
              <a:t>, газированных напитков. Алкогольные напитки разрешены в очень умеренном количестве и только при отсутствии противопоказаний. </a:t>
            </a:r>
          </a:p>
          <a:p>
            <a:r>
              <a:rPr lang="ru-RU" dirty="0"/>
              <a:t>Употребление поваренной соли свести к минимуму – избыток соли повышает риск сердечно-сосудистых заболеваний, нарушает кальциевый обмен.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54182" y="4345127"/>
            <a:ext cx="858981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r>
              <a:rPr lang="ru-RU" dirty="0"/>
              <a:t>У пожилых людей снижены процессы всасывания витаминов, при изменении состава микрофлоры страдает и ее способность синтезировать витамины. Полноценный режим питания, который рекомендуется людям в пожилом возрасте, обогащенный зерновыми культурами и фруктами в свежем виде, обычно позволяет обогатить рацион витаминами. Но даже в летний и осенний сезоны, когда в рационе наблюдается обилие овощей и зелени, фруктов и ягод, пожилым людям необходимо дополнительно вводить витаминные препараты.</a:t>
            </a:r>
          </a:p>
        </p:txBody>
      </p:sp>
    </p:spTree>
    <p:extLst>
      <p:ext uri="{BB962C8B-B14F-4D97-AF65-F5344CB8AC3E}">
        <p14:creationId xmlns="" xmlns:p14="http://schemas.microsoft.com/office/powerpoint/2010/main" val="12694310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5528" y="263236"/>
            <a:ext cx="888469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Упражнения для улучшения памяти у пожилых людей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528" y="632568"/>
            <a:ext cx="2806972" cy="1868823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408217" y="775854"/>
            <a:ext cx="6982691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Упражнение «Ряды чисел»</a:t>
            </a:r>
          </a:p>
          <a:p>
            <a:r>
              <a:rPr lang="ru-RU" dirty="0"/>
              <a:t>На выполнение данного упражнения у вас 5 минут. Изучите</a:t>
            </a:r>
          </a:p>
          <a:p>
            <a:r>
              <a:rPr lang="ru-RU" dirty="0"/>
              <a:t>приведенные ниже ряды чисел и ответьте на вопросы.</a:t>
            </a:r>
          </a:p>
          <a:p>
            <a:r>
              <a:rPr lang="ru-RU" dirty="0"/>
              <a:t>Сколько в каждом ряду четных и нечетных чисел?</a:t>
            </a:r>
          </a:p>
          <a:p>
            <a:r>
              <a:rPr lang="ru-RU" dirty="0"/>
              <a:t>Какое число в каждом ряду является наименьшим из нечетных?</a:t>
            </a:r>
          </a:p>
          <a:p>
            <a:r>
              <a:rPr lang="ru-RU" dirty="0"/>
              <a:t>Какое число в каждом ряду является наибольшим из четных?</a:t>
            </a:r>
          </a:p>
          <a:p>
            <a:r>
              <a:rPr lang="ru-RU" dirty="0"/>
              <a:t>Назовите в каждом ряду числа, кратные двум?</a:t>
            </a:r>
          </a:p>
          <a:p>
            <a:r>
              <a:rPr lang="ru-RU" dirty="0"/>
              <a:t>Назовите в каждом ряду числа, которые представляют собой</a:t>
            </a:r>
          </a:p>
          <a:p>
            <a:r>
              <a:rPr lang="ru-RU" dirty="0"/>
              <a:t>квадрат другого целого числа?</a:t>
            </a:r>
          </a:p>
          <a:p>
            <a:r>
              <a:rPr lang="ru-RU" dirty="0"/>
              <a:t>Назовите в каждом ряду числа, кратные трем?</a:t>
            </a:r>
          </a:p>
          <a:p>
            <a:r>
              <a:rPr lang="ru-RU" dirty="0"/>
              <a:t>Назовите в каждом ряду числа, из которых можно извлечь</a:t>
            </a:r>
          </a:p>
          <a:p>
            <a:r>
              <a:rPr lang="ru-RU" dirty="0"/>
              <a:t>корень квадратный. А вот и сами ряды чисел:</a:t>
            </a:r>
          </a:p>
          <a:p>
            <a:r>
              <a:rPr lang="ru-RU" dirty="0"/>
              <a:t>а) 82, 34, 19, 5, 91, 16;</a:t>
            </a:r>
          </a:p>
          <a:p>
            <a:r>
              <a:rPr lang="ru-RU" dirty="0"/>
              <a:t>б) 49, 33, 17, 11, 64, 99;</a:t>
            </a:r>
          </a:p>
          <a:p>
            <a:r>
              <a:rPr lang="ru-RU" dirty="0"/>
              <a:t>в) 18, 91, 36, 4, 13, 71;</a:t>
            </a:r>
          </a:p>
          <a:p>
            <a:r>
              <a:rPr lang="ru-RU" dirty="0"/>
              <a:t>г) 9, 40, 45, 14, 72, 90;</a:t>
            </a:r>
          </a:p>
          <a:p>
            <a:r>
              <a:rPr lang="ru-RU" dirty="0"/>
              <a:t>д) 31, 43, 25, 16, 7, 3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7697115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0945" y="221672"/>
            <a:ext cx="885305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Упражнение «Вверх ногами</a:t>
            </a:r>
            <a:r>
              <a:rPr lang="ru-RU" dirty="0" smtClean="0"/>
              <a:t>»</a:t>
            </a:r>
          </a:p>
          <a:p>
            <a:endParaRPr lang="ru-RU" dirty="0" smtClean="0"/>
          </a:p>
          <a:p>
            <a:r>
              <a:rPr lang="ru-RU" dirty="0" smtClean="0"/>
              <a:t>Возьмите </a:t>
            </a:r>
            <a:r>
              <a:rPr lang="ru-RU" dirty="0"/>
              <a:t>любую книгу, переверните ее «вверх ногами»,</a:t>
            </a:r>
          </a:p>
          <a:p>
            <a:r>
              <a:rPr lang="ru-RU" dirty="0"/>
              <a:t>включите секундомер и читайте вслух как можно быстрее.</a:t>
            </a:r>
          </a:p>
          <a:p>
            <a:r>
              <a:rPr lang="ru-RU" dirty="0"/>
              <a:t>За сколько секунд вам удалось прочитать страницу? Насколько</a:t>
            </a:r>
          </a:p>
          <a:p>
            <a:r>
              <a:rPr lang="ru-RU" dirty="0"/>
              <a:t>хорошо вы при этом поняли текст? В дальнейшем старайтесь</a:t>
            </a:r>
          </a:p>
          <a:p>
            <a:r>
              <a:rPr lang="ru-RU" dirty="0"/>
              <a:t>улучшать эти результаты.</a:t>
            </a:r>
          </a:p>
          <a:p>
            <a:r>
              <a:rPr lang="ru-RU" dirty="0"/>
              <a:t>Другой вариант этого упражнения: возьмите любой иллюстрированный журнал, точно так же переверните его, включите</a:t>
            </a:r>
          </a:p>
          <a:p>
            <a:r>
              <a:rPr lang="ru-RU" dirty="0"/>
              <a:t>секундомер и очень быстро рассказывайте вслух, что изображено на картинках.</a:t>
            </a:r>
          </a:p>
          <a:p>
            <a:r>
              <a:rPr lang="ru-RU" dirty="0"/>
              <a:t>Упражнение «Огород и огородники»</a:t>
            </a:r>
          </a:p>
          <a:p>
            <a:r>
              <a:rPr lang="ru-RU" dirty="0"/>
              <a:t>Решите следующую задачу.</a:t>
            </a:r>
          </a:p>
          <a:p>
            <a:r>
              <a:rPr lang="ru-RU" dirty="0"/>
              <a:t>Трем огородникам надо вскопать участок земли. Все они работают с одинаковой скоростью. Двое из них, работая вместе,</a:t>
            </a:r>
          </a:p>
          <a:p>
            <a:r>
              <a:rPr lang="ru-RU" dirty="0"/>
              <a:t>могут вскопать весь участок за два часа. За сколько времени они</a:t>
            </a:r>
          </a:p>
          <a:p>
            <a:r>
              <a:rPr lang="ru-RU" dirty="0"/>
              <a:t>вскопают весь участок, если будут работать втроем?</a:t>
            </a:r>
          </a:p>
        </p:txBody>
      </p:sp>
    </p:spTree>
    <p:extLst>
      <p:ext uri="{BB962C8B-B14F-4D97-AF65-F5344CB8AC3E}">
        <p14:creationId xmlns="" xmlns:p14="http://schemas.microsoft.com/office/powerpoint/2010/main" val="9956988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585845" cy="289924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 rot="10800000" flipV="1">
            <a:off x="5043054" y="3494994"/>
            <a:ext cx="415636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hlinkClick r:id="rId3"/>
              </a:rPr>
              <a:t>Информация взята с </a:t>
            </a:r>
            <a:r>
              <a:rPr lang="ru-RU" dirty="0" err="1" smtClean="0">
                <a:hlinkClick r:id="rId3"/>
              </a:rPr>
              <a:t>соц.сетей</a:t>
            </a:r>
            <a:r>
              <a:rPr lang="ru-RU" dirty="0" smtClean="0">
                <a:hlinkClick r:id="rId3"/>
              </a:rPr>
              <a:t> </a:t>
            </a:r>
            <a:r>
              <a:rPr lang="en-US" dirty="0" smtClean="0">
                <a:hlinkClick r:id="rId3"/>
              </a:rPr>
              <a:t>https</a:t>
            </a:r>
            <a:r>
              <a:rPr lang="en-US" dirty="0">
                <a:hlinkClick r:id="rId3"/>
              </a:rPr>
              <a:t>://www.surgkb.ru/services/recomendations/83432</a:t>
            </a:r>
            <a:r>
              <a:rPr lang="en-US" dirty="0" smtClean="0">
                <a:hlinkClick r:id="rId3"/>
              </a:rPr>
              <a:t>/</a:t>
            </a:r>
            <a:r>
              <a:rPr lang="ru-RU" dirty="0" smtClean="0"/>
              <a:t>   </a:t>
            </a:r>
            <a:r>
              <a:rPr lang="en-US" dirty="0">
                <a:solidFill>
                  <a:schemeClr val="accent1"/>
                </a:solidFill>
              </a:rPr>
              <a:t>https://www.seniorgroup.ru/experts/uprazhneniya-dlya-trenirovki-pamyati-u-pozhilykh-lyudey/</a:t>
            </a:r>
            <a:endParaRPr lang="ru-RU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58969393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74</TotalTime>
  <Words>868</Words>
  <Application>Microsoft Office PowerPoint</Application>
  <PresentationFormat>Произвольный</PresentationFormat>
  <Paragraphs>56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Аспект</vt:lpstr>
      <vt:lpstr>Школа пожилого возраста по направлению «Активное долголетие»  Тема: «Долголетие должно быть активным»</vt:lpstr>
      <vt:lpstr>Активное долголетие – это не только физическое здоровье, но и когнитивное здоровье, и социальное благополучие. </vt:lpstr>
      <vt:lpstr>Гражданам старше 65 лет в обязательном порядке необходимо проходить профилактические мероприятия. Ежегодно у нас проводится подвоз для прохождения диспансеризации «Старшее поколение»</vt:lpstr>
      <vt:lpstr>Больше двигаться - физическая активность основа долголетия. </vt:lpstr>
      <vt:lpstr>Слайд 5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Школа пожилого возраста по направлению «Активное долголетие.»  Тема: «Долголетие должно быть активным»</dc:title>
  <dc:creator>user</dc:creator>
  <cp:lastModifiedBy>Kokovina_OV</cp:lastModifiedBy>
  <cp:revision>8</cp:revision>
  <dcterms:created xsi:type="dcterms:W3CDTF">2025-10-03T03:23:01Z</dcterms:created>
  <dcterms:modified xsi:type="dcterms:W3CDTF">2025-10-03T09:47:33Z</dcterms:modified>
</cp:coreProperties>
</file>