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9" r:id="rId4"/>
    <p:sldId id="266" r:id="rId5"/>
    <p:sldId id="267" r:id="rId6"/>
    <p:sldId id="268" r:id="rId7"/>
    <p:sldId id="269" r:id="rId8"/>
    <p:sldId id="270" r:id="rId9"/>
    <p:sldId id="261" r:id="rId10"/>
    <p:sldId id="260" r:id="rId11"/>
    <p:sldId id="271" r:id="rId12"/>
    <p:sldId id="264" r:id="rId13"/>
    <p:sldId id="265" r:id="rId14"/>
  </p:sldIdLst>
  <p:sldSz cx="14630400" cy="8229600"/>
  <p:notesSz cx="8229600" cy="14630400"/>
  <p:embeddedFontLst>
    <p:embeddedFont>
      <p:font typeface="Liberation Serif" panose="02020603050405020304" pitchFamily="18" charset="0"/>
      <p:regular r:id="rId16"/>
      <p:bold r:id="rId17"/>
      <p:italic r:id="rId18"/>
      <p:boldItalic r:id="rId19"/>
    </p:embeddedFont>
    <p:embeddedFont>
      <p:font typeface="Libre Baskerville" panose="020B0604020202020204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4272F567-1693-4B6D-B6B2-CC89B356A373}">
          <p14:sldIdLst>
            <p14:sldId id="256"/>
            <p14:sldId id="257"/>
            <p14:sldId id="259"/>
            <p14:sldId id="266"/>
            <p14:sldId id="267"/>
            <p14:sldId id="268"/>
          </p14:sldIdLst>
        </p14:section>
        <p14:section name="Раздел без заголовка" id="{DA12E157-DF78-4626-9E5C-072F17DCCEBF}">
          <p14:sldIdLst>
            <p14:sldId id="269"/>
            <p14:sldId id="270"/>
            <p14:sldId id="261"/>
            <p14:sldId id="260"/>
            <p14:sldId id="271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33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0396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6691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6915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385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79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2512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9978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2349316" y="7334865"/>
            <a:ext cx="2212258" cy="8947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44"/>
            <a:ext cx="14630400" cy="104463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2035" y="1234897"/>
            <a:ext cx="7556421" cy="3543895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Оценка коррупционных рисков в государственных учреждениях социального обслуживания </a:t>
            </a:r>
            <a:endParaRPr lang="ru-RU" sz="4450" b="1" dirty="0" smtClean="0">
              <a:solidFill>
                <a:srgbClr val="5C4E3D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l">
              <a:lnSpc>
                <a:spcPts val="5550"/>
              </a:lnSpc>
              <a:buNone/>
            </a:pPr>
            <a:r>
              <a:rPr lang="en-US" sz="4450" b="1" dirty="0" smtClean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Свердловской </a:t>
            </a:r>
            <a:r>
              <a:rPr lang="en-US" sz="4450" b="1" dirty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области</a:t>
            </a:r>
            <a:endParaRPr lang="en-US" sz="445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105533" y="5046154"/>
            <a:ext cx="8251888" cy="16692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*</a:t>
            </a: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Методические рекомендации подготовлены с учетом Методических рекомендаций Минтруда России, размещенных на его официальном сайте (https://mintrud.gov.ru/ministry/programms/anticorruption/015), методических рекомендаций Департамента кадровой политики Свердловской области от 18.02.2016, </a:t>
            </a:r>
            <a:b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методических рекомендаций по разработке антикоррупционной политики организациями, учредителями (акционерами, участниками) которых являются Свердловская область, муниципальные образования, расположенные на территории Свердловской области, разработанных Департаментом противодействия коррупции Свердловской области и одобренных Комиссией по координации работы по противодействию коррупции в Свердловской области (протокол от 02.05.2023 № 1-К) </a:t>
            </a:r>
            <a:endParaRPr lang="en-US" sz="14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5" y="1234897"/>
            <a:ext cx="6086467" cy="59583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425" y="59636"/>
            <a:ext cx="1038909" cy="697447"/>
          </a:xfrm>
          <a:prstGeom prst="rect">
            <a:avLst/>
          </a:prstGeom>
        </p:spPr>
      </p:pic>
      <p:sp>
        <p:nvSpPr>
          <p:cNvPr id="8" name="Подзаголовок 2">
            <a:extLst>
              <a:ext uri="{FF2B5EF4-FFF2-40B4-BE49-F238E27FC236}">
                <a16:creationId xmlns="" xmlns:a16="http://schemas.microsoft.com/office/drawing/2014/main" id="{E4C6FF29-5A98-E6EF-BDAC-A015374FD82F}"/>
              </a:ext>
            </a:extLst>
          </p:cNvPr>
          <p:cNvSpPr txBox="1">
            <a:spLocks/>
          </p:cNvSpPr>
          <p:nvPr/>
        </p:nvSpPr>
        <p:spPr>
          <a:xfrm>
            <a:off x="1292050" y="67788"/>
            <a:ext cx="13131873" cy="4876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gradFill>
                  <a:gsLst>
                    <a:gs pos="0">
                      <a:srgbClr val="1F2837"/>
                    </a:gs>
                    <a:gs pos="100000">
                      <a:srgbClr val="930416"/>
                    </a:gs>
                  </a:gsLst>
                  <a:lin ang="5400000" scaled="1"/>
                </a:gra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Министерство социальной политики Свердловской области </a:t>
            </a:r>
            <a:endParaRPr lang="x-none" sz="3600" dirty="0">
              <a:solidFill>
                <a:schemeClr val="accent1">
                  <a:lumMod val="50000"/>
                </a:schemeClr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2526297" y="7443019"/>
            <a:ext cx="2104103" cy="7865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826" y="-2276315"/>
            <a:ext cx="14699226" cy="1129249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298357" y="175813"/>
            <a:ext cx="12631242" cy="13875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950"/>
              </a:lnSpc>
            </a:pPr>
            <a:r>
              <a:rPr lang="ru-RU" sz="3950" dirty="0" smtClean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Требования законодательства</a:t>
            </a:r>
            <a:endParaRPr lang="en-US" sz="39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677024" y="1928329"/>
            <a:ext cx="6315621" cy="27026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2550"/>
              </a:lnSpc>
              <a:buSzPct val="100000"/>
            </a:pPr>
            <a:endParaRPr lang="en-US" sz="155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16" y="1563329"/>
            <a:ext cx="5563490" cy="56187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263147" y="1563329"/>
            <a:ext cx="81902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Статьей  13.3. Федерального закона от 25.12.2008 № 273-ФЗ на государственные учреждения возложена обязанность принимать меры по предупреждению коррупции, которые включают:</a:t>
            </a:r>
          </a:p>
          <a:p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1) определение подразделений или должностных лиц, ответственных за профилактику коррупционных и иных правонарушений;</a:t>
            </a:r>
          </a:p>
          <a:p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2) сотрудничество организации с правоохранительными органами;</a:t>
            </a:r>
          </a:p>
          <a:p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3) разработку и внедрение в практику стандартов и процедур, направленных на обеспечение добросовестной работы организации;</a:t>
            </a:r>
          </a:p>
          <a:p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4) принятие кодекса этики и служебного поведения работников организации;</a:t>
            </a:r>
          </a:p>
          <a:p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5) предотвращение и урегулирование конфликта интересов;</a:t>
            </a:r>
          </a:p>
          <a:p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6) недопущение составления неофициальной отчетности и использования поддельных документов.</a:t>
            </a:r>
            <a:endParaRPr lang="ru-RU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89935" y="5268745"/>
            <a:ext cx="7639664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2000" b="1" dirty="0" smtClean="0">
                <a:ln>
                  <a:solidFill>
                    <a:srgbClr val="C00000"/>
                  </a:solidFill>
                </a:ln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Исполнение статьи 13.3. Федерального закона от 25.12.2008 </a:t>
            </a:r>
            <a:br>
              <a:rPr lang="ru-RU" sz="2000" b="1" dirty="0" smtClean="0">
                <a:ln>
                  <a:solidFill>
                    <a:srgbClr val="C00000"/>
                  </a:solidFill>
                </a:ln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000" b="1" dirty="0" smtClean="0">
                <a:ln>
                  <a:solidFill>
                    <a:srgbClr val="C00000"/>
                  </a:solidFill>
                </a:ln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№ 273-ФЗ  является обязанностью любой организации вне зависимости от ее организационно-правовой формы, состава учредителей, отраслевой принадлежности и других условий </a:t>
            </a:r>
            <a:endParaRPr lang="ru-RU" sz="2000" b="1" dirty="0">
              <a:ln>
                <a:solidFill>
                  <a:srgbClr val="C00000"/>
                </a:solidFill>
              </a:ln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12575458" y="7325032"/>
            <a:ext cx="2054942" cy="904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150"/>
            <a:ext cx="14630400" cy="9045676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658416" y="517327"/>
            <a:ext cx="13313569" cy="11758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600"/>
              </a:lnSpc>
            </a:pPr>
            <a:r>
              <a:rPr lang="ru-RU" sz="37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Направления деятельности, потенциально связанные </a:t>
            </a:r>
            <a:br>
              <a:rPr lang="ru-RU" sz="37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</a:br>
            <a:r>
              <a:rPr lang="ru-RU" sz="37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 наиболее высокими коррупционными рисками:</a:t>
            </a:r>
            <a:endParaRPr lang="ru-RU" sz="3700" dirty="0">
              <a:solidFill>
                <a:srgbClr val="5C4E3D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</p:txBody>
      </p:sp>
      <p:sp>
        <p:nvSpPr>
          <p:cNvPr id="4" name="Text 1"/>
          <p:cNvSpPr/>
          <p:nvPr/>
        </p:nvSpPr>
        <p:spPr>
          <a:xfrm>
            <a:off x="1787247" y="1986997"/>
            <a:ext cx="12184738" cy="9407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ru-RU" sz="185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Осуществление постоянно, временно или в соответствии со специальными полномочиями </a:t>
            </a:r>
          </a:p>
          <a:p>
            <a:pPr>
              <a:lnSpc>
                <a:spcPts val="2300"/>
              </a:lnSpc>
            </a:pPr>
            <a:r>
              <a:rPr lang="ru-RU" sz="185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организационно-распорядительных или административно-хозяйственных </a:t>
            </a:r>
          </a:p>
          <a:p>
            <a:pPr>
              <a:lnSpc>
                <a:spcPts val="2300"/>
              </a:lnSpc>
            </a:pPr>
            <a:r>
              <a:rPr lang="ru-RU" sz="185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функций учреждения</a:t>
            </a:r>
            <a:endParaRPr lang="ru-RU" sz="1850" dirty="0">
              <a:solidFill>
                <a:srgbClr val="45424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1787246" y="3217070"/>
            <a:ext cx="12322043" cy="2938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ru-RU" sz="185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Осуществление закупок товаров, работ и услуг для нужд учреждения</a:t>
            </a:r>
            <a:endParaRPr lang="ru-RU" sz="1850" dirty="0">
              <a:solidFill>
                <a:srgbClr val="45424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0" name="Text 5"/>
          <p:cNvSpPr/>
          <p:nvPr/>
        </p:nvSpPr>
        <p:spPr>
          <a:xfrm>
            <a:off x="1787245" y="4174670"/>
            <a:ext cx="12489193" cy="11802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ru-RU" sz="185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Осуществление функций получателя средств областного бюджета, установленных бюджетным законодательством </a:t>
            </a:r>
          </a:p>
          <a:p>
            <a:pPr>
              <a:lnSpc>
                <a:spcPts val="2300"/>
              </a:lnSpc>
            </a:pPr>
            <a:r>
              <a:rPr lang="ru-RU" sz="185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Российской Федерации, в том числе подготовка и принятие решений о расходовании (перечислении) </a:t>
            </a:r>
          </a:p>
          <a:p>
            <a:pPr>
              <a:lnSpc>
                <a:spcPts val="2300"/>
              </a:lnSpc>
            </a:pPr>
            <a:r>
              <a:rPr lang="ru-RU" sz="185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бюджетных ассигнований, субсидий, средств от приносящей доход деятельности, в том числе платных услуг, </a:t>
            </a:r>
          </a:p>
          <a:p>
            <a:pPr>
              <a:lnSpc>
                <a:spcPts val="2300"/>
              </a:lnSpc>
            </a:pPr>
            <a:r>
              <a:rPr lang="ru-RU" sz="185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благотворительных пожертвований, иных средств учреждения</a:t>
            </a:r>
          </a:p>
          <a:p>
            <a:pPr marL="0" indent="0" algn="l">
              <a:lnSpc>
                <a:spcPts val="2300"/>
              </a:lnSpc>
              <a:buNone/>
            </a:pPr>
            <a:endParaRPr lang="en-US" sz="18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3" name="Text 7"/>
          <p:cNvSpPr/>
          <p:nvPr/>
        </p:nvSpPr>
        <p:spPr>
          <a:xfrm>
            <a:off x="1787245" y="5447340"/>
            <a:ext cx="12390869" cy="9167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ru-RU" sz="185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Подготовка и принятие решений о распределении средств фонда оплаты </a:t>
            </a:r>
          </a:p>
          <a:p>
            <a:pPr>
              <a:lnSpc>
                <a:spcPts val="2300"/>
              </a:lnSpc>
            </a:pPr>
            <a:r>
              <a:rPr lang="ru-RU" sz="185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труда учреждения, принятие решений о поощрении (премировании) работников учреждения</a:t>
            </a:r>
            <a:endParaRPr lang="ru-RU" sz="1850" dirty="0">
              <a:solidFill>
                <a:srgbClr val="45424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6" name="Text 9"/>
          <p:cNvSpPr/>
          <p:nvPr/>
        </p:nvSpPr>
        <p:spPr>
          <a:xfrm>
            <a:off x="1787245" y="6550737"/>
            <a:ext cx="12322044" cy="14232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Подготовка и принятие решений, касающихся вопросов управления имуществом учреждения,  в том числе имуществом, </a:t>
            </a:r>
          </a:p>
          <a:p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закрепленным за учреждением на праве оперативного управления, включая принятие решений о списании имущества, </a:t>
            </a:r>
          </a:p>
          <a:p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передаче имущества в аренду либо в пользование, реализация имущества учреждения, в том числе непрофильных активов</a:t>
            </a:r>
            <a:endParaRPr lang="en-US" sz="18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1599129" y="3038168"/>
            <a:ext cx="12578985" cy="0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599129" y="4104968"/>
            <a:ext cx="12578985" cy="0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1641148" y="5354885"/>
            <a:ext cx="12426586" cy="0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1682703" y="6292645"/>
            <a:ext cx="12426586" cy="86241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1682703" y="7536426"/>
            <a:ext cx="12495411" cy="0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416" y="2069425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416" y="3198257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416" y="4327088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416" y="5455920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416" y="6584752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12575458" y="7325032"/>
            <a:ext cx="2054942" cy="904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150"/>
            <a:ext cx="14630400" cy="9045676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658416" y="517327"/>
            <a:ext cx="13313569" cy="11758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600"/>
              </a:lnSpc>
            </a:pPr>
            <a:r>
              <a:rPr lang="ru-RU" sz="37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Направления деятельности, потенциально связанные </a:t>
            </a:r>
            <a:br>
              <a:rPr lang="ru-RU" sz="37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</a:br>
            <a:r>
              <a:rPr lang="ru-RU" sz="37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 наиболее высокими коррупционными рисками:</a:t>
            </a:r>
            <a:endParaRPr lang="ru-RU" sz="3700" dirty="0">
              <a:solidFill>
                <a:srgbClr val="5C4E3D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</p:txBody>
      </p:sp>
      <p:sp>
        <p:nvSpPr>
          <p:cNvPr id="7" name="Text 3"/>
          <p:cNvSpPr/>
          <p:nvPr/>
        </p:nvSpPr>
        <p:spPr>
          <a:xfrm>
            <a:off x="1693419" y="2181171"/>
            <a:ext cx="12322043" cy="7588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Взаимодействие 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государственными органами, осуществляющими контрольно-надзорные, разрешительные, </a:t>
            </a:r>
            <a:endParaRPr lang="ru-RU" sz="18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ts val="2300"/>
              </a:lnSpc>
            </a:pPr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регистрационные 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функции, распределение бюджетных ассигнований, субсидий, иными уполномоченными органами</a:t>
            </a:r>
          </a:p>
        </p:txBody>
      </p:sp>
      <p:sp>
        <p:nvSpPr>
          <p:cNvPr id="10" name="Text 5"/>
          <p:cNvSpPr/>
          <p:nvPr/>
        </p:nvSpPr>
        <p:spPr>
          <a:xfrm>
            <a:off x="1693419" y="3489169"/>
            <a:ext cx="12489193" cy="11802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</a:t>
            </a:r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редставление 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 и законных интересов учреждения и получателей социальных услуг в заседаниях судов общей </a:t>
            </a:r>
            <a:endParaRPr lang="ru-RU" sz="18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ts val="2300"/>
              </a:lnSpc>
            </a:pPr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юрисдикции 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арбитражных судов всех уровней в качестве истца или ответчика со всеми правами и обязанностями, </a:t>
            </a:r>
            <a:endParaRPr lang="ru-RU" sz="18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ts val="2300"/>
              </a:lnSpc>
            </a:pPr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предусмотренными 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процессуальным законодательством Российской Федерации</a:t>
            </a:r>
            <a:endParaRPr lang="en-US" sz="18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3" name="Text 7"/>
          <p:cNvSpPr/>
          <p:nvPr/>
        </p:nvSpPr>
        <p:spPr>
          <a:xfrm>
            <a:off x="1693419" y="5046721"/>
            <a:ext cx="12390869" cy="9167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Осуществление 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деятельности, связанной с движением нефинансовых активов и бланков строгой отчетности (учет, </a:t>
            </a:r>
            <a:endParaRPr lang="ru-RU" sz="18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ts val="2300"/>
              </a:lnSpc>
            </a:pPr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поступление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внутреннее перемещение, выбытие основных средств, контроль за сохранностью)</a:t>
            </a:r>
          </a:p>
        </p:txBody>
      </p:sp>
      <p:sp>
        <p:nvSpPr>
          <p:cNvPr id="16" name="Text 9"/>
          <p:cNvSpPr/>
          <p:nvPr/>
        </p:nvSpPr>
        <p:spPr>
          <a:xfrm>
            <a:off x="1693418" y="6262048"/>
            <a:ext cx="12322044" cy="14232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Предоставление 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социальных (социально-педагогических услуг), в том числе государственных (социальных) услуг при </a:t>
            </a:r>
            <a:endParaRPr lang="ru-RU" sz="18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осуществлении 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отдельных переданных государственных полномочий, предусматривающих непосредственное </a:t>
            </a:r>
            <a:endParaRPr lang="ru-RU" sz="18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взаимодействие 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получателями услуг, в том числе доступ к имуществу (денежным средствам) получателей социальных </a:t>
            </a:r>
            <a:endParaRPr lang="ru-RU" sz="18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услуг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приобретение товаров для получателей социальных услуг, оказание содействия гражданам в оформлении </a:t>
            </a:r>
            <a:endParaRPr lang="ru-RU" sz="18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r>
              <a:rPr lang="ru-RU" sz="18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правоустанавливающих </a:t>
            </a:r>
            <a:r>
              <a:rPr lang="ru-RU" sz="18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документов</a:t>
            </a:r>
            <a:endParaRPr lang="en-US" sz="18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1599129" y="3038168"/>
            <a:ext cx="12578985" cy="0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488749" y="4474985"/>
            <a:ext cx="12578985" cy="0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1454513" y="5941746"/>
            <a:ext cx="12426586" cy="86241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1572323" y="7784934"/>
            <a:ext cx="12495411" cy="0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661" y="2088238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570" y="3540552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570" y="5060870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022" y="6481096"/>
            <a:ext cx="979491" cy="1175365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431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12575458" y="7325032"/>
            <a:ext cx="2054942" cy="904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150"/>
            <a:ext cx="14630400" cy="9045676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00895" y="9577"/>
            <a:ext cx="13313569" cy="11758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600"/>
              </a:lnSpc>
            </a:pPr>
            <a:r>
              <a:rPr lang="ru-RU" sz="37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Направления деятельности, потенциально связанные </a:t>
            </a:r>
            <a:br>
              <a:rPr lang="ru-RU" sz="37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</a:br>
            <a:r>
              <a:rPr lang="ru-RU" sz="37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 наиболее высокими коррупционными рисками:</a:t>
            </a:r>
            <a:endParaRPr lang="ru-RU" sz="3700" dirty="0">
              <a:solidFill>
                <a:srgbClr val="5C4E3D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</p:txBody>
      </p:sp>
      <p:sp>
        <p:nvSpPr>
          <p:cNvPr id="7" name="Text 3"/>
          <p:cNvSpPr/>
          <p:nvPr/>
        </p:nvSpPr>
        <p:spPr>
          <a:xfrm>
            <a:off x="1776026" y="1467120"/>
            <a:ext cx="12732622" cy="9646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Участие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составлении индивидуальных программ предоставления социальных услуг, индивидуальных программ реабилитации, </a:t>
            </a:r>
            <a:endParaRPr lang="ru-RU" sz="17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700" dirty="0" err="1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абилитации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инвалидов и контроль за их реализацией, определении индивидуальной потребности гражданина в форме социального </a:t>
            </a:r>
            <a:endParaRPr lang="ru-RU" sz="17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обслуживания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видах, объемах, периодичности, условиях и сроках предоставления социальных услуг, мероприятиях по социальному </a:t>
            </a:r>
            <a:endParaRPr lang="ru-RU" sz="17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сопровождению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определении перечня рекомендуемых поставщиков социальных услуг</a:t>
            </a:r>
          </a:p>
        </p:txBody>
      </p:sp>
      <p:sp>
        <p:nvSpPr>
          <p:cNvPr id="10" name="Text 5"/>
          <p:cNvSpPr/>
          <p:nvPr/>
        </p:nvSpPr>
        <p:spPr>
          <a:xfrm>
            <a:off x="1776026" y="2755378"/>
            <a:ext cx="12489193" cy="10330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Обследование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жилищно-бытовых условий граждан, условий жизнедеятельности гражданина, определения причин, </a:t>
            </a:r>
            <a:endParaRPr lang="ru-RU" sz="17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влияющих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ухудшение этих условий, условий жизни несовершеннолетних граждан и их семей, составление документов </a:t>
            </a:r>
            <a:endParaRPr lang="ru-RU" sz="17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актов) по результатам обследований, иных документов, являющихся основанием для предоставления мер социальной </a:t>
            </a:r>
            <a:endParaRPr lang="ru-RU" sz="17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поддержки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социальных услуг</a:t>
            </a:r>
            <a:endParaRPr lang="en-US" sz="17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3" name="Text 7"/>
          <p:cNvSpPr/>
          <p:nvPr/>
        </p:nvSpPr>
        <p:spPr>
          <a:xfrm>
            <a:off x="1825187" y="4345570"/>
            <a:ext cx="12390869" cy="382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Ведение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регистра получателей социальных услуг</a:t>
            </a:r>
          </a:p>
        </p:txBody>
      </p:sp>
      <p:sp>
        <p:nvSpPr>
          <p:cNvPr id="16" name="Text 9"/>
          <p:cNvSpPr/>
          <p:nvPr/>
        </p:nvSpPr>
        <p:spPr>
          <a:xfrm>
            <a:off x="1779837" y="5535165"/>
            <a:ext cx="12322044" cy="8664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Подготовка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отчетности о предоставлении социальных услуг, исполнении индивидуальных программ предоставления </a:t>
            </a:r>
            <a:endParaRPr lang="ru-RU" sz="17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социальных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услуг, индивидуальных программ реабилитации, </a:t>
            </a:r>
            <a:r>
              <a:rPr lang="ru-RU" sz="1700" dirty="0" err="1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абилитации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инвалидов, государственного задания, в том </a:t>
            </a:r>
            <a:endParaRPr lang="ru-RU" sz="17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числе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информационных системах</a:t>
            </a:r>
            <a:endParaRPr lang="en-US" sz="17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1703902" y="2519573"/>
            <a:ext cx="12439799" cy="22487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1717115" y="3788434"/>
            <a:ext cx="12426586" cy="0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1687878" y="5067756"/>
            <a:ext cx="12426586" cy="86241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1693153" y="6527162"/>
            <a:ext cx="12495411" cy="0"/>
          </a:xfrm>
          <a:prstGeom prst="line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562" y="1508728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435" y="2844181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470" y="4182688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235" y="5543386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471" y="6922637"/>
            <a:ext cx="940713" cy="1128832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sp>
        <p:nvSpPr>
          <p:cNvPr id="5" name="Прямоугольник 4"/>
          <p:cNvSpPr/>
          <p:nvPr/>
        </p:nvSpPr>
        <p:spPr>
          <a:xfrm>
            <a:off x="1665112" y="6831046"/>
            <a:ext cx="1255149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Обеспечение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защиты информации с применением информационных технологий (информатизации), средств защиты информации, в том числе настройка и сопровождение информационных систем, специального программного обеспечения, обеспечение конфиденциальности информации ограниченного доступа, предотвращение несанкционированного доступа к информации и (или) передачи ее лицам, не имеющим права на доступ к информации</a:t>
            </a:r>
          </a:p>
        </p:txBody>
      </p:sp>
    </p:spTree>
    <p:extLst>
      <p:ext uri="{BB962C8B-B14F-4D97-AF65-F5344CB8AC3E}">
        <p14:creationId xmlns:p14="http://schemas.microsoft.com/office/powerpoint/2010/main" val="269833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2526297" y="7443019"/>
            <a:ext cx="2104103" cy="7865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826" y="-2276315"/>
            <a:ext cx="14699226" cy="1129249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298357" y="175813"/>
            <a:ext cx="12631242" cy="13875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950"/>
              </a:lnSpc>
            </a:pPr>
            <a:r>
              <a:rPr lang="ru-RU" sz="3950" dirty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Направления деятельности, потенциально связанные </a:t>
            </a:r>
            <a:br>
              <a:rPr lang="ru-RU" sz="3950" dirty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3950" dirty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наиболее высокими коррупционными рисками:</a:t>
            </a:r>
          </a:p>
        </p:txBody>
      </p:sp>
      <p:sp>
        <p:nvSpPr>
          <p:cNvPr id="5" name="Text 2"/>
          <p:cNvSpPr/>
          <p:nvPr/>
        </p:nvSpPr>
        <p:spPr>
          <a:xfrm>
            <a:off x="5677024" y="1928329"/>
            <a:ext cx="6315621" cy="27026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2550"/>
              </a:lnSpc>
              <a:buSzPct val="100000"/>
            </a:pPr>
            <a:endParaRPr lang="en-US" sz="155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145160" y="3795253"/>
            <a:ext cx="819027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Вышеперечисленные направления деятельности 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 являются </a:t>
            </a:r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исчерпывающими </a:t>
            </a:r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носят рекомендательный характер </a:t>
            </a:r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для определения </a:t>
            </a:r>
            <a:r>
              <a:rPr lang="ru-RU" sz="2000" dirty="0" err="1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коррупционно</a:t>
            </a:r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-опасных функций в конкретном учреждении.</a:t>
            </a:r>
          </a:p>
          <a:p>
            <a:pPr indent="457200" algn="just"/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Коррупционные риски могут возникать при реализации практически любого направления деятельности учреждения, причем как в связи с действиями работников учреждения, так и в связи с действиями привлекаемых организацией агентов, консультантов и т.п.</a:t>
            </a:r>
          </a:p>
          <a:p>
            <a:pPr indent="457200" algn="just"/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Исходя из этого, целесообразно провести оценку коррупционных рисков для всех направлений деятельности и процессов учреждения.</a:t>
            </a:r>
          </a:p>
          <a:p>
            <a:endParaRPr lang="ru-RU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77" y="1656734"/>
            <a:ext cx="5195657" cy="594851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45160" y="1865468"/>
            <a:ext cx="7315200" cy="1754326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Оценку коррупционных рисков рекомендуется проводить не реже одного раза в год</a:t>
            </a:r>
            <a:r>
              <a:rPr lang="ru-RU" sz="3600" dirty="0">
                <a:solidFill>
                  <a:srgbClr val="FF0000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934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2526297" y="7443019"/>
            <a:ext cx="2104103" cy="7865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85991"/>
            <a:ext cx="14699226" cy="1129249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298357" y="175813"/>
            <a:ext cx="12631242" cy="13875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950"/>
              </a:lnSpc>
            </a:pPr>
            <a:r>
              <a:rPr lang="ru-RU" sz="3950" dirty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Оценка коррупционных рисков в учреждении </a:t>
            </a:r>
          </a:p>
        </p:txBody>
      </p:sp>
      <p:sp>
        <p:nvSpPr>
          <p:cNvPr id="5" name="Text 2"/>
          <p:cNvSpPr/>
          <p:nvPr/>
        </p:nvSpPr>
        <p:spPr>
          <a:xfrm>
            <a:off x="5677024" y="1928329"/>
            <a:ext cx="6315621" cy="27026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2550"/>
              </a:lnSpc>
              <a:buSzPct val="100000"/>
            </a:pPr>
            <a:endParaRPr lang="en-US" sz="155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  <p:sp>
        <p:nvSpPr>
          <p:cNvPr id="24" name="Shape 1"/>
          <p:cNvSpPr/>
          <p:nvPr/>
        </p:nvSpPr>
        <p:spPr>
          <a:xfrm>
            <a:off x="818912" y="1697959"/>
            <a:ext cx="45719" cy="4521971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25" name="Shape 2"/>
          <p:cNvSpPr/>
          <p:nvPr/>
        </p:nvSpPr>
        <p:spPr>
          <a:xfrm>
            <a:off x="1025346" y="1734399"/>
            <a:ext cx="546021" cy="22860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26" name="Shape 3"/>
          <p:cNvSpPr/>
          <p:nvPr/>
        </p:nvSpPr>
        <p:spPr>
          <a:xfrm>
            <a:off x="614184" y="1541592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27" name="Text 4"/>
          <p:cNvSpPr/>
          <p:nvPr/>
        </p:nvSpPr>
        <p:spPr>
          <a:xfrm>
            <a:off x="681239" y="1668896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100" b="1" dirty="0"/>
          </a:p>
        </p:txBody>
      </p:sp>
      <p:sp>
        <p:nvSpPr>
          <p:cNvPr id="28" name="Text 5"/>
          <p:cNvSpPr/>
          <p:nvPr/>
        </p:nvSpPr>
        <p:spPr>
          <a:xfrm>
            <a:off x="1634420" y="1380732"/>
            <a:ext cx="6990061" cy="4444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>
              <a:lnSpc>
                <a:spcPct val="90000"/>
              </a:lnSpc>
            </a:pPr>
            <a:r>
              <a:rPr lang="ru-RU" sz="1700" b="1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Приказ учреждения о порядке проведения оценки </a:t>
            </a:r>
          </a:p>
          <a:p>
            <a:pPr lvl="0">
              <a:lnSpc>
                <a:spcPct val="90000"/>
              </a:lnSpc>
            </a:pPr>
            <a:r>
              <a:rPr lang="ru-RU" sz="1700" b="1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(положение об оценке) коррупционных рисков учреждения</a:t>
            </a:r>
            <a:endParaRPr lang="en-US" sz="1750" dirty="0"/>
          </a:p>
        </p:txBody>
      </p:sp>
      <p:sp>
        <p:nvSpPr>
          <p:cNvPr id="29" name="Text 6"/>
          <p:cNvSpPr/>
          <p:nvPr/>
        </p:nvSpPr>
        <p:spPr>
          <a:xfrm>
            <a:off x="1634420" y="1898906"/>
            <a:ext cx="6754892" cy="5824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6000"/>
              </a:lnSpc>
            </a:pPr>
            <a:r>
              <a:rPr lang="ru-RU" sz="1400" dirty="0">
                <a:latin typeface="Liberation Serif" panose="02020603050405020304" pitchFamily="18" charset="0"/>
                <a:ea typeface="Calibri" panose="020F0502020204030204" pitchFamily="34" charset="0"/>
              </a:rPr>
              <a:t>(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при осуществлении функций учреждения и при осуществлении закупок товаров, работ, услуг для нужд учреждения)</a:t>
            </a:r>
            <a:endParaRPr lang="en-US" sz="1600" dirty="0"/>
          </a:p>
        </p:txBody>
      </p:sp>
      <p:sp>
        <p:nvSpPr>
          <p:cNvPr id="30" name="Shape 7"/>
          <p:cNvSpPr/>
          <p:nvPr/>
        </p:nvSpPr>
        <p:spPr>
          <a:xfrm>
            <a:off x="978217" y="2909928"/>
            <a:ext cx="546021" cy="22860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31" name="Shape 8"/>
          <p:cNvSpPr/>
          <p:nvPr/>
        </p:nvSpPr>
        <p:spPr>
          <a:xfrm>
            <a:off x="613016" y="2694333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32" name="Text 9"/>
          <p:cNvSpPr/>
          <p:nvPr/>
        </p:nvSpPr>
        <p:spPr>
          <a:xfrm>
            <a:off x="682407" y="2798442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100" b="1" dirty="0"/>
          </a:p>
        </p:txBody>
      </p:sp>
      <p:sp>
        <p:nvSpPr>
          <p:cNvPr id="33" name="Text 10"/>
          <p:cNvSpPr/>
          <p:nvPr/>
        </p:nvSpPr>
        <p:spPr>
          <a:xfrm>
            <a:off x="1571367" y="2586935"/>
            <a:ext cx="6754892" cy="9164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700" dirty="0">
                <a:latin typeface="Liberation Serif" panose="02020603050405020304" pitchFamily="18" charset="0"/>
                <a:ea typeface="Calibri" panose="020F0502020204030204" pitchFamily="34" charset="0"/>
              </a:rPr>
              <a:t>Проведение оценки коррупционных рисков учреждения рекомендуется </a:t>
            </a:r>
            <a:endParaRPr lang="ru-RU" sz="1700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осуществлять </a:t>
            </a:r>
            <a:r>
              <a:rPr lang="ru-RU" sz="1700" b="1" dirty="0">
                <a:latin typeface="Liberation Serif" panose="02020603050405020304" pitchFamily="18" charset="0"/>
                <a:ea typeface="Calibri" panose="020F0502020204030204" pitchFamily="34" charset="0"/>
              </a:rPr>
              <a:t>с учетом результатов мониторинга эффективности </a:t>
            </a:r>
            <a:endParaRPr lang="ru-RU" sz="1700" b="1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700" b="1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реализации </a:t>
            </a:r>
            <a:r>
              <a:rPr lang="ru-RU" sz="1700" b="1" dirty="0">
                <a:latin typeface="Liberation Serif" panose="02020603050405020304" pitchFamily="18" charset="0"/>
                <a:ea typeface="Calibri" panose="020F0502020204030204" pitchFamily="34" charset="0"/>
              </a:rPr>
              <a:t>учреждением мер по минимизации выявленных </a:t>
            </a:r>
            <a:endParaRPr lang="ru-RU" sz="1700" b="1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700" b="1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коррупционных </a:t>
            </a:r>
            <a:r>
              <a:rPr lang="ru-RU" sz="1700" b="1" dirty="0">
                <a:latin typeface="Liberation Serif" panose="02020603050405020304" pitchFamily="18" charset="0"/>
                <a:ea typeface="Calibri" panose="020F0502020204030204" pitchFamily="34" charset="0"/>
              </a:rPr>
              <a:t>рисков</a:t>
            </a:r>
            <a:endParaRPr lang="en-US" sz="1700" dirty="0"/>
          </a:p>
        </p:txBody>
      </p:sp>
      <p:sp>
        <p:nvSpPr>
          <p:cNvPr id="35" name="Shape 12"/>
          <p:cNvSpPr/>
          <p:nvPr/>
        </p:nvSpPr>
        <p:spPr>
          <a:xfrm>
            <a:off x="1025346" y="4175671"/>
            <a:ext cx="546021" cy="22860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36" name="Shape 13"/>
          <p:cNvSpPr/>
          <p:nvPr/>
        </p:nvSpPr>
        <p:spPr>
          <a:xfrm>
            <a:off x="613016" y="3962937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37" name="Text 14"/>
          <p:cNvSpPr/>
          <p:nvPr/>
        </p:nvSpPr>
        <p:spPr>
          <a:xfrm>
            <a:off x="681239" y="4069469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100" b="1" dirty="0"/>
          </a:p>
        </p:txBody>
      </p:sp>
      <p:sp>
        <p:nvSpPr>
          <p:cNvPr id="38" name="Text 15"/>
          <p:cNvSpPr/>
          <p:nvPr/>
        </p:nvSpPr>
        <p:spPr>
          <a:xfrm>
            <a:off x="1569661" y="3968649"/>
            <a:ext cx="6754892" cy="7421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700" b="1" dirty="0">
                <a:latin typeface="Liberation Serif" panose="02020603050405020304" pitchFamily="18" charset="0"/>
                <a:ea typeface="Calibri" panose="020F0502020204030204" pitchFamily="34" charset="0"/>
              </a:rPr>
              <a:t>Мониторинг целесообразно проводить на регулярной основе </a:t>
            </a:r>
            <a:endParaRPr lang="ru-RU" sz="1700" b="1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700" b="1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(</a:t>
            </a:r>
            <a:r>
              <a:rPr lang="ru-RU" sz="1700" b="1" dirty="0">
                <a:latin typeface="Liberation Serif" panose="02020603050405020304" pitchFamily="18" charset="0"/>
                <a:ea typeface="Calibri" panose="020F0502020204030204" pitchFamily="34" charset="0"/>
              </a:rPr>
              <a:t>не реже одного раза в год)</a:t>
            </a:r>
            <a:r>
              <a:rPr lang="ru-RU" sz="1700" dirty="0">
                <a:latin typeface="Liberation Serif" panose="02020603050405020304" pitchFamily="18" charset="0"/>
                <a:ea typeface="Calibri" panose="020F0502020204030204" pitchFamily="34" charset="0"/>
              </a:rPr>
              <a:t>, а также по мере необходимости</a:t>
            </a:r>
            <a:endParaRPr lang="en-US" sz="1700" dirty="0"/>
          </a:p>
        </p:txBody>
      </p:sp>
      <p:sp>
        <p:nvSpPr>
          <p:cNvPr id="40" name="Shape 17"/>
          <p:cNvSpPr/>
          <p:nvPr/>
        </p:nvSpPr>
        <p:spPr>
          <a:xfrm>
            <a:off x="1023640" y="5360291"/>
            <a:ext cx="546021" cy="22860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41" name="Shape 18"/>
          <p:cNvSpPr/>
          <p:nvPr/>
        </p:nvSpPr>
        <p:spPr>
          <a:xfrm>
            <a:off x="615890" y="5148631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42" name="Text 19"/>
          <p:cNvSpPr/>
          <p:nvPr/>
        </p:nvSpPr>
        <p:spPr>
          <a:xfrm>
            <a:off x="682407" y="5254950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4</a:t>
            </a:r>
            <a:endParaRPr lang="en-US" sz="2100" b="1" dirty="0"/>
          </a:p>
        </p:txBody>
      </p:sp>
      <p:sp>
        <p:nvSpPr>
          <p:cNvPr id="43" name="Text 20"/>
          <p:cNvSpPr/>
          <p:nvPr/>
        </p:nvSpPr>
        <p:spPr>
          <a:xfrm>
            <a:off x="1569661" y="4895063"/>
            <a:ext cx="6754892" cy="15838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00"/>
              </a:lnSpc>
            </a:pPr>
            <a:r>
              <a:rPr lang="ru-RU" sz="1700" dirty="0">
                <a:latin typeface="Liberation Serif" panose="02020603050405020304" pitchFamily="18" charset="0"/>
                <a:ea typeface="Calibri" panose="020F0502020204030204" pitchFamily="34" charset="0"/>
              </a:rPr>
              <a:t>По результатам мониторинга осуществляется подготовка доклада о </a:t>
            </a:r>
            <a:endParaRPr lang="ru-RU" sz="1700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ts val="22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результатах </a:t>
            </a:r>
            <a:r>
              <a:rPr lang="ru-RU" sz="1700" dirty="0">
                <a:latin typeface="Liberation Serif" panose="02020603050405020304" pitchFamily="18" charset="0"/>
                <a:ea typeface="Calibri" panose="020F0502020204030204" pitchFamily="34" charset="0"/>
              </a:rPr>
              <a:t>мониторинга, в том числе </a:t>
            </a:r>
            <a:r>
              <a:rPr lang="ru-RU" sz="1700" b="1" dirty="0">
                <a:latin typeface="Liberation Serif" panose="02020603050405020304" pitchFamily="18" charset="0"/>
                <a:ea typeface="Calibri" panose="020F0502020204030204" pitchFamily="34" charset="0"/>
              </a:rPr>
              <a:t>предложений</a:t>
            </a:r>
            <a:r>
              <a:rPr lang="ru-RU" sz="1700" dirty="0">
                <a:latin typeface="Liberation Serif" panose="02020603050405020304" pitchFamily="18" charset="0"/>
                <a:ea typeface="Calibri" panose="020F0502020204030204" pitchFamily="34" charset="0"/>
              </a:rPr>
              <a:t> (выводов, основанных </a:t>
            </a:r>
            <a:endParaRPr lang="ru-RU" sz="1700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ts val="2200"/>
              </a:lnSpc>
            </a:pPr>
            <a:r>
              <a:rPr lang="ru-RU" sz="17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на </a:t>
            </a:r>
            <a:r>
              <a:rPr lang="ru-RU" sz="1700" dirty="0">
                <a:latin typeface="Liberation Serif" panose="02020603050405020304" pitchFamily="18" charset="0"/>
                <a:ea typeface="Calibri" panose="020F0502020204030204" pitchFamily="34" charset="0"/>
              </a:rPr>
              <a:t>результатах мониторинга) </a:t>
            </a:r>
            <a:r>
              <a:rPr lang="ru-RU" sz="1700" b="1" dirty="0">
                <a:latin typeface="Liberation Serif" panose="02020603050405020304" pitchFamily="18" charset="0"/>
                <a:ea typeface="Calibri" panose="020F0502020204030204" pitchFamily="34" charset="0"/>
              </a:rPr>
              <a:t>о необходимости проведения оценки </a:t>
            </a:r>
            <a:endParaRPr lang="ru-RU" sz="1700" b="1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ts val="2200"/>
              </a:lnSpc>
            </a:pPr>
            <a:r>
              <a:rPr lang="ru-RU" sz="1700" b="1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коррупционных </a:t>
            </a:r>
            <a:r>
              <a:rPr lang="ru-RU" sz="1700" b="1" dirty="0">
                <a:latin typeface="Liberation Serif" panose="02020603050405020304" pitchFamily="18" charset="0"/>
                <a:ea typeface="Calibri" panose="020F0502020204030204" pitchFamily="34" charset="0"/>
              </a:rPr>
              <a:t>рисков либо об отсутствии оснований для проведения </a:t>
            </a:r>
            <a:endParaRPr lang="ru-RU" sz="1700" b="1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ts val="2200"/>
              </a:lnSpc>
            </a:pPr>
            <a:r>
              <a:rPr lang="ru-RU" sz="1700" b="1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оценки </a:t>
            </a:r>
            <a:r>
              <a:rPr lang="ru-RU" sz="1700" b="1" dirty="0">
                <a:latin typeface="Liberation Serif" panose="02020603050405020304" pitchFamily="18" charset="0"/>
                <a:ea typeface="Calibri" panose="020F0502020204030204" pitchFamily="34" charset="0"/>
              </a:rPr>
              <a:t>коррупционных рисков</a:t>
            </a:r>
            <a:endParaRPr lang="en-US" sz="17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4214" y="1298610"/>
            <a:ext cx="4620659" cy="4620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720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2526297" y="7443019"/>
            <a:ext cx="2104103" cy="7865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726" y="-2913313"/>
            <a:ext cx="14699226" cy="1129249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298357" y="175813"/>
            <a:ext cx="12631242" cy="7175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950"/>
              </a:lnSpc>
            </a:pPr>
            <a:r>
              <a:rPr lang="ru-RU" sz="3950" dirty="0" smtClean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Этапы проведения </a:t>
            </a:r>
            <a:r>
              <a:rPr lang="ru-RU" sz="3950" dirty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оценки коррупционных </a:t>
            </a:r>
            <a:r>
              <a:rPr lang="ru-RU" sz="3950" dirty="0" smtClean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рисков</a:t>
            </a:r>
            <a:endParaRPr lang="ru-RU" sz="3950" dirty="0">
              <a:solidFill>
                <a:srgbClr val="5C4E3D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677024" y="1928329"/>
            <a:ext cx="6315621" cy="27026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2550"/>
              </a:lnSpc>
              <a:buSzPct val="100000"/>
            </a:pPr>
            <a:endParaRPr lang="en-US" sz="155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  <p:sp>
        <p:nvSpPr>
          <p:cNvPr id="24" name="Shape 1"/>
          <p:cNvSpPr/>
          <p:nvPr/>
        </p:nvSpPr>
        <p:spPr>
          <a:xfrm>
            <a:off x="810578" y="1277453"/>
            <a:ext cx="45719" cy="5113201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25" name="Shape 2"/>
          <p:cNvSpPr/>
          <p:nvPr/>
        </p:nvSpPr>
        <p:spPr>
          <a:xfrm>
            <a:off x="1042333" y="1215341"/>
            <a:ext cx="546021" cy="22860"/>
          </a:xfrm>
          <a:prstGeom prst="roundRect">
            <a:avLst>
              <a:gd name="adj" fmla="val 334444"/>
            </a:avLst>
          </a:prstGeom>
          <a:solidFill>
            <a:schemeClr val="accent2">
              <a:lumMod val="50000"/>
            </a:schemeClr>
          </a:solidFill>
          <a:ln/>
        </p:spPr>
      </p:sp>
      <p:sp>
        <p:nvSpPr>
          <p:cNvPr id="26" name="Shape 3"/>
          <p:cNvSpPr/>
          <p:nvPr/>
        </p:nvSpPr>
        <p:spPr>
          <a:xfrm>
            <a:off x="632877" y="1006431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27" name="Text 4"/>
          <p:cNvSpPr/>
          <p:nvPr/>
        </p:nvSpPr>
        <p:spPr>
          <a:xfrm>
            <a:off x="691818" y="1091738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100" b="1" dirty="0"/>
          </a:p>
        </p:txBody>
      </p:sp>
      <p:sp>
        <p:nvSpPr>
          <p:cNvPr id="28" name="Text 5"/>
          <p:cNvSpPr/>
          <p:nvPr/>
        </p:nvSpPr>
        <p:spPr>
          <a:xfrm>
            <a:off x="1607959" y="937700"/>
            <a:ext cx="11533955" cy="8451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>
              <a:lnSpc>
                <a:spcPct val="90000"/>
              </a:lnSpc>
            </a:pP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Подготовительный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этап: принятие решения о проведении оценки коррупционных рисков</a:t>
            </a: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определение методики и плана </a:t>
            </a:r>
            <a:endParaRPr lang="ru-RU" sz="1600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lvl="0">
              <a:lnSpc>
                <a:spcPct val="90000"/>
              </a:lnSpc>
            </a:pP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проведения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оценки, назначение лиц, ответственных за </a:t>
            </a: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проведение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оценки коррупционных рисков, определение полномочий </a:t>
            </a:r>
            <a:endParaRPr lang="ru-RU" sz="1600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lvl="0">
              <a:lnSpc>
                <a:spcPct val="90000"/>
              </a:lnSpc>
            </a:pP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и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обязанностей работников </a:t>
            </a: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учреждения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в связи с проведением оценки коррупционных рисков, составление перечня </a:t>
            </a: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и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подготовка </a:t>
            </a:r>
            <a:endParaRPr lang="ru-RU" sz="1600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lvl="0">
              <a:lnSpc>
                <a:spcPct val="90000"/>
              </a:lnSpc>
            </a:pP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необходимых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документов</a:t>
            </a:r>
            <a:endParaRPr lang="en-US" sz="1750" dirty="0"/>
          </a:p>
        </p:txBody>
      </p:sp>
      <p:sp>
        <p:nvSpPr>
          <p:cNvPr id="30" name="Shape 7"/>
          <p:cNvSpPr/>
          <p:nvPr/>
        </p:nvSpPr>
        <p:spPr>
          <a:xfrm>
            <a:off x="1036538" y="2081927"/>
            <a:ext cx="546021" cy="22860"/>
          </a:xfrm>
          <a:prstGeom prst="roundRect">
            <a:avLst>
              <a:gd name="adj" fmla="val 334444"/>
            </a:avLst>
          </a:prstGeom>
          <a:solidFill>
            <a:schemeClr val="accent2">
              <a:lumMod val="50000"/>
            </a:schemeClr>
          </a:solidFill>
          <a:ln/>
        </p:spPr>
      </p:sp>
      <p:sp>
        <p:nvSpPr>
          <p:cNvPr id="31" name="Shape 8"/>
          <p:cNvSpPr/>
          <p:nvPr/>
        </p:nvSpPr>
        <p:spPr>
          <a:xfrm>
            <a:off x="613016" y="1850140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32" name="Text 9"/>
          <p:cNvSpPr/>
          <p:nvPr/>
        </p:nvSpPr>
        <p:spPr>
          <a:xfrm>
            <a:off x="691818" y="1944495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100" b="1" dirty="0"/>
          </a:p>
        </p:txBody>
      </p:sp>
      <p:sp>
        <p:nvSpPr>
          <p:cNvPr id="33" name="Text 10"/>
          <p:cNvSpPr/>
          <p:nvPr/>
        </p:nvSpPr>
        <p:spPr>
          <a:xfrm>
            <a:off x="1607958" y="1899033"/>
            <a:ext cx="11655866" cy="458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Этап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описания процессов деятельности учреждения: представление всех направлений деятельности учреждения в форме процессов</a:t>
            </a: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,</a:t>
            </a:r>
          </a:p>
          <a:p>
            <a:pPr>
              <a:lnSpc>
                <a:spcPct val="90000"/>
              </a:lnSpc>
            </a:pPr>
            <a:r>
              <a:rPr lang="ru-RU" sz="1600" dirty="0" err="1" smtClean="0">
                <a:latin typeface="Liberation Serif" panose="02020603050405020304" pitchFamily="18" charset="0"/>
                <a:ea typeface="Calibri" panose="020F0502020204030204" pitchFamily="34" charset="0"/>
              </a:rPr>
              <a:t>подпроцессов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, составляющих каждый процесс</a:t>
            </a:r>
            <a:endParaRPr lang="en-US" sz="1750" dirty="0"/>
          </a:p>
        </p:txBody>
      </p:sp>
      <p:sp>
        <p:nvSpPr>
          <p:cNvPr id="35" name="Shape 12"/>
          <p:cNvSpPr/>
          <p:nvPr/>
        </p:nvSpPr>
        <p:spPr>
          <a:xfrm>
            <a:off x="1022472" y="2925653"/>
            <a:ext cx="546021" cy="22860"/>
          </a:xfrm>
          <a:prstGeom prst="roundRect">
            <a:avLst>
              <a:gd name="adj" fmla="val 334444"/>
            </a:avLst>
          </a:prstGeom>
          <a:solidFill>
            <a:schemeClr val="accent2">
              <a:lumMod val="50000"/>
            </a:schemeClr>
          </a:solidFill>
          <a:ln/>
        </p:spPr>
      </p:sp>
      <p:sp>
        <p:nvSpPr>
          <p:cNvPr id="36" name="Shape 13"/>
          <p:cNvSpPr/>
          <p:nvPr/>
        </p:nvSpPr>
        <p:spPr>
          <a:xfrm>
            <a:off x="645369" y="2732935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37" name="Text 14"/>
          <p:cNvSpPr/>
          <p:nvPr/>
        </p:nvSpPr>
        <p:spPr>
          <a:xfrm>
            <a:off x="713562" y="2813037"/>
            <a:ext cx="261490" cy="3426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100" b="1" dirty="0"/>
          </a:p>
        </p:txBody>
      </p:sp>
      <p:sp>
        <p:nvSpPr>
          <p:cNvPr id="40" name="Shape 17"/>
          <p:cNvSpPr/>
          <p:nvPr/>
        </p:nvSpPr>
        <p:spPr>
          <a:xfrm>
            <a:off x="975052" y="3764112"/>
            <a:ext cx="546021" cy="22860"/>
          </a:xfrm>
          <a:prstGeom prst="roundRect">
            <a:avLst>
              <a:gd name="adj" fmla="val 334444"/>
            </a:avLst>
          </a:prstGeom>
          <a:solidFill>
            <a:schemeClr val="accent2">
              <a:lumMod val="50000"/>
            </a:schemeClr>
          </a:solidFill>
          <a:ln/>
        </p:spPr>
      </p:sp>
      <p:sp>
        <p:nvSpPr>
          <p:cNvPr id="41" name="Shape 18"/>
          <p:cNvSpPr/>
          <p:nvPr/>
        </p:nvSpPr>
        <p:spPr>
          <a:xfrm>
            <a:off x="634489" y="3576692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42" name="Text 19"/>
          <p:cNvSpPr/>
          <p:nvPr/>
        </p:nvSpPr>
        <p:spPr>
          <a:xfrm>
            <a:off x="691818" y="3674380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4</a:t>
            </a:r>
            <a:endParaRPr lang="en-US" sz="2100" b="1" dirty="0"/>
          </a:p>
        </p:txBody>
      </p:sp>
      <p:sp>
        <p:nvSpPr>
          <p:cNvPr id="43" name="Text 20"/>
          <p:cNvSpPr/>
          <p:nvPr/>
        </p:nvSpPr>
        <p:spPr>
          <a:xfrm>
            <a:off x="1615913" y="2682334"/>
            <a:ext cx="11573421" cy="542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Этап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идентификации коррупционных рисков: выделение в каждом анализируемом процессе критических точек и общее описание </a:t>
            </a:r>
            <a:endParaRPr lang="ru-RU" sz="1600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возможностей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для реализации коррупционных рисков в каждой критической точке</a:t>
            </a:r>
            <a:endParaRPr lang="en-US" sz="1750" dirty="0"/>
          </a:p>
        </p:txBody>
      </p:sp>
      <p:sp>
        <p:nvSpPr>
          <p:cNvPr id="34" name="Shape 18"/>
          <p:cNvSpPr/>
          <p:nvPr/>
        </p:nvSpPr>
        <p:spPr>
          <a:xfrm>
            <a:off x="641413" y="4634645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39" name="Text 19"/>
          <p:cNvSpPr/>
          <p:nvPr/>
        </p:nvSpPr>
        <p:spPr>
          <a:xfrm>
            <a:off x="691818" y="4756377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ru-RU" sz="2100" b="1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5</a:t>
            </a:r>
            <a:endParaRPr lang="en-US" sz="2100" b="1" dirty="0"/>
          </a:p>
        </p:txBody>
      </p:sp>
      <p:sp>
        <p:nvSpPr>
          <p:cNvPr id="44" name="Shape 18"/>
          <p:cNvSpPr/>
          <p:nvPr/>
        </p:nvSpPr>
        <p:spPr>
          <a:xfrm>
            <a:off x="641599" y="5341336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45" name="Shape 18"/>
          <p:cNvSpPr/>
          <p:nvPr/>
        </p:nvSpPr>
        <p:spPr>
          <a:xfrm>
            <a:off x="580498" y="5981198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46" name="Text 19"/>
          <p:cNvSpPr/>
          <p:nvPr/>
        </p:nvSpPr>
        <p:spPr>
          <a:xfrm>
            <a:off x="691818" y="5454942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ru-RU" sz="2100" b="1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6</a:t>
            </a:r>
            <a:endParaRPr lang="en-US" sz="2100" b="1" dirty="0"/>
          </a:p>
        </p:txBody>
      </p:sp>
      <p:sp>
        <p:nvSpPr>
          <p:cNvPr id="47" name="Text 19"/>
          <p:cNvSpPr/>
          <p:nvPr/>
        </p:nvSpPr>
        <p:spPr>
          <a:xfrm>
            <a:off x="632877" y="6071885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ru-RU" sz="2100" b="1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7</a:t>
            </a:r>
            <a:endParaRPr lang="en-US" sz="2100" b="1" dirty="0"/>
          </a:p>
        </p:txBody>
      </p:sp>
      <p:sp>
        <p:nvSpPr>
          <p:cNvPr id="49" name="Shape 17"/>
          <p:cNvSpPr/>
          <p:nvPr/>
        </p:nvSpPr>
        <p:spPr>
          <a:xfrm>
            <a:off x="1036538" y="4839331"/>
            <a:ext cx="546021" cy="22860"/>
          </a:xfrm>
          <a:prstGeom prst="roundRect">
            <a:avLst>
              <a:gd name="adj" fmla="val 334444"/>
            </a:avLst>
          </a:prstGeom>
          <a:solidFill>
            <a:schemeClr val="accent2">
              <a:lumMod val="50000"/>
            </a:schemeClr>
          </a:solidFill>
          <a:ln/>
        </p:spPr>
      </p:sp>
      <p:sp>
        <p:nvSpPr>
          <p:cNvPr id="50" name="Shape 17"/>
          <p:cNvSpPr/>
          <p:nvPr/>
        </p:nvSpPr>
        <p:spPr>
          <a:xfrm>
            <a:off x="1050869" y="5527885"/>
            <a:ext cx="546021" cy="22860"/>
          </a:xfrm>
          <a:prstGeom prst="roundRect">
            <a:avLst>
              <a:gd name="adj" fmla="val 334444"/>
            </a:avLst>
          </a:prstGeom>
          <a:solidFill>
            <a:schemeClr val="accent2">
              <a:lumMod val="50000"/>
            </a:schemeClr>
          </a:solidFill>
          <a:ln/>
        </p:spPr>
      </p:sp>
      <p:sp>
        <p:nvSpPr>
          <p:cNvPr id="51" name="Shape 17"/>
          <p:cNvSpPr/>
          <p:nvPr/>
        </p:nvSpPr>
        <p:spPr>
          <a:xfrm>
            <a:off x="1002903" y="6185660"/>
            <a:ext cx="546021" cy="22860"/>
          </a:xfrm>
          <a:prstGeom prst="roundRect">
            <a:avLst>
              <a:gd name="adj" fmla="val 334444"/>
            </a:avLst>
          </a:prstGeom>
          <a:solidFill>
            <a:schemeClr val="accent2">
              <a:lumMod val="50000"/>
            </a:schemeClr>
          </a:solidFill>
          <a:ln/>
        </p:spPr>
      </p:sp>
      <p:sp>
        <p:nvSpPr>
          <p:cNvPr id="52" name="Text 20"/>
          <p:cNvSpPr/>
          <p:nvPr/>
        </p:nvSpPr>
        <p:spPr>
          <a:xfrm>
            <a:off x="1607957" y="3280709"/>
            <a:ext cx="11533955" cy="1151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>
              <a:lnSpc>
                <a:spcPct val="90000"/>
              </a:lnSpc>
              <a:spcAft>
                <a:spcPts val="0"/>
              </a:spcAft>
            </a:pP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анализа коррупционных рисков: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Aft>
                <a:spcPts val="0"/>
              </a:spcAft>
            </a:pP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подготовка детального формализованного описания возможных способов совершения коррупционного правонарушения </a:t>
            </a:r>
            <a:endParaRPr lang="ru-RU" sz="1600" dirty="0" smtClean="0">
              <a:latin typeface="Liberation Serif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Aft>
                <a:spcPts val="0"/>
              </a:spcAft>
            </a:pPr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критической точке («коррупционных схем»);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формирование перечня должностей работников учреждения, которые могут быть вовлечены в совершение коррупционного </a:t>
            </a:r>
            <a:endParaRPr lang="ru-RU" sz="1600" dirty="0" smtClean="0"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правонарушения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в критической точке</a:t>
            </a:r>
            <a:endParaRPr lang="en-US" sz="175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492080" y="4468746"/>
            <a:ext cx="116116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Этап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ранжирования коррупционных рисков: оценка вероятности реализации и возможного ущерба от реализации каждого коррупционного риска, ранжирование коррупционных рисков по степени значимости в соответствии с заранее установленными критериями и определение приоритетов при принятии мер по минимизации коррупционных рисков</a:t>
            </a:r>
            <a:endParaRPr lang="ru-RU" sz="1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30299" y="5341595"/>
            <a:ext cx="116116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Этап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разработки мер по минимизации коррупционных рисков: подготовка предложений по минимизации коррупционных рисков</a:t>
            </a:r>
            <a:endParaRPr lang="ru-RU" sz="1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521073" y="5778887"/>
            <a:ext cx="123993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Этап </a:t>
            </a:r>
            <a:r>
              <a:rPr lang="ru-RU" sz="1600" dirty="0">
                <a:latin typeface="Liberation Serif" panose="02020603050405020304" pitchFamily="18" charset="0"/>
                <a:ea typeface="Calibri" panose="020F0502020204030204" pitchFamily="34" charset="0"/>
              </a:rPr>
              <a:t>оформления, согласования и утверждения результатов оценки коррупционных рисков: формирование отчета о проведении оценки коррупционных рисков, содержащего детальную информацию об использованных способах сбора необходимой информации, расчета основных показателей, обоснование предлагаемых мер по минимизации коррупционных рисков, а также формализованные описания коррупционных рисков в каждой выявленной критической точке; формирование и представление на утверждение руководителю учреждения карты (реестра) коррупционных рисков и мер по их минимизации при осуществлении функций учреждения, перечня должностей учреждения, замещение которых связано с коррупционными рисками, и плана мероприятий учреждения по противодействию коррупции (изменений в план мероприятий учреждения по противодействию коррупции), который должен предусматривать мероприятия по минимизации коррупционных рисков в учреждении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970369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12447639" y="7498800"/>
            <a:ext cx="2104103" cy="7865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225"/>
            <a:ext cx="14699226" cy="8591496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48164" y="430649"/>
            <a:ext cx="12623006" cy="489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850"/>
              </a:lnSpc>
            </a:pPr>
            <a:r>
              <a:rPr lang="ru-RU" sz="3050" b="1" dirty="0">
                <a:solidFill>
                  <a:srgbClr val="5C4E3D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Отчет о проведении оценки коррупционных рисков </a:t>
            </a:r>
            <a:endParaRPr lang="en-US" sz="305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160124" y="1663311"/>
            <a:ext cx="8299823" cy="1480184"/>
          </a:xfrm>
          <a:prstGeom prst="roundRect">
            <a:avLst>
              <a:gd name="adj" fmla="val 8975"/>
            </a:avLst>
          </a:prstGeom>
          <a:solidFill>
            <a:srgbClr val="FFFDFA"/>
          </a:solidFill>
          <a:ln/>
        </p:spPr>
      </p:sp>
      <p:sp>
        <p:nvSpPr>
          <p:cNvPr id="4" name="Shape 2"/>
          <p:cNvSpPr/>
          <p:nvPr/>
        </p:nvSpPr>
        <p:spPr>
          <a:xfrm>
            <a:off x="382767" y="1227593"/>
            <a:ext cx="8230308" cy="117890"/>
          </a:xfrm>
          <a:prstGeom prst="roundRect">
            <a:avLst>
              <a:gd name="adj" fmla="val 71940"/>
            </a:avLst>
          </a:prstGeom>
          <a:solidFill>
            <a:srgbClr val="B88E23"/>
          </a:solidFill>
          <a:ln/>
        </p:spPr>
      </p:sp>
      <p:sp>
        <p:nvSpPr>
          <p:cNvPr id="5" name="Shape 3"/>
          <p:cNvSpPr/>
          <p:nvPr/>
        </p:nvSpPr>
        <p:spPr>
          <a:xfrm>
            <a:off x="4064610" y="1034576"/>
            <a:ext cx="469821" cy="469821"/>
          </a:xfrm>
          <a:prstGeom prst="roundRect">
            <a:avLst>
              <a:gd name="adj" fmla="val 194627"/>
            </a:avLst>
          </a:prstGeom>
          <a:solidFill>
            <a:srgbClr val="B88E23"/>
          </a:solidFill>
          <a:ln/>
        </p:spPr>
      </p:sp>
      <p:sp>
        <p:nvSpPr>
          <p:cNvPr id="6" name="Text 4"/>
          <p:cNvSpPr/>
          <p:nvPr/>
        </p:nvSpPr>
        <p:spPr>
          <a:xfrm>
            <a:off x="4248801" y="1092004"/>
            <a:ext cx="187881" cy="2349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382767" y="1518845"/>
            <a:ext cx="7974282" cy="12616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Должен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содержать детальную информацию об использованных способах сбора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необходимой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информации, расчета основных показателей, обоснование предлагаемых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мер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минимизации идентифицированных коррупционных рисков, а также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отдельно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– формализованные описания коррупционных рисков в каждой выявленной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критической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точке</a:t>
            </a:r>
            <a:endParaRPr lang="en-US" sz="15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313252" y="2962890"/>
            <a:ext cx="8299823" cy="1237346"/>
          </a:xfrm>
          <a:prstGeom prst="roundRect">
            <a:avLst>
              <a:gd name="adj" fmla="val 8975"/>
            </a:avLst>
          </a:prstGeom>
          <a:solidFill>
            <a:srgbClr val="FFFDFA"/>
          </a:solidFill>
          <a:ln/>
        </p:spPr>
      </p:sp>
      <p:sp>
        <p:nvSpPr>
          <p:cNvPr id="10" name="Shape 8"/>
          <p:cNvSpPr/>
          <p:nvPr/>
        </p:nvSpPr>
        <p:spPr>
          <a:xfrm>
            <a:off x="326205" y="2704807"/>
            <a:ext cx="8262976" cy="129778"/>
          </a:xfrm>
          <a:prstGeom prst="roundRect">
            <a:avLst>
              <a:gd name="adj" fmla="val 71940"/>
            </a:avLst>
          </a:prstGeom>
          <a:solidFill>
            <a:srgbClr val="B88E23"/>
          </a:solidFill>
          <a:ln/>
        </p:spPr>
      </p:sp>
      <p:sp>
        <p:nvSpPr>
          <p:cNvPr id="11" name="Shape 9"/>
          <p:cNvSpPr/>
          <p:nvPr/>
        </p:nvSpPr>
        <p:spPr>
          <a:xfrm>
            <a:off x="4064609" y="2541562"/>
            <a:ext cx="469821" cy="469821"/>
          </a:xfrm>
          <a:prstGeom prst="roundRect">
            <a:avLst>
              <a:gd name="adj" fmla="val 194627"/>
            </a:avLst>
          </a:prstGeom>
          <a:solidFill>
            <a:srgbClr val="B88E23"/>
          </a:solidFill>
          <a:ln/>
        </p:spPr>
      </p:sp>
      <p:sp>
        <p:nvSpPr>
          <p:cNvPr id="12" name="Text 10"/>
          <p:cNvSpPr/>
          <p:nvPr/>
        </p:nvSpPr>
        <p:spPr>
          <a:xfrm>
            <a:off x="4241322" y="2605608"/>
            <a:ext cx="177813" cy="3287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1450" dirty="0"/>
          </a:p>
        </p:txBody>
      </p:sp>
      <p:sp>
        <p:nvSpPr>
          <p:cNvPr id="13" name="Text 11"/>
          <p:cNvSpPr/>
          <p:nvPr/>
        </p:nvSpPr>
        <p:spPr>
          <a:xfrm>
            <a:off x="367899" y="3041926"/>
            <a:ext cx="8137566" cy="1427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результатам оценки коррупционных рисков для каждого направления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деятельности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(процесса)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учреждения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составляется общий перечень коррупционных рисков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форме карты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коррупционных </a:t>
            </a: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рисков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мер по их минимизации при осуществлении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функций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учреждения, формируются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перечень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должностей учреждения,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замещение 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которых связано с коррупционными рисками,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изменения в план мероприятий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учреждения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противодействию коррупции (при необходимости)</a:t>
            </a:r>
            <a:endParaRPr lang="en-US" sz="15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289358" y="4647616"/>
            <a:ext cx="8299823" cy="1452742"/>
          </a:xfrm>
          <a:prstGeom prst="roundRect">
            <a:avLst>
              <a:gd name="adj" fmla="val 8975"/>
            </a:avLst>
          </a:prstGeom>
          <a:solidFill>
            <a:srgbClr val="FFFDFA"/>
          </a:solidFill>
          <a:ln/>
        </p:spPr>
      </p:sp>
      <p:sp>
        <p:nvSpPr>
          <p:cNvPr id="16" name="Shape 14"/>
          <p:cNvSpPr/>
          <p:nvPr/>
        </p:nvSpPr>
        <p:spPr>
          <a:xfrm>
            <a:off x="286770" y="4392064"/>
            <a:ext cx="8299824" cy="119855"/>
          </a:xfrm>
          <a:prstGeom prst="roundRect">
            <a:avLst>
              <a:gd name="adj" fmla="val 71940"/>
            </a:avLst>
          </a:prstGeom>
          <a:solidFill>
            <a:srgbClr val="B88E23"/>
          </a:solidFill>
          <a:ln/>
        </p:spPr>
      </p:sp>
      <p:sp>
        <p:nvSpPr>
          <p:cNvPr id="17" name="Shape 15"/>
          <p:cNvSpPr/>
          <p:nvPr/>
        </p:nvSpPr>
        <p:spPr>
          <a:xfrm>
            <a:off x="4080669" y="4205164"/>
            <a:ext cx="469821" cy="469821"/>
          </a:xfrm>
          <a:prstGeom prst="roundRect">
            <a:avLst>
              <a:gd name="adj" fmla="val 194627"/>
            </a:avLst>
          </a:prstGeom>
          <a:solidFill>
            <a:srgbClr val="B88E23"/>
          </a:solidFill>
          <a:ln/>
        </p:spPr>
      </p:sp>
      <p:sp>
        <p:nvSpPr>
          <p:cNvPr id="18" name="Text 16"/>
          <p:cNvSpPr/>
          <p:nvPr/>
        </p:nvSpPr>
        <p:spPr>
          <a:xfrm>
            <a:off x="4241998" y="4264063"/>
            <a:ext cx="187881" cy="2349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382767" y="4690801"/>
            <a:ext cx="8260617" cy="15438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Отчет об оценке коррупционных рисков, проекты карты коррупционных рисков и </a:t>
            </a: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мер 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их </a:t>
            </a: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минимизации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осуществлении функций учреждения, перечня должностей </a:t>
            </a: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учреждения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замещение которых связано </a:t>
            </a:r>
            <a:endParaRPr lang="ru-RU" sz="14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коррупционными рисками, и изменений в </a:t>
            </a: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план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мероприятий учреждения по противодействию </a:t>
            </a: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коррупции 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необходимости) </a:t>
            </a: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рекомендуется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направить в структурные подразделения учреждения </a:t>
            </a: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должностным </a:t>
            </a:r>
            <a:endParaRPr lang="ru-RU" sz="14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лицам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учреждения, осуществляющим контрольные мероприятия применительно </a:t>
            </a: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рассматриваемым </a:t>
            </a:r>
            <a:endParaRPr lang="ru-RU" sz="14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направлениям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деятельности и процессам, в юридический </a:t>
            </a: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отдел 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(юрисконсульту) </a:t>
            </a: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для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изучения </a:t>
            </a:r>
            <a:endParaRPr lang="ru-RU" sz="14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представления предложений</a:t>
            </a:r>
            <a:endParaRPr lang="en-US" sz="14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306836" y="6268338"/>
            <a:ext cx="8299823" cy="2087969"/>
          </a:xfrm>
          <a:prstGeom prst="roundRect">
            <a:avLst>
              <a:gd name="adj" fmla="val 8975"/>
            </a:avLst>
          </a:prstGeom>
          <a:solidFill>
            <a:srgbClr val="FFFDFA"/>
          </a:solidFill>
          <a:ln/>
        </p:spPr>
      </p:sp>
      <p:sp>
        <p:nvSpPr>
          <p:cNvPr id="22" name="Shape 20"/>
          <p:cNvSpPr/>
          <p:nvPr/>
        </p:nvSpPr>
        <p:spPr>
          <a:xfrm>
            <a:off x="337145" y="6160236"/>
            <a:ext cx="8275930" cy="127421"/>
          </a:xfrm>
          <a:prstGeom prst="roundRect">
            <a:avLst>
              <a:gd name="adj" fmla="val 71940"/>
            </a:avLst>
          </a:prstGeom>
          <a:solidFill>
            <a:srgbClr val="B88E23"/>
          </a:solidFill>
          <a:ln/>
        </p:spPr>
      </p:sp>
      <p:sp>
        <p:nvSpPr>
          <p:cNvPr id="23" name="Shape 21"/>
          <p:cNvSpPr/>
          <p:nvPr/>
        </p:nvSpPr>
        <p:spPr>
          <a:xfrm>
            <a:off x="4095317" y="6035181"/>
            <a:ext cx="469821" cy="469821"/>
          </a:xfrm>
          <a:prstGeom prst="roundRect">
            <a:avLst>
              <a:gd name="adj" fmla="val 194627"/>
            </a:avLst>
          </a:prstGeom>
          <a:solidFill>
            <a:srgbClr val="B88E23"/>
          </a:solidFill>
          <a:ln/>
        </p:spPr>
      </p:sp>
      <p:sp>
        <p:nvSpPr>
          <p:cNvPr id="24" name="Text 22"/>
          <p:cNvSpPr/>
          <p:nvPr/>
        </p:nvSpPr>
        <p:spPr>
          <a:xfrm>
            <a:off x="4265784" y="6095475"/>
            <a:ext cx="187881" cy="2349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4</a:t>
            </a:r>
            <a:endParaRPr lang="en-US" sz="1450" dirty="0"/>
          </a:p>
        </p:txBody>
      </p:sp>
      <p:sp>
        <p:nvSpPr>
          <p:cNvPr id="25" name="Text 23"/>
          <p:cNvSpPr/>
          <p:nvPr/>
        </p:nvSpPr>
        <p:spPr>
          <a:xfrm>
            <a:off x="382768" y="6492662"/>
            <a:ext cx="8356332" cy="20947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Отчет об оценке коррупционных рисков, проекты карты коррупционных рисков и мер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их </a:t>
            </a: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минимизации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осуществлении функций учреждения, перечня должностей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учреждения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замещение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которых связано с коррупционными рисками, и изменений в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план 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мероприятий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учреждения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противодействию коррупции в учреждении,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скорректированные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учетом замечаний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предложений структурных подразделений,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подлежат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предварительному одобрению Комиссией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противодействию коррупции либо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Комиссией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соблюдению требований к служебному </a:t>
            </a:r>
            <a:endParaRPr lang="ru-RU" sz="15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поведению </a:t>
            </a:r>
            <a:r>
              <a:rPr lang="ru-RU"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урегулированию конфликта интересов учреждения.</a:t>
            </a:r>
            <a:endParaRPr lang="en-US" sz="15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27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2433" y="920115"/>
            <a:ext cx="5184457" cy="5184458"/>
          </a:xfrm>
          <a:prstGeom prst="rect">
            <a:avLst/>
          </a:prstGeom>
        </p:spPr>
      </p:pic>
      <p:sp>
        <p:nvSpPr>
          <p:cNvPr id="28" name="Text 25"/>
          <p:cNvSpPr/>
          <p:nvPr/>
        </p:nvSpPr>
        <p:spPr>
          <a:xfrm>
            <a:off x="8902433" y="6223946"/>
            <a:ext cx="5272717" cy="17739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950"/>
              </a:lnSpc>
            </a:pPr>
            <a:r>
              <a:rPr lang="ru-RU" sz="16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Предварительное одобрение Комиссией по противодействию коррупции (Комиссией по соблюдению требований к служебному поведению и урегулированию конфликта </a:t>
            </a:r>
            <a:r>
              <a:rPr lang="ru-RU" sz="16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интересов) учреждения </a:t>
            </a:r>
            <a:r>
              <a:rPr lang="ru-RU" sz="16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указанных документов осуществляется до утверждения руководителем учреждения</a:t>
            </a:r>
            <a:endParaRPr lang="en-US" sz="16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726" y="-2913313"/>
            <a:ext cx="14699226" cy="11292495"/>
          </a:xfrm>
          <a:prstGeom prst="rect">
            <a:avLst/>
          </a:prstGeom>
        </p:spPr>
      </p:pic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7103" y="647819"/>
            <a:ext cx="7869793" cy="17062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450"/>
              </a:lnSpc>
            </a:pPr>
            <a:endParaRPr lang="en-US" sz="3550" dirty="0"/>
          </a:p>
        </p:txBody>
      </p:sp>
      <p:sp>
        <p:nvSpPr>
          <p:cNvPr id="4" name="Shape 1"/>
          <p:cNvSpPr/>
          <p:nvPr/>
        </p:nvSpPr>
        <p:spPr>
          <a:xfrm>
            <a:off x="841772" y="2627114"/>
            <a:ext cx="22860" cy="4954548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5" name="Shape 2"/>
          <p:cNvSpPr/>
          <p:nvPr/>
        </p:nvSpPr>
        <p:spPr>
          <a:xfrm>
            <a:off x="1023640" y="2820353"/>
            <a:ext cx="546021" cy="22860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6" name="Shape 3"/>
          <p:cNvSpPr/>
          <p:nvPr/>
        </p:nvSpPr>
        <p:spPr>
          <a:xfrm flipV="1">
            <a:off x="627275" y="2953966"/>
            <a:ext cx="409456" cy="430010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15975" y="3028622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100" dirty="0"/>
          </a:p>
        </p:txBody>
      </p:sp>
      <p:sp>
        <p:nvSpPr>
          <p:cNvPr id="8" name="Text 5"/>
          <p:cNvSpPr/>
          <p:nvPr/>
        </p:nvSpPr>
        <p:spPr>
          <a:xfrm>
            <a:off x="1653716" y="2973369"/>
            <a:ext cx="7391994" cy="509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00"/>
              </a:lnSpc>
            </a:pPr>
            <a:r>
              <a:rPr lang="ru-RU" sz="175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Об </a:t>
            </a:r>
            <a:r>
              <a:rPr lang="ru-RU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утверждении перечня </a:t>
            </a:r>
            <a:r>
              <a:rPr lang="ru-RU" sz="1750" dirty="0" err="1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коррупционно</a:t>
            </a:r>
            <a:r>
              <a:rPr lang="ru-RU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-опасных функций </a:t>
            </a:r>
            <a:endParaRPr lang="ru-RU" sz="1750" dirty="0" smtClean="0">
              <a:solidFill>
                <a:srgbClr val="454240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  <a:p>
            <a:pPr>
              <a:lnSpc>
                <a:spcPts val="2200"/>
              </a:lnSpc>
            </a:pPr>
            <a:r>
              <a:rPr lang="ru-RU" sz="175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учреждения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1001197" y="3526701"/>
            <a:ext cx="546021" cy="22860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11" name="Shape 8"/>
          <p:cNvSpPr/>
          <p:nvPr/>
        </p:nvSpPr>
        <p:spPr>
          <a:xfrm flipV="1">
            <a:off x="619007" y="3814658"/>
            <a:ext cx="409456" cy="335678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755453" y="3855397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100" dirty="0"/>
          </a:p>
        </p:txBody>
      </p:sp>
      <p:sp>
        <p:nvSpPr>
          <p:cNvPr id="13" name="Text 10"/>
          <p:cNvSpPr/>
          <p:nvPr/>
        </p:nvSpPr>
        <p:spPr>
          <a:xfrm>
            <a:off x="1547218" y="3760492"/>
            <a:ext cx="7400201" cy="6238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00"/>
              </a:lnSpc>
            </a:pPr>
            <a:r>
              <a:rPr lang="ru-RU" sz="175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Об </a:t>
            </a:r>
            <a:r>
              <a:rPr lang="ru-RU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утверждении перечня должностей учреждения, замещение </a:t>
            </a:r>
            <a:r>
              <a:rPr lang="ru-RU" sz="175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которых</a:t>
            </a:r>
          </a:p>
          <a:p>
            <a:pPr>
              <a:lnSpc>
                <a:spcPts val="2200"/>
              </a:lnSpc>
            </a:pPr>
            <a:r>
              <a:rPr lang="ru-RU" sz="175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связано </a:t>
            </a:r>
            <a:r>
              <a:rPr lang="ru-RU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 коррупционными рисками</a:t>
            </a:r>
            <a:endParaRPr lang="en-US" sz="1750" dirty="0"/>
          </a:p>
        </p:txBody>
      </p:sp>
      <p:sp>
        <p:nvSpPr>
          <p:cNvPr id="15" name="Shape 12"/>
          <p:cNvSpPr/>
          <p:nvPr/>
        </p:nvSpPr>
        <p:spPr>
          <a:xfrm>
            <a:off x="1046500" y="4361458"/>
            <a:ext cx="546021" cy="22860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16" name="Shape 13"/>
          <p:cNvSpPr/>
          <p:nvPr/>
        </p:nvSpPr>
        <p:spPr>
          <a:xfrm>
            <a:off x="619007" y="4578602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713562" y="4694615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100" dirty="0"/>
          </a:p>
        </p:txBody>
      </p:sp>
      <p:sp>
        <p:nvSpPr>
          <p:cNvPr id="18" name="Text 15"/>
          <p:cNvSpPr/>
          <p:nvPr/>
        </p:nvSpPr>
        <p:spPr>
          <a:xfrm>
            <a:off x="1516092" y="4566186"/>
            <a:ext cx="7619553" cy="5788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00"/>
              </a:lnSpc>
            </a:pPr>
            <a:r>
              <a:rPr lang="ru-RU" sz="175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Об </a:t>
            </a:r>
            <a:r>
              <a:rPr lang="ru-RU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утверждении карты коррупционных рисков и мер по их </a:t>
            </a:r>
            <a:endParaRPr lang="ru-RU" sz="1750" dirty="0" smtClean="0">
              <a:solidFill>
                <a:srgbClr val="454240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  <a:p>
            <a:pPr>
              <a:lnSpc>
                <a:spcPts val="2200"/>
              </a:lnSpc>
            </a:pPr>
            <a:r>
              <a:rPr lang="ru-RU" sz="175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минимизации </a:t>
            </a:r>
            <a:r>
              <a:rPr lang="ru-RU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при осуществлении функций учреждения</a:t>
            </a:r>
            <a:endParaRPr lang="en-US" sz="1750" dirty="0"/>
          </a:p>
        </p:txBody>
      </p:sp>
      <p:sp>
        <p:nvSpPr>
          <p:cNvPr id="20" name="Shape 17"/>
          <p:cNvSpPr/>
          <p:nvPr/>
        </p:nvSpPr>
        <p:spPr>
          <a:xfrm>
            <a:off x="952593" y="5716822"/>
            <a:ext cx="546021" cy="22860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21" name="Shape 18"/>
          <p:cNvSpPr/>
          <p:nvPr/>
        </p:nvSpPr>
        <p:spPr>
          <a:xfrm>
            <a:off x="591741" y="5495407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652232" y="5656873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4</a:t>
            </a:r>
            <a:endParaRPr lang="en-US" sz="2100" dirty="0"/>
          </a:p>
        </p:txBody>
      </p:sp>
      <p:sp>
        <p:nvSpPr>
          <p:cNvPr id="23" name="Text 20"/>
          <p:cNvSpPr/>
          <p:nvPr/>
        </p:nvSpPr>
        <p:spPr>
          <a:xfrm>
            <a:off x="1487350" y="5418648"/>
            <a:ext cx="7543065" cy="642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00"/>
              </a:lnSpc>
            </a:pPr>
            <a:r>
              <a:rPr lang="ru-RU" sz="175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Об </a:t>
            </a:r>
            <a:r>
              <a:rPr lang="ru-RU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утверждении плана мер по минимизации коррупционных рисков </a:t>
            </a:r>
            <a:endParaRPr lang="ru-RU" sz="1750" dirty="0" smtClean="0">
              <a:solidFill>
                <a:srgbClr val="454240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  <a:p>
            <a:pPr>
              <a:lnSpc>
                <a:spcPts val="2200"/>
              </a:lnSpc>
            </a:pPr>
            <a:r>
              <a:rPr lang="ru-RU" sz="175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при </a:t>
            </a:r>
            <a:r>
              <a:rPr lang="ru-RU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осуществлении полномочий и функций учреждения</a:t>
            </a:r>
            <a:endParaRPr lang="en-US" sz="1750" dirty="0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705207" y="94191"/>
            <a:ext cx="8438792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После рассмотрения руководителем учреждения протокола Комиссии по противодействию коррупции (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Комиссии </a:t>
            </a:r>
            <a:b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соблюдению требований к служебному поведению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урегулированию конфликта интересов) учреждения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содержащихся в нем рекомендаций </a:t>
            </a:r>
            <a:r>
              <a:rPr lang="ru-RU" sz="24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результатам оценки коррупционных рисков при осуществлении функций </a:t>
            </a:r>
            <a:r>
              <a:rPr lang="ru-RU" sz="24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учреждения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осуществляется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подготовка проектов приказа (приказов) учреждения:</a:t>
            </a:r>
          </a:p>
        </p:txBody>
      </p:sp>
      <p:sp>
        <p:nvSpPr>
          <p:cNvPr id="27" name="Shape 18"/>
          <p:cNvSpPr/>
          <p:nvPr/>
        </p:nvSpPr>
        <p:spPr>
          <a:xfrm>
            <a:off x="619007" y="6463189"/>
            <a:ext cx="409456" cy="409456"/>
          </a:xfrm>
          <a:prstGeom prst="roundRect">
            <a:avLst>
              <a:gd name="adj" fmla="val 1867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28" name="Text 19"/>
          <p:cNvSpPr/>
          <p:nvPr/>
        </p:nvSpPr>
        <p:spPr>
          <a:xfrm>
            <a:off x="755453" y="6625010"/>
            <a:ext cx="273010" cy="3412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ru-RU" sz="210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5</a:t>
            </a:r>
            <a:endParaRPr lang="en-US" sz="2100" dirty="0"/>
          </a:p>
        </p:txBody>
      </p:sp>
      <p:sp>
        <p:nvSpPr>
          <p:cNvPr id="29" name="Shape 17"/>
          <p:cNvSpPr/>
          <p:nvPr/>
        </p:nvSpPr>
        <p:spPr>
          <a:xfrm>
            <a:off x="929657" y="6656487"/>
            <a:ext cx="546021" cy="22860"/>
          </a:xfrm>
          <a:prstGeom prst="roundRect">
            <a:avLst>
              <a:gd name="adj" fmla="val 334444"/>
            </a:avLst>
          </a:prstGeom>
          <a:solidFill>
            <a:srgbClr val="DDD3BA"/>
          </a:solidFill>
          <a:ln/>
        </p:spPr>
      </p:sp>
      <p:sp>
        <p:nvSpPr>
          <p:cNvPr id="30" name="Text 20"/>
          <p:cNvSpPr/>
          <p:nvPr/>
        </p:nvSpPr>
        <p:spPr>
          <a:xfrm>
            <a:off x="1517939" y="6303804"/>
            <a:ext cx="7543065" cy="642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00"/>
              </a:lnSpc>
            </a:pPr>
            <a:r>
              <a:rPr lang="ru-RU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об утверждении плана (о внесении изменений в план) мероприятий </a:t>
            </a:r>
            <a:endParaRPr lang="ru-RU" sz="1750" dirty="0" smtClean="0">
              <a:solidFill>
                <a:srgbClr val="454240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  <a:p>
            <a:pPr>
              <a:lnSpc>
                <a:spcPts val="2200"/>
              </a:lnSpc>
            </a:pPr>
            <a:r>
              <a:rPr lang="ru-RU" sz="175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по противодействию </a:t>
            </a:r>
            <a:r>
              <a:rPr lang="ru-RU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коррупции учреждения</a:t>
            </a:r>
            <a:endParaRPr lang="en-US" sz="17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316" y="-2814978"/>
            <a:ext cx="14500017" cy="1129249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7103" y="647819"/>
            <a:ext cx="7869793" cy="17062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450"/>
              </a:lnSpc>
            </a:pPr>
            <a:endParaRPr lang="en-US" sz="3550" dirty="0"/>
          </a:p>
        </p:txBody>
      </p:sp>
      <p:sp>
        <p:nvSpPr>
          <p:cNvPr id="4" name="Shape 1"/>
          <p:cNvSpPr/>
          <p:nvPr/>
        </p:nvSpPr>
        <p:spPr>
          <a:xfrm>
            <a:off x="850998" y="2928217"/>
            <a:ext cx="45719" cy="4898259"/>
          </a:xfrm>
          <a:prstGeom prst="roundRect">
            <a:avLst>
              <a:gd name="adj" fmla="val 334444"/>
            </a:avLst>
          </a:prstGeom>
          <a:solidFill>
            <a:srgbClr val="7030A0"/>
          </a:solidFill>
          <a:ln/>
        </p:spPr>
      </p:sp>
      <p:sp>
        <p:nvSpPr>
          <p:cNvPr id="13" name="Text 10"/>
          <p:cNvSpPr/>
          <p:nvPr/>
        </p:nvSpPr>
        <p:spPr>
          <a:xfrm>
            <a:off x="996978" y="2913169"/>
            <a:ext cx="7863606" cy="47315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мерах по минимизации коррупционных рисков при осуществлении закупок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товаров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работ, услуг для нужд учреждения, в составе которого утверждаются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допускается принятие отдельных приказов):</a:t>
            </a: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карта коррупционных рисков и мер по их минимизации при осуществлении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закупок 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товаров, работ, услуг для нужд учреждения, </a:t>
            </a: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план мер (мероприятий) по минимизации коррупционных рисков, возникающих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осуществлении закупок товаров, работ, услуг для нужд учреждения,</a:t>
            </a: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критерии выбора закупок товаров, работ, услуг для нужд учреждения с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повышенными 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коррупционными рисками,</a:t>
            </a: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порядок предоставления информации в целях выявления личной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заинтересованности 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руководителей и работников учреждения,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осуществлении закупок товаров, работ, услуг для нужд учреждения,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которая 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приводит или может привести к конфликту интересов,</a:t>
            </a: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назначение ответственных за работу по выявлению личной заинтересованности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руководителей 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работников учреждения, которая приводит или может привести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конфликту интересов при осуществлении закупок товаров, работ, услуг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для 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нужд учреждения;</a:t>
            </a: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внесении изменений в план мероприятий учреждения по противодействию </a:t>
            </a:r>
            <a:endParaRPr lang="ru-RU" sz="175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7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коррупции</a:t>
            </a:r>
            <a:r>
              <a:rPr lang="ru-RU" sz="17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796469" y="80823"/>
            <a:ext cx="8620267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После рассмотрения руководителем учреждения протокола Комиссии по противодействию коррупции (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Комиссии </a:t>
            </a:r>
            <a:b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соблюдению требований к служебному поведению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урегулированию конфликта интересов) учреждения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содержащихся в нем рекомендаций </a:t>
            </a:r>
            <a:r>
              <a:rPr lang="ru-RU" sz="24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результатам оценки коррупционных рисков при осуществлении закупок товаров, работ, услуг для нужд учреждения</a:t>
            </a: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осуществляется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подготовка проектов приказа (приказов) учреждения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:</a:t>
            </a:r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0" y="-1"/>
            <a:ext cx="5486400" cy="8477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9787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225"/>
            <a:ext cx="14699226" cy="8591496"/>
          </a:xfrm>
          <a:prstGeom prst="rect">
            <a:avLst/>
          </a:prstGeom>
        </p:spPr>
      </p:pic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648772" y="1577340"/>
            <a:ext cx="7831217" cy="4937760"/>
          </a:xfrm>
          <a:prstGeom prst="roundRect">
            <a:avLst>
              <a:gd name="adj" fmla="val 1595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43914" y="4114800"/>
            <a:ext cx="7523337" cy="22663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ru-RU" sz="2000" b="1" dirty="0">
                <a:solidFill>
                  <a:srgbClr val="FF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Актуализация профиля работника учреждения</a:t>
            </a:r>
            <a:r>
              <a:rPr lang="ru-RU" sz="20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, </a:t>
            </a:r>
            <a:endParaRPr lang="ru-RU" sz="2000" dirty="0" smtClean="0">
              <a:solidFill>
                <a:srgbClr val="454240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  <a:p>
            <a:pPr>
              <a:lnSpc>
                <a:spcPts val="2300"/>
              </a:lnSpc>
            </a:pPr>
            <a:r>
              <a:rPr lang="ru-RU" sz="200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предусматривающего информацию </a:t>
            </a:r>
            <a:r>
              <a:rPr lang="ru-RU" sz="20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 близких родственниках </a:t>
            </a:r>
            <a:endParaRPr lang="ru-RU" sz="2000" dirty="0" smtClean="0">
              <a:solidFill>
                <a:srgbClr val="454240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  <a:p>
            <a:pPr>
              <a:lnSpc>
                <a:spcPts val="2300"/>
              </a:lnSpc>
            </a:pPr>
            <a:r>
              <a:rPr lang="ru-RU" sz="200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и </a:t>
            </a:r>
            <a:r>
              <a:rPr lang="ru-RU" sz="20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свойственниках работников </a:t>
            </a:r>
            <a:r>
              <a:rPr lang="ru-RU" sz="200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и </a:t>
            </a:r>
            <a:r>
              <a:rPr lang="ru-RU" sz="20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иных аффилированных </a:t>
            </a:r>
            <a:endParaRPr lang="ru-RU" sz="2000" dirty="0" smtClean="0">
              <a:solidFill>
                <a:srgbClr val="454240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  <a:p>
            <a:pPr>
              <a:lnSpc>
                <a:spcPts val="2300"/>
              </a:lnSpc>
            </a:pPr>
            <a:r>
              <a:rPr lang="ru-RU" sz="200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 </a:t>
            </a:r>
            <a:r>
              <a:rPr lang="ru-RU" sz="20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ним лицах, осуществляется по мере </a:t>
            </a:r>
            <a:r>
              <a:rPr lang="ru-RU" sz="200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изменения </a:t>
            </a:r>
            <a:r>
              <a:rPr lang="ru-RU" sz="20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информации </a:t>
            </a:r>
            <a:endParaRPr lang="ru-RU" sz="2000" dirty="0" smtClean="0">
              <a:solidFill>
                <a:srgbClr val="454240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  <a:p>
            <a:pPr>
              <a:lnSpc>
                <a:spcPts val="2300"/>
              </a:lnSpc>
            </a:pPr>
            <a:r>
              <a:rPr lang="ru-RU" sz="200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 близких </a:t>
            </a:r>
            <a:r>
              <a:rPr lang="ru-RU" sz="20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родственниках и </a:t>
            </a:r>
            <a:r>
              <a:rPr lang="ru-RU" sz="200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свойственниках работников </a:t>
            </a:r>
          </a:p>
          <a:p>
            <a:pPr>
              <a:lnSpc>
                <a:spcPts val="2300"/>
              </a:lnSpc>
            </a:pPr>
            <a:r>
              <a:rPr lang="ru-RU" sz="200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и </a:t>
            </a:r>
            <a:r>
              <a:rPr lang="ru-RU" sz="20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иных аффилированных с ним лицах, но </a:t>
            </a:r>
            <a:r>
              <a:rPr lang="ru-RU" sz="2000" b="1" dirty="0">
                <a:solidFill>
                  <a:srgbClr val="FF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не реже </a:t>
            </a:r>
            <a:endParaRPr lang="ru-RU" sz="2000" b="1" dirty="0" smtClean="0">
              <a:solidFill>
                <a:srgbClr val="FF0000"/>
              </a:solidFill>
              <a:latin typeface="Libre Baskerville" pitchFamily="34" charset="0"/>
              <a:ea typeface="Libre Baskerville" pitchFamily="34" charset="-122"/>
              <a:cs typeface="Libre Baskerville" pitchFamily="34" charset="-120"/>
            </a:endParaRPr>
          </a:p>
          <a:p>
            <a:pPr>
              <a:lnSpc>
                <a:spcPts val="2300"/>
              </a:lnSpc>
            </a:pPr>
            <a:r>
              <a:rPr lang="ru-RU" sz="2000" b="1" dirty="0" smtClean="0">
                <a:solidFill>
                  <a:srgbClr val="FF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одного </a:t>
            </a:r>
            <a:r>
              <a:rPr lang="ru-RU" sz="2000" b="1" dirty="0">
                <a:solidFill>
                  <a:srgbClr val="FF000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раза в год.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3" name="Shape 10"/>
          <p:cNvSpPr/>
          <p:nvPr/>
        </p:nvSpPr>
        <p:spPr>
          <a:xfrm>
            <a:off x="644847" y="3910714"/>
            <a:ext cx="7815977" cy="22860"/>
          </a:xfrm>
          <a:prstGeom prst="roundRect">
            <a:avLst>
              <a:gd name="adj" fmla="val 344573"/>
            </a:avLst>
          </a:prstGeom>
          <a:solidFill>
            <a:srgbClr val="DDD3BA"/>
          </a:solidFill>
          <a:ln/>
        </p:spPr>
      </p:sp>
      <p:sp>
        <p:nvSpPr>
          <p:cNvPr id="17" name="Shape 14"/>
          <p:cNvSpPr/>
          <p:nvPr/>
        </p:nvSpPr>
        <p:spPr>
          <a:xfrm>
            <a:off x="664012" y="6515100"/>
            <a:ext cx="7815977" cy="22860"/>
          </a:xfrm>
          <a:prstGeom prst="roundRect">
            <a:avLst>
              <a:gd name="adj" fmla="val 344573"/>
            </a:avLst>
          </a:prstGeom>
          <a:solidFill>
            <a:srgbClr val="DDD3BA"/>
          </a:solidFill>
          <a:ln/>
        </p:spPr>
      </p:sp>
      <p:sp>
        <p:nvSpPr>
          <p:cNvPr id="6" name="Text 3"/>
          <p:cNvSpPr/>
          <p:nvPr/>
        </p:nvSpPr>
        <p:spPr>
          <a:xfrm>
            <a:off x="843915" y="1680844"/>
            <a:ext cx="7636074" cy="2207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ru-RU" sz="20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</a:t>
            </a:r>
            <a:r>
              <a:rPr lang="ru-RU" sz="2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каждого работника </a:t>
            </a:r>
            <a:r>
              <a:rPr lang="ru-RU" sz="20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учреждения, </a:t>
            </a:r>
            <a:r>
              <a:rPr lang="ru-RU" sz="2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должность</a:t>
            </a:r>
            <a:r>
              <a:rPr lang="ru-RU" sz="20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которого </a:t>
            </a:r>
            <a:r>
              <a:rPr lang="ru-RU" sz="2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включена </a:t>
            </a:r>
            <a:endParaRPr lang="ru-RU" sz="2000" b="1" dirty="0" smtClean="0">
              <a:solidFill>
                <a:srgbClr val="FF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ts val="2300"/>
              </a:lnSpc>
            </a:pPr>
            <a:r>
              <a:rPr lang="ru-RU" sz="2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2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перечень </a:t>
            </a:r>
            <a:r>
              <a:rPr lang="ru-RU" sz="20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должностей учреждения, замещение которых связано </a:t>
            </a:r>
            <a:endParaRPr lang="ru-RU" sz="2000" dirty="0" smtClean="0">
              <a:solidFill>
                <a:srgbClr val="45424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ts val="2300"/>
              </a:lnSpc>
            </a:pPr>
            <a:r>
              <a:rPr lang="ru-RU" sz="2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</a:t>
            </a:r>
            <a:r>
              <a:rPr lang="ru-RU" sz="2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коррупционными рисками</a:t>
            </a:r>
            <a:r>
              <a:rPr lang="ru-RU" sz="20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в том числе </a:t>
            </a:r>
            <a:r>
              <a:rPr lang="ru-RU" sz="20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участвующих в </a:t>
            </a:r>
            <a:endParaRPr lang="ru-RU" sz="2000" b="1" dirty="0" smtClean="0">
              <a:solidFill>
                <a:srgbClr val="FF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ts val="2300"/>
              </a:lnSpc>
            </a:pPr>
            <a:r>
              <a:rPr lang="ru-RU" sz="20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осуществлении закупок</a:t>
            </a:r>
            <a:r>
              <a:rPr lang="ru-RU" sz="20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формируется профиль работника </a:t>
            </a:r>
            <a:endParaRPr lang="ru-RU" sz="2000" dirty="0" smtClean="0">
              <a:solidFill>
                <a:srgbClr val="45424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ts val="2300"/>
              </a:lnSpc>
            </a:pPr>
            <a:r>
              <a:rPr lang="ru-RU" sz="200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учреждения</a:t>
            </a:r>
            <a:r>
              <a:rPr lang="ru-RU" sz="20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предусматривающий </a:t>
            </a:r>
            <a:r>
              <a:rPr lang="ru-RU" sz="200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информацию </a:t>
            </a:r>
            <a:r>
              <a:rPr lang="ru-RU" sz="20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близких </a:t>
            </a:r>
            <a:endParaRPr lang="ru-RU" sz="2000" dirty="0" smtClean="0">
              <a:solidFill>
                <a:srgbClr val="45424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ts val="2300"/>
              </a:lnSpc>
            </a:pPr>
            <a:r>
              <a:rPr lang="ru-RU" sz="200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родственниках </a:t>
            </a:r>
            <a:r>
              <a:rPr lang="ru-RU" sz="20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свойственниках работников </a:t>
            </a:r>
            <a:endParaRPr lang="ru-RU" sz="2000" dirty="0" smtClean="0">
              <a:solidFill>
                <a:srgbClr val="45424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ts val="2300"/>
              </a:lnSpc>
            </a:pPr>
            <a:r>
              <a:rPr lang="ru-RU" sz="200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20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иных аффилированных с ним лицах.</a:t>
            </a:r>
            <a:endParaRPr lang="en-US" sz="20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12289134" y="7345345"/>
            <a:ext cx="2431701" cy="8842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826" y="-291557"/>
            <a:ext cx="14699226" cy="8591496"/>
          </a:xfrm>
          <a:prstGeom prst="rect">
            <a:avLst/>
          </a:prstGeom>
        </p:spPr>
      </p:pic>
      <p:sp>
        <p:nvSpPr>
          <p:cNvPr id="25" name="Text 22"/>
          <p:cNvSpPr/>
          <p:nvPr/>
        </p:nvSpPr>
        <p:spPr>
          <a:xfrm>
            <a:off x="292168" y="1386673"/>
            <a:ext cx="13122381" cy="59586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ct val="90000"/>
              </a:lnSpc>
              <a:buNone/>
            </a:pPr>
            <a:r>
              <a:rPr lang="en-US" sz="38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Регулярная оценка коррупционных </a:t>
            </a:r>
            <a:endParaRPr lang="ru-RU" sz="3800" dirty="0" smtClean="0">
              <a:solidFill>
                <a:srgbClr val="45424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380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рисков –</a:t>
            </a:r>
            <a:r>
              <a:rPr lang="ru-RU" sz="380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en-US" sz="380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основа </a:t>
            </a:r>
            <a:r>
              <a:rPr lang="en-US" sz="3800" dirty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эффективной антикоррупционной </a:t>
            </a:r>
            <a:endParaRPr lang="ru-RU" sz="3800" dirty="0" smtClean="0">
              <a:solidFill>
                <a:srgbClr val="45424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380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политики </a:t>
            </a:r>
            <a:r>
              <a:rPr lang="ru-RU" sz="380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государственных учреждений, подведомственных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3800" dirty="0" smtClean="0">
                <a:solidFill>
                  <a:srgbClr val="45424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Министерству социальной политики Свердловской области </a:t>
            </a:r>
            <a:endParaRPr lang="en-US" sz="38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33" y="49368"/>
            <a:ext cx="626229" cy="502579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69472" y="4406201"/>
            <a:ext cx="3839323" cy="341644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913</TotalTime>
  <Words>1813</Words>
  <Application>Microsoft Office PowerPoint</Application>
  <PresentationFormat>Произвольный</PresentationFormat>
  <Paragraphs>199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Times New Roman</vt:lpstr>
      <vt:lpstr>Liberation Serif</vt:lpstr>
      <vt:lpstr>Libre Baskerville</vt:lpstr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Овчинникова Елена Александровна</dc:creator>
  <cp:lastModifiedBy>Овчинникова Елена Александровна</cp:lastModifiedBy>
  <cp:revision>50</cp:revision>
  <dcterms:created xsi:type="dcterms:W3CDTF">2025-10-01T09:38:00Z</dcterms:created>
  <dcterms:modified xsi:type="dcterms:W3CDTF">2025-10-22T09:55:25Z</dcterms:modified>
</cp:coreProperties>
</file>