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360000" y="2880000"/>
            <a:ext cx="936000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highlight>
                <a:srgbClr val="ffffff"/>
              </a:highlight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936000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0" y="1620000"/>
            <a:ext cx="9000000" cy="5007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highlight>
                <a:srgbClr val="ffffff"/>
              </a:highlight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60000" y="372636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5155920" y="372636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360000" y="3726360"/>
            <a:ext cx="936000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936000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360000" y="3726360"/>
            <a:ext cx="936000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360000" y="372636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5155920" y="372636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524760" y="288000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689160" y="288000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360000" y="372636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524760" y="372636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689160" y="372636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360000" y="2880000"/>
            <a:ext cx="936000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highlight>
                <a:srgbClr val="ffffff"/>
              </a:highlight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936000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0" y="1620000"/>
            <a:ext cx="9000000" cy="5007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highlight>
                <a:srgbClr val="ffffff"/>
              </a:highlight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360000" y="372636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/>
          </p:nvPr>
        </p:nvSpPr>
        <p:spPr>
          <a:xfrm>
            <a:off x="5155920" y="372636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/>
          </p:nvPr>
        </p:nvSpPr>
        <p:spPr>
          <a:xfrm>
            <a:off x="360000" y="3726360"/>
            <a:ext cx="936000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936000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360000" y="3726360"/>
            <a:ext cx="936000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5155920" y="288000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360000" y="372636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/>
          </p:nvPr>
        </p:nvSpPr>
        <p:spPr>
          <a:xfrm>
            <a:off x="5155920" y="3726360"/>
            <a:ext cx="456732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360000" y="288000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/>
          </p:nvPr>
        </p:nvSpPr>
        <p:spPr>
          <a:xfrm>
            <a:off x="3524760" y="288000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/>
          </p:nvPr>
        </p:nvSpPr>
        <p:spPr>
          <a:xfrm>
            <a:off x="6689160" y="288000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/>
          </p:nvPr>
        </p:nvSpPr>
        <p:spPr>
          <a:xfrm>
            <a:off x="360000" y="372636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/>
          </p:nvPr>
        </p:nvSpPr>
        <p:spPr>
          <a:xfrm>
            <a:off x="3524760" y="372636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/>
          </p:nvPr>
        </p:nvSpPr>
        <p:spPr>
          <a:xfrm>
            <a:off x="6689160" y="3726360"/>
            <a:ext cx="3013560" cy="772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0000"/>
          </a:bodyPr>
          <a:p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"/>
          <p:cNvSpPr/>
          <p:nvPr/>
        </p:nvSpPr>
        <p:spPr>
          <a:xfrm flipH="1" flipV="1">
            <a:off x="0" y="4500000"/>
            <a:ext cx="10080000" cy="1170000"/>
          </a:xfrm>
          <a:prstGeom prst="flowChartDocumen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3300" spc="-1" strike="noStrike">
                <a:solidFill>
                  <a:srgbClr val="dd4100"/>
                </a:solidFill>
                <a:latin typeface="Arial"/>
              </a:rPr>
              <a:t>Для правки текста заглавия щёлкните мышью</a:t>
            </a:r>
            <a:endParaRPr b="0" lang="ru-RU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360000" y="2880000"/>
            <a:ext cx="936000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8000"/>
          </a:bodyPr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9bdd"/>
                </a:solidFill>
                <a:latin typeface="Arial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 lvl="1" marL="864000" indent="-324000">
              <a:spcBef>
                <a:spcPts val="85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2100" spc="-1" strike="noStrike">
                <a:solidFill>
                  <a:srgbClr val="009bdd"/>
                </a:solidFill>
                <a:latin typeface="Arial"/>
              </a:rPr>
              <a:t>Второй уровень структуры</a:t>
            </a:r>
            <a:endParaRPr b="0" lang="ru-RU" sz="2100" spc="-1" strike="noStrike">
              <a:solidFill>
                <a:srgbClr val="009bdd"/>
              </a:solidFill>
              <a:latin typeface="Arial"/>
            </a:endParaRPr>
          </a:p>
          <a:p>
            <a:pPr lvl="2" marL="1296000" indent="-288000">
              <a:spcBef>
                <a:spcPts val="635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9bdd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9bdd"/>
              </a:solidFill>
              <a:latin typeface="Arial"/>
            </a:endParaRPr>
          </a:p>
          <a:p>
            <a:pPr lvl="3" marL="1728000" indent="-216000">
              <a:spcBef>
                <a:spcPts val="422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500" spc="-1" strike="noStrike">
                <a:solidFill>
                  <a:srgbClr val="009bdd"/>
                </a:solidFill>
                <a:latin typeface="Arial"/>
              </a:rPr>
              <a:t>Четвёртый уровень структуры</a:t>
            </a:r>
            <a:endParaRPr b="0" lang="ru-RU" sz="1500" spc="-1" strike="noStrike">
              <a:solidFill>
                <a:srgbClr val="009bdd"/>
              </a:solidFill>
              <a:latin typeface="Arial"/>
            </a:endParaRPr>
          </a:p>
          <a:p>
            <a:pPr lvl="4" marL="2160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500" spc="-1" strike="noStrike">
                <a:solidFill>
                  <a:srgbClr val="009bdd"/>
                </a:solidFill>
                <a:latin typeface="Arial"/>
              </a:rPr>
              <a:t>Пятый уровень структуры</a:t>
            </a:r>
            <a:endParaRPr b="0" lang="ru-RU" sz="1500" spc="-1" strike="noStrike">
              <a:solidFill>
                <a:srgbClr val="009bdd"/>
              </a:solidFill>
              <a:latin typeface="Arial"/>
            </a:endParaRPr>
          </a:p>
          <a:p>
            <a:pPr lvl="5" marL="2592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500" spc="-1" strike="noStrike">
                <a:solidFill>
                  <a:srgbClr val="009bdd"/>
                </a:solidFill>
                <a:latin typeface="Arial"/>
              </a:rPr>
              <a:t>Шестой уровень структуры</a:t>
            </a:r>
            <a:endParaRPr b="0" lang="ru-RU" sz="1500" spc="-1" strike="noStrike">
              <a:solidFill>
                <a:srgbClr val="009bdd"/>
              </a:solidFill>
              <a:latin typeface="Arial"/>
            </a:endParaRPr>
          </a:p>
          <a:p>
            <a:pPr lvl="6" marL="3024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500" spc="-1" strike="noStrike">
                <a:solidFill>
                  <a:srgbClr val="009bdd"/>
                </a:solidFill>
                <a:latin typeface="Arial"/>
              </a:rPr>
              <a:t>Седьмой уровень структуры</a:t>
            </a:r>
            <a:endParaRPr b="0" lang="ru-RU" sz="15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" name=""/>
          <p:cNvSpPr txBox="1"/>
          <p:nvPr/>
        </p:nvSpPr>
        <p:spPr>
          <a:xfrm>
            <a:off x="3420000" y="5220000"/>
            <a:ext cx="32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ctr"/>
            <a:r>
              <a:rPr b="0" lang="ru-RU" sz="1400" spc="-1" strike="noStrike">
                <a:solidFill>
                  <a:srgbClr val="ffffff"/>
                </a:solidFill>
                <a:latin typeface="Arial"/>
              </a:rPr>
              <a:t>&lt;нижний колонтитул&gt;</a:t>
            </a:r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" name=""/>
          <p:cNvSpPr txBox="1"/>
          <p:nvPr/>
        </p:nvSpPr>
        <p:spPr>
          <a:xfrm>
            <a:off x="738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/>
            <a:fld id="{1E8CC85D-0449-4E80-8D5E-2BBA800E9799}" type="slidenum">
              <a:rPr b="0" lang="ru-RU" sz="1400" spc="-1" strike="noStrike">
                <a:solidFill>
                  <a:srgbClr val="ffffff"/>
                </a:solidFill>
                <a:latin typeface="Arial"/>
              </a:rPr>
              <a:t>&lt;номер&gt;</a:t>
            </a:fld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"/>
          <p:cNvSpPr/>
          <p:nvPr/>
        </p:nvSpPr>
        <p:spPr>
          <a:xfrm>
            <a:off x="0" y="0"/>
            <a:ext cx="10076760" cy="720000"/>
          </a:xfrm>
          <a:prstGeom prst="rec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42" name=""/>
          <p:cNvSpPr/>
          <p:nvPr/>
        </p:nvSpPr>
        <p:spPr>
          <a:xfrm>
            <a:off x="3240" y="5040000"/>
            <a:ext cx="10076760" cy="631440"/>
          </a:xfrm>
          <a:prstGeom prst="rec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3300" spc="-1" strike="noStrike">
                <a:solidFill>
                  <a:srgbClr val="ffffff"/>
                </a:solidFill>
                <a:latin typeface="Arial"/>
              </a:rPr>
              <a:t>Для правки текста заглавия щёлкните мышью</a:t>
            </a:r>
            <a:endParaRPr b="0" lang="ru-RU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9bdd"/>
                </a:solidFill>
                <a:latin typeface="Arial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 lvl="1" marL="864000" indent="-324000">
              <a:spcBef>
                <a:spcPts val="85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2100" spc="-1" strike="noStrike">
                <a:solidFill>
                  <a:srgbClr val="009bdd"/>
                </a:solidFill>
                <a:latin typeface="Arial"/>
              </a:rPr>
              <a:t>Второй уровень структуры</a:t>
            </a:r>
            <a:endParaRPr b="0" lang="ru-RU" sz="2100" spc="-1" strike="noStrike">
              <a:solidFill>
                <a:srgbClr val="009bdd"/>
              </a:solidFill>
              <a:latin typeface="Arial"/>
            </a:endParaRPr>
          </a:p>
          <a:p>
            <a:pPr lvl="2" marL="1296000" indent="-288000">
              <a:spcBef>
                <a:spcPts val="635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9bdd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9bdd"/>
              </a:solidFill>
              <a:latin typeface="Arial"/>
            </a:endParaRPr>
          </a:p>
          <a:p>
            <a:pPr lvl="3" marL="1728000" indent="-216000">
              <a:spcBef>
                <a:spcPts val="422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500" spc="-1" strike="noStrike">
                <a:solidFill>
                  <a:srgbClr val="009bdd"/>
                </a:solidFill>
                <a:latin typeface="Arial"/>
              </a:rPr>
              <a:t>Четвёртый уровень структуры</a:t>
            </a:r>
            <a:endParaRPr b="0" lang="ru-RU" sz="1500" spc="-1" strike="noStrike">
              <a:solidFill>
                <a:srgbClr val="009bdd"/>
              </a:solidFill>
              <a:latin typeface="Arial"/>
            </a:endParaRPr>
          </a:p>
          <a:p>
            <a:pPr lvl="4" marL="2160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500" spc="-1" strike="noStrike">
                <a:solidFill>
                  <a:srgbClr val="009bdd"/>
                </a:solidFill>
                <a:latin typeface="Arial"/>
              </a:rPr>
              <a:t>Пятый уровень структуры</a:t>
            </a:r>
            <a:endParaRPr b="0" lang="ru-RU" sz="1500" spc="-1" strike="noStrike">
              <a:solidFill>
                <a:srgbClr val="009bdd"/>
              </a:solidFill>
              <a:latin typeface="Arial"/>
            </a:endParaRPr>
          </a:p>
          <a:p>
            <a:pPr lvl="5" marL="2592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500" spc="-1" strike="noStrike">
                <a:solidFill>
                  <a:srgbClr val="009bdd"/>
                </a:solidFill>
                <a:latin typeface="Arial"/>
              </a:rPr>
              <a:t>Шестой уровень структуры</a:t>
            </a:r>
            <a:endParaRPr b="0" lang="ru-RU" sz="1500" spc="-1" strike="noStrike">
              <a:solidFill>
                <a:srgbClr val="009bdd"/>
              </a:solidFill>
              <a:latin typeface="Arial"/>
            </a:endParaRPr>
          </a:p>
          <a:p>
            <a:pPr lvl="6" marL="3024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ru-RU" sz="1500" spc="-1" strike="noStrike">
                <a:solidFill>
                  <a:srgbClr val="009bdd"/>
                </a:solidFill>
                <a:latin typeface="Arial"/>
              </a:rPr>
              <a:t>Седьмой уровень структуры</a:t>
            </a:r>
            <a:endParaRPr b="0" lang="ru-RU" sz="15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dt"/>
          </p:nvPr>
        </p:nvSpPr>
        <p:spPr>
          <a:xfrm>
            <a:off x="36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1400" spc="-1" strike="noStrike">
                <a:solidFill>
                  <a:srgbClr val="ffffff"/>
                </a:solidFill>
                <a:latin typeface="Arial"/>
              </a:rPr>
              <a:t>&lt;дата/время&gt;</a:t>
            </a:r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ftr"/>
          </p:nvPr>
        </p:nvSpPr>
        <p:spPr>
          <a:xfrm>
            <a:off x="3420000" y="5220000"/>
            <a:ext cx="32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ctr"/>
            <a:r>
              <a:rPr b="0" lang="ru-RU" sz="1400" spc="-1" strike="noStrike">
                <a:solidFill>
                  <a:srgbClr val="ffffff"/>
                </a:solidFill>
                <a:latin typeface="Arial"/>
              </a:rPr>
              <a:t>&lt;нижний колонтитул&gt;</a:t>
            </a:r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sldNum"/>
          </p:nvPr>
        </p:nvSpPr>
        <p:spPr>
          <a:xfrm>
            <a:off x="738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/>
            <a:fld id="{3D3EEF00-621E-4FDC-B56D-BFBDA85C590D}" type="slidenum">
              <a:rPr b="0" lang="ru-RU" sz="1400" spc="-1" strike="noStrike">
                <a:solidFill>
                  <a:srgbClr val="ffffff"/>
                </a:solidFill>
                <a:latin typeface="Arial"/>
              </a:rPr>
              <a:t>&lt;номер&gt;</a:t>
            </a:fld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360000" y="540000"/>
            <a:ext cx="954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marL="90000" algn="ctr">
              <a:lnSpc>
                <a:spcPct val="90000"/>
              </a:lnSpc>
            </a:pPr>
            <a:r>
              <a:rPr b="0" lang="ru-RU" sz="3600" spc="-1" strike="noStrike">
                <a:solidFill>
                  <a:srgbClr val="dd4100"/>
                </a:solidFill>
                <a:latin typeface="Times New Roman"/>
              </a:rPr>
              <a:t>Отчет</a:t>
            </a:r>
            <a:br/>
            <a:r>
              <a:rPr b="0" lang="ru-RU" sz="3600" spc="-1" strike="noStrike">
                <a:solidFill>
                  <a:srgbClr val="dd4100"/>
                </a:solidFill>
                <a:latin typeface="Times New Roman"/>
              </a:rPr>
              <a:t>о выполнении в 2022 году Плана мероприятий </a:t>
            </a:r>
            <a:br/>
            <a:r>
              <a:rPr b="0" lang="ru-RU" sz="3600" spc="-1" strike="noStrike">
                <a:solidFill>
                  <a:srgbClr val="dd4100"/>
                </a:solidFill>
                <a:latin typeface="Times New Roman"/>
              </a:rPr>
              <a:t>по противодействию коррупции в ГАУ «Билимбаевский ПНИ»</a:t>
            </a:r>
            <a:br/>
            <a:r>
              <a:rPr b="1" lang="ru-RU" sz="3600" spc="-1" strike="noStrike">
                <a:solidFill>
                  <a:srgbClr val="dd4100"/>
                </a:solidFill>
                <a:latin typeface="Times New Roman"/>
                <a:ea typeface="Liberation Serif;Times New Roman"/>
              </a:rPr>
              <a:t> </a:t>
            </a:r>
            <a:r>
              <a:rPr b="1" lang="ru-RU" sz="3600" spc="-1" strike="noStrike">
                <a:solidFill>
                  <a:srgbClr val="dd4100"/>
                </a:solidFill>
                <a:latin typeface="Times New Roman"/>
                <a:ea typeface="Times New Roman"/>
              </a:rPr>
              <a:t>на 2021–2024 годы</a:t>
            </a:r>
            <a:endParaRPr b="0" lang="ru-RU" sz="3600" spc="-1" strike="noStrike">
              <a:solidFill>
                <a:srgbClr val="dd41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360000" y="94320"/>
            <a:ext cx="9360000" cy="106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4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1. </a:t>
            </a:r>
            <a:r>
              <a:rPr b="0" lang="ru-RU" sz="28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Мониторинг изменений законодательства Российской Федерации и законодательства Свердловской области в сфере противодействия коррупции</a:t>
            </a:r>
            <a:endParaRPr b="0" lang="ru-RU" sz="28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348840" y="133416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3200" spc="-1" strike="noStrike">
                <a:latin typeface="Times New Roman"/>
              </a:rPr>
              <a:t>Мониторинг изменений законодательства Российской Федерации в сфере противодействия коррупции проводится систематически.</a:t>
            </a:r>
            <a:endParaRPr b="0" lang="ru-RU" sz="3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3200" spc="-1" strike="noStrike">
                <a:latin typeface="Times New Roman"/>
              </a:rPr>
              <a:t>Подготовлены предложения о внесении изменений в 4 правовых акта учреждения </a:t>
            </a:r>
            <a:endParaRPr b="0" lang="ru-RU" sz="3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3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</a:t>
            </a:r>
            <a:r>
              <a:rPr b="0" lang="ru-RU" sz="3200" spc="-1" strike="noStrike">
                <a:solidFill>
                  <a:srgbClr val="ff4000"/>
                </a:solidFill>
                <a:latin typeface="Times New Roman"/>
              </a:rPr>
              <a:t>в полном объёме </a:t>
            </a:r>
            <a:endParaRPr b="0" lang="ru-RU" sz="3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360000" y="175320"/>
            <a:ext cx="9360000" cy="909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400" spc="-1" strike="noStrike">
                <a:solidFill>
                  <a:srgbClr val="55308d"/>
                </a:solidFill>
                <a:latin typeface="Times New Roman"/>
                <a:ea typeface="Times New Roman"/>
              </a:rPr>
              <a:t>2. Приведение нормативных правовых актов учреждения по вопросам противодействия коррупции в соответствие с законодательством Российской Федерации и законодательством Свердловской области </a:t>
            </a:r>
            <a:endParaRPr b="0" lang="ru-RU" sz="24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360000" y="1260000"/>
            <a:ext cx="9360000" cy="39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7000"/>
          </a:bodyPr>
          <a:p>
            <a:pPr>
              <a:lnSpc>
                <a:spcPct val="10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 </a:t>
            </a:r>
            <a:r>
              <a:rPr b="0" lang="ru-RU" sz="2200" spc="-1" strike="noStrike">
                <a:latin typeface="Times New Roman"/>
              </a:rPr>
              <a:t>Приказом от 06.04.2022 № 50-о.д. внесены изменения в: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algn="l" pos="247680"/>
              </a:tabLst>
            </a:pPr>
            <a:r>
              <a:rPr b="0" lang="ru-RU" sz="2200" spc="-1" strike="noStrike">
                <a:latin typeface="Times New Roman"/>
              </a:rPr>
              <a:t>Правила обмена деловыми подарками и знаками делового гостеприимства; утверждена их новая редакция;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marL="36360" indent="-3636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algn="l" pos="219240"/>
              </a:tabLst>
            </a:pPr>
            <a:r>
              <a:rPr b="0" lang="ru-RU" sz="2200" spc="-1" strike="noStrike">
                <a:latin typeface="Times New Roman"/>
                <a:ea typeface="Times New Roman"/>
              </a:rPr>
              <a:t>Порядок уведомления работодателя о фактах обращения в целях склонения к совершению коррупционного правонарушения и рассмотрения таких уведомлений; утверждена его новая редакция;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algn="l" pos="219240"/>
              </a:tabLst>
            </a:pPr>
            <a:r>
              <a:rPr b="0" lang="ru-RU" sz="2200" spc="-1" strike="noStrike">
                <a:latin typeface="Times New Roman"/>
                <a:ea typeface="Times New Roman"/>
              </a:rPr>
              <a:t>Положение о предотвращении и урегулировании конфликта интересов; утверждена его новая редакция;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algn="l" pos="247680"/>
              </a:tabLst>
            </a:pPr>
            <a:r>
              <a:rPr b="0" lang="ru-RU" sz="2200" spc="-1" strike="noStrike">
                <a:latin typeface="Times New Roman"/>
                <a:ea typeface="Times New Roman"/>
              </a:rPr>
              <a:t>Должностную инструкцию лица, ответственного за работу по профилактике коррупционных и иных правонарушений; утверждена её новая редакция.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Выполнено в полном объёме в установленные сроки.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360000" y="175320"/>
            <a:ext cx="9360000" cy="1264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400" spc="-1" strike="noStrike">
                <a:solidFill>
                  <a:srgbClr val="55308d"/>
                </a:solidFill>
                <a:latin typeface="Times New Roman"/>
                <a:ea typeface="Times New Roman"/>
              </a:rPr>
              <a:t>3. Проведение внутренней правовой экспертизы проектов локальных нормативных правовых актов  ГАУ «Билимбаевский ПНИ» на наличие признаков несовершенства правовых норм</a:t>
            </a:r>
            <a:endParaRPr b="0" lang="ru-RU" sz="24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540000" y="1620000"/>
            <a:ext cx="882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400" spc="-1" strike="noStrike">
                <a:latin typeface="Times New Roman"/>
                <a:ea typeface="Times New Roman"/>
              </a:rPr>
              <a:t>Заменена (актуализация) правовых локальных  актов  в связи с обнаружением признаков несовершенства правовых норм, которые создают условия для совершения коррупционных правонарушений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r>
              <a:rPr b="0" lang="ru-RU" sz="24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Не выполнено  в связи с отсутствием признаков несовершенства 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360000" y="163440"/>
            <a:ext cx="9360000" cy="1113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4. Своевременное предоставление сведений о доходах, расходах, об имуществе и обязательствах имущественного характера руководителем учреждения, с использованием специального программного обеспечения «Справки БК»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540000" y="1440000"/>
            <a:ext cx="84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060"/>
              </a:spcBef>
            </a:pP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400" spc="-1" strike="noStrike">
                <a:latin typeface="Times New Roman"/>
                <a:ea typeface="Times New Roman"/>
              </a:rPr>
              <a:t>     </a:t>
            </a:r>
            <a:r>
              <a:rPr b="0" lang="ru-RU" sz="2400" spc="-1" strike="noStrike">
                <a:latin typeface="Times New Roman"/>
                <a:ea typeface="Times New Roman"/>
              </a:rPr>
              <a:t>Своевременно заполнена и представлена руководителем учреждения в отдел кадровой политики МСП Справка БК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4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Выполнено в полном объеме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55308d"/>
                </a:solidFill>
                <a:latin typeface="Times New Roman"/>
                <a:ea typeface="Times New Roman"/>
              </a:rPr>
              <a:t>5. </a:t>
            </a:r>
            <a:r>
              <a:rPr b="0" lang="ru-RU" sz="2400" spc="-1" strike="noStrike">
                <a:solidFill>
                  <a:srgbClr val="55308d"/>
                </a:solidFill>
                <a:latin typeface="Times New Roman"/>
                <a:ea typeface="Times New Roman"/>
              </a:rPr>
              <a:t>Проведение проверок достоверности и полноты персональных данных, представляемых гражданами, при устройстве на работу в ГАУ «Билимбаевский ПНИ»</a:t>
            </a:r>
            <a:endParaRPr b="0" lang="ru-RU" sz="24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510840" y="1401480"/>
            <a:ext cx="920916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400" spc="-1" strike="noStrike">
                <a:latin typeface="Times New Roman"/>
                <a:ea typeface="Times New Roman"/>
              </a:rPr>
              <a:t>Подготовка запросов в образовательные организации, организации по предыдущему месту работы граждан и др.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4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Не выполнено  в связи с отсутствием необходимости проверки персональных данных.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40000" y="101520"/>
            <a:ext cx="9000000" cy="1237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6. Выявление родственных (свойственных) связей, которые приводят или могут привести к конфликту интересов, превышению полномочий при выполнении должностных обязанностей работниками ГАУ «Билимбаевский ПНИ»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360000" y="1800000"/>
            <a:ext cx="9360000" cy="32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100% работников проверены на наличие родственных (свойственных) связей, которые приводят или могут привести к конфликту интересов, превышению полномочий при выполнении должностных обязанностей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Выполнено  в полном объеме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540000" y="36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7. Ознакомление работников под роспись с правовым актом по вопросам противодействия коррупции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360000" y="1440000"/>
            <a:ext cx="9360000" cy="37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Ознакомлено с правовыми актами по вопросам противодействия коррупции 100% работников, из них ознакомлены с правовыми актами по вопросам противодействия коррупции 27 вновь принятых работников учреждения под роспись. Ознакомлено с правовыми актами по вопросам противодействия коррупции в сфере закупок товаров, работ, услуг под подпись 8 человек.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полном объеме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15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SimSun"/>
              </a:rPr>
              <a:t>8. Проведение занятий с работниками по разъяснению положений правового акта по вопросам противодействия коррупции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360000" y="1440000"/>
            <a:ext cx="9360000" cy="34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SimSun"/>
              </a:rPr>
              <a:t>29.09.2022 разъяснены положения ст. 19.29 КоАП РФ, особенности заключения трудового договора с гражданином, ранее замещавшим должности государственной или муниципальной службы. </a:t>
            </a:r>
            <a:r>
              <a:rPr b="0" lang="ru-RU" sz="2200" spc="-1" strike="noStrike">
                <a:latin typeface="Times New Roman"/>
                <a:ea typeface="SimSun"/>
              </a:rPr>
              <a:t>Количество работников, принявших участие - 10 человек.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установленный срок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9. Проведение проверок по выявлению случаев нарушения работниками учреждения запретов, ограничений и требований к должностному (служебному) поведению социального работника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540000" y="1440000"/>
            <a:ext cx="9360000" cy="37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Проведено 3 проверки: 17.03.2022,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                                         </a:t>
            </a:r>
            <a:r>
              <a:rPr b="0" lang="ru-RU" sz="2200" spc="-1" strike="noStrike">
                <a:latin typeface="Times New Roman"/>
              </a:rPr>
              <a:t>23.06.2022,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                                         </a:t>
            </a:r>
            <a:r>
              <a:rPr b="0" lang="ru-RU" sz="2200" spc="-1" strike="noStrike">
                <a:latin typeface="Times New Roman"/>
              </a:rPr>
              <a:t>28.10.2022.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Нарушений требований к должностному (служебному) поведению социального работника </a:t>
            </a:r>
            <a:r>
              <a:rPr b="0" lang="ru-RU" sz="2200" spc="-1" strike="noStrike">
                <a:latin typeface="Times New Roman"/>
                <a:ea typeface="Liberation Serif;Times New Roman"/>
              </a:rPr>
              <a:t>не выявлено.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0000"/>
                </a:solidFill>
                <a:latin typeface="Times New Roman"/>
                <a:ea typeface="Liberation Serif;Times New Roma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720000" y="36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4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10. Обеспечение деятельности комиссии по противодействию коррупции ГАУ «Билимбаевский ПНИ»</a:t>
            </a:r>
            <a:endParaRPr b="0" lang="ru-RU" sz="24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360000" y="1800000"/>
            <a:ext cx="9360000" cy="32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Проведены заседания комиссии: 25.03.2022,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                                                        </a:t>
            </a:r>
            <a:r>
              <a:rPr b="0" lang="ru-RU" sz="2200" spc="-1" strike="noStrike">
                <a:latin typeface="Times New Roman"/>
                <a:ea typeface="Times New Roman"/>
              </a:rPr>
              <a:t>22.07.2022,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                                                        </a:t>
            </a:r>
            <a:r>
              <a:rPr b="0" lang="ru-RU" sz="2200" spc="-1" strike="noStrike">
                <a:latin typeface="Times New Roman"/>
                <a:ea typeface="Times New Roman"/>
              </a:rPr>
              <a:t>05.10.2022,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                                                        </a:t>
            </a:r>
            <a:r>
              <a:rPr b="0" lang="ru-RU" sz="2200" spc="-1" strike="noStrike">
                <a:latin typeface="Times New Roman"/>
                <a:ea typeface="Times New Roman"/>
              </a:rPr>
              <a:t>07.12.2022  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                        </a:t>
            </a:r>
            <a:r>
              <a:rPr b="0" lang="ru-RU" sz="2200" spc="-1" strike="noStrike">
                <a:latin typeface="Times New Roman"/>
                <a:ea typeface="Times New Roman"/>
              </a:rPr>
              <a:t>с оформлением протоколов заседания комиссии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                   </a:t>
            </a: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11. Рассмотрение случаев возникновения конфликта интересов, возникающих у работников ГАУ «Билимбаевский ПНИ», невыполнения обязанности по сообщению о получении подарка в связи с должностным положением или в связи с исполнением служебных обязанностей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360000" y="1800000"/>
            <a:ext cx="9540000" cy="32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25.03.2022 рассмотрение материалов проверки сведений,  содержащихся в  уведомления о возникновении личной заинтересованности при исполнении должностных обязанностей, которая приводит или может привести к конфликту интересов и в декларации о конфликте интересов.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Выполнено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 установленные сроки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12. Оказание работникам консультативной помощи по вопросам, связанным с применением на практике общих принципов служебного поведения и требований к служебному поведению. 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540000" y="1800000"/>
            <a:ext cx="9360000" cy="34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000000"/>
                </a:solidFill>
                <a:latin typeface="Times New Roman"/>
                <a:ea typeface="Liberation Serif;Times New Roman"/>
              </a:rPr>
              <a:t>Количество работников, получивших консультативную помощь — 13 человек (вновь принятые работники).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8000"/>
                </a:solidFill>
                <a:latin typeface="Times New Roman"/>
                <a:ea typeface="Liberation Serif;Times New Roman"/>
              </a:rPr>
              <a:t>Выполнено  в полном объеме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540000" y="293760"/>
            <a:ext cx="9000000" cy="1212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4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13. Проведение разъяснительной работы по вопросам противодействия коррупции с работниками, занимающими должности, выполнение обязанностей по которым связано с коррупционными рисками</a:t>
            </a:r>
            <a:endParaRPr b="0" lang="ru-RU" sz="24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360000" y="1620000"/>
            <a:ext cx="9360000" cy="34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16.11.2022 г. проведено занятие по теме: «Роль органов прокуратуры СО в борьбе с коррупцией» и «О вкладе Свердловского областного суда в антикоррупционную работу». Количество работников, принявших участие - 43 человека, в том числе работники, занимающие должности, выполнение обязанностей по которым связано с коррупционными рисками.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  </a:t>
            </a:r>
            <a:r>
              <a:rPr b="0" lang="ru-RU" sz="2200" spc="-1" strike="noStrike">
                <a:latin typeface="Times New Roman"/>
                <a:ea typeface="Liberation Serif;Times New Roman"/>
              </a:rPr>
              <a:t>  </a:t>
            </a: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Liberation Serif;Times New Roma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360000" y="24120"/>
            <a:ext cx="9000000" cy="1391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14. Проведение с работниками обучающего семинара на тему: «О мерах по недопущению возникновения конфликта интересов и урегулирование возникших случаев конфликта интересов», включая рассмотрение типовых ситуаций конфликта интересов при осуществлении закупок и порядка их урегулирования</a:t>
            </a:r>
            <a:r>
              <a:rPr b="0" lang="ru-RU" sz="1200" spc="-1" strike="noStrike">
                <a:latin typeface="Liberation Serif;Times New Roman"/>
                <a:ea typeface="Times New Roman"/>
              </a:rPr>
              <a:t>.</a:t>
            </a:r>
            <a:endParaRPr b="0" lang="ru-RU" sz="1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360000" y="1440000"/>
            <a:ext cx="9360000" cy="39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План антикоррупционного просвещения в части обучающих мероприятий.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21.07.2022. обучающий семинар по теме: </a:t>
            </a:r>
            <a:r>
              <a:rPr b="0" lang="ru-RU" sz="2200" spc="-1" strike="noStrike">
                <a:latin typeface="Times New Roman"/>
              </a:rPr>
              <a:t>«О мерах по недопущению возникновения конфликта интересов и урегулирование возникших случаев конфликта интересов», включая рассмотрение типовых ситуаций конфликта интересов при осуществлении закупок и порядка их урегулирования. Количество работников, принявших участие - 57</a:t>
            </a:r>
            <a:r>
              <a:rPr b="0" lang="ru-RU" sz="2200" spc="-1" strike="noStrike">
                <a:latin typeface="Times New Roman"/>
              </a:rPr>
              <a:t> человек</a:t>
            </a:r>
            <a:r>
              <a:rPr b="0" lang="ru-RU" sz="2200" spc="-1" strike="noStrike">
                <a:latin typeface="Times New Roman"/>
              </a:rPr>
              <a:t>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360000" y="24120"/>
            <a:ext cx="9000000" cy="1955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15. Проведение с лицами, участвующими в осуществлении закупок обучающего семинара на тему: «Выявление личной заинтересованности работников при осуществлении закупок товаров, работ, услуг для нужд учреждения и порядок предоставления информации о случаях личной заинтересованности»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540000" y="2160000"/>
            <a:ext cx="9000000" cy="28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План антикоррупционного просвещения в части обучающих мероприятий.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Семинар проведен 19.10.2022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720000" y="206640"/>
            <a:ext cx="9000000" cy="228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400" spc="-1" strike="noStrike">
                <a:solidFill>
                  <a:srgbClr val="800080"/>
                </a:solidFill>
                <a:latin typeface="Times New Roman"/>
              </a:rPr>
              <a:t>16. Участие лица, ответственного за организацию работы по противодействию коррупции в учреждении, в семинарах, конференциях, круглых столах, мероприятиях по обмену опытом и иных обучающих мероприятиях по вопросам противодействия коррупции, организуемых Министерством социальной политики, Управлением социальной политики № 5</a:t>
            </a:r>
            <a:br/>
            <a:endParaRPr b="0" lang="ru-RU" sz="24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9000000" cy="30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Программа обучающих мероприятий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01.11.2022 онлайн-семинар на тему: «О мерах по предупреждению коррупции в государственных и муниципальных организациях»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07.12.2022 онлайн-семинар на тему: «О наполнении разделов «Противодействие коррупции» официальных сайтов подведомственных учреждений»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000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17. Осуществление внутреннего финансового контроля и внутреннего финансового аудита. Принятие мер по устранению выявленных недостатков и нарушений, укреплению финансовой и бюджетной дисциплины и привлечению виновных лиц к ответственности.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1080000" y="1800000"/>
            <a:ext cx="8640000" cy="27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График проведения внутренних проверок финансово-хозяйственной деятельности выполнен.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Выполнено  в полном объеме 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540000" y="93240"/>
            <a:ext cx="9000000" cy="1855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</a:rPr>
              <a:t>18. Мониторинг эффективности и результативности осуществления закупок товаров, работ и услуг, а также условий, процедур и механизмов закупок </a:t>
            </a:r>
            <a:br/>
            <a:r>
              <a:rPr b="0" lang="ru-RU" sz="2200" spc="-1" strike="noStrike">
                <a:solidFill>
                  <a:srgbClr val="800080"/>
                </a:solidFill>
                <a:latin typeface="Times New Roman"/>
              </a:rPr>
              <a:t>товаров, работ и услуг для нужд ГАУ «Билимбаевский ПНИ» в целях предотвращения коррупции и других злоупотреблений в сфере таких закупок,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540000" y="1980000"/>
            <a:ext cx="9360000" cy="28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Проведен мониторинг в период с 26 по 30.09.2022 эффективности и результативности осуществления закупок товаров, работ и услуг за 9 месяцев 2022: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Проведен мониторинг в период с 10 по 13.01.2023 г. эффективности и результативности осуществления закупок товаров, работ и услуг за 2022 год: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540000" y="36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19. Внутренние проверки качества предоставления государственных услуг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360000" y="126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6000"/>
          </a:bodyPr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График проверок качества оказываемых услуг выполнен.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Акты проверок качества услуг, предоставляемых в соответствии со стандартами: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от 20.01.2022 о проверке качества предоставления социально-правовой услуги 6.3,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от 16.03.2022 о проверке качества предоставления социально-правовой услуги 6.4,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от 27.09.2022 о проверке качества предоставления социально-правовой услуги 6.7,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от12.12.2022 о проверке качества предоставления социально-правовой услуги 6.8.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000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20. Консультирование граждан по вопросам предоставления социальных услуг. Проведение разъяснительной работы по вопросам противодействия коррупции с  получателями социальных услуг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540000" y="1980000"/>
            <a:ext cx="9360000" cy="28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Журнал учета оказываемых социально-правовых услуг.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Проведено консультирование получателей услуг — 208 чел.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полном объеме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540000" y="126720"/>
            <a:ext cx="9000000" cy="1546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21. Проведение мониторинга обращений, в том числе посредством «телефона доверия», электронных сообщений на сайт учреждения и результатов рассмотрения обращений граждан и организаций о фактах коррупции, анализ обращений граждан по фактам коррупции по содержанию, результатам рассмотрения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1260000" y="2160000"/>
            <a:ext cx="8460000" cy="25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Обращений не было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Не выполнено  в связи с отсутствием обращений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720000" y="-27720"/>
            <a:ext cx="9000000" cy="2367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22. Информирование учреждением органов прокуратуры и правоохранительных органов о фактах совершения</a:t>
            </a: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 </a:t>
            </a:r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работниками действий (бездействий), содержащих признаки административного правонарушения или состава преступления, а также направление в Министерство копий актов прокурорского реагирования  по результатам осуществления органами прокуратуры Свердловской области прокурорского надзора 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/>
          </p:nvPr>
        </p:nvSpPr>
        <p:spPr>
          <a:xfrm>
            <a:off x="360000" y="2340000"/>
            <a:ext cx="9360000" cy="25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Фактов совершения работниками действий (бездействий), содержащих признаки административного правонарушения или состава преступления не выявлено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Не выполнено  в связи с отсутствием фактов правонарушений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40000" y="306720"/>
            <a:ext cx="9000000" cy="1546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23. Мониторинг в средствах массовой информации (далее -  СМИ)  фактов коррупции в действиях (бездействии) государственных служащих и работников Министерства, Управлений социальной политики и подведомственных учреждений. Обзор судебной практики по вопросам противодействия коррупции.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720000" y="1980000"/>
            <a:ext cx="9000000" cy="28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060"/>
              </a:spcBef>
            </a:pP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Постоянный мониторинг средств массовой информации и официальных сайтов прокуратуры свердловской области и Российской Федерации.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Не выполнено  в связи с отсутствием фактов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000000" cy="18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24. Актуализация информации по вопросам противодействия коррупции на информационных стендах, в том числе информации о контактных данных лиц, ответственных за организацию противодействия коррупции в учреждении, номерах «телефонов доверия» («горячих линий») для сообщения о фактах коррупции  учреждении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540000" y="2340000"/>
            <a:ext cx="9360000" cy="27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algn="just"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Размещены на информационном стенде актуализированные правовые акты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115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полном объеме</a:t>
            </a:r>
            <a:r>
              <a:rPr b="0" lang="ru-RU" sz="2200" spc="-1" strike="noStrike">
                <a:solidFill>
                  <a:srgbClr val="ff4000"/>
                </a:solidFill>
                <a:latin typeface="Times New Roman"/>
              </a:rPr>
              <a:t>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0" lang="ru-RU" sz="2400" spc="-1" strike="noStrike">
                <a:solidFill>
                  <a:srgbClr val="800080"/>
                </a:solidFill>
                <a:latin typeface="Times New Roman"/>
                <a:ea typeface="SimSun"/>
              </a:rPr>
              <a:t>25. Прием граждан по вопросам антикоррупционного просвещения</a:t>
            </a:r>
            <a:endParaRPr b="0" lang="ru-RU" sz="24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360000" y="144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algn="just">
              <a:lnSpc>
                <a:spcPct val="115000"/>
              </a:lnSpc>
              <a:spcBef>
                <a:spcPts val="1060"/>
              </a:spcBef>
            </a:pPr>
            <a:r>
              <a:rPr b="0" lang="ru-RU" sz="2400" spc="-1" strike="noStrike">
                <a:latin typeface="Times New Roman"/>
              </a:rPr>
              <a:t>Информирование работников (путем раздачи Памятки об уголовной ответственности за преступление коррупционной направленности)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115000"/>
              </a:lnSpc>
              <a:spcBef>
                <a:spcPts val="1060"/>
              </a:spcBef>
            </a:pP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  <a:p>
            <a:r>
              <a:rPr b="0" lang="ru-RU" sz="2400" spc="-1" strike="noStrike">
                <a:solidFill>
                  <a:srgbClr val="ff4000"/>
                </a:solidFill>
                <a:latin typeface="Times New Roman"/>
                <a:ea typeface="SimSun"/>
              </a:rPr>
              <a:t>Выполнено  в полном объеме</a:t>
            </a:r>
            <a:r>
              <a:rPr b="0" lang="ru-RU" sz="2400" spc="-1" strike="noStrike">
                <a:solidFill>
                  <a:srgbClr val="ff4000"/>
                </a:solidFill>
                <a:latin typeface="Times New Roman"/>
              </a:rPr>
              <a:t> </a:t>
            </a:r>
            <a:endParaRPr b="0" lang="ru-RU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540000" y="81360"/>
            <a:ext cx="9000000" cy="731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600" spc="-1" strike="noStrike">
                <a:solidFill>
                  <a:srgbClr val="800080"/>
                </a:solidFill>
                <a:latin typeface="Times New Roman"/>
              </a:rPr>
              <a:t>26. Проведение мероприятий, посвященных </a:t>
            </a:r>
            <a:br/>
            <a:r>
              <a:rPr b="0" lang="ru-RU" sz="2600" spc="-1" strike="noStrike">
                <a:solidFill>
                  <a:srgbClr val="800080"/>
                </a:solidFill>
                <a:latin typeface="Times New Roman"/>
              </a:rPr>
              <a:t>Международному дню борьбы с коррупцией</a:t>
            </a:r>
            <a:endParaRPr b="0" lang="ru-RU" sz="26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360000" y="900000"/>
            <a:ext cx="9360000" cy="43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algn="just"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Liberation Serif;Times New Roman"/>
              </a:rPr>
              <a:t>03.11.2022 г. Информирование работников учреждения: «Об опыте взаимодействия органов государственной власти Свердловской области, органов местного самоуправления муниципальных образований и институтов гражданского общества в сфере противодействия коррупции.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Liberation Serif;Times New Roman"/>
              </a:rPr>
              <a:t>15.11.2022 Тематическая беседа: «Обзор судебной практики по делам об увольнении за совершение правонарушений коррупционной направленности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Liberation Serif;Times New Roman"/>
              </a:rPr>
              <a:t>24.11.2022, 01.12.2022 Оказание бесплатной юридической помощи гражданам по вопросам, относящимся к компетенции учреждения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Liberation Serif;Times New Roman"/>
              </a:rPr>
              <a:t>Выполнено  в полном объеме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540000" y="461520"/>
            <a:ext cx="9000000" cy="1237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22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27. Рассмотрение на заседании комиссии итогов выполнения Плана мероприятий по противодействию коррупции ГАУ «Билимбаевский ПНИ». Подготовка отчета о результатах выполнения плана мероприятий по противодействию коррупции  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1260000" y="1980000"/>
            <a:ext cx="8460000" cy="27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algn="just"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На заседании комиссии рассмотрен вопрос о выполнении Плана мероприятий по противодействию коррупции.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115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  <a:ea typeface="Times New Roman"/>
              </a:rPr>
              <a:t>Протокол № 1 от 25.01.2023 г.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115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solidFill>
                  <a:srgbClr val="ff4000"/>
                </a:solidFill>
                <a:latin typeface="Times New Roman"/>
                <a:ea typeface="Times New Roman"/>
              </a:rPr>
              <a:t>Выполнено  в полном объеме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dde8cb"/>
            </a:gs>
            <a:gs pos="100000">
              <a:srgbClr val="ffd7d7"/>
            </a:gs>
          </a:gsLst>
          <a:lin ang="36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720000" y="36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1" lang="ru-RU" sz="2200" spc="-1" strike="noStrike">
                <a:latin typeface="Times New Roman"/>
                <a:ea typeface="SimSun"/>
              </a:rPr>
              <a:t>ВЫВОД</a:t>
            </a:r>
            <a:endParaRPr b="0" lang="ru-RU" sz="22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180000" y="1260000"/>
            <a:ext cx="9540000" cy="39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algn="just">
              <a:lnSpc>
                <a:spcPct val="90000"/>
              </a:lnSpc>
              <a:spcBef>
                <a:spcPts val="1060"/>
              </a:spcBef>
            </a:pP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Из</a:t>
            </a:r>
            <a:r>
              <a:rPr b="0" lang="ru-RU" sz="2200" spc="-1" strike="noStrike">
                <a:solidFill>
                  <a:srgbClr val="ff4000"/>
                </a:solidFill>
                <a:latin typeface="Times New Roman"/>
              </a:rPr>
              <a:t> </a:t>
            </a: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27</a:t>
            </a:r>
            <a:r>
              <a:rPr b="1" i="1" lang="ru-RU" sz="2200" spc="-1" strike="noStrike">
                <a:solidFill>
                  <a:srgbClr val="ff4000"/>
                </a:solidFill>
                <a:latin typeface="Times New Roman"/>
              </a:rPr>
              <a:t> </a:t>
            </a: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мероприятий Плана, запланированных на 2022 год выполнено 22</a:t>
            </a:r>
            <a:r>
              <a:rPr b="1" i="1" lang="ru-RU" sz="2200" spc="-1" strike="noStrike">
                <a:solidFill>
                  <a:srgbClr val="ff4000"/>
                </a:solidFill>
                <a:latin typeface="Times New Roman"/>
              </a:rPr>
              <a:t> </a:t>
            </a: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мероприятия, из них: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60"/>
              </a:spcBef>
            </a:pP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выполнено в полном объёме в установленные сроки – 22</a:t>
            </a:r>
            <a:r>
              <a:rPr b="1" i="1" lang="ru-RU" sz="2200" spc="-1" strike="noStrike">
                <a:solidFill>
                  <a:srgbClr val="ff4000"/>
                </a:solidFill>
                <a:latin typeface="Times New Roman"/>
              </a:rPr>
              <a:t> </a:t>
            </a: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мероприятия;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60"/>
              </a:spcBef>
            </a:pP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выполнено не в полном объеме — 0 </a:t>
            </a:r>
            <a:r>
              <a:rPr b="1" lang="ru-RU" sz="2200" spc="-1" strike="noStrike" u="sng">
                <a:solidFill>
                  <a:srgbClr val="ff4000"/>
                </a:solidFill>
                <a:uFillTx/>
                <a:latin typeface="Times New Roman"/>
              </a:rPr>
              <a:t> </a:t>
            </a: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мероприятий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60"/>
              </a:spcBef>
            </a:pP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выполнено в полном объёме с нарушением установленных сроков – </a:t>
            </a: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0</a:t>
            </a:r>
            <a:r>
              <a:rPr b="1" i="1" lang="ru-RU" sz="2200" spc="-1" strike="noStrike">
                <a:solidFill>
                  <a:srgbClr val="ff4000"/>
                </a:solidFill>
                <a:latin typeface="Times New Roman"/>
              </a:rPr>
              <a:t> </a:t>
            </a: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мероприятий;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60"/>
              </a:spcBef>
            </a:pP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не выполнено в связи с отсутствием необходимости – 5</a:t>
            </a:r>
            <a:r>
              <a:rPr b="1" i="1" lang="ru-RU" sz="2200" spc="-1" strike="noStrike">
                <a:solidFill>
                  <a:srgbClr val="ff4000"/>
                </a:solidFill>
                <a:latin typeface="Times New Roman"/>
              </a:rPr>
              <a:t> </a:t>
            </a:r>
            <a:r>
              <a:rPr b="1" lang="ru-RU" sz="2200" spc="-1" strike="noStrike">
                <a:solidFill>
                  <a:srgbClr val="ff4000"/>
                </a:solidFill>
                <a:latin typeface="Times New Roman"/>
              </a:rPr>
              <a:t>мероприятий 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60"/>
              </a:spcBef>
            </a:pP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60"/>
              </a:spcBef>
            </a:pPr>
            <a:r>
              <a:rPr b="0" lang="ru-RU" sz="2200" spc="-1" strike="noStrike">
                <a:latin typeface="Times New Roman"/>
              </a:rPr>
              <a:t>директор</a:t>
            </a:r>
            <a:r>
              <a:rPr b="0" lang="ru-RU" sz="2200" spc="-1" strike="noStrike">
                <a:latin typeface="Times New Roman"/>
              </a:rPr>
              <a:t>	</a:t>
            </a:r>
            <a:r>
              <a:rPr b="0" lang="ru-RU" sz="2200" spc="-1" strike="noStrike">
                <a:latin typeface="Times New Roman"/>
              </a:rPr>
              <a:t>ГАУ «Билимбаевский ПНИ»            А.Г. Шиловских</a:t>
            </a:r>
            <a:endParaRPr b="0" lang="ru-RU" sz="22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Application>LibreOffice/7.2.4.1$Windows_X86_64 LibreOffice_project/27d75539669ac387bb498e35313b970b7fe9c4f9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2023-01-24T13:45:40Z</dcterms:created>
  <dc:creator/>
  <dc:description/>
  <dc:language>ru-RU</dc:language>
  <cp:lastModifiedBy/>
  <dcterms:modified xsi:type="dcterms:W3CDTF">2023-01-26T15:01:12Z</dcterms:modified>
  <cp:revision>19</cp:revision>
  <dc:subject/>
  <dc:title>Blue Curve</dc:title>
</cp:coreProperties>
</file>