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9" r:id="rId5"/>
    <p:sldId id="268" r:id="rId6"/>
    <p:sldId id="278" r:id="rId7"/>
    <p:sldId id="289" r:id="rId8"/>
    <p:sldId id="279" r:id="rId9"/>
    <p:sldId id="287" r:id="rId10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106" d="100"/>
          <a:sy n="106" d="100"/>
        </p:scale>
        <p:origin x="79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27.05.2025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t>27.05.2025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21CBD-5E8C-8066-C941-41F2D0CBC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FADD6D3-523E-9ECE-4FAA-523FD4B66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2856E02-F65F-4554-98E9-2F70C673E7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1C3FDAA-6433-9D5D-FD57-5A4918AF46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435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27.05.2025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eb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eb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gbsmp.ru/" TargetMode="External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Польза скандинавской ходьбы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«АКТИВНОЕ ДОЛГОЛЕТИЕ»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Татьяна</a:t>
            </a:r>
            <a:r>
              <a:rPr lang="en-US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3"/>
          <a:srcRect l="22791" r="22791"/>
          <a:stretch/>
        </p:blipFill>
        <p:spPr>
          <a:xfrm>
            <a:off x="7163435" y="311785"/>
            <a:ext cx="4919980" cy="60172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106206-D0B6-EBDD-D1C5-92BE668141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54" y="137373"/>
            <a:ext cx="1195057" cy="119505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8" name="Заголовок 2"/>
          <p:cNvSpPr txBox="1"/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/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/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3987" y="235390"/>
            <a:ext cx="6536097" cy="74714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l">
              <a:lnSpc>
                <a:spcPts val="2850"/>
              </a:lnSpc>
              <a:spcBef>
                <a:spcPts val="2250"/>
              </a:spcBef>
              <a:spcAft>
                <a:spcPts val="1500"/>
              </a:spcAft>
              <a:buNone/>
            </a:pPr>
            <a:r>
              <a:rPr lang="ru-RU" sz="2400" b="1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Польза скандинавской ходьбы</a:t>
            </a:r>
            <a:endParaRPr lang="ru-RU" sz="2400" b="1" i="0" dirty="0">
              <a:solidFill>
                <a:srgbClr val="222222"/>
              </a:solidFill>
              <a:effectLst/>
              <a:latin typeface="Open Sans" panose="020B060603050402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None/>
            </a:pPr>
            <a:r>
              <a:rPr lang="ru-RU" sz="1800" b="0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Скандинавская ходьба – один из самых доступных видов двигательной активности, который, как уже было сказано выше, благодаря вариативности нагрузок может использоваться людьми почти любого возраста и состояния организма.</a:t>
            </a:r>
            <a:endParaRPr lang="ru-RU" sz="1400" b="0" i="0" dirty="0">
              <a:solidFill>
                <a:srgbClr val="222222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sz="1800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Врачи ЛФК часто используют ходьбу с палками при работе с пациентами после операций на опорно-двигательный аппарат и сердечно-сосудистую систему.</a:t>
            </a:r>
            <a:endParaRPr lang="ru-RU" sz="1400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sz="1800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Скандинавская ходьба успешно реализует решение вопросов при реабилитации спортивных травм у профессиональных спортсменов.</a:t>
            </a:r>
            <a:endParaRPr lang="ru-RU" sz="1400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/>
          <a:srcRect l="17661" r="17661"/>
          <a:stretch/>
        </p:blipFill>
        <p:spPr>
          <a:xfrm>
            <a:off x="7217410" y="679010"/>
            <a:ext cx="4601210" cy="579735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378575" y="0"/>
            <a:ext cx="5282565" cy="501142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5" name="Заголовок 2"/>
          <p:cNvSpPr txBox="1"/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63299" y="333647"/>
            <a:ext cx="6453052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Исследования показали, что данный вид ходьбы эффективно и мягко снижает вес занимающегося при такой необходимости. Лишние килограммы пагубно влияют на состояние позвоночника и суставов нижних </a:t>
            </a:r>
            <a:r>
              <a:rPr lang="ru-RU" b="0" i="0" dirty="0" err="1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конечностей.</a:t>
            </a:r>
            <a:r>
              <a:rPr lang="ru-RU" b="0" i="0" dirty="0" err="1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Палки</a:t>
            </a: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 добавляют дополнительные точки опоры и тем самым снимают нагрузку с коленного и тазобедренного суставов, перенося её на руки. Таким образом, похудение происходит максимально безопасно.</a:t>
            </a: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Ходьба с палками требует исполнения определенной техники и поддержания осанки. Ровная спина, чуть приподнятый подбородок, уверенная широкая походка привлекают позитивное внимание других людей.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Как и любая кардиотренировка, скандинавская ходьба эффективно тренирует сосуды и сердце.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При регулярных занятиях можно наблюдать постепенную нормализацию артериального давления.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У больных сахарным диабетом снижается уровень глюкозы в крови.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Наблюдается улучшение общего физического и психоэмоционального состояния.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9" name="Рисунок 8" descr="C:\Users\User\Desktop\FwmPos067C0.jpgFwmPos067C0"/>
          <p:cNvPicPr>
            <a:picLocks noChangeAspect="1"/>
          </p:cNvPicPr>
          <p:nvPr/>
        </p:nvPicPr>
        <p:blipFill>
          <a:blip r:embed="rId3"/>
          <a:srcRect l="24160" r="24160"/>
          <a:stretch>
            <a:fillRect/>
          </a:stretch>
        </p:blipFill>
        <p:spPr>
          <a:xfrm>
            <a:off x="6577965" y="-635"/>
            <a:ext cx="5541645" cy="68586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468569-901A-0079-F42F-2A14BEB22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1EEE629C-26BD-667B-4DC3-A2D5AED7193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535F17E5-3348-9AED-FCBF-40B775FF865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3BEFEAB6-9539-B66C-1ABB-80ACA2A26ED2}"/>
              </a:ext>
            </a:extLst>
          </p:cNvPr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179CA61C-FF54-F3A4-5123-9720D6A94B80}"/>
              </a:ext>
            </a:extLst>
          </p:cNvPr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C04BE9-D377-36F0-DC93-5098AD07A82D}"/>
              </a:ext>
            </a:extLst>
          </p:cNvPr>
          <p:cNvSpPr txBox="1"/>
          <p:nvPr/>
        </p:nvSpPr>
        <p:spPr>
          <a:xfrm>
            <a:off x="164667" y="474708"/>
            <a:ext cx="6744809" cy="5504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50"/>
              </a:lnSpc>
              <a:spcBef>
                <a:spcPts val="2250"/>
              </a:spcBef>
              <a:spcAft>
                <a:spcPts val="1500"/>
              </a:spcAft>
              <a:buNone/>
            </a:pPr>
            <a:r>
              <a:rPr lang="ru-RU" sz="2400" b="1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Показания к скандинавской ходьбе</a:t>
            </a:r>
            <a:endParaRPr lang="ru-RU" sz="2400" b="1" i="0" dirty="0">
              <a:solidFill>
                <a:srgbClr val="222222"/>
              </a:solidFill>
              <a:effectLst/>
              <a:latin typeface="Open Sans" panose="020B060603050402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None/>
            </a:pPr>
            <a:r>
              <a:rPr lang="ru-RU" b="0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Показаниями к занятиям скандинавской ходьбой можно смело считать:</a:t>
            </a:r>
            <a:endParaRPr lang="ru-RU" b="0" i="0" dirty="0">
              <a:solidFill>
                <a:srgbClr val="222222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гиподинамию,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лишний вес.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None/>
            </a:pPr>
            <a:r>
              <a:rPr lang="ru-RU" b="0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Хорошие результаты скандинавская ходьба строго под присмотром лечащего врача и врачей ЛФК показала в качестве профилактики, лечения и реабилитации при:</a:t>
            </a:r>
            <a:endParaRPr lang="ru-RU" b="0" i="0" dirty="0">
              <a:solidFill>
                <a:srgbClr val="222222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ряде заболеваний сердечно-сосудистой системы;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сахарном диабете 2 типа;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болезнях опорно-двигательного аппарата (остеохондроз, артроз, артрит, остеопороз);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при лёгких формах нервных и психических заболеваний.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7" name="Изображение 6">
            <a:extLst>
              <a:ext uri="{FF2B5EF4-FFF2-40B4-BE49-F238E27FC236}">
                <a16:creationId xmlns:a16="http://schemas.microsoft.com/office/drawing/2014/main" id="{2F8FC789-EC28-C5BB-175D-495C78137F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74142" y="796705"/>
            <a:ext cx="4989584" cy="518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63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/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/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" y="0"/>
            <a:ext cx="6823742" cy="6568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50"/>
              </a:lnSpc>
              <a:spcBef>
                <a:spcPts val="2250"/>
              </a:spcBef>
              <a:spcAft>
                <a:spcPts val="1500"/>
              </a:spcAft>
              <a:buNone/>
            </a:pPr>
            <a:r>
              <a:rPr lang="ru-RU" sz="2400" b="1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Скандинавская ходьба для пожилых и пенсионеров</a:t>
            </a:r>
            <a:endParaRPr lang="ru-RU" sz="2400" b="1" i="0" dirty="0">
              <a:solidFill>
                <a:srgbClr val="222222"/>
              </a:solidFill>
              <a:effectLst/>
              <a:latin typeface="Open Sans" panose="020B060603050402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None/>
            </a:pPr>
            <a:r>
              <a:rPr lang="ru-RU" b="0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Скандинавская ходьба по интенсивности и виду нагрузок условно делится на три уровня:</a:t>
            </a:r>
            <a:endParaRPr lang="ru-RU" b="0" i="0" dirty="0">
              <a:solidFill>
                <a:srgbClr val="222222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оздоровительное направление;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фитнес;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ru-RU" b="0" i="0" dirty="0">
                <a:solidFill>
                  <a:srgbClr val="444444"/>
                </a:solidFill>
                <a:effectLst/>
                <a:latin typeface="verdana" panose="020B0604030504040204" pitchFamily="34" charset="0"/>
              </a:rPr>
              <a:t>спорт.</a:t>
            </a:r>
            <a:endParaRPr lang="ru-RU" b="0" i="0" dirty="0">
              <a:solidFill>
                <a:srgbClr val="444444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None/>
            </a:pPr>
            <a:r>
              <a:rPr lang="ru-RU" b="0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Для людей </a:t>
            </a:r>
            <a:r>
              <a:rPr lang="ru-RU" b="0" i="0" dirty="0" err="1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пожилового</a:t>
            </a:r>
            <a:r>
              <a:rPr lang="ru-RU" b="0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 возраста, особенно категории пациенты, идеально подходит уровень – оздоровление. Реже, в случаях, когда занимающийся в прошлом был спортсменом – можно пробовать более интенсивный уровень: фитнес.</a:t>
            </a:r>
            <a:endParaRPr lang="ru-RU" b="0" i="0" dirty="0">
              <a:solidFill>
                <a:srgbClr val="222222"/>
              </a:solidFill>
              <a:effectLst/>
              <a:latin typeface="Verdana" panose="020B0604030504040204" pitchFamily="34" charset="0"/>
            </a:endParaRPr>
          </a:p>
          <a:p>
            <a:pPr algn="l">
              <a:lnSpc>
                <a:spcPts val="1800"/>
              </a:lnSpc>
              <a:spcAft>
                <a:spcPts val="1800"/>
              </a:spcAft>
              <a:buNone/>
            </a:pPr>
            <a:r>
              <a:rPr lang="ru-RU" b="0" i="0" dirty="0">
                <a:solidFill>
                  <a:srgbClr val="222222"/>
                </a:solidFill>
                <a:effectLst/>
                <a:latin typeface="verdana" panose="020B0604030504040204" pitchFamily="34" charset="0"/>
              </a:rPr>
              <a:t>Помимо явных фактических позитивных эффектов от скандинавской ходьбы (улучшение самочувствия в целом, снижение артериального давления, снижения веса и т.д.) появляются и косвенные: удовлетворение потребности в общении (чаще всего люди серебряного возраста занимаются группой организованно с инструктором или врачом ЛФК, а также за счет прогулок на свежем воздухе увеличивается количество эндорфинов).</a:t>
            </a:r>
            <a:endParaRPr lang="ru-RU" b="0" i="0" dirty="0">
              <a:solidFill>
                <a:srgbClr val="222222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06620" y="1140736"/>
            <a:ext cx="5002501" cy="481644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7" name="Содержимое 1"/>
          <p:cNvSpPr txBox="1"/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подготовила специалист по социальной работе Миронова Татьяна Валентиновна 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№ 1)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Интернет: 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//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mgbsmp.ru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3B9E78-595F-41AA-B8FF-1657B24A64F3}">
  <ds:schemaRefs/>
</ds:datastoreItem>
</file>

<file path=customXml/itemProps2.xml><?xml version="1.0" encoding="utf-8"?>
<ds:datastoreItem xmlns:ds="http://schemas.openxmlformats.org/officeDocument/2006/customXml" ds:itemID="{BAED409D-D761-44D8-8125-D888C04D1BDB}">
  <ds:schemaRefs/>
</ds:datastoreItem>
</file>

<file path=customXml/itemProps3.xml><?xml version="1.0" encoding="utf-8"?>
<ds:datastoreItem xmlns:ds="http://schemas.openxmlformats.org/officeDocument/2006/customXml" ds:itemID="{BC64FCEF-5D02-4451-89DD-C5055544A89A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452</Words>
  <Application>Microsoft Office PowerPoint</Application>
  <PresentationFormat>Широкоэкранный</PresentationFormat>
  <Paragraphs>42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</vt:lpstr>
      <vt:lpstr>Book Antiqua</vt:lpstr>
      <vt:lpstr>Calibri</vt:lpstr>
      <vt:lpstr>Corbel</vt:lpstr>
      <vt:lpstr>Gill Sans MT</vt:lpstr>
      <vt:lpstr>Impact</vt:lpstr>
      <vt:lpstr>Open Sans</vt:lpstr>
      <vt:lpstr>Times New Roman</vt:lpstr>
      <vt:lpstr>Verdana</vt:lpstr>
      <vt:lpstr>Verdana</vt:lpstr>
      <vt:lpstr>Эмблема</vt:lpstr>
      <vt:lpstr>Польза скандинавской ходьбы</vt:lpstr>
      <vt:lpstr>Презентация PowerPoint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</cp:revision>
  <dcterms:created xsi:type="dcterms:W3CDTF">2022-09-27T09:34:00Z</dcterms:created>
  <dcterms:modified xsi:type="dcterms:W3CDTF">2025-05-27T03:52:47Z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ICV">
    <vt:lpwstr>8E9DC2066E5344CD950F7D39FF8754F3_13</vt:lpwstr>
  </property>
  <property fmtid="{D5CDD505-2E9C-101B-9397-08002B2CF9AE}" pid="4" name="KSOProductBuildVer">
    <vt:lpwstr>1049-12.2.0.16731</vt:lpwstr>
  </property>
</Properties>
</file>