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7"/>
  </p:notesMasterIdLst>
  <p:sldIdLst>
    <p:sldId id="322" r:id="rId2"/>
    <p:sldId id="283" r:id="rId3"/>
    <p:sldId id="284" r:id="rId4"/>
    <p:sldId id="323" r:id="rId5"/>
    <p:sldId id="324" r:id="rId6"/>
    <p:sldId id="325" r:id="rId7"/>
    <p:sldId id="326" r:id="rId8"/>
    <p:sldId id="327" r:id="rId9"/>
    <p:sldId id="328" r:id="rId10"/>
    <p:sldId id="329" r:id="rId11"/>
    <p:sldId id="330" r:id="rId12"/>
    <p:sldId id="331" r:id="rId13"/>
    <p:sldId id="332" r:id="rId14"/>
    <p:sldId id="333" r:id="rId15"/>
    <p:sldId id="32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7"/>
    <p:penClr>
      <a:srgbClr val="FF0000"/>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615" autoAdjust="0"/>
    <p:restoredTop sz="86408" autoAdjust="0"/>
  </p:normalViewPr>
  <p:slideViewPr>
    <p:cSldViewPr>
      <p:cViewPr>
        <p:scale>
          <a:sx n="100" d="100"/>
          <a:sy n="100" d="100"/>
        </p:scale>
        <p:origin x="-972" y="24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C4EBA2-FB71-4096-B836-F4D50F99818B}" type="datetimeFigureOut">
              <a:rPr lang="ru-RU" smtClean="0"/>
              <a:pPr/>
              <a:t>05.05.2025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C9EA09-9897-421C-B814-5A281AEC32CB}"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05.05.2025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05.05.2025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4294967295"/>
          </p:nvPr>
        </p:nvSpPr>
        <p:spPr>
          <a:xfrm>
            <a:off x="0" y="692150"/>
            <a:ext cx="8064500" cy="5689600"/>
          </a:xfrm>
        </p:spPr>
        <p:txBody>
          <a:bodyPr>
            <a:normAutofit fontScale="25000" lnSpcReduction="20000"/>
          </a:bodyPr>
          <a:lstStyle/>
          <a:p>
            <a:pPr algn="ctr"/>
            <a:r>
              <a:rPr lang="ru-RU" sz="2800" b="1" dirty="0" smtClean="0"/>
              <a:t> </a:t>
            </a:r>
            <a:r>
              <a:rPr lang="ru-RU" sz="4000" b="1" dirty="0" smtClean="0"/>
              <a:t> </a:t>
            </a:r>
            <a:r>
              <a:rPr lang="ru-RU" sz="12800" dirty="0" smtClean="0"/>
              <a:t>Школа пожилого возраста по направлению:</a:t>
            </a:r>
          </a:p>
          <a:p>
            <a:pPr algn="ctr">
              <a:buNone/>
            </a:pPr>
            <a:r>
              <a:rPr lang="ru-RU" sz="12800" dirty="0" smtClean="0"/>
              <a:t/>
            </a:r>
            <a:br>
              <a:rPr lang="ru-RU" sz="12800" dirty="0" smtClean="0"/>
            </a:br>
            <a:r>
              <a:rPr lang="ru-RU" sz="12800" b="1" dirty="0" smtClean="0"/>
              <a:t> «</a:t>
            </a:r>
            <a:r>
              <a:rPr lang="ru-RU" sz="12800" b="1" dirty="0" smtClean="0">
                <a:effectLst>
                  <a:outerShdw blurRad="38100" dist="38100" dir="2700000" algn="tl">
                    <a:srgbClr val="000000">
                      <a:alpha val="43137"/>
                    </a:srgbClr>
                  </a:outerShdw>
                </a:effectLst>
                <a:latin typeface="Times New Roman" pitchFamily="18" charset="0"/>
                <a:cs typeface="Times New Roman" pitchFamily="18" charset="0"/>
              </a:rPr>
              <a:t>Садоводы-огородники» </a:t>
            </a:r>
            <a:br>
              <a:rPr lang="ru-RU" sz="12800"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sz="12800" dirty="0" smtClean="0"/>
              <a:t/>
            </a:r>
            <a:br>
              <a:rPr lang="ru-RU" sz="12800" dirty="0" smtClean="0"/>
            </a:br>
            <a:r>
              <a:rPr lang="ru-RU" sz="12800" dirty="0" smtClean="0"/>
              <a:t>Тема: </a:t>
            </a:r>
            <a:br>
              <a:rPr lang="ru-RU" sz="12800" dirty="0" smtClean="0"/>
            </a:br>
            <a:r>
              <a:rPr lang="ru-RU" sz="12800" dirty="0" smtClean="0"/>
              <a:t>«</a:t>
            </a:r>
            <a:r>
              <a:rPr lang="ru-RU" sz="12900" dirty="0" smtClean="0"/>
              <a:t>Что нельзя обрезать летом.</a:t>
            </a:r>
          </a:p>
          <a:p>
            <a:pPr algn="ctr">
              <a:buNone/>
            </a:pPr>
            <a:r>
              <a:rPr lang="ru-RU" sz="12900" dirty="0" smtClean="0"/>
              <a:t>Обрезка крыжовника - основные правила»</a:t>
            </a:r>
            <a:br>
              <a:rPr lang="ru-RU" sz="12900" dirty="0" smtClean="0"/>
            </a:br>
            <a:r>
              <a:rPr lang="ru-RU" sz="12800" dirty="0" smtClean="0"/>
              <a:t/>
            </a:r>
            <a:br>
              <a:rPr lang="ru-RU" sz="12800" dirty="0" smtClean="0"/>
            </a:br>
            <a:endParaRPr lang="ru-RU" sz="12800" dirty="0" smtClean="0"/>
          </a:p>
          <a:p>
            <a:pPr algn="ctr"/>
            <a:endParaRPr lang="ru-RU" sz="12800" dirty="0" smtClean="0"/>
          </a:p>
          <a:p>
            <a:pPr algn="ctr">
              <a:buNone/>
            </a:pPr>
            <a:r>
              <a:rPr lang="ru-RU" sz="12800" dirty="0" smtClean="0"/>
              <a:t>Руководитель: Пучкова М.В.</a:t>
            </a:r>
            <a:endParaRPr lang="ru-RU" sz="12800" b="1" dirty="0" smtClean="0"/>
          </a:p>
          <a:p>
            <a:endParaRPr lang="ru-RU" dirty="0"/>
          </a:p>
        </p:txBody>
      </p:sp>
      <p:pic>
        <p:nvPicPr>
          <p:cNvPr id="1027" name="Picture 3"/>
          <p:cNvPicPr>
            <a:picLocks noChangeAspect="1" noChangeArrowheads="1"/>
          </p:cNvPicPr>
          <p:nvPr/>
        </p:nvPicPr>
        <p:blipFill>
          <a:blip r:embed="rId2" cstate="print"/>
          <a:srcRect/>
          <a:stretch>
            <a:fillRect/>
          </a:stretch>
        </p:blipFill>
        <p:spPr bwMode="auto">
          <a:xfrm>
            <a:off x="7443639" y="0"/>
            <a:ext cx="1700361" cy="1700361"/>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p:cNvSpPr>
            <a:spLocks noGrp="1"/>
          </p:cNvSpPr>
          <p:nvPr>
            <p:ph type="title"/>
          </p:nvPr>
        </p:nvSpPr>
        <p:spPr>
          <a:xfrm>
            <a:off x="457200" y="274638"/>
            <a:ext cx="8229600" cy="4738538"/>
          </a:xfrm>
        </p:spPr>
        <p:txBody>
          <a:bodyPr>
            <a:normAutofit fontScale="90000"/>
          </a:bodyPr>
          <a:lstStyle/>
          <a:p>
            <a:r>
              <a:rPr lang="ru-RU" sz="2700" b="1" dirty="0"/>
              <a:t>Вы обрезаете эти растения летом - Многие люди тоже это делают, а между тем это большая ошибка. Посмотрите, что нельзя обрезать </a:t>
            </a:r>
            <a:r>
              <a:rPr lang="ru-RU" sz="2700" b="1" dirty="0" smtClean="0"/>
              <a:t>летом</a:t>
            </a:r>
            <a:br>
              <a:rPr lang="ru-RU" sz="2700" b="1" dirty="0" smtClean="0"/>
            </a:br>
            <a:r>
              <a:rPr lang="ru-RU" sz="2200" dirty="0"/>
              <a:t> Обрезка растений летом может казаться хорошей идеей для поддержания аккуратного вида сада, но не все растения переносят это одинаково хорошо. Некоторые из них, особенно цветущие кустарники, могут страдать от летней обрезки, поскольку это может нарушить их цикл цветения или даже привести к их гибели в холодное время года.</a:t>
            </a:r>
            <a:r>
              <a:rPr lang="ru-RU" sz="2800" dirty="0"/>
              <a:t/>
            </a:r>
            <a:br>
              <a:rPr lang="ru-RU" sz="2800" dirty="0"/>
            </a:br>
            <a:r>
              <a:rPr lang="ru-RU" sz="2700" b="1" dirty="0" smtClean="0"/>
              <a:t/>
            </a:r>
            <a:br>
              <a:rPr lang="ru-RU" sz="2700" b="1" dirty="0" smtClean="0"/>
            </a:br>
            <a:r>
              <a:rPr lang="ru-RU" dirty="0"/>
              <a:t/>
            </a:r>
            <a:br>
              <a:rPr lang="ru-RU" dirty="0"/>
            </a:br>
            <a:endParaRPr lang="ru-RU" dirty="0"/>
          </a:p>
        </p:txBody>
      </p:sp>
      <p:pic>
        <p:nvPicPr>
          <p:cNvPr id="11" name="Рисунок 10" descr="какие растения нельзя обрезать летом"/>
          <p:cNvPicPr/>
          <p:nvPr/>
        </p:nvPicPr>
        <p:blipFill>
          <a:blip r:embed="rId2" cstate="print"/>
          <a:srcRect/>
          <a:stretch>
            <a:fillRect/>
          </a:stretch>
        </p:blipFill>
        <p:spPr bwMode="auto">
          <a:xfrm>
            <a:off x="1259632" y="3212976"/>
            <a:ext cx="6480720" cy="3073524"/>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274638"/>
            <a:ext cx="8229600" cy="1143000"/>
          </a:xfrm>
        </p:spPr>
        <p:txBody>
          <a:bodyPr>
            <a:noAutofit/>
          </a:bodyPr>
          <a:lstStyle/>
          <a:p>
            <a:r>
              <a:rPr lang="ru-RU" sz="2000" dirty="0" smtClean="0"/>
              <a:t/>
            </a:r>
            <a:br>
              <a:rPr lang="ru-RU" sz="2000" dirty="0" smtClean="0"/>
            </a:br>
            <a:r>
              <a:rPr lang="ru-RU" sz="2000" dirty="0" smtClean="0"/>
              <a:t/>
            </a:r>
            <a:br>
              <a:rPr lang="ru-RU" sz="2000" dirty="0" smtClean="0"/>
            </a:br>
            <a:endParaRPr lang="ru-RU" sz="2400" b="1" dirty="0"/>
          </a:p>
        </p:txBody>
      </p:sp>
      <p:sp>
        <p:nvSpPr>
          <p:cNvPr id="22529" name="Rectangle 1"/>
          <p:cNvSpPr>
            <a:spLocks noChangeArrowheads="1"/>
          </p:cNvSpPr>
          <p:nvPr/>
        </p:nvSpPr>
        <p:spPr bwMode="auto">
          <a:xfrm>
            <a:off x="0" y="634992"/>
            <a:ext cx="9144000" cy="17389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Что нельзя обрезать летом:</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Цветущие кустарники:</a:t>
            </a: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Многие кустарники, такие как </a:t>
            </a:r>
            <a:r>
              <a:rPr kumimoji="0" lang="ru-RU" sz="13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форзиция</a:t>
            </a: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гортензия, например, цветут на прошлогодних побегах. Обрезая их летом, вы рискуете удалить те самые ветви, на которых должны появиться цветы в следующем году.</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Молодые деревья:</a:t>
            </a: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Молодые деревья нуждаются во всех своих листьях для фотосинтеза и набора силы. Летняя обрезка может ослабить их и сделать более уязвимыми для заболеваний и вредителей.</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1" name="Рисунок 10" descr="можно ли обрезать плодовые деревья летом? "/>
          <p:cNvPicPr/>
          <p:nvPr/>
        </p:nvPicPr>
        <p:blipFill>
          <a:blip r:embed="rId2" cstate="print"/>
          <a:srcRect/>
          <a:stretch>
            <a:fillRect/>
          </a:stretch>
        </p:blipFill>
        <p:spPr bwMode="auto">
          <a:xfrm>
            <a:off x="971600" y="2204864"/>
            <a:ext cx="7200800" cy="446449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0" y="780137"/>
            <a:ext cx="9144000"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Плодовые деревья:</a:t>
            </a: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Плодовые деревья, как правило, обрезают зимой или ранней весной. Летняя обрезка может повлиять на урожай и качество плодов.</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13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Важно помнить, что обрезка должна проводиться в соответствии с потребностями конкретного растения и с учетом времени года. Если вы не уверены, нужно ли обрезать растение, лучше проконсультироваться с опытным садовником или дендрологом. Таким образом, вы сохраните здоровье ваших растений и обеспечите их красоту и плодородие на долгие годы.</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нельзя обрезать некоторые кустарники летом"/>
          <p:cNvPicPr/>
          <p:nvPr/>
        </p:nvPicPr>
        <p:blipFill>
          <a:blip r:embed="rId2" cstate="print"/>
          <a:srcRect/>
          <a:stretch>
            <a:fillRect/>
          </a:stretch>
        </p:blipFill>
        <p:spPr bwMode="auto">
          <a:xfrm>
            <a:off x="1115616" y="2204864"/>
            <a:ext cx="6840760" cy="4143763"/>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0" y="426676"/>
            <a:ext cx="9144000" cy="55399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Растения, которые вы обрезаете летом, хотя и не должны, могут плохо восстановиться в следующем сезоне или не успеть полностью восстановиться до первых заморозков, что, в свою очередь, может даже полностью повредить большую часть растения.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Иногда даже некоторые сорта одного и того же растения можно срезать летом, а другие нет - это касается, в частности, летней обрезки роз.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Что еще?</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Давайте подробнее рассмотрим некоторые цветущие кустарники, которые не рекомендуется обрезать летом:</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Форзиция</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Этот кустарник одним из первых весной покрывается ярко-желтыми цветами. Обрезка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форзиции</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летом приведет к удалению ветвей, которые бы цвели следующей весной.</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Калина:</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Многие виды калины цветут на старых ветвях. Обрезка в теплое время года может повредить будущее цветение.</a:t>
            </a:r>
          </a:p>
          <a:p>
            <a:pPr lvl="0"/>
            <a:r>
              <a:rPr lang="ru-RU" sz="1600" b="1" dirty="0" smtClean="0"/>
              <a:t>Жасмин:</a:t>
            </a:r>
            <a:r>
              <a:rPr lang="ru-RU" sz="1600" dirty="0" smtClean="0"/>
              <a:t> Жасмин часто цветет на двухлетних побегах, и обрезка в летний период может уменьшить его цветение.</a:t>
            </a:r>
          </a:p>
          <a:p>
            <a:pPr lvl="0"/>
            <a:r>
              <a:rPr lang="ru-RU" sz="1600" b="1" dirty="0" smtClean="0"/>
              <a:t>Барбарис:</a:t>
            </a:r>
            <a:r>
              <a:rPr lang="ru-RU" sz="1600" dirty="0" smtClean="0"/>
              <a:t> Барбарисы цветут на прошлогодних побегах, и летняя обрезка может привести к отсутствию цветения в следующем году.</a:t>
            </a:r>
          </a:p>
          <a:p>
            <a:pPr lvl="0"/>
            <a:r>
              <a:rPr lang="ru-RU" sz="1600" b="1" dirty="0" smtClean="0"/>
              <a:t>Гортензия:</a:t>
            </a:r>
            <a:r>
              <a:rPr lang="ru-RU" sz="1600" dirty="0" smtClean="0"/>
              <a:t> Гортензия - красивый кустарник, который цветет с июня до конца сентября. Иногда он выпускает пышные цветы незадолго </a:t>
            </a:r>
            <a:r>
              <a:rPr lang="ru-RU" sz="1600" b="1" dirty="0" smtClean="0"/>
              <a:t>до первых заморозков</a:t>
            </a:r>
            <a:r>
              <a:rPr lang="ru-RU" sz="1600" dirty="0" smtClean="0"/>
              <a:t>. Поэтому ее нельзя сильно обрезать в этот период. Единственная </a:t>
            </a:r>
            <a:r>
              <a:rPr lang="ru-RU" sz="1600" dirty="0" err="1" smtClean="0"/>
              <a:t>возможность-аккуратно</a:t>
            </a:r>
            <a:r>
              <a:rPr lang="ru-RU" sz="1600" dirty="0" smtClean="0"/>
              <a:t> удалить уже сухие соцветия. Летом нельзя обрезать стебли гортензии, так как это может привести к тому, что она больше не зацветет в следующем сезоне. </a:t>
            </a:r>
            <a:r>
              <a:rPr lang="ru-RU" sz="1600" i="1" dirty="0" smtClean="0"/>
              <a:t>Это также одно из растений, которое нельзя обрезать осенью - обрезку гортензии следует проводить </a:t>
            </a:r>
            <a:r>
              <a:rPr lang="ru-RU" sz="1600" b="1" dirty="0" smtClean="0"/>
              <a:t>только весной.</a:t>
            </a:r>
            <a:endParaRPr lang="ru-RU" sz="1600" dirty="0" smtClean="0"/>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Обрезка растений летом может казаться хорошей идеей для поддержания аккуратного вида сада, но не все растения переносят это одинаково хорошо.-4"/>
          <p:cNvPicPr/>
          <p:nvPr/>
        </p:nvPicPr>
        <p:blipFill>
          <a:blip r:embed="rId2" cstate="print"/>
          <a:srcRect/>
          <a:stretch>
            <a:fillRect/>
          </a:stretch>
        </p:blipFill>
        <p:spPr bwMode="auto">
          <a:xfrm>
            <a:off x="755576" y="404664"/>
            <a:ext cx="7488832" cy="609329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можно ли обрезать розы летом"/>
          <p:cNvPicPr/>
          <p:nvPr/>
        </p:nvPicPr>
        <p:blipFill>
          <a:blip r:embed="rId2" cstate="print"/>
          <a:srcRect/>
          <a:stretch>
            <a:fillRect/>
          </a:stretch>
        </p:blipFill>
        <p:spPr bwMode="auto">
          <a:xfrm>
            <a:off x="827584" y="1988840"/>
            <a:ext cx="7776864" cy="4248472"/>
          </a:xfrm>
          <a:prstGeom prst="rect">
            <a:avLst/>
          </a:prstGeom>
          <a:noFill/>
          <a:ln w="9525">
            <a:noFill/>
            <a:miter lim="800000"/>
            <a:headEnd/>
            <a:tailEnd/>
          </a:ln>
        </p:spPr>
      </p:pic>
      <p:sp>
        <p:nvSpPr>
          <p:cNvPr id="40961" name="Rectangle 1"/>
          <p:cNvSpPr>
            <a:spLocks noChangeArrowheads="1"/>
          </p:cNvSpPr>
          <p:nvPr/>
        </p:nvSpPr>
        <p:spPr bwMode="auto">
          <a:xfrm>
            <a:off x="0" y="-11951"/>
            <a:ext cx="9144000"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buFontTx/>
              <a:buChar char="•"/>
              <a:tabLst>
                <a:tab pos="457200" algn="l"/>
              </a:tabLst>
            </a:pPr>
            <a:r>
              <a:rPr lang="ru-RU" sz="1300" b="1" dirty="0" smtClean="0">
                <a:latin typeface="Arial" pitchFamily="34" charset="0"/>
                <a:ea typeface="Times New Roman" pitchFamily="18" charset="0"/>
                <a:cs typeface="Times New Roman" pitchFamily="18" charset="0"/>
              </a:rPr>
              <a:t>Сирень:</a:t>
            </a:r>
            <a:r>
              <a:rPr lang="ru-RU" sz="1300" dirty="0" smtClean="0">
                <a:latin typeface="Arial" pitchFamily="34" charset="0"/>
                <a:ea typeface="Times New Roman" pitchFamily="18" charset="0"/>
                <a:cs typeface="Times New Roman" pitchFamily="18" charset="0"/>
              </a:rPr>
              <a:t> Сирень также цветет на прошлогодних ветвях, и обрезка после цветения помогает формировать куст и стимулирует образование новых цветочных почек.</a:t>
            </a:r>
            <a:endParaRPr lang="ru-RU" sz="900" dirty="0" smtClean="0">
              <a:latin typeface="Arial" pitchFamily="34" charset="0"/>
              <a:cs typeface="Arial" pitchFamily="34" charset="0"/>
            </a:endParaRPr>
          </a:p>
          <a:p>
            <a:pPr lvl="0" eaLnBrk="0" fontAlgn="base" hangingPunct="0">
              <a:spcBef>
                <a:spcPct val="0"/>
              </a:spcBef>
              <a:spcAft>
                <a:spcPct val="0"/>
              </a:spcAft>
              <a:buFontTx/>
              <a:buChar char="•"/>
              <a:tabLst>
                <a:tab pos="457200" algn="l"/>
              </a:tabLst>
            </a:pPr>
            <a:r>
              <a:rPr lang="ru-RU" sz="1300" b="1" dirty="0" smtClean="0">
                <a:latin typeface="Arial" pitchFamily="34" charset="0"/>
                <a:ea typeface="Times New Roman" pitchFamily="18" charset="0"/>
                <a:cs typeface="Times New Roman" pitchFamily="18" charset="0"/>
              </a:rPr>
              <a:t>Розы:</a:t>
            </a:r>
            <a:r>
              <a:rPr lang="ru-RU" sz="1300" dirty="0" smtClean="0">
                <a:latin typeface="Arial" pitchFamily="34" charset="0"/>
                <a:ea typeface="Times New Roman" pitchFamily="18" charset="0"/>
                <a:cs typeface="Times New Roman" pitchFamily="18" charset="0"/>
              </a:rPr>
              <a:t> Хотя некоторые розы и можно обрезать летом для удаления отцветших соцветий, сильная обрезка может навредить растению и уменьшить цветение в следующем сезоне. </a:t>
            </a: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Эти кустарники лучше всего обрезать сразу после цветения, чтобы не повредить будущие цветочные почки. </a:t>
            </a: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Обрезка в правильное время не только поможет сохранить здоровье растений, но и обеспечит обильное и красивое цветение на следующий год.</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215833"/>
            <a:ext cx="9144000" cy="4770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500" b="1" i="0" u="none" strike="noStrike" cap="none" normalizeH="0" baseline="0" dirty="0" smtClean="0">
                <a:ln>
                  <a:noFill/>
                </a:ln>
                <a:solidFill>
                  <a:schemeClr val="tx1"/>
                </a:solidFill>
                <a:effectLst/>
                <a:latin typeface="Helvetica"/>
                <a:ea typeface="Times New Roman" pitchFamily="18" charset="0"/>
                <a:cs typeface="Times New Roman" pitchFamily="18" charset="0"/>
              </a:rPr>
              <a:t>Обрезка </a:t>
            </a:r>
            <a:r>
              <a:rPr kumimoji="0" lang="ru-RU" sz="2500" b="1" i="0" u="none" strike="noStrike" cap="none" normalizeH="0" baseline="0" dirty="0" err="1" smtClean="0">
                <a:ln>
                  <a:noFill/>
                </a:ln>
                <a:solidFill>
                  <a:schemeClr val="tx1"/>
                </a:solidFill>
                <a:effectLst/>
                <a:latin typeface="Helvetica"/>
                <a:ea typeface="Times New Roman" pitchFamily="18" charset="0"/>
                <a:cs typeface="Times New Roman" pitchFamily="18" charset="0"/>
              </a:rPr>
              <a:t>крыжовника-основные</a:t>
            </a:r>
            <a:r>
              <a:rPr kumimoji="0" lang="ru-RU" sz="2500" b="1" i="0" u="none" strike="noStrike" cap="none" normalizeH="0" baseline="0" dirty="0" smtClean="0">
                <a:ln>
                  <a:noFill/>
                </a:ln>
                <a:solidFill>
                  <a:schemeClr val="tx1"/>
                </a:solidFill>
                <a:effectLst/>
                <a:latin typeface="Helvetica"/>
                <a:ea typeface="Times New Roman" pitchFamily="18" charset="0"/>
                <a:cs typeface="Times New Roman" pitchFamily="18" charset="0"/>
              </a:rPr>
              <a:t> правила</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правила обрезки крыжовника"/>
          <p:cNvPicPr/>
          <p:nvPr/>
        </p:nvPicPr>
        <p:blipFill>
          <a:blip r:embed="rId2" cstate="print"/>
          <a:srcRect/>
          <a:stretch>
            <a:fillRect/>
          </a:stretch>
        </p:blipFill>
        <p:spPr bwMode="auto">
          <a:xfrm>
            <a:off x="1187624" y="1047750"/>
            <a:ext cx="6840760" cy="482952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0" y="121151"/>
            <a:ext cx="9144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Крыжовник - это колючий кустарник,</a:t>
            </a:r>
            <a:r>
              <a:rPr kumimoji="0" lang="ru-RU"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вырастающий до полутора метров в высоту. Его шаровидные или овальные плоды, зеленые, желтые или красные, вкусны и полезны. Все кусты крыжовника нуждаются в</a:t>
            </a:r>
            <a:r>
              <a:rPr kumimoji="0" lang="ru-RU"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правильной обрезке. </a:t>
            </a:r>
            <a:r>
              <a:rPr kumimoji="0" lang="ru-RU"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Это очень </a:t>
            </a:r>
            <a:r>
              <a:rPr kumimoji="0" lang="ru-RU"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важная часть ухода </a:t>
            </a:r>
            <a:r>
              <a:rPr kumimoji="0" lang="ru-RU"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за крыжовником. О том, как обрезать крыжовник, вы узнаете из этой статьи.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Основные принципы</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Кусты и стеблевые формы крыжовника обрезаются одинаково. Однако крыжовник, растущий в контейнерах, нуждается в обрезке только в случае слабой корневой системы. </a:t>
            </a:r>
            <a:r>
              <a:rPr kumimoji="0" lang="ru-RU" b="0" i="1"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Чем слабее корневая система, тем больше куст нуждается в обрезке - необходимо соблюдать баланс между надземной и подземной частями растения. </a:t>
            </a:r>
            <a:r>
              <a:rPr kumimoji="0" lang="ru-RU"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Обрезка кустарника преследует различные цели. Во-первых, растению необходимо укорениться и хорошо разрастись. Затем необходимо придать кроне правильную форму, осветлить куст, удалить старые и больные побеги. Только если куст обрезан аккуратно, он будет плодоносить и хорошо расти. </a:t>
            </a:r>
            <a:r>
              <a:rPr kumimoji="0" lang="ru-RU"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Правильная обрезка также может омолодить старый куст. </a:t>
            </a:r>
            <a:r>
              <a:rPr kumimoji="0" lang="ru-RU"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Обрезку крыжовника следует проводить в феврале-марте, до начала вегетационного периода.</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0" y="418356"/>
            <a:ext cx="9144000" cy="12157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1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Обрезка крыжовника после посадки</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Обрезка крыжовника после посадки очень важна. Все побеги обрезают на высоте около 30 см от земли или даже 15 см, если крыжовник слабо кустится. Благодаря этому растение хорошо приживается и хорошо разрастается. Обрезка также стимулирует рост молодых побегов. У стеблевого крыжовника главный побег следует обрезать наполовину, а затем прикрепить к колышку.</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Крыжовник - это колючий кустарник, вырастающий до полутора метров в высоту. Его шаровидные или овальные плоды, зеленые, желтые или красные, вкусны и полезны.-2"/>
          <p:cNvPicPr/>
          <p:nvPr/>
        </p:nvPicPr>
        <p:blipFill>
          <a:blip r:embed="rId2" cstate="print"/>
          <a:srcRect/>
          <a:stretch>
            <a:fillRect/>
          </a:stretch>
        </p:blipFill>
        <p:spPr bwMode="auto">
          <a:xfrm>
            <a:off x="1907704" y="1844824"/>
            <a:ext cx="5400600" cy="432048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0" y="426317"/>
            <a:ext cx="9144000"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Обрезка "на просвет"</a:t>
            </a:r>
            <a:b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b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В последующие годы необходимо следить за тем, чтобы куст не рос слишком густо, чтобы побегам хватало света. Кроме того, если побеги расположены слишком близко друг к другу, грибковые заболевания передаются быстрее. Для этого используется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легкая обрезка.</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Удаляются перекрещивающиеся побеги и побеги, растущие слишком близко друг к другу, а также побеги, лежащие близко к земле. Правильная обрезка обеспечит кусту обильное плодоношение.</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Санитарная обрезка</a:t>
            </a:r>
            <a:b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b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Очень важно, чтобы растение не подвергалось болезням. Для этого используется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санитарная обрезка.</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Все старые, слабые или поврежденные побеги должны быть удалены. Также следует обрезать зараженные болезнями ветви.</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Омолаживающая обрезка</a:t>
            </a:r>
            <a:b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b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Крыжовник плодоносит на коротких побегах, которые формируются на однолетних, двухлетних, трехлетних и четырехлетних побегах.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Больше всего плодов дают трехлетние побеги.</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По этой причине пяти- и шестилетние побеги обрезают, так как они дают неполноценные, мелкие плоды.</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обрезка крыжовника "/>
          <p:cNvPicPr/>
          <p:nvPr/>
        </p:nvPicPr>
        <p:blipFill>
          <a:blip r:embed="rId2" cstate="print"/>
          <a:srcRect/>
          <a:stretch>
            <a:fillRect/>
          </a:stretch>
        </p:blipFill>
        <p:spPr bwMode="auto">
          <a:xfrm>
            <a:off x="2190750" y="3429000"/>
            <a:ext cx="4762500" cy="324036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0" y="369842"/>
            <a:ext cx="9144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1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Как сформировать куст крыжовника?</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Куст следует обрезать таким образом, чтобы его крона была слегка приподнята, а габитус не был слишком густым. Куст должен иметь одно-, двух-, трех- и четырехлетние побеги. Более старые следует удалять.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Правильно обрезанный куст имеет около 12-14 побегов.</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правильная обрезка крыжовника - секреты обрезки"/>
          <p:cNvPicPr/>
          <p:nvPr/>
        </p:nvPicPr>
        <p:blipFill>
          <a:blip r:embed="rId2" cstate="print"/>
          <a:srcRect/>
          <a:stretch>
            <a:fillRect/>
          </a:stretch>
        </p:blipFill>
        <p:spPr bwMode="auto">
          <a:xfrm>
            <a:off x="1331640" y="1628800"/>
            <a:ext cx="6264696" cy="4464496"/>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0" y="350557"/>
            <a:ext cx="9144000" cy="12157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1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Инструменты для обрезки крыжовника</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Для обрезки молодых кустов используется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ручной секатор.</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Когда кустам уже исполнится три года и стебли станут толще, следует использовать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секаторы с удлиненными ручками. </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Используемые инструменты должны быть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тщательно очищены</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и регулярно </a:t>
            </a:r>
            <a:r>
              <a:rPr kumimoji="0" lang="ru-RU" sz="1300" b="1"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затачиваться.</a:t>
            </a:r>
            <a:r>
              <a:rPr kumimoji="0" lang="ru-RU" sz="1300" b="0" i="0" u="none" strike="noStrike" cap="none" normalizeH="0" baseline="0" dirty="0" smtClean="0">
                <a:ln>
                  <a:noFill/>
                </a:ln>
                <a:solidFill>
                  <a:schemeClr val="tx1"/>
                </a:solidFill>
                <a:effectLst/>
                <a:latin typeface="Helvetica" charset="-52"/>
                <a:ea typeface="Times New Roman" pitchFamily="18" charset="0"/>
                <a:cs typeface="Times New Roman" pitchFamily="18" charset="0"/>
              </a:rPr>
              <a:t> Обрезка кустарников грязными и тупыми инструментами может привести к заражению грибковыми заболеваниями.</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инструменты для обрезки крыжовника"/>
          <p:cNvPicPr/>
          <p:nvPr/>
        </p:nvPicPr>
        <p:blipFill>
          <a:blip r:embed="rId2" cstate="print"/>
          <a:srcRect/>
          <a:stretch>
            <a:fillRect/>
          </a:stretch>
        </p:blipFill>
        <p:spPr bwMode="auto">
          <a:xfrm>
            <a:off x="1403648" y="1700808"/>
            <a:ext cx="5976664" cy="4109442"/>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p:cNvSpPr>
            <a:spLocks noGrp="1"/>
          </p:cNvSpPr>
          <p:nvPr>
            <p:ph type="title"/>
          </p:nvPr>
        </p:nvSpPr>
        <p:spPr>
          <a:xfrm>
            <a:off x="457200" y="980728"/>
            <a:ext cx="8229600" cy="2808312"/>
          </a:xfrm>
        </p:spPr>
        <p:txBody>
          <a:bodyPr>
            <a:normAutofit/>
          </a:bodyPr>
          <a:lstStyle/>
          <a:p>
            <a:r>
              <a:rPr lang="ru-RU" sz="2000" dirty="0" smtClean="0"/>
              <a:t>Все статьи с канала «Дачная тема»</a:t>
            </a:r>
            <a:br>
              <a:rPr lang="ru-RU" sz="2000" dirty="0" smtClean="0"/>
            </a:br>
            <a:r>
              <a:rPr lang="en-US" sz="2000" dirty="0" smtClean="0"/>
              <a:t>https://dzen.ru/a/ZqZzpwuzJTkpWoJh?share_to=link</a:t>
            </a:r>
            <a:endParaRPr lang="ru-RU"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084952"/>
          </a:xfrm>
        </p:spPr>
        <p:txBody>
          <a:bodyPr/>
          <a:lstStyle/>
          <a:p>
            <a:pPr algn="ctr"/>
            <a:r>
              <a:rPr lang="ru-RU" dirty="0" smtClean="0"/>
              <a:t>Спасибо за внимание</a:t>
            </a:r>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1670</TotalTime>
  <Words>224</Words>
  <Application>Microsoft Office PowerPoint</Application>
  <PresentationFormat>Экран (4:3)</PresentationFormat>
  <Paragraphs>36</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Слайд 1</vt:lpstr>
      <vt:lpstr>Вы обрезаете эти растения летом - Многие люди тоже это делают, а между тем это большая ошибка. Посмотрите, что нельзя обрезать летом  Обрезка растений летом может казаться хорошей идеей для поддержания аккуратного вида сада, но не все растения переносят это одинаково хорошо. Некоторые из них, особенно цветущие кустарники, могут страдать от летней обрезки, поскольку это может нарушить их цикл цветения или даже привести к их гибели в холодное время года.   </vt:lpstr>
      <vt:lpstr>  </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Все статьи с канала «Дачная тема» https://dzen.ru/a/ZqZzpwuzJTkpWoJh?share_to=link</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Андрей</dc:creator>
  <cp:lastModifiedBy>Shafikova_GA</cp:lastModifiedBy>
  <cp:revision>110</cp:revision>
  <dcterms:created xsi:type="dcterms:W3CDTF">2016-03-28T05:29:51Z</dcterms:created>
  <dcterms:modified xsi:type="dcterms:W3CDTF">2025-05-05T12:30:59Z</dcterms:modified>
</cp:coreProperties>
</file>