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5143500" type="screen16x9"/>
  <p:notesSz cx="6858000" cy="9144000"/>
  <p:embeddedFontLst>
    <p:embeddedFont>
      <p:font typeface="Roboto" charset="0"/>
      <p:regular r:id="rId17"/>
      <p:bold r:id="rId18"/>
      <p:italic r:id="rId19"/>
      <p:boldItalic r:id="rId20"/>
    </p:embeddedFont>
    <p:embeddedFont>
      <p:font typeface="Oswald" charset="-52"/>
      <p:regular r:id="rId21"/>
      <p:bold r:id="rId22"/>
    </p:embeddedFont>
    <p:embeddedFont>
      <p:font typeface="Trebuchet MS" pitchFamily="34" charset="0"/>
      <p:regular r:id="rId23"/>
      <p:bold r:id="rId24"/>
      <p:italic r:id="rId25"/>
      <p:boldItalic r:id="rId26"/>
    </p:embeddedFont>
    <p:embeddedFont>
      <p:font typeface="Lobster" charset="-52"/>
      <p:regular r:id="rId27"/>
    </p:embeddedFont>
    <p:embeddedFont>
      <p:font typeface="Pacifico" charset="-52"/>
      <p:regular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-678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34fe08befbb_0_2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34fe08befbb_0_2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4fe08befbb_0_2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4fe08befbb_0_2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34fe08befbb_1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34fe08befbb_1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4fe08befbb_0_2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4fe08befbb_0_2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4fe08befbb_0_2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4fe08befbb_0_2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34fe08befbb_0_2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34fe08befbb_0_2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34fe08befbb_0_2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34fe08befbb_0_2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34fe08befbb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34fe08befbb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34fe08befbb_1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34fe08befbb_1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34fe08befbb_1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34fe08befbb_1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34fe08befbb_1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34fe08befbb_1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34fe08befbb_1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34fe08befbb_1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34fe08befbb_1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34fe08befbb_1_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11" name="Google Shape;11;p2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598100" y="1775222"/>
            <a:ext cx="8222100" cy="83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598088" y="2715913"/>
            <a:ext cx="8222100" cy="43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21" name="Google Shape;21;p3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3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3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3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3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" name="Google Shape;26;p3"/>
          <p:cNvSpPr txBox="1">
            <a:spLocks noGrp="1"/>
          </p:cNvSpPr>
          <p:nvPr>
            <p:ph type="title"/>
          </p:nvPr>
        </p:nvSpPr>
        <p:spPr>
          <a:xfrm>
            <a:off x="598100" y="2152347"/>
            <a:ext cx="8222100" cy="83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oogle Shape;29;p4"/>
          <p:cNvGrpSpPr/>
          <p:nvPr/>
        </p:nvGrpSpPr>
        <p:grpSpPr>
          <a:xfrm>
            <a:off x="0" y="3903669"/>
            <a:ext cx="9144000" cy="1239925"/>
            <a:chOff x="0" y="3903669"/>
            <a:chExt cx="9144000" cy="1239925"/>
          </a:xfrm>
        </p:grpSpPr>
        <p:sp>
          <p:nvSpPr>
            <p:cNvPr id="30" name="Google Shape;30;p4"/>
            <p:cNvSpPr/>
            <p:nvPr/>
          </p:nvSpPr>
          <p:spPr>
            <a:xfrm>
              <a:off x="8154895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4"/>
            <p:cNvSpPr/>
            <p:nvPr/>
          </p:nvSpPr>
          <p:spPr>
            <a:xfrm flipH="1">
              <a:off x="6181163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170274" y="3903669"/>
              <a:ext cx="989100" cy="9879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4"/>
            <p:cNvSpPr/>
            <p:nvPr/>
          </p:nvSpPr>
          <p:spPr>
            <a:xfrm rot="10800000">
              <a:off x="8154757" y="3903682"/>
              <a:ext cx="989100" cy="9879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4"/>
            <p:cNvSpPr/>
            <p:nvPr/>
          </p:nvSpPr>
          <p:spPr>
            <a:xfrm>
              <a:off x="0" y="4891594"/>
              <a:ext cx="9144000" cy="2520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5" name="Google Shape;35;p4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5"/>
          <p:cNvSpPr txBox="1">
            <a:spLocks noGrp="1"/>
          </p:cNvSpPr>
          <p:nvPr>
            <p:ph type="body" idx="1"/>
          </p:nvPr>
        </p:nvSpPr>
        <p:spPr>
          <a:xfrm>
            <a:off x="311700" y="1229975"/>
            <a:ext cx="39999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body" idx="2"/>
          </p:nvPr>
        </p:nvSpPr>
        <p:spPr>
          <a:xfrm>
            <a:off x="4832400" y="1229975"/>
            <a:ext cx="39999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1"/>
          </p:nvPr>
        </p:nvSpPr>
        <p:spPr>
          <a:xfrm>
            <a:off x="311700" y="1465804"/>
            <a:ext cx="2808000" cy="310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4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oogle Shape;51;p8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52" name="Google Shape;52;p8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8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8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8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8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7" name="Google Shape;57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8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9"/>
          <p:cNvSpPr/>
          <p:nvPr/>
        </p:nvSpPr>
        <p:spPr>
          <a:xfrm>
            <a:off x="4572000" y="-1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1" name="Google Shape;61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2" name="Google Shape;62;p9"/>
          <p:cNvSpPr txBox="1">
            <a:spLocks noGrp="1"/>
          </p:cNvSpPr>
          <p:nvPr>
            <p:ph type="title"/>
          </p:nvPr>
        </p:nvSpPr>
        <p:spPr>
          <a:xfrm>
            <a:off x="265500" y="1151100"/>
            <a:ext cx="4045200" cy="156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subTitle" idx="1"/>
          </p:nvPr>
        </p:nvSpPr>
        <p:spPr>
          <a:xfrm>
            <a:off x="265500" y="2769001"/>
            <a:ext cx="4045200" cy="126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5" name="Google Shape;65;p9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0"/>
          <p:cNvSpPr txBox="1">
            <a:spLocks noGrp="1"/>
          </p:cNvSpPr>
          <p:nvPr>
            <p:ph type="body" idx="1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dk1"/>
        </a:solid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11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71" name="Google Shape;71;p11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11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11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11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11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6" name="Google Shape;76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256050"/>
            <a:ext cx="8520600" cy="2030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7" name="Google Shape;77;p11"/>
          <p:cNvSpPr txBox="1">
            <a:spLocks noGrp="1"/>
          </p:cNvSpPr>
          <p:nvPr>
            <p:ph type="body" idx="1"/>
          </p:nvPr>
        </p:nvSpPr>
        <p:spPr>
          <a:xfrm>
            <a:off x="311700" y="3369225"/>
            <a:ext cx="8520600" cy="128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8" name="Google Shape;78;p11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2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geometric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 txBox="1">
            <a:spLocks noGrp="1"/>
          </p:cNvSpPr>
          <p:nvPr>
            <p:ph type="ctrTitle"/>
          </p:nvPr>
        </p:nvSpPr>
        <p:spPr>
          <a:xfrm>
            <a:off x="598100" y="637854"/>
            <a:ext cx="8222100" cy="197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>
                <a:solidFill>
                  <a:srgbClr val="FFF2CC"/>
                </a:solidFill>
              </a:rPr>
              <a:t>ШПВ по направлению “Краеведение”</a:t>
            </a:r>
            <a:endParaRPr sz="3000">
              <a:solidFill>
                <a:srgbClr val="FFF2CC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>
                <a:solidFill>
                  <a:srgbClr val="FFF2CC"/>
                </a:solidFill>
              </a:rPr>
              <a:t>Тема: Колокольный завод “Пятков и К”</a:t>
            </a:r>
            <a:endParaRPr sz="3000">
              <a:solidFill>
                <a:srgbClr val="FFF2CC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>
                <a:solidFill>
                  <a:srgbClr val="FFF2CC"/>
                </a:solidFill>
              </a:rPr>
              <a:t>г.Каменск-Уральский</a:t>
            </a:r>
            <a:endParaRPr sz="3000">
              <a:solidFill>
                <a:srgbClr val="FFF2CC"/>
              </a:solidFill>
            </a:endParaRPr>
          </a:p>
        </p:txBody>
      </p:sp>
      <p:sp>
        <p:nvSpPr>
          <p:cNvPr id="86" name="Google Shape;86;p13"/>
          <p:cNvSpPr txBox="1">
            <a:spLocks noGrp="1"/>
          </p:cNvSpPr>
          <p:nvPr>
            <p:ph type="subTitle" idx="1"/>
          </p:nvPr>
        </p:nvSpPr>
        <p:spPr>
          <a:xfrm>
            <a:off x="598100" y="2715923"/>
            <a:ext cx="8222100" cy="85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Руководитель-специалист по социальной работе А.А.Соломеина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Занятие №8 апрель 2025г</a:t>
            </a:r>
            <a:endParaRPr/>
          </a:p>
        </p:txBody>
      </p:sp>
      <p:pic>
        <p:nvPicPr>
          <p:cNvPr id="4" name="Picture 2" descr="C:\Users\Татьяна\Documents\ЦДБ\Клуб краеведов\Максунова\IMG-20250415-WA001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xmlns:lc="http://schemas.openxmlformats.org/drawingml/2006/lockedCanvas" val="0"/>
              </a:ext>
            </a:extLst>
          </a:blip>
          <a:srcRect l="16165" t="8210" r="15607" b="17278"/>
          <a:stretch/>
        </p:blipFill>
        <p:spPr bwMode="auto">
          <a:xfrm>
            <a:off x="7814904" y="3635385"/>
            <a:ext cx="1112024" cy="1214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 xmlns:lc="http://schemas.openxmlformats.org/drawingml/2006/lockedCanvas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4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990000"/>
                </a:solidFill>
                <a:latin typeface="Oswald"/>
                <a:ea typeface="Oswald"/>
                <a:cs typeface="Oswald"/>
                <a:sym typeface="Oswald"/>
              </a:rPr>
              <a:t>ИСТОРИЧЕСКАЯ СПРАВКА</a:t>
            </a:r>
            <a:endParaRPr b="1">
              <a:solidFill>
                <a:srgbClr val="990000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92" name="Google Shape;92;p14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10160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35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Разработка залежей медной руды и наличие талантливых мастеровых, их высокое исполнительское мастерство обработки металла, интенсивное строительство промышленной, гражданской и храмовой архитектуры в XVIII–XIX столетиях на территории тогдашней Пермской губернии, в которую входил Каменский завод, во многом способствовали активному появлению на всей территории Урала церковных и сигнальных колоколов различного назначения. Благодаря этим факторам произошло зарождение в крае самобытного колокололитейного ремесла, что всегда составляло достойную конкуренцию многим частным производствам колоколов в других регионах России.</a:t>
            </a:r>
            <a:endParaRPr sz="135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101600" algn="just" rtl="0">
              <a:spcBef>
                <a:spcPts val="1100"/>
              </a:spcBef>
              <a:spcAft>
                <a:spcPts val="0"/>
              </a:spcAft>
              <a:buNone/>
            </a:pPr>
            <a:r>
              <a:rPr lang="ru" sz="135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Сохранились первые чугунные колокола, отлитые в 1702 году. Первый – колокол Каменского завода с надписью «ЛИТЪ СЕЙ КОЛОКОЛЪ ИЗ ПРОСТОГО ЧУГУНА АПРЕЛЯ 27 1702 Г. НА КАМЕНКЕ». Второй – отлитый по распоряжению заводчика Н.Д. Антуфьева (Демидова). На его «тулове» – четкая вязь текста: «СЕЙ КОЛОКОЛЪ ЛИТЪ СЪ МАГНИТОМЪ ПОПОЛАМЪ СЪ ПРОСТЫМЪ ЧУГУНОМЪ. ВЕСУ КОЛОКО 1 ПУДЪ 25 ФУНТОВЪ. 1702 ОКТЯБРЯ 28 ДНЯ».</a:t>
            </a:r>
            <a:endParaRPr sz="135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10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title"/>
          </p:nvPr>
        </p:nvSpPr>
        <p:spPr>
          <a:xfrm>
            <a:off x="311700" y="102950"/>
            <a:ext cx="8520600" cy="60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ИСТОКИ , ДИНАСТИИ, КОЛОКОЛЬНОЕ РЕМЕСЛО</a:t>
            </a:r>
            <a:endParaRPr/>
          </a:p>
        </p:txBody>
      </p:sp>
      <p:sp>
        <p:nvSpPr>
          <p:cNvPr id="98" name="Google Shape;98;p15"/>
          <p:cNvSpPr txBox="1">
            <a:spLocks noGrp="1"/>
          </p:cNvSpPr>
          <p:nvPr>
            <p:ph type="body" idx="1"/>
          </p:nvPr>
        </p:nvSpPr>
        <p:spPr>
          <a:xfrm>
            <a:off x="0" y="849800"/>
            <a:ext cx="8670900" cy="3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190500" marR="101600" lvl="0" indent="0" algn="l" rtl="0">
              <a:lnSpc>
                <a:spcPct val="116666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ru" sz="1350" b="1">
                <a:solidFill>
                  <a:srgbClr val="6B4C2F"/>
                </a:solidFill>
                <a:highlight>
                  <a:srgbClr val="F4F4F4"/>
                </a:highlight>
                <a:latin typeface="Trebuchet MS"/>
                <a:ea typeface="Trebuchet MS"/>
                <a:cs typeface="Trebuchet MS"/>
                <a:sym typeface="Trebuchet MS"/>
              </a:rPr>
              <a:t>В XIX веке колокололитейные производства возникли и в Зауралье. Самой известной династией колокольных дел мастеров в Тюмени были купцы Гилевы.</a:t>
            </a:r>
            <a:endParaRPr sz="1350" b="1">
              <a:solidFill>
                <a:srgbClr val="6B4C2F"/>
              </a:solidFill>
              <a:highlight>
                <a:srgbClr val="F4F4F4"/>
              </a:highlight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101600" algn="just" rtl="0">
              <a:spcBef>
                <a:spcPts val="1500"/>
              </a:spcBef>
              <a:spcAft>
                <a:spcPts val="0"/>
              </a:spcAft>
              <a:buNone/>
            </a:pPr>
            <a:r>
              <a:rPr lang="ru" sz="1350" b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Основатель династии мещанин Иван Иванович Гилев (1748 г.р.) с 1775 по 1780 г.г. находился в службе в Каменском заводе, где и получил первые уроки литейной науки. Богатый семейный опыт медного ремесла его потомки воплотили в запуск в 1845 г. крупного колокольного завода, постоянно выполнявшего самые ответственные заказы по всей стране. В 1901 году был выигран крупный заказ на литье колоколов общим весом более 9000 пудов для церквей по Сибирской железной дороге. Главная победа Гилевых пришла к ним в 1905 г. на Всемирной выставке в Брюсселе. Колокола, отлитые на тюменском колокольном заводе «Торгового дома П.И. Гилева сыновья», своим качеством, «малиновым звоном», поразили искушенных европейцев. Мнение устроителей выставки было единодушным – высшая награда. Так Большая золотая медаль и Крест бельгийского короля попали в Тюмень. </a:t>
            </a:r>
            <a:endParaRPr sz="1350" b="1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101600" algn="just" rtl="0">
              <a:spcBef>
                <a:spcPts val="1100"/>
              </a:spcBef>
              <a:spcAft>
                <a:spcPts val="0"/>
              </a:spcAft>
              <a:buNone/>
            </a:pPr>
            <a:r>
              <a:rPr lang="ru" sz="1350" b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В Шадринске завод И.Г. Шишкина своими отливаемыми колоколами «в 50, 5, 1 пудов, 20, 10 фунтов весом» на протяжение многих десятилетий обеспечивал Тобольскую, Оренбургскую и Пермскую епархии. Образцы продукции этого производства были представлены на ряде российских выставок, в том числе и на Сибирско-Уральской научно-промышленной выставке в Екатеринбурге (1887 г.). Как память о шадринском производстве в фондах Свердловского областного историко-краеведческого музея хранится один из колоколов с надписью: «СИМЕОНУ ЧУД. ВЕРХОТУРСКОМУ. ЗАВОДЪ А.И. ШИШКИНА В ШАДРИНСКЕ. 1901 Г.».</a:t>
            </a:r>
            <a:endParaRPr sz="1350" b="1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101600" algn="just" rtl="0">
              <a:spcBef>
                <a:spcPts val="1100"/>
              </a:spcBef>
              <a:spcAft>
                <a:spcPts val="0"/>
              </a:spcAft>
              <a:buNone/>
            </a:pPr>
            <a:r>
              <a:rPr lang="ru" sz="1350" b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Колокололитейное ремесло было налажено и в Суксуне Красноуфимского уезда, как для своих нужд, так и на продажу. В Пермском областном краеведческом музее хранится бронзовый колокол, отлитый во второй половине ХVIII века весом 5 пудов 5 фунтов. Тулово колокола украшено вязью текста: «ЛИТЪ СЕЙ КОЛОКОЛЪ ПРИ СУКСУНСКО БЛАГОРОДНЫХ ГОСПОДЪ ДЕМИДОВЫХЪ ДВОРЯНЪ АЛЕКСАНДРА, ПАВЛА И ПЕТРА ГРИГОРЬИВЕЧЕЙ ДЕМИДОВЫХ ЗАВОДЕ». В ХIХ веке суксунский мастер Михаил Ерофеев отлил по заказу 48 колоколов для звонницы Большого театра в Москве.</a:t>
            </a:r>
            <a:endParaRPr sz="1350" b="1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100"/>
              </a:spcBef>
              <a:spcAft>
                <a:spcPts val="1200"/>
              </a:spcAft>
              <a:buNone/>
            </a:pPr>
            <a:endParaRPr b="1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6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16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05" name="Google Shape;10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2225" y="126575"/>
            <a:ext cx="8031700" cy="4581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 txBox="1">
            <a:spLocks noGrp="1"/>
          </p:cNvSpPr>
          <p:nvPr>
            <p:ph type="title"/>
          </p:nvPr>
        </p:nvSpPr>
        <p:spPr>
          <a:xfrm>
            <a:off x="311700" y="82750"/>
            <a:ext cx="8520600" cy="9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CC0000"/>
                </a:solidFill>
                <a:latin typeface="Lobster"/>
                <a:ea typeface="Lobster"/>
                <a:cs typeface="Lobster"/>
                <a:sym typeface="Lobster"/>
              </a:rPr>
              <a:t>   ********        НАШ  ЗАВОД     *********</a:t>
            </a:r>
            <a:endParaRPr>
              <a:solidFill>
                <a:srgbClr val="CC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11" name="Google Shape;111;p17"/>
          <p:cNvSpPr txBox="1">
            <a:spLocks noGrp="1"/>
          </p:cNvSpPr>
          <p:nvPr>
            <p:ph type="body" idx="1"/>
          </p:nvPr>
        </p:nvSpPr>
        <p:spPr>
          <a:xfrm>
            <a:off x="151400" y="779150"/>
            <a:ext cx="8680800" cy="390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12" name="Google Shape;11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4575" y="1143000"/>
            <a:ext cx="3810000" cy="285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73100" y="861425"/>
            <a:ext cx="4465675" cy="3349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8"/>
          <p:cNvSpPr txBox="1">
            <a:spLocks noGrp="1"/>
          </p:cNvSpPr>
          <p:nvPr>
            <p:ph type="title"/>
          </p:nvPr>
        </p:nvSpPr>
        <p:spPr>
          <a:xfrm>
            <a:off x="311700" y="153400"/>
            <a:ext cx="8520600" cy="86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81000" marR="50800" lvl="0" indent="0" algn="l" rtl="0">
              <a:lnSpc>
                <a:spcPct val="109756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3845">
                <a:solidFill>
                  <a:srgbClr val="339999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1.Предыстория</a:t>
            </a:r>
            <a:endParaRPr sz="3845">
              <a:solidFill>
                <a:srgbClr val="339999"/>
              </a:solidFill>
              <a:highlight>
                <a:srgbClr val="FFFFFF"/>
              </a:highlight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endParaRPr sz="2700"/>
          </a:p>
        </p:txBody>
      </p:sp>
      <p:sp>
        <p:nvSpPr>
          <p:cNvPr id="119" name="Google Shape;119;p18"/>
          <p:cNvSpPr txBox="1">
            <a:spLocks noGrp="1"/>
          </p:cNvSpPr>
          <p:nvPr>
            <p:ph type="body" idx="1"/>
          </p:nvPr>
        </p:nvSpPr>
        <p:spPr>
          <a:xfrm>
            <a:off x="100925" y="1017700"/>
            <a:ext cx="8922000" cy="382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1350" b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В 1990 году работники литейно-механического цеха Уральского алюминиевого завода: начальник литейного участка Николай Геннадьевич Пятков и старший технолог Модест Васильевич Ощуков, - решили попробовать отлить колокола для только-только открывшейся Покровской церкви. Молодой настоятель храма, теперь Благочинный Южного округа Екатеринбургской Епархии и Почетный гражданин города Каменска-Уральского, отец Иоанн Агафонов неожиданно хорошо отнесся к почину совершенно незнакомых ему людей. Необходимо отметить, что первые "колокольные" поездки начинающих мастеров: в Саратов на собрание Ассоциации колокольного искусства и на колокольную ярмарку в московском Парке им. Горького были профинансированы именно из церковного бюджета. Эти первые поездки позволили уральцам познакомиться с ведущими колокольными специалистами страны, чьи советы на первых порах оказали решающее влияние на становление начинающего предприятия. Первая звонница из семи колоколов для вышеназванного храма была отлита в медеплавильном отделении Уральского алюминиевого завода и благополучно зазвучала на колокольне. О мастерах заговорили в местной прессе, и неотвратимо, благо времена кооперативов позволяли, встал вопрос о регистрации своей фирмы, что и было незамедлительно реализовано. Учредителями и владельцами Закрытого акционерного общества "Пятков и К" в октябре 1991 года стали и по сей день остаются вышеназванные Н.Г.Пятков и М.В.Ощуков, а также молодой художник Андрей Петрович Ворожейкин и бессменный бухгалтер Ирина Николаевна Тарабукина. Несмотря на недоумевающую реакцию сослуживцев молодой коллектив оставил прежние места работы и арендовал небольшой уголок в медеплавильном отделении Синарского трубного завода, где и просуществовал до 2003 года. Ранее, в 1992 году, был арендован еще один маленький участок на Каменск-Уральском металлургическом заводе, что позволило увеличить вес отливаемых колоколов с 200 кг до полутора тонн. Численность коллектива возросла до восьми человек, но для разовых работ постоянно привлекались совместители из числа заводчан, которые в 2003 году вместе с постоянными работниками и составили костяк коллектива нового завода. Сегодня общая численность занятых на заводе составляет 30 человек.</a:t>
            </a:r>
            <a:endParaRPr b="1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9"/>
          <p:cNvSpPr txBox="1">
            <a:spLocks noGrp="1"/>
          </p:cNvSpPr>
          <p:nvPr>
            <p:ph type="title"/>
          </p:nvPr>
        </p:nvSpPr>
        <p:spPr>
          <a:xfrm>
            <a:off x="311700" y="102950"/>
            <a:ext cx="8520600" cy="91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81000" marR="50800" lvl="0" indent="0" algn="l" rtl="0">
              <a:lnSpc>
                <a:spcPct val="109756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3645" b="1">
                <a:solidFill>
                  <a:srgbClr val="339999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2. Необходимость строительства</a:t>
            </a:r>
            <a:endParaRPr sz="3645" b="1">
              <a:solidFill>
                <a:srgbClr val="339999"/>
              </a:solidFill>
              <a:highlight>
                <a:srgbClr val="FFFFFF"/>
              </a:highlight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endParaRPr sz="2700"/>
          </a:p>
        </p:txBody>
      </p:sp>
      <p:sp>
        <p:nvSpPr>
          <p:cNvPr id="125" name="Google Shape;125;p19"/>
          <p:cNvSpPr txBox="1">
            <a:spLocks noGrp="1"/>
          </p:cNvSpPr>
          <p:nvPr>
            <p:ph type="body" idx="1"/>
          </p:nvPr>
        </p:nvSpPr>
        <p:spPr>
          <a:xfrm>
            <a:off x="151400" y="970925"/>
            <a:ext cx="8680800" cy="35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1350" b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В период с 1991 по 2000 год дела ЗАО"Пятков и К" шли исключительно по возрастающей. Оттачивалась технология, и колокола уральских мастеров стали исключительно востребованными на российском рынке. Пятьдесят-шестьдесят различной величины звонниц составляли последние пять-шесть лет около сорока тонн литья ежегодно. Однако спонсоры зачастую не желали стоять полгода в ставшей обыденной очереди и размещали свои заказы у других производителей, а российский рынок постепенно вырос до потребности в колоколах большого веса, в 3 - 5 тонн и более. В целях исправления создавшейся ситуации в 2000 году и был выполнен екатеринбургским НИИ "Унипромедь" первый в России специализированный проект "Мастерская литья колоколов ЗАО"Пятков и К", а 1 июля 2000 года предприятие приступило к долгожданному строительству. 18 марта 2003 года небольшой завод был освящен Архиепископом Екатеринбургским и Верхотурским Викентием, 20 марта выдал первую плавку, а первый отлитый на новом месте колокол с памятной надписью, весом 140 кг, был навеки установлен на памятной стелле во внутреннем дворике.</a:t>
            </a:r>
            <a:endParaRPr b="1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0"/>
          <p:cNvSpPr txBox="1">
            <a:spLocks noGrp="1"/>
          </p:cNvSpPr>
          <p:nvPr>
            <p:ph type="title"/>
          </p:nvPr>
        </p:nvSpPr>
        <p:spPr>
          <a:xfrm>
            <a:off x="311700" y="133225"/>
            <a:ext cx="8520600" cy="88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81000" marR="50800" lvl="0" indent="0" algn="l" rtl="0">
              <a:lnSpc>
                <a:spcPct val="109756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3245" b="1">
                <a:solidFill>
                  <a:srgbClr val="339999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3. Описание производства</a:t>
            </a:r>
            <a:endParaRPr sz="3245" b="1">
              <a:solidFill>
                <a:srgbClr val="339999"/>
              </a:solidFill>
              <a:highlight>
                <a:srgbClr val="FFFFFF"/>
              </a:highlight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endParaRPr sz="2700"/>
          </a:p>
        </p:txBody>
      </p:sp>
      <p:sp>
        <p:nvSpPr>
          <p:cNvPr id="131" name="Google Shape;131;p20"/>
          <p:cNvSpPr txBox="1">
            <a:spLocks noGrp="1"/>
          </p:cNvSpPr>
          <p:nvPr>
            <p:ph type="body" idx="1"/>
          </p:nvPr>
        </p:nvSpPr>
        <p:spPr>
          <a:xfrm>
            <a:off x="131200" y="768400"/>
            <a:ext cx="8701200" cy="3800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1050" b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С самого начала планируемое строительство было разделено на 2 очереди. Первой очередью планировалось возвести и запустить производственные мощности, а второй - здание заводоуправления. Причиной такого разделения стали ограниченные финансовые возможности предприятия. На самом деле, при годовых объемах производства колоколов примерно в 300.000$ сметная стоимость только производственной части составила около 1.000.000$. Поэтому рабочий проект заводоуправления даже не заказывался. В настоящее время существует лишь форпроект (планшеты), выполненный известным на Урале архитектором А.В.Долговым, в числе работ которого часовни в центрах Екатеринбурга и Каменска-Уральского, интерьер Нижнего Храма Всех Святых в Екатеринбурге на месте расстрела царской семьи и др. Будущее здание заводоуправления включает в себя колокольный музей, конференц-зал, конструкторское бюро, административные и бытовые помещения и выполнено в стиле старых уральских заводоуправлений. Кабинеты директора и бухгалтера оборудованы пока в производственном корпусе, на втором этаже бытовок, где также функционируют раздевалка с душем и комната приема пищи.</a:t>
            </a:r>
            <a:endParaRPr sz="1500" b="1"/>
          </a:p>
        </p:txBody>
      </p:sp>
      <p:pic>
        <p:nvPicPr>
          <p:cNvPr id="132" name="Google Shape;132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32775" y="2738450"/>
            <a:ext cx="3610425" cy="2223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1"/>
          <p:cNvSpPr txBox="1">
            <a:spLocks noGrp="1"/>
          </p:cNvSpPr>
          <p:nvPr>
            <p:ph type="title"/>
          </p:nvPr>
        </p:nvSpPr>
        <p:spPr>
          <a:xfrm>
            <a:off x="258225" y="6235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660000"/>
                </a:solidFill>
              </a:rPr>
              <a:t>ЗДАНИЕ  ЗАВОДА</a:t>
            </a:r>
            <a:endParaRPr b="1">
              <a:solidFill>
                <a:srgbClr val="660000"/>
              </a:solidFill>
            </a:endParaRPr>
          </a:p>
        </p:txBody>
      </p:sp>
      <p:sp>
        <p:nvSpPr>
          <p:cNvPr id="138" name="Google Shape;138;p21"/>
          <p:cNvSpPr txBox="1">
            <a:spLocks noGrp="1"/>
          </p:cNvSpPr>
          <p:nvPr>
            <p:ph type="body" idx="1"/>
          </p:nvPr>
        </p:nvSpPr>
        <p:spPr>
          <a:xfrm>
            <a:off x="311700" y="706000"/>
            <a:ext cx="8520600" cy="413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135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Запущенное на сегодняшний день здание состоит из пяти частей: формовочно-плавильного отделения для малых и средних колоколов, формовочно-плавильного отделения для больших колоколов, кузнечно-обрубного отделения, холодного склада и бытовок. Два первых отделения представляют собой здания 8 на 36 метров, высотой 7 м, из металлоконструкций, обшитых сэндвичем толщиной 100 мм, с кирпичными северными фасадами. крыша - металлочерепица, окна - двойной стеклопакет в алюминиевом профиле, цоколь 1,2 м - кирпичный. Третье здание – 12 на 48 метров, высотой 9 метров, того же способа исполнения. Холодный склад для сыпучих материалов и двухэтажная бытовая вставка с внутренним двориком размещены в 12-метровом пространстве между двумя первыми зданиями. Первый этаж бытовок включает в себя галерею между отделениями, кабинеты художника и мастеров, слесарную мастерскую и общий туалет.</a:t>
            </a:r>
            <a:endParaRPr/>
          </a:p>
        </p:txBody>
      </p:sp>
      <p:pic>
        <p:nvPicPr>
          <p:cNvPr id="139" name="Google Shape;13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83526" y="2935700"/>
            <a:ext cx="2951875" cy="190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2"/>
          <p:cNvSpPr txBox="1">
            <a:spLocks noGrp="1"/>
          </p:cNvSpPr>
          <p:nvPr>
            <p:ph type="title"/>
          </p:nvPr>
        </p:nvSpPr>
        <p:spPr>
          <a:xfrm>
            <a:off x="311700" y="82000"/>
            <a:ext cx="8520600" cy="650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3125"/>
              </a:lnSpc>
              <a:spcBef>
                <a:spcPts val="1500"/>
              </a:spcBef>
              <a:spcAft>
                <a:spcPts val="0"/>
              </a:spcAft>
              <a:buSzPts val="990"/>
              <a:buNone/>
            </a:pPr>
            <a:r>
              <a:rPr lang="ru" sz="2640" b="1">
                <a:solidFill>
                  <a:srgbClr val="990000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Технология производства</a:t>
            </a:r>
            <a:endParaRPr sz="2640" b="1">
              <a:solidFill>
                <a:srgbClr val="990000"/>
              </a:solidFill>
              <a:highlight>
                <a:srgbClr val="FFFFFF"/>
              </a:highlight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spcBef>
                <a:spcPts val="800"/>
              </a:spcBef>
              <a:spcAft>
                <a:spcPts val="0"/>
              </a:spcAft>
              <a:buSzPts val="990"/>
              <a:buNone/>
            </a:pPr>
            <a:endParaRPr sz="2700"/>
          </a:p>
        </p:txBody>
      </p:sp>
      <p:sp>
        <p:nvSpPr>
          <p:cNvPr id="145" name="Google Shape;145;p22"/>
          <p:cNvSpPr txBox="1">
            <a:spLocks noGrp="1"/>
          </p:cNvSpPr>
          <p:nvPr>
            <p:ph type="body" idx="1"/>
          </p:nvPr>
        </p:nvSpPr>
        <p:spPr>
          <a:xfrm>
            <a:off x="133725" y="812975"/>
            <a:ext cx="8698500" cy="402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25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4321" b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Основным формовочным материалом является молотый кварц карьера "Гора Хрустальная" под Екатеринбургом, поставляемый в трех фракциях: пыль (менее 0,1 мм), крупа (0,2 мм) и песок (0,3 - 0,6 мм). Связующим для изготовления форм является строительный гипс высоких марок, замешивание производится вручную для рабочих поверхностей и с помощью бетономешалки для наполнения. Для наполнения крупных форм используется также обогащенный крупный песок местного месторождения. Стержни изготавливаются из холодно-твердеющей смеси на той же кварцевой основе по технологии фирмы "Элитакс" при Московском "НИИ Проблем литья". Модели (фальшивые колокола) накатываются по шаблонам из того же строительного гипса и периодически обновляются. Для малых (до 40 кг) колоколов изготовлены постоянные модели из чугуна. Модельным выплавляевым материалом является воск от переплавки огарков свечей, приобретаемый в церквях. Главная работа организована так, что звено формовщиков в недельном цикле готовит от 3 до 7 форм примерно на 1,5 - 2 тонны годного по составленному в порядке очередности заказчиков плану. Следующую неделю формы сушатся и в пятницу заливаются. В понедельник колокола выбиваются и поступают на обрубку и зачистку, откуда к концу недели выходят. Таким образом, цикл производства колоколов от 90 до 1140 кг составляет 3 недели, причем циклы трех последовательных партий накладываются, и выход годного осуществляется еженедельно в размере последней плавки. Заливка малых колоколов производится из тиглей 100 или 150 кг ежедневно. Колокола от 2,7 до 9 тн проходят свой цикл параллельно с основными, не нарушая недельного графика, для чего используется отдельное сушило. Шихтовые материалы приобретаются на местных предприятиях. Во избежание проблем с водородом и в целях экономии для приготовления сплава взамен катодной меди используется высококачественный медный лом А1-1 в кусках или брикетах из отожженной проволоки не тоньше 4 мм. Олово используется как Новосибирского комбината, так и производства Китая и Перу. Раскисление сплава осуществляется фосфористой медью, чистовое рафинирование - аргоном. Зачистка колоколов производится вручную невмоинструментом и песком. Прослушивание и сдача продукции заказчикам проходит на балках склада готовой продукции.</a:t>
            </a:r>
            <a:endParaRPr sz="4771" b="1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3"/>
          <p:cNvSpPr txBox="1">
            <a:spLocks noGrp="1"/>
          </p:cNvSpPr>
          <p:nvPr>
            <p:ph type="title"/>
          </p:nvPr>
        </p:nvSpPr>
        <p:spPr>
          <a:xfrm>
            <a:off x="311700" y="135500"/>
            <a:ext cx="8520600" cy="65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marR="50800" lvl="0" indent="0" algn="l" rtl="0">
              <a:lnSpc>
                <a:spcPct val="10975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050" b="1">
                <a:solidFill>
                  <a:srgbClr val="351C75"/>
                </a:solidFill>
                <a:highlight>
                  <a:srgbClr val="FFFFFF"/>
                </a:highlight>
                <a:latin typeface="Pacifico"/>
                <a:ea typeface="Pacifico"/>
                <a:cs typeface="Pacifico"/>
                <a:sym typeface="Pacifico"/>
              </a:rPr>
              <a:t>               НАШИ     КОЛОКОЛА</a:t>
            </a:r>
            <a:endParaRPr sz="3050" b="1">
              <a:solidFill>
                <a:srgbClr val="351C75"/>
              </a:solidFill>
              <a:highlight>
                <a:srgbClr val="FFFFFF"/>
              </a:highlight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20124D"/>
              </a:solidFill>
            </a:endParaRPr>
          </a:p>
        </p:txBody>
      </p:sp>
      <p:sp>
        <p:nvSpPr>
          <p:cNvPr id="151" name="Google Shape;151;p23"/>
          <p:cNvSpPr txBox="1">
            <a:spLocks noGrp="1"/>
          </p:cNvSpPr>
          <p:nvPr>
            <p:ph type="body" idx="1"/>
          </p:nvPr>
        </p:nvSpPr>
        <p:spPr>
          <a:xfrm>
            <a:off x="115875" y="973425"/>
            <a:ext cx="9028200" cy="379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52" name="Google Shape;152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5875" y="973425"/>
            <a:ext cx="3084325" cy="3503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17000" y="973425"/>
            <a:ext cx="2381250" cy="2381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94825" y="973425"/>
            <a:ext cx="2999000" cy="3449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4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ЭКСКУРСИИ НА ЗАВОД </a:t>
            </a:r>
            <a:endParaRPr/>
          </a:p>
        </p:txBody>
      </p:sp>
      <p:sp>
        <p:nvSpPr>
          <p:cNvPr id="160" name="Google Shape;160;p24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61" name="Google Shape;161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31400" y="1229875"/>
            <a:ext cx="3448425" cy="2523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51150" y="1292900"/>
            <a:ext cx="1827000" cy="1366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7627" y="1153025"/>
            <a:ext cx="3314898" cy="3248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5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25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70" name="Google Shape;170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0"/>
            <a:ext cx="8878850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6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0C343D"/>
                </a:solidFill>
                <a:latin typeface="Oswald"/>
                <a:ea typeface="Oswald"/>
                <a:cs typeface="Oswald"/>
                <a:sym typeface="Oswald"/>
              </a:rPr>
              <a:t>ЛИТЕРАТУРА</a:t>
            </a:r>
            <a:endParaRPr b="1">
              <a:solidFill>
                <a:srgbClr val="0C343D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76" name="Google Shape;176;p26"/>
          <p:cNvSpPr txBox="1">
            <a:spLocks noGrp="1"/>
          </p:cNvSpPr>
          <p:nvPr>
            <p:ph type="body" idx="1"/>
          </p:nvPr>
        </p:nvSpPr>
        <p:spPr>
          <a:xfrm>
            <a:off x="311700" y="875375"/>
            <a:ext cx="8520600" cy="36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300" b="1"/>
              <a:t>1.САЙТ: Pyatkov.ru</a:t>
            </a:r>
            <a:endParaRPr sz="2300" b="1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300" b="1"/>
              <a:t>2.ЯНДЕКС. Колокольный завод “Пятков и Ко”</a:t>
            </a:r>
            <a:endParaRPr sz="2300" b="1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sz="2300" b="1"/>
          </a:p>
        </p:txBody>
      </p:sp>
      <p:pic>
        <p:nvPicPr>
          <p:cNvPr id="177" name="Google Shape;177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35525" y="2016400"/>
            <a:ext cx="3958950" cy="2722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Geometric">
  <a:themeElements>
    <a:clrScheme name="Geometric">
      <a:dk1>
        <a:srgbClr val="2A3990"/>
      </a:dk1>
      <a:lt1>
        <a:srgbClr val="FFFFFF"/>
      </a:lt1>
      <a:dk2>
        <a:srgbClr val="434343"/>
      </a:dk2>
      <a:lt2>
        <a:srgbClr val="999999"/>
      </a:lt2>
      <a:accent1>
        <a:srgbClr val="212D74"/>
      </a:accent1>
      <a:accent2>
        <a:srgbClr val="3949AB"/>
      </a:accent2>
      <a:accent3>
        <a:srgbClr val="9C254D"/>
      </a:accent3>
      <a:accent4>
        <a:srgbClr val="D23369"/>
      </a:accent4>
      <a:accent5>
        <a:srgbClr val="F06292"/>
      </a:accent5>
      <a:accent6>
        <a:srgbClr val="7890CD"/>
      </a:accent6>
      <a:hlink>
        <a:srgbClr val="F06292"/>
      </a:hlink>
      <a:folHlink>
        <a:srgbClr val="F0629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1705</Words>
  <PresentationFormat>Экран (16:9)</PresentationFormat>
  <Paragraphs>30</Paragraphs>
  <Slides>14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Roboto</vt:lpstr>
      <vt:lpstr>Oswald</vt:lpstr>
      <vt:lpstr>Trebuchet MS</vt:lpstr>
      <vt:lpstr>Lobster</vt:lpstr>
      <vt:lpstr>Pacifico</vt:lpstr>
      <vt:lpstr>Geometric</vt:lpstr>
      <vt:lpstr>ШПВ по направлению “Краеведение” Тема: Колокольный завод “Пятков и К” г.Каменск-Уральский</vt:lpstr>
      <vt:lpstr>ИСТОРИЧЕСКАЯ СПРАВКА</vt:lpstr>
      <vt:lpstr>ИСТОКИ , ДИНАСТИИ, КОЛОКОЛЬНОЕ РЕМЕСЛО</vt:lpstr>
      <vt:lpstr>Слайд 4</vt:lpstr>
      <vt:lpstr>   ********        НАШ  ЗАВОД     *********</vt:lpstr>
      <vt:lpstr>1.Предыстория </vt:lpstr>
      <vt:lpstr>2. Необходимость строительства </vt:lpstr>
      <vt:lpstr>3. Описание производства </vt:lpstr>
      <vt:lpstr>ЗДАНИЕ  ЗАВОДА</vt:lpstr>
      <vt:lpstr>Технология производства </vt:lpstr>
      <vt:lpstr>               НАШИ     КОЛОКОЛА </vt:lpstr>
      <vt:lpstr>ЭКСКУРСИИ НА ЗАВОД </vt:lpstr>
      <vt:lpstr>Слайд 13</vt:lpstr>
      <vt:lpstr>ЛИТЕРАТУРА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ШПВ по направлению “Краеведение” Тема: Колокольный завод “Пятков и К” г.Каменск-Уральский</dc:title>
  <cp:lastModifiedBy>Shafikova_GA</cp:lastModifiedBy>
  <cp:revision>1</cp:revision>
  <dcterms:modified xsi:type="dcterms:W3CDTF">2025-05-05T12:29:02Z</dcterms:modified>
</cp:coreProperties>
</file>