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7509" autoAdjust="0"/>
  </p:normalViewPr>
  <p:slideViewPr>
    <p:cSldViewPr>
      <p:cViewPr varScale="1">
        <p:scale>
          <a:sx n="89" d="100"/>
          <a:sy n="89" d="100"/>
        </p:scale>
        <p:origin x="-14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5EAF9-BCF4-47B0-A3D5-55C295CDCBE5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thepresentation.ru/mhk/dekorativnoe-osveshchenie-zagorodnogo-doma-1" TargetMode="External"/><Relationship Id="rId2" Type="http://schemas.openxmlformats.org/officeDocument/2006/relationships/hyperlink" Target="https://infourok.ru/prezentaciya-po-sadovoparkovomu-i-landshaftnomu-stroitelstvu-na-temu-iskusstvennoe-osveschenie-obektov-sadovoparkovogo-stroitels-1693324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57356" y="2714620"/>
            <a:ext cx="5643602" cy="2082532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atin typeface="Segoe Print" pitchFamily="2" charset="0"/>
              </a:rPr>
              <a:t>Цветочное оформление</a:t>
            </a:r>
            <a:endParaRPr lang="ru-RU" sz="5400" b="1" dirty="0">
              <a:latin typeface="Segoe Print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28876" y="1052736"/>
            <a:ext cx="5072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ГАУ СО СО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«КЦСОН ГОРОДА КАМЕНСКА-УРАЛЬСКОГО»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71800" y="566124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СОСТАВИТЕЛЬ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Татьяна\Documents\ЦДБ\Клуб краеведов\Максунова\IMG-20250415-WA001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l="16165" t="8210" r="15607" b="17278"/>
          <a:stretch/>
        </p:blipFill>
        <p:spPr bwMode="auto">
          <a:xfrm>
            <a:off x="7572395" y="1"/>
            <a:ext cx="1593993" cy="1740806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   Цветочные </a:t>
            </a:r>
            <a:r>
              <a:rPr lang="ru-RU" dirty="0"/>
              <a:t>и декоративные травянистые растения занимают важное место в убранстве парка и вместе с древесными растениями, водными устройствами, камнями, скульптурой формируют его эстетический облик. С помощью цветников оформляются планировочные узлы парка — партерные площади, входы, места отдыха, создаются акценты, концентрирующие внимание, направляющие движение и завершающие художественное решение парковых композиций — мест у водоемов, на полянах, у опушек, скульптуры и др</a:t>
            </a:r>
            <a:r>
              <a:rPr lang="ru-RU" dirty="0" smtClean="0"/>
              <a:t>.</a:t>
            </a:r>
            <a:r>
              <a:rPr lang="ru-RU" dirty="0"/>
              <a:t> </a:t>
            </a:r>
            <a:endParaRPr lang="ru-RU" dirty="0" smtClean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Различаются </a:t>
            </a:r>
            <a:r>
              <a:rPr lang="ru-RU" dirty="0"/>
              <a:t>следующие виды цветочного оформления: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/>
          <a:lstStyle/>
          <a:p>
            <a:pPr>
              <a:buNone/>
            </a:pPr>
            <a:r>
              <a:rPr lang="ru-RU" b="1" u="sng" dirty="0">
                <a:latin typeface="Segoe Print" pitchFamily="2" charset="0"/>
              </a:rPr>
              <a:t>Массив</a:t>
            </a:r>
            <a:r>
              <a:rPr lang="ru-RU" dirty="0"/>
              <a:t> — </a:t>
            </a:r>
            <a:r>
              <a:rPr lang="ru-RU" sz="3000" dirty="0"/>
              <a:t>цветник значительных размеров </a:t>
            </a:r>
            <a:r>
              <a:rPr lang="ru-RU" sz="3000" dirty="0" smtClean="0"/>
              <a:t>(от 80 м.кв. до 1 га и более) регулярной </a:t>
            </a:r>
            <a:r>
              <a:rPr lang="ru-RU" sz="3000" dirty="0"/>
              <a:t>и свободной формы. Красочный эффект обеспечивается за счет одновременного цветения всех растений. </a:t>
            </a:r>
            <a:r>
              <a:rPr lang="ru-RU" sz="2800" dirty="0"/>
              <a:t>В массивы можно высаживать так же, как и в группы, однолетние, двулетние и многолетние растения — однотонные по окраске, одинаковые по срокам цветения, форме и высоте. Сочетание декоративных признаков может быть гармоничным или </a:t>
            </a:r>
            <a:r>
              <a:rPr lang="ru-RU" sz="2800" dirty="0" smtClean="0"/>
              <a:t>контрастным. Создаются в больших парках, по опушкам рощ и куртин.</a:t>
            </a:r>
            <a:endParaRPr lang="ru-RU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i_0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3960440" cy="3191997"/>
          </a:xfrm>
          <a:prstGeom prst="rect">
            <a:avLst/>
          </a:prstGeom>
          <a:noFill/>
        </p:spPr>
      </p:pic>
      <p:pic>
        <p:nvPicPr>
          <p:cNvPr id="1028" name="Picture 4" descr="C:\Users\User\Desktop\Новая папка\30360060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3356992"/>
            <a:ext cx="4563031" cy="3286150"/>
          </a:xfrm>
          <a:prstGeom prst="rect">
            <a:avLst/>
          </a:prstGeom>
          <a:noFill/>
        </p:spPr>
      </p:pic>
      <p:pic>
        <p:nvPicPr>
          <p:cNvPr id="1029" name="Picture 5" descr="C:\Users\User\Desktop\Новая папка\21-1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836712"/>
            <a:ext cx="4452748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3960440"/>
          </a:xfrm>
        </p:spPr>
        <p:txBody>
          <a:bodyPr/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Группы </a:t>
            </a:r>
            <a:r>
              <a:rPr lang="ru-RU" dirty="0" smtClean="0">
                <a:latin typeface="Segoe Print" pitchFamily="2" charset="0"/>
              </a:rPr>
              <a:t> -</a:t>
            </a:r>
            <a:r>
              <a:rPr lang="ru-RU" dirty="0"/>
              <a:t> это посадки из растений 3-5 видов в небольшом количестве. Может быть чистой группой – растения одного вида, смешанная – </a:t>
            </a:r>
            <a:r>
              <a:rPr lang="ru-RU" dirty="0" smtClean="0"/>
              <a:t>растения </a:t>
            </a:r>
            <a:r>
              <a:rPr lang="ru-RU" dirty="0"/>
              <a:t>разных видов.  цветочных культур. Во время цветения они создают красочные пятна</a:t>
            </a: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esktop\Новая папка\898_large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904" y="3068960"/>
            <a:ext cx="5037940" cy="3508425"/>
          </a:xfrm>
          <a:prstGeom prst="rect">
            <a:avLst/>
          </a:prstGeom>
          <a:noFill/>
        </p:spPr>
      </p:pic>
      <p:pic>
        <p:nvPicPr>
          <p:cNvPr id="3074" name="Picture 2" descr="C:\Users\User\Desktop\Новая папка\b_46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927982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Бордюр</a:t>
            </a:r>
            <a:r>
              <a:rPr lang="ru-RU" dirty="0" smtClean="0">
                <a:latin typeface="Segoe Print" pitchFamily="2" charset="0"/>
              </a:rPr>
              <a:t> -</a:t>
            </a:r>
            <a:r>
              <a:rPr lang="ru-RU" dirty="0"/>
              <a:t> (пер. с фр. — окаймление) — это узкие полосы из </a:t>
            </a:r>
            <a:r>
              <a:rPr lang="ru-RU" dirty="0" smtClean="0"/>
              <a:t>цветов</a:t>
            </a:r>
            <a:r>
              <a:rPr lang="ru-RU" dirty="0"/>
              <a:t>, окаймляющие дорожки, группы, рабатки и т.д. Бордюры, как правило, служат ограничением или переходом от </a:t>
            </a:r>
            <a:r>
              <a:rPr lang="ru-RU" dirty="0" smtClean="0"/>
              <a:t>вертикальных </a:t>
            </a:r>
            <a:r>
              <a:rPr lang="ru-RU" dirty="0"/>
              <a:t>элементов композиции к горизонтальным, подчеркивают </a:t>
            </a:r>
            <a:r>
              <a:rPr lang="ru-RU" dirty="0" smtClean="0"/>
              <a:t>планировку</a:t>
            </a:r>
            <a:r>
              <a:rPr lang="ru-RU" dirty="0"/>
              <a:t>. Ширина бордюра составляет 30—50 см. Для этого вида цветочного оформления подбираются низкорослые, компактные виды цветочных культур, высотой около 10—30 см </a:t>
            </a:r>
            <a:r>
              <a:rPr lang="ru-RU" dirty="0" smtClean="0"/>
              <a:t>.</a:t>
            </a: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Desktop\Новая папка\0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1196752"/>
            <a:ext cx="4358613" cy="3268960"/>
          </a:xfrm>
          <a:prstGeom prst="rect">
            <a:avLst/>
          </a:prstGeom>
          <a:noFill/>
        </p:spPr>
      </p:pic>
      <p:pic>
        <p:nvPicPr>
          <p:cNvPr id="4101" name="Picture 5" descr="C:\Users\User\Desktop\Новая папка\рабатк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752" y="3140968"/>
            <a:ext cx="4104456" cy="3452955"/>
          </a:xfrm>
          <a:prstGeom prst="rect">
            <a:avLst/>
          </a:prstGeom>
          <a:noFill/>
        </p:spPr>
      </p:pic>
      <p:pic>
        <p:nvPicPr>
          <p:cNvPr id="4100" name="Picture 4" descr="C:\Users\User\Desktop\Новая папка\3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32656"/>
            <a:ext cx="3888433" cy="2921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Солитеры</a:t>
            </a:r>
            <a:r>
              <a:rPr lang="ru-RU" dirty="0" smtClean="0">
                <a:latin typeface="Segoe Print" pitchFamily="2" charset="0"/>
              </a:rPr>
              <a:t> - </a:t>
            </a:r>
            <a:r>
              <a:rPr lang="ru-RU" dirty="0"/>
              <a:t>в переводе с французского означает «одинокий», так называют крупный бриллиант, вставленный в ювелирное </a:t>
            </a:r>
            <a:r>
              <a:rPr lang="ru-RU" dirty="0" smtClean="0"/>
              <a:t>изделие </a:t>
            </a:r>
            <a:r>
              <a:rPr lang="ru-RU" dirty="0"/>
              <a:t>без других камней. Такую же роль играет в саду отдельно посаженное, наиболее привлекательное или редкое растение. Как правило, в качестве солитера высаживают отдельные цветочные растения, отличающиеся стабильностью декоративности, </a:t>
            </a:r>
            <a:r>
              <a:rPr lang="ru-RU" dirty="0" smtClean="0"/>
              <a:t>наличием </a:t>
            </a:r>
            <a:r>
              <a:rPr lang="ru-RU" dirty="0"/>
              <a:t>интересных, необычных по форме или </a:t>
            </a:r>
            <a:r>
              <a:rPr lang="ru-RU" dirty="0" smtClean="0"/>
              <a:t>окраске </a:t>
            </a:r>
            <a:r>
              <a:rPr lang="ru-RU" dirty="0"/>
              <a:t>листьев, </a:t>
            </a:r>
            <a:r>
              <a:rPr lang="ru-RU" dirty="0" smtClean="0"/>
              <a:t>крупных </a:t>
            </a:r>
            <a:r>
              <a:rPr lang="ru-RU" dirty="0"/>
              <a:t>цветков или </a:t>
            </a:r>
            <a:r>
              <a:rPr lang="ru-RU" dirty="0" smtClean="0"/>
              <a:t>соцветий.</a:t>
            </a:r>
            <a:endParaRPr lang="ru-RU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Новая папка\a983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320480" cy="3744416"/>
          </a:xfrm>
          <a:prstGeom prst="rect">
            <a:avLst/>
          </a:prstGeom>
          <a:noFill/>
        </p:spPr>
      </p:pic>
      <p:pic>
        <p:nvPicPr>
          <p:cNvPr id="5123" name="Picture 3" descr="C:\Users\User\Desktop\Новая папка\клумб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3356992"/>
            <a:ext cx="4873154" cy="3248769"/>
          </a:xfrm>
          <a:prstGeom prst="rect">
            <a:avLst/>
          </a:prstGeom>
          <a:noFill/>
        </p:spPr>
      </p:pic>
      <p:pic>
        <p:nvPicPr>
          <p:cNvPr id="5124" name="Picture 4" descr="C:\Users\User\Desktop\Новая папка\safhd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836712"/>
            <a:ext cx="4067175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Клумбы</a:t>
            </a:r>
            <a:r>
              <a:rPr lang="ru-RU" dirty="0" smtClean="0">
                <a:latin typeface="Segoe Print" pitchFamily="2" charset="0"/>
              </a:rPr>
              <a:t> - </a:t>
            </a:r>
            <a:r>
              <a:rPr lang="ru-RU" dirty="0" smtClean="0"/>
              <a:t>это </a:t>
            </a:r>
            <a:r>
              <a:rPr lang="ru-RU" dirty="0"/>
              <a:t>цветник правильной геометрической формы в виде круга, овала, квадрата, треугольника и т.д. Как правило, в клумбы высаживаются однолетние и двулетние растения. </a:t>
            </a:r>
            <a:r>
              <a:rPr lang="ru-RU" dirty="0" smtClean="0"/>
              <a:t>Размещение </a:t>
            </a:r>
            <a:r>
              <a:rPr lang="ru-RU" dirty="0"/>
              <a:t>цветочных растений может быть с рисунком и без него. В оформлении клумб используют не только красивоцветущие, но и лиственно-декоративные и оранжерейные </a:t>
            </a:r>
            <a:r>
              <a:rPr lang="ru-RU" dirty="0" smtClean="0"/>
              <a:t>растения.</a:t>
            </a:r>
          </a:p>
          <a:p>
            <a:pPr>
              <a:buNone/>
            </a:pP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Новая папка\klumba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332656"/>
            <a:ext cx="3624064" cy="2736304"/>
          </a:xfrm>
          <a:prstGeom prst="rect">
            <a:avLst/>
          </a:prstGeom>
          <a:noFill/>
        </p:spPr>
      </p:pic>
      <p:pic>
        <p:nvPicPr>
          <p:cNvPr id="6147" name="Picture 3" descr="C:\Users\User\Desktop\Новая папка\воронцовский п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4428750" cy="3356992"/>
          </a:xfrm>
          <a:prstGeom prst="rect">
            <a:avLst/>
          </a:prstGeom>
          <a:noFill/>
        </p:spPr>
      </p:pic>
      <p:pic>
        <p:nvPicPr>
          <p:cNvPr id="6148" name="Picture 4" descr="C:\Users\User\Desktop\Новая папка\cvet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212976"/>
            <a:ext cx="4493121" cy="3278445"/>
          </a:xfrm>
          <a:prstGeom prst="rect">
            <a:avLst/>
          </a:prstGeom>
          <a:noFill/>
        </p:spPr>
      </p:pic>
      <p:pic>
        <p:nvPicPr>
          <p:cNvPr id="6149" name="Picture 5" descr="C:\Users\User\Desktop\Новая папка\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3717032"/>
            <a:ext cx="3744416" cy="2852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Арабеска</a:t>
            </a:r>
            <a:r>
              <a:rPr lang="ru-RU" dirty="0" smtClean="0">
                <a:latin typeface="Segoe Print" pitchFamily="2" charset="0"/>
              </a:rPr>
              <a:t> - </a:t>
            </a:r>
            <a:r>
              <a:rPr lang="ru-RU" dirty="0" smtClean="0"/>
              <a:t>это </a:t>
            </a:r>
            <a:r>
              <a:rPr lang="ru-RU" dirty="0"/>
              <a:t>старинный элемент цветочного оформления, использующийся как самостоятельно, так и в виде элементов клумбы. Арабеска представляет собой большой цветник круглой или овальной формы с оригинальным рисунком. Как правило, в цветниках этого вида многократно повторяется сложенный из однолетних цветов и ковровых растений восточный орнамент в насыщенных тонах. Сейчас этот вид цветочного оформления вновь входит в моду. Часто арабески имеют вид гирлянд, завитков, цветочных часов и др.</a:t>
            </a: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Новая папка\clok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7918" y="2852936"/>
            <a:ext cx="4896544" cy="3672408"/>
          </a:xfrm>
          <a:prstGeom prst="rect">
            <a:avLst/>
          </a:prstGeom>
          <a:noFill/>
        </p:spPr>
      </p:pic>
      <p:pic>
        <p:nvPicPr>
          <p:cNvPr id="7171" name="Picture 3" descr="C:\Users\User\Desktop\Новая папка\images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283" y="764704"/>
            <a:ext cx="4229913" cy="3168352"/>
          </a:xfrm>
          <a:prstGeom prst="rect">
            <a:avLst/>
          </a:prstGeom>
          <a:noFill/>
        </p:spPr>
      </p:pic>
      <p:pic>
        <p:nvPicPr>
          <p:cNvPr id="7172" name="Picture 4" descr="C:\Users\User\Desktop\Новая папка\images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04664"/>
            <a:ext cx="3816424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3500" b="1" u="sng" dirty="0" smtClean="0">
                <a:latin typeface="Segoe Print" pitchFamily="2" charset="0"/>
              </a:rPr>
              <a:t>Партер</a:t>
            </a:r>
            <a:r>
              <a:rPr lang="ru-RU" sz="3500" dirty="0" smtClean="0">
                <a:latin typeface="Segoe Print" pitchFamily="2" charset="0"/>
              </a:rPr>
              <a:t> – </a:t>
            </a:r>
            <a:r>
              <a:rPr lang="ru-RU" sz="3500" dirty="0" smtClean="0">
                <a:latin typeface="+mj-lt"/>
              </a:rPr>
              <a:t>это один из</a:t>
            </a:r>
            <a:r>
              <a:rPr lang="ru-RU" sz="3500" dirty="0" smtClean="0"/>
              <a:t> </a:t>
            </a:r>
            <a:r>
              <a:rPr lang="ru-RU" sz="3500" dirty="0"/>
              <a:t>самых старинных видов цветочного </a:t>
            </a:r>
            <a:r>
              <a:rPr lang="ru-RU" sz="3500" dirty="0" smtClean="0"/>
              <a:t>оформления</a:t>
            </a:r>
            <a:r>
              <a:rPr lang="ru-RU" sz="3500" dirty="0"/>
              <a:t>. </a:t>
            </a:r>
            <a:r>
              <a:rPr lang="ru-RU" sz="3500" dirty="0" smtClean="0"/>
              <a:t>Это геометрически </a:t>
            </a:r>
            <a:r>
              <a:rPr lang="ru-RU" sz="3500" dirty="0"/>
              <a:t>построенная композиция из низких, чаще всего </a:t>
            </a:r>
            <a:r>
              <a:rPr lang="ru-RU" sz="3500" dirty="0" smtClean="0"/>
              <a:t>ковровых</a:t>
            </a:r>
            <a:r>
              <a:rPr lang="ru-RU" sz="3500" dirty="0"/>
              <a:t>, растений. Из растений составляется сложный рисунок в виде орнамента на фоне инертного материала (песка, битого стекла, толченого угля и т.д</a:t>
            </a:r>
            <a:r>
              <a:rPr lang="ru-RU" sz="3500" dirty="0" smtClean="0"/>
              <a:t>.). В </a:t>
            </a:r>
            <a:r>
              <a:rPr lang="ru-RU" sz="3500" dirty="0"/>
              <a:t>настоящее время партеры располагаются перед </a:t>
            </a:r>
            <a:r>
              <a:rPr lang="ru-RU" sz="3500" dirty="0" smtClean="0"/>
              <a:t>общественными </a:t>
            </a:r>
            <a:r>
              <a:rPr lang="ru-RU" sz="3500" dirty="0"/>
              <a:t>и административными зданиями. Особенностью этого вида цветочного оформления является целостное восприятие из окон здания или более высоко расположенной террасы. Рисунок партера не воспринимается с близкого расстояния.</a:t>
            </a:r>
          </a:p>
          <a:p>
            <a:pPr>
              <a:buNone/>
            </a:pP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Новая папка\DsYiiYB644k6GDz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2664296" cy="2376264"/>
          </a:xfrm>
          <a:prstGeom prst="rect">
            <a:avLst/>
          </a:prstGeom>
          <a:noFill/>
        </p:spPr>
      </p:pic>
      <p:pic>
        <p:nvPicPr>
          <p:cNvPr id="8195" name="Picture 3" descr="C:\Users\User\Desktop\Новая папка\parter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068960"/>
            <a:ext cx="5472608" cy="3534426"/>
          </a:xfrm>
          <a:prstGeom prst="rect">
            <a:avLst/>
          </a:prstGeom>
          <a:noFill/>
        </p:spPr>
      </p:pic>
      <p:pic>
        <p:nvPicPr>
          <p:cNvPr id="8196" name="Picture 4" descr="C:\Users\User\Desktop\Новая папка\30360020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4572" y="260648"/>
            <a:ext cx="5276101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u="sng" dirty="0">
                <a:latin typeface="Segoe Print" pitchFamily="2" charset="0"/>
              </a:rPr>
              <a:t>Рабатка</a:t>
            </a:r>
            <a:r>
              <a:rPr lang="ru-RU" dirty="0"/>
              <a:t> (пер. с нем. — грядка) — это цветник в виде </a:t>
            </a:r>
            <a:r>
              <a:rPr lang="ru-RU" dirty="0" smtClean="0"/>
              <a:t>прямоугольной </a:t>
            </a:r>
            <a:r>
              <a:rPr lang="ru-RU" dirty="0"/>
              <a:t>полоски шириной 50—300 см. </a:t>
            </a:r>
            <a:r>
              <a:rPr lang="ru-RU" dirty="0" smtClean="0"/>
              <a:t>Чаще </a:t>
            </a:r>
            <a:r>
              <a:rPr lang="ru-RU" dirty="0"/>
              <a:t>всего рабатка располагается вдоль дорожек, оград, границ площадок отдыха, оформляет вход в здание. Обычно рабатки состоят из растений нескольких видов, из которых создают простой или сложный рисунок. По расположению растений рабатки могут быть одно­сторонними (высокие растения располагаются на заднем плане, низкие — на переднем) или двухсторонними (высокие растения располагаются в центре, а низкие — по краям). Рабатки </a:t>
            </a:r>
            <a:r>
              <a:rPr lang="ru-RU" dirty="0" smtClean="0"/>
              <a:t>размещаются </a:t>
            </a:r>
            <a:r>
              <a:rPr lang="ru-RU" dirty="0"/>
              <a:t>с одной или с двух сторон от дорожки. В оформлении </a:t>
            </a:r>
            <a:r>
              <a:rPr lang="ru-RU" dirty="0" smtClean="0"/>
              <a:t>рабаток </a:t>
            </a:r>
            <a:r>
              <a:rPr lang="ru-RU" dirty="0"/>
              <a:t>чаще всего используют однолетние и двулетние культуры, а в качестве акцентов размещают многолетники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User\Desktop\Новая папка\182086b16304de6df8fc5e5338d44e71_133705795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3995936" cy="2165251"/>
          </a:xfrm>
          <a:prstGeom prst="rect">
            <a:avLst/>
          </a:prstGeom>
          <a:noFill/>
        </p:spPr>
      </p:pic>
      <p:pic>
        <p:nvPicPr>
          <p:cNvPr id="9218" name="Picture 2" descr="C:\Users\User\Desktop\Новая папка\481179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5184576" cy="3937006"/>
          </a:xfrm>
          <a:prstGeom prst="rect">
            <a:avLst/>
          </a:prstGeom>
          <a:noFill/>
        </p:spPr>
      </p:pic>
      <p:pic>
        <p:nvPicPr>
          <p:cNvPr id="9221" name="Picture 5" descr="C:\Users\User\Desktop\Новая папка\mixborder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2204864"/>
            <a:ext cx="4536504" cy="38530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u="sng" dirty="0" err="1" smtClean="0">
                <a:latin typeface="Segoe Print" pitchFamily="2" charset="0"/>
              </a:rPr>
              <a:t>Рокарий</a:t>
            </a:r>
            <a:r>
              <a:rPr lang="ru-RU" u="sng" dirty="0" smtClean="0">
                <a:latin typeface="Segoe Print" pitchFamily="2" charset="0"/>
              </a:rPr>
              <a:t> </a:t>
            </a:r>
            <a:r>
              <a:rPr lang="ru-RU" dirty="0" smtClean="0"/>
              <a:t>(</a:t>
            </a:r>
            <a:r>
              <a:rPr lang="ru-RU" dirty="0"/>
              <a:t>от англ. </a:t>
            </a:r>
            <a:r>
              <a:rPr lang="ru-RU" dirty="0" err="1"/>
              <a:t>rock</a:t>
            </a:r>
            <a:r>
              <a:rPr lang="ru-RU" dirty="0"/>
              <a:t> — скала) — это вид цветочного </a:t>
            </a:r>
            <a:r>
              <a:rPr lang="ru-RU" dirty="0" smtClean="0"/>
              <a:t>оформления </a:t>
            </a:r>
            <a:r>
              <a:rPr lang="ru-RU" dirty="0"/>
              <a:t>с использованием камня и различных цветочных растений (преимущественно почвопокровных). Часто используемый </a:t>
            </a:r>
            <a:r>
              <a:rPr lang="ru-RU" dirty="0" smtClean="0"/>
              <a:t>термин </a:t>
            </a:r>
            <a:r>
              <a:rPr lang="ru-RU" dirty="0"/>
              <a:t>«альпинарий» не совсем точен, так как при его создании используют в основном флору альпийских и субальпийских климатических зон, что возможно, как правило, в условиях </a:t>
            </a:r>
            <a:r>
              <a:rPr lang="ru-RU" dirty="0" smtClean="0"/>
              <a:t>ботанических </a:t>
            </a:r>
            <a:r>
              <a:rPr lang="ru-RU" dirty="0"/>
              <a:t>садов. Оптимально расположение </a:t>
            </a:r>
            <a:r>
              <a:rPr lang="ru-RU" dirty="0" err="1"/>
              <a:t>рокария</a:t>
            </a:r>
            <a:r>
              <a:rPr lang="ru-RU" dirty="0"/>
              <a:t> на существу­ющем возвышении, но можно и искусственно создать горный ландшафт. В оформлении </a:t>
            </a:r>
            <a:r>
              <a:rPr lang="ru-RU" dirty="0" err="1"/>
              <a:t>рокария</a:t>
            </a:r>
            <a:r>
              <a:rPr lang="ru-RU" dirty="0"/>
              <a:t> используют низкорослые и </a:t>
            </a:r>
            <a:r>
              <a:rPr lang="ru-RU" dirty="0" smtClean="0"/>
              <a:t>стелющиеся </a:t>
            </a:r>
            <a:r>
              <a:rPr lang="ru-RU" dirty="0"/>
              <a:t>формы красивоцветущих и хвойных кустарников, </a:t>
            </a:r>
            <a:r>
              <a:rPr lang="ru-RU" dirty="0" smtClean="0"/>
              <a:t>низкорослые </a:t>
            </a:r>
            <a:r>
              <a:rPr lang="ru-RU" dirty="0"/>
              <a:t>корневищные многолетники, луковичные и </a:t>
            </a:r>
            <a:r>
              <a:rPr lang="ru-RU" dirty="0" err="1" smtClean="0"/>
              <a:t>мелколуковичные</a:t>
            </a:r>
            <a:r>
              <a:rPr lang="ru-RU" dirty="0" smtClean="0"/>
              <a:t> </a:t>
            </a:r>
            <a:r>
              <a:rPr lang="ru-RU" dirty="0"/>
              <a:t>культуры, почвопокровные многолетники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Новая папка\kak-sdelat-alpijskuju-gorku-svoimi-rukam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4399727" cy="3273227"/>
          </a:xfrm>
          <a:prstGeom prst="rect">
            <a:avLst/>
          </a:prstGeom>
          <a:noFill/>
        </p:spPr>
      </p:pic>
      <p:pic>
        <p:nvPicPr>
          <p:cNvPr id="10243" name="Picture 3" descr="C:\Users\User\Desktop\Новая папка\images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573016"/>
            <a:ext cx="3509324" cy="2199506"/>
          </a:xfrm>
          <a:prstGeom prst="rect">
            <a:avLst/>
          </a:prstGeom>
          <a:noFill/>
        </p:spPr>
      </p:pic>
      <p:pic>
        <p:nvPicPr>
          <p:cNvPr id="10244" name="Picture 4" descr="C:\Users\User\Desktop\Новая папка\alpiskie_gor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260648"/>
            <a:ext cx="576064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48072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u="sng" dirty="0">
                <a:latin typeface="Segoe Print" pitchFamily="2" charset="0"/>
              </a:rPr>
              <a:t>Миксбордер </a:t>
            </a:r>
            <a:r>
              <a:rPr lang="ru-RU" dirty="0" smtClean="0"/>
              <a:t>(</a:t>
            </a:r>
            <a:r>
              <a:rPr lang="ru-RU" dirty="0"/>
              <a:t>в пер. с фр. — смешанный бордюр) — это один из самых распространенных видов цветочного оформления, широко применяемый не только в городе, но и на приусадебных участках. Миксбордер представляет собой широкий бордюр (до 250—300 см), состоящий не только из однолетних, двулетних и многолетних растений, но также дополненный красивоцветущими и </a:t>
            </a:r>
            <a:r>
              <a:rPr lang="ru-RU" dirty="0" smtClean="0"/>
              <a:t>лиственно-декоративными </a:t>
            </a:r>
            <a:r>
              <a:rPr lang="ru-RU" dirty="0"/>
              <a:t>кустарниками. Растения в миксбордере должны быть подобраны по высоте, срокам цве­тения, совместимости по экологическим факторам, скорости </a:t>
            </a:r>
            <a:r>
              <a:rPr lang="ru-RU" dirty="0" smtClean="0"/>
              <a:t>разрастания </a:t>
            </a:r>
            <a:r>
              <a:rPr lang="ru-RU" dirty="0"/>
              <a:t>культур. Кроме этого, учитываются колористические характеристики цветочных </a:t>
            </a:r>
            <a:r>
              <a:rPr lang="ru-RU" dirty="0" smtClean="0"/>
              <a:t>культур. Растения</a:t>
            </a:r>
            <a:r>
              <a:rPr lang="ru-RU" dirty="0"/>
              <a:t>, как правило, размещают по принципу гармонии </a:t>
            </a:r>
            <a:r>
              <a:rPr lang="ru-RU" dirty="0" smtClean="0"/>
              <a:t>контраста</a:t>
            </a:r>
            <a:r>
              <a:rPr lang="ru-RU" dirty="0"/>
              <a:t>, используя различную форму листовых пластинок, соцветий и габитуса.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Users\User\Desktop\Новая папка\s18797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392488" cy="3294366"/>
          </a:xfrm>
          <a:prstGeom prst="rect">
            <a:avLst/>
          </a:prstGeom>
          <a:noFill/>
        </p:spPr>
      </p:pic>
      <p:pic>
        <p:nvPicPr>
          <p:cNvPr id="11266" name="Picture 2" descr="C:\Users\User\Desktop\Новая папка\621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960" y="2924944"/>
            <a:ext cx="4752528" cy="3646314"/>
          </a:xfrm>
          <a:prstGeom prst="rect">
            <a:avLst/>
          </a:prstGeom>
          <a:noFill/>
        </p:spPr>
      </p:pic>
      <p:pic>
        <p:nvPicPr>
          <p:cNvPr id="11270" name="Picture 6" descr="C:\Users\User\Desktop\Новая папка\kustarnikovyj-miksborder-kakie-vidy_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404664"/>
            <a:ext cx="3456384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363272" cy="63367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Модульный цветник</a:t>
            </a:r>
            <a:r>
              <a:rPr lang="ru-RU" dirty="0" smtClean="0">
                <a:latin typeface="Segoe Print" pitchFamily="2" charset="0"/>
              </a:rPr>
              <a:t> -</a:t>
            </a:r>
            <a:r>
              <a:rPr lang="ru-RU" sz="3000" dirty="0" smtClean="0">
                <a:latin typeface="Segoe Print" pitchFamily="2" charset="0"/>
              </a:rPr>
              <a:t> </a:t>
            </a:r>
            <a:r>
              <a:rPr lang="ru-RU" sz="3000" dirty="0"/>
              <a:t>представляет собой цветник, в котором многократно повторяется элемент определенного размера – модуль</a:t>
            </a:r>
            <a:r>
              <a:rPr lang="ru-RU" sz="3000" dirty="0" smtClean="0"/>
              <a:t>. </a:t>
            </a:r>
            <a:r>
              <a:rPr lang="ru-RU" sz="2800" dirty="0"/>
              <a:t>Площадь цветника разбивается на модульную сетку, в основе которой лежит какая-либо геометрическая </a:t>
            </a:r>
            <a:r>
              <a:rPr lang="ru-RU" sz="2800" dirty="0" smtClean="0"/>
              <a:t>фигура. </a:t>
            </a:r>
            <a:r>
              <a:rPr lang="ru-RU" sz="2800" dirty="0"/>
              <a:t>Внутри модулей высаживают цветы, а между элементами цветника укладывают декоративную плитку, гальку, гравий, кирпичи и другие отделочные материалы либо сеют газонную траву. В модульном цветнике высаживают низкорослые и </a:t>
            </a:r>
            <a:r>
              <a:rPr lang="ru-RU" sz="2800" dirty="0" err="1"/>
              <a:t>среднерослые</a:t>
            </a:r>
            <a:r>
              <a:rPr lang="ru-RU" sz="2800" dirty="0"/>
              <a:t> летние и двулетние культуры, а также декоративно-лиственные многолетники. Иногда выбирают один тип растения, но чаще всего их комбинируют. </a:t>
            </a:r>
            <a:endParaRPr lang="ru-RU" sz="3000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User\Desktop\Новая папка\1309281528_modulnyj-cvetn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4076700" cy="6264696"/>
          </a:xfrm>
          <a:prstGeom prst="rect">
            <a:avLst/>
          </a:prstGeom>
          <a:noFill/>
        </p:spPr>
      </p:pic>
      <p:pic>
        <p:nvPicPr>
          <p:cNvPr id="12290" name="Picture 2" descr="C:\Users\User\Desktop\Новая папка\1267246001_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04664"/>
            <a:ext cx="4464496" cy="2376264"/>
          </a:xfrm>
          <a:prstGeom prst="rect">
            <a:avLst/>
          </a:prstGeom>
          <a:noFill/>
        </p:spPr>
      </p:pic>
      <p:pic>
        <p:nvPicPr>
          <p:cNvPr id="12292" name="Picture 4" descr="C:\Users\User\Desktop\Новая папка\3b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3284984"/>
            <a:ext cx="4305722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164038"/>
            <a:ext cx="8358246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76" lvl="0" indent="-265176">
              <a:lnSpc>
                <a:spcPct val="80000"/>
              </a:lnSpc>
              <a:buSzPts val="2072"/>
            </a:pPr>
            <a:r>
              <a:rPr lang="ru-RU" dirty="0" smtClean="0"/>
              <a:t>И тогда получится красивая ландшафтная картина, которая позволит окунуться в особую атмосферу.</a:t>
            </a:r>
          </a:p>
          <a:p>
            <a:pPr marL="265176" lvl="0" indent="-265176">
              <a:lnSpc>
                <a:spcPct val="80000"/>
              </a:lnSpc>
              <a:buSzPts val="2072"/>
            </a:pPr>
            <a:endParaRPr lang="ru-RU" dirty="0" smtClean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r>
              <a:rPr lang="ru-RU" dirty="0" smtClean="0"/>
              <a:t>Список используемых источников:</a:t>
            </a:r>
            <a:endParaRPr lang="ru-RU" dirty="0" smtClean="0">
              <a:hlinkClick r:id="rId2"/>
            </a:endParaRPr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r>
              <a:rPr lang="en-US" dirty="0" smtClean="0">
                <a:hlinkClick r:id="rId2"/>
              </a:rPr>
              <a:t>https</a:t>
            </a:r>
            <a:r>
              <a:rPr lang="en-US" dirty="0" smtClean="0">
                <a:hlinkClick r:id="rId2"/>
              </a:rPr>
              <a:t>://infourok.ru/prezentaciya-po-sadovoparkovomu-i-landshaftnomu-stroitelstvu-na-temu-iskusstvennoe-osveschenie-obektov-sadovoparkovogo-stroitels-1693324.html</a:t>
            </a:r>
            <a:endParaRPr lang="ru-RU" dirty="0" smtClean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r>
              <a:rPr lang="en-US" dirty="0" smtClean="0">
                <a:hlinkClick r:id="rId3"/>
              </a:rPr>
              <a:t>https://thepresentation.ru/mhk/dekorativnoe-osveshchenie-zagorodnogo-doma-1</a:t>
            </a:r>
            <a:endParaRPr lang="ru-RU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474</Words>
  <Application>Microsoft Office PowerPoint</Application>
  <PresentationFormat>Экран (4:3)</PresentationFormat>
  <Paragraphs>23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Цветочное оформление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цветочного оформления</dc:title>
  <dc:creator>User</dc:creator>
  <cp:lastModifiedBy>Shafikova_GA</cp:lastModifiedBy>
  <cp:revision>40</cp:revision>
  <dcterms:created xsi:type="dcterms:W3CDTF">2014-02-08T12:35:20Z</dcterms:created>
  <dcterms:modified xsi:type="dcterms:W3CDTF">2025-05-26T06:32:32Z</dcterms:modified>
</cp:coreProperties>
</file>