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56" r:id="rId3"/>
    <p:sldId id="261" r:id="rId4"/>
    <p:sldId id="260" r:id="rId5"/>
    <p:sldId id="263" r:id="rId6"/>
    <p:sldId id="265" r:id="rId7"/>
    <p:sldId id="266" r:id="rId8"/>
    <p:sldId id="264" r:id="rId9"/>
    <p:sldId id="270" r:id="rId10"/>
    <p:sldId id="268" r:id="rId11"/>
    <p:sldId id="27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6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042E5-93F7-4DF4-8638-87C8E73EDB12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3DD0A9-BAAE-4286-9EE4-27587D668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77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3DD0A9-BAAE-4286-9EE4-27587D668BC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0980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y-kamensk.ru/history/368-iz-kamenska-k-zvezdam.html" TargetMode="External"/><Relationship Id="rId2" Type="http://schemas.openxmlformats.org/officeDocument/2006/relationships/hyperlink" Target="https://vologda.mk.ru/articles/2017/04/12/pavel-belyaev-pervyy-i-edinstvennyy-kosmonavt-vologodskoy-zemli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24smi.org/celebrity/4817-pavel-beliaev.html" TargetMode="External"/><Relationship Id="rId4" Type="http://schemas.openxmlformats.org/officeDocument/2006/relationships/hyperlink" Target="https://polit.ru/news/2018/06/26/m_belyaev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0" t="18464" r="4781" b="20905"/>
          <a:stretch/>
        </p:blipFill>
        <p:spPr bwMode="auto">
          <a:xfrm>
            <a:off x="611560" y="1340768"/>
            <a:ext cx="7661711" cy="1994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0" t="23823" r="7544" b="32928"/>
          <a:stretch/>
        </p:blipFill>
        <p:spPr bwMode="auto">
          <a:xfrm>
            <a:off x="80432" y="2996952"/>
            <a:ext cx="8966641" cy="1763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691941" y="5229200"/>
            <a:ext cx="3347864" cy="1436675"/>
          </a:xfrm>
          <a:prstGeom prst="rect">
            <a:avLst/>
          </a:prstGeom>
          <a:solidFill>
            <a:srgbClr val="0066FF">
              <a:alpha val="33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r">
              <a:lnSpc>
                <a:spcPct val="80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chemeClr val="bg1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chemeClr val="bg1"/>
              </a:solidFill>
              <a:cs typeface="Times New Roman" pitchFamily="18" charset="0"/>
            </a:endParaRP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Преподаватель:</a:t>
            </a: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chemeClr val="bg1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chemeClr val="bg1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2" name="Picture 2" descr="C:\Users\Татьяна\Documents\ЦДБ\Клуб краеведов\Максунова\IMG-20250415-WA001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5" t="8210" r="15607" b="17278"/>
          <a:stretch/>
        </p:blipFill>
        <p:spPr bwMode="auto">
          <a:xfrm>
            <a:off x="395536" y="238124"/>
            <a:ext cx="1009650" cy="110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764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9" y="188640"/>
            <a:ext cx="4843162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04048" y="620688"/>
            <a:ext cx="38963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Павел Иванович Беляев</a:t>
            </a:r>
          </a:p>
          <a:p>
            <a:r>
              <a:rPr lang="ru-RU" b="1" dirty="0">
                <a:solidFill>
                  <a:schemeClr val="bg1"/>
                </a:solidFill>
              </a:rPr>
              <a:t> в гостях у </a:t>
            </a:r>
            <a:r>
              <a:rPr lang="ru-RU" b="1" dirty="0" err="1">
                <a:solidFill>
                  <a:schemeClr val="bg1"/>
                </a:solidFill>
              </a:rPr>
              <a:t>каменцев</a:t>
            </a:r>
            <a:endParaRPr lang="ru-RU" b="1" dirty="0">
              <a:solidFill>
                <a:schemeClr val="bg1"/>
              </a:solidFill>
            </a:endParaRPr>
          </a:p>
          <a:p>
            <a:endParaRPr lang="ru-RU" b="1" dirty="0" smtClean="0">
              <a:solidFill>
                <a:schemeClr val="bg1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Фото  (из личного архива Бурак Маргариты Михайловны)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092" y="2636912"/>
            <a:ext cx="5180133" cy="321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0450" y="4650285"/>
            <a:ext cx="37989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Однажды в разговорах с журналистами сестра Беляева Евгения Ивановна скажет: </a:t>
            </a:r>
          </a:p>
          <a:p>
            <a:r>
              <a:rPr lang="ru-RU" b="1" dirty="0">
                <a:solidFill>
                  <a:schemeClr val="bg1"/>
                </a:solidFill>
              </a:rPr>
              <a:t>«Кто в мальчишеские годы не мечтал о полетах в небо! Его мечта осуществилась!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69031"/>
            <a:ext cx="1011237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020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622081"/>
            <a:ext cx="3600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Павел Беляев — </a:t>
            </a:r>
            <a:r>
              <a:rPr lang="ru-RU" sz="2400" b="1" dirty="0" smtClean="0">
                <a:solidFill>
                  <a:schemeClr val="bg1"/>
                </a:solidFill>
              </a:rPr>
              <a:t>ученик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9 </a:t>
            </a:r>
            <a:r>
              <a:rPr lang="ru-RU" sz="2400" b="1" dirty="0">
                <a:solidFill>
                  <a:schemeClr val="bg1"/>
                </a:solidFill>
              </a:rPr>
              <a:t>класса.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76" y="116632"/>
            <a:ext cx="4037384" cy="5385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539605" y="4149080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Паша Беляев  </a:t>
            </a:r>
            <a:r>
              <a:rPr lang="ru-RU" b="1" dirty="0">
                <a:solidFill>
                  <a:schemeClr val="bg1"/>
                </a:solidFill>
              </a:rPr>
              <a:t>рос в большой семье. Его родители, Аграфена Михайловна и Иван </a:t>
            </a:r>
            <a:r>
              <a:rPr lang="ru-RU" b="1" dirty="0" err="1">
                <a:solidFill>
                  <a:schemeClr val="bg1"/>
                </a:solidFill>
              </a:rPr>
              <a:t>Парменович</a:t>
            </a:r>
            <a:r>
              <a:rPr lang="ru-RU" b="1" dirty="0">
                <a:solidFill>
                  <a:schemeClr val="bg1"/>
                </a:solidFill>
              </a:rPr>
              <a:t>, растили шестерых детей. Отец Беляева до революции батрачил, а после стал фельдшером. Аграфена Михайловна </a:t>
            </a:r>
            <a:r>
              <a:rPr lang="ru-RU" b="1" dirty="0" err="1">
                <a:solidFill>
                  <a:schemeClr val="bg1"/>
                </a:solidFill>
              </a:rPr>
              <a:t>домохозяйничала</a:t>
            </a:r>
            <a:r>
              <a:rPr lang="ru-RU" b="1" dirty="0">
                <a:solidFill>
                  <a:schemeClr val="bg1"/>
                </a:solidFill>
              </a:rPr>
              <a:t>. Когда Беляевы переехали в Каменск, Паша пошёл в 6 класс школы № 3 и проучился в ней до 1941 </a:t>
            </a:r>
            <a:r>
              <a:rPr lang="ru-RU" b="1" dirty="0" smtClean="0">
                <a:solidFill>
                  <a:schemeClr val="bg1"/>
                </a:solidFill>
              </a:rPr>
              <a:t>года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424" y="125016"/>
            <a:ext cx="1011237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2977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66" y="216449"/>
            <a:ext cx="8460190" cy="5300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6266" y="5517232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>
                <a:solidFill>
                  <a:schemeClr val="bg1"/>
                </a:solidFill>
              </a:rPr>
              <a:t>В школе уверяют, что именно в Каменске у Беляева появилась мечта полететь в космос. Любовь к звёздам ему привил учитель физики Винокуров Григорий Александрович. </a:t>
            </a:r>
          </a:p>
          <a:p>
            <a:pPr algn="r"/>
            <a:r>
              <a:rPr lang="ru-RU" b="1" dirty="0" smtClean="0">
                <a:solidFill>
                  <a:schemeClr val="bg1"/>
                </a:solidFill>
              </a:rPr>
              <a:t>Паве</a:t>
            </a:r>
            <a:r>
              <a:rPr lang="ru-RU" b="1" dirty="0" smtClean="0"/>
              <a:t>л </a:t>
            </a:r>
            <a:r>
              <a:rPr lang="ru-RU" b="1" dirty="0"/>
              <a:t>Беляев (второй слева) на уроке физики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559" y="116632"/>
            <a:ext cx="1011237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003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916320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17510" y="1196752"/>
            <a:ext cx="3875020" cy="1649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dirty="0">
                <a:solidFill>
                  <a:schemeClr val="bg1"/>
                </a:solidFill>
              </a:rPr>
              <a:t>В 1942 году, после окончания школы, поступил токарем в </a:t>
            </a:r>
            <a:r>
              <a:rPr lang="ru-RU" b="1" dirty="0" err="1">
                <a:solidFill>
                  <a:schemeClr val="bg1"/>
                </a:solidFill>
              </a:rPr>
              <a:t>новомеханический</a:t>
            </a:r>
            <a:r>
              <a:rPr lang="ru-RU" b="1" dirty="0">
                <a:solidFill>
                  <a:schemeClr val="bg1"/>
                </a:solidFill>
              </a:rPr>
              <a:t> цех завода №705 (так в годы Великой Отечественной войны назывался Синарский трубный завод), затем работал приемщиком готовой продукции.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040" y="3068960"/>
            <a:ext cx="5735255" cy="3680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34988" y="5301208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Павел Беляев со школьным другом во время визита в Каменск-Уральский в 1966 году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293" y="18256"/>
            <a:ext cx="1011237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407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141978" cy="506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5552072"/>
            <a:ext cx="84969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 1960 году Беляев принят в отряд космонавтов. Ему пришлось осваивать не только новое дело, но и проходить большой комплекс тренировок, а также парашютную подготовку. В отряде Павла Беляева избрали старостой. В течение двух лет он являлся парторгом отряда.</a:t>
            </a:r>
          </a:p>
          <a:p>
            <a:endParaRPr lang="ru-RU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116632"/>
            <a:ext cx="1011237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807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333" y="44624"/>
            <a:ext cx="6000667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3717032"/>
            <a:ext cx="24597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Павел Беляев и Алексей Леонов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05339" y="5013176"/>
            <a:ext cx="84969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18 марта 1965 года состоится исторический полет. Беляев будет командиром корабля-спутника «Восход-2», а летчику Алексею Леонову предстоит впервые выйти в открытый космос и научиться плавать в нем. В 11:34 Алексей Леонов вышел из нее в космическое пространство. Павел Беляев передал в эфире: «Внимание! Человек вышел в космическое пространство!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011237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722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9788"/>
            <a:ext cx="7317755" cy="568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5442" y="6056770"/>
            <a:ext cx="8964488" cy="762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dirty="0">
                <a:solidFill>
                  <a:schemeClr val="bg1"/>
                </a:solidFill>
              </a:rPr>
              <a:t>В 1966 году Павел Беляев приезжал в Каменск-Уральский. Он побывал на заводе в цехах В-1 и В-2, в ЦЗЛ, пообщался с трудовым коллективом. На встрече было принято решение зачислить космонавта Почетным рабочим </a:t>
            </a:r>
            <a:r>
              <a:rPr lang="ru-RU" b="1" dirty="0" err="1">
                <a:solidFill>
                  <a:schemeClr val="bg1"/>
                </a:solidFill>
              </a:rPr>
              <a:t>СинТЗ</a:t>
            </a:r>
            <a:r>
              <a:rPr lang="ru-RU" b="1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99788"/>
            <a:ext cx="1011237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634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8" t="4454" r="12197" b="3816"/>
          <a:stretch/>
        </p:blipFill>
        <p:spPr bwMode="auto">
          <a:xfrm>
            <a:off x="4932040" y="188639"/>
            <a:ext cx="3748495" cy="6496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5949" y="515719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Мемориальная доска П.И. Беляеву </a:t>
            </a:r>
            <a:r>
              <a:rPr lang="ru-RU" b="1" dirty="0" smtClean="0">
                <a:solidFill>
                  <a:schemeClr val="bg1"/>
                </a:solidFill>
              </a:rPr>
              <a:t> на стене школы №3. "Здесь </a:t>
            </a:r>
            <a:r>
              <a:rPr lang="ru-RU" b="1" dirty="0">
                <a:solidFill>
                  <a:schemeClr val="bg1"/>
                </a:solidFill>
              </a:rPr>
              <a:t>учился Герой Советского Союза летчик-космонавт полковник Беляев Павел Иванович"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44" t="38156" r="8021" b="11262"/>
          <a:stretch/>
        </p:blipFill>
        <p:spPr bwMode="auto">
          <a:xfrm>
            <a:off x="52788" y="1628800"/>
            <a:ext cx="4879252" cy="2383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33" y="188639"/>
            <a:ext cx="1011237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640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3263"/>
            <a:ext cx="4772521" cy="4772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5373216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На Луне </a:t>
            </a:r>
            <a:r>
              <a:rPr lang="ru-RU" b="1" dirty="0">
                <a:solidFill>
                  <a:schemeClr val="bg1"/>
                </a:solidFill>
              </a:rPr>
              <a:t>в августе 1971-го американец Дэвид Скотт, командир «Аполлона-15». Мемориал представляет собой выполненную из алюминия фигуру человека в скафандре, на табличке рядом с ним перечислены умершие к тому времени 14 космонавтов и астронавтов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813" y="116632"/>
            <a:ext cx="1011237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279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240" y="1700808"/>
            <a:ext cx="8496944" cy="3139321"/>
          </a:xfrm>
          <a:prstGeom prst="rect">
            <a:avLst/>
          </a:prstGeom>
          <a:solidFill>
            <a:schemeClr val="tx2">
              <a:lumMod val="20000"/>
              <a:lumOff val="80000"/>
              <a:alpha val="35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/>
              <a:t>Источники:</a:t>
            </a:r>
            <a:endParaRPr lang="ru-RU" dirty="0" smtClean="0">
              <a:hlinkClick r:id="rId2"/>
            </a:endParaRPr>
          </a:p>
          <a:p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vologda.mk.ru/articles/2017/04/12/pavel-belyaev-pervyy-i-edinstvennyy-kosmonavt-vologodskoy-zemli.html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«Из Каменска к звездам» </a:t>
            </a: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history-kamensk.ru/history/368-iz-kamenska-k-zvezdam.html</a:t>
            </a:r>
            <a:endParaRPr lang="ru-RU" dirty="0" smtClean="0"/>
          </a:p>
          <a:p>
            <a:endParaRPr lang="ru-RU" smtClean="0"/>
          </a:p>
          <a:p>
            <a:r>
              <a:rPr lang="ru-RU" smtClean="0"/>
              <a:t>Мемория</a:t>
            </a:r>
            <a:r>
              <a:rPr lang="ru-RU" dirty="0"/>
              <a:t>. Павел Беляев // Сайт «</a:t>
            </a:r>
            <a:r>
              <a:rPr lang="ru-RU" dirty="0" err="1"/>
              <a:t>Полит.ру</a:t>
            </a:r>
            <a:r>
              <a:rPr lang="ru-RU" dirty="0"/>
              <a:t>» </a:t>
            </a:r>
            <a:endParaRPr lang="ru-RU" dirty="0" smtClean="0"/>
          </a:p>
          <a:p>
            <a:r>
              <a:rPr lang="ru-RU" dirty="0" smtClean="0"/>
              <a:t>(</a:t>
            </a:r>
            <a:r>
              <a:rPr lang="ru-RU" dirty="0" smtClean="0">
                <a:hlinkClick r:id="rId4"/>
              </a:rPr>
              <a:t>https</a:t>
            </a:r>
            <a:r>
              <a:rPr lang="ru-RU" dirty="0">
                <a:hlinkClick r:id="rId4"/>
              </a:rPr>
              <a:t>://polit.ru/news/2018/06/26/m_belyaev</a:t>
            </a:r>
            <a:r>
              <a:rPr lang="ru-RU" dirty="0" smtClean="0">
                <a:hlinkClick r:id="rId4"/>
              </a:rPr>
              <a:t>/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Павел Беляев </a:t>
            </a:r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24smi.org/celebrity/4817-pavel-beliaev.html</a:t>
            </a:r>
            <a:endParaRPr lang="ru-RU" dirty="0" smtClean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16632"/>
            <a:ext cx="1011237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51669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448</Words>
  <Application>Microsoft Office PowerPoint</Application>
  <PresentationFormat>Экран (4:3)</PresentationFormat>
  <Paragraphs>34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24</cp:revision>
  <dcterms:created xsi:type="dcterms:W3CDTF">2025-03-31T08:17:39Z</dcterms:created>
  <dcterms:modified xsi:type="dcterms:W3CDTF">2025-04-15T10:15:01Z</dcterms:modified>
</cp:coreProperties>
</file>