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5143500" type="screen16x9"/>
  <p:notesSz cx="6858000" cy="9144000"/>
  <p:embeddedFontLst>
    <p:embeddedFont>
      <p:font typeface="Nunito" charset="-52"/>
      <p:regular r:id="rId14"/>
      <p:bold r:id="rId15"/>
      <p:italic r:id="rId16"/>
      <p:boldItalic r:id="rId17"/>
    </p:embeddedFont>
    <p:embeddedFont>
      <p:font typeface="Calibri" pitchFamily="34" charset="0"/>
      <p:regular r:id="rId18"/>
      <p:bold r:id="rId19"/>
      <p:italic r:id="rId20"/>
      <p:boldItalic r:id="rId21"/>
    </p:embeddedFont>
    <p:embeddedFont>
      <p:font typeface="Lobster" charset="-52"/>
      <p:regular r:id="rId22"/>
    </p:embeddedFont>
    <p:embeddedFont>
      <p:font typeface="Oswald" charset="-52"/>
      <p:regular r:id="rId23"/>
      <p:bold r:id="rId24"/>
    </p:embeddedFont>
    <p:embeddedFont>
      <p:font typeface="Georgia" pitchFamily="18" charset="0"/>
      <p:regular r:id="rId25"/>
      <p:bold r:id="rId26"/>
      <p:italic r:id="rId27"/>
      <p:boldItalic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115" d="100"/>
          <a:sy n="115" d="100"/>
        </p:scale>
        <p:origin x="-678" y="-10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5.fntdata"/><Relationship Id="rId26" Type="http://schemas.openxmlformats.org/officeDocument/2006/relationships/font" Target="fonts/font13.fntdata"/><Relationship Id="rId3" Type="http://schemas.openxmlformats.org/officeDocument/2006/relationships/slide" Target="slides/slide2.xml"/><Relationship Id="rId21" Type="http://schemas.openxmlformats.org/officeDocument/2006/relationships/font" Target="fonts/font8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4.fntdata"/><Relationship Id="rId25" Type="http://schemas.openxmlformats.org/officeDocument/2006/relationships/font" Target="fonts/font12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11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font" Target="fonts/font10.fntdata"/><Relationship Id="rId28" Type="http://schemas.openxmlformats.org/officeDocument/2006/relationships/font" Target="fonts/font15.fntdata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font" Target="fonts/font9.fntdata"/><Relationship Id="rId27" Type="http://schemas.openxmlformats.org/officeDocument/2006/relationships/font" Target="fonts/font14.fntdata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33bb5940d41_0_1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33bb5940d41_0_1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g33bb5940d41_0_1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8" name="Google Shape;138;g33bb5940d41_0_1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33bb5940d41_0_1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33bb5940d41_0_1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3bb5940d41_0_1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2" name="Google Shape;152;g33bb5940d41_0_13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g33bb5940d41_0_1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8" name="Google Shape;158;g33bb5940d41_0_1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33bb5940d41_0_15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5" name="Google Shape;165;g33bb5940d41_0_15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g33bb5940d41_0_1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1" name="Google Shape;171;g33bb5940d41_0_1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3bb5940d41_0_1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9" name="Google Shape;179;g33bb5940d41_0_1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33bb5940d41_0_1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33bb5940d41_0_17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" name="Google Shape;12;p2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" name="Google Shape;13;p2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Google Shape;14;p2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15" name="Google Shape;15;p2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" name="Google Shape;18;p2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19" name="Google Shape;19;p2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" name="Google Shape;22;p2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23" name="Google Shape;23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" name="Google Shape;26;p2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27" name="Google Shape;27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" name="Google Shape;30;p2"/>
          <p:cNvGrpSpPr/>
          <p:nvPr/>
        </p:nvGrpSpPr>
        <p:grpSpPr>
          <a:xfrm>
            <a:off x="199149" y="4055652"/>
            <a:ext cx="2795414" cy="1083308"/>
            <a:chOff x="6917201" y="0"/>
            <a:chExt cx="2227777" cy="863400"/>
          </a:xfrm>
        </p:grpSpPr>
        <p:sp>
          <p:nvSpPr>
            <p:cNvPr id="31" name="Google Shape;31;p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" name="Google Shape;34;p2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35" name="Google Shape;35;p2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36" name="Google Shape;36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3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9" name="Google Shape;39;p3"/>
          <p:cNvGrpSpPr/>
          <p:nvPr/>
        </p:nvGrpSpPr>
        <p:grpSpPr>
          <a:xfrm>
            <a:off x="5594191" y="3961115"/>
            <a:ext cx="2910145" cy="1182340"/>
            <a:chOff x="6917201" y="0"/>
            <a:chExt cx="2227777" cy="863400"/>
          </a:xfrm>
        </p:grpSpPr>
        <p:sp>
          <p:nvSpPr>
            <p:cNvPr id="40" name="Google Shape;40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3" name="Google Shape;43;p3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44" name="Google Shape;44;p3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3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3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" name="Google Shape;47;p3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1" name="Google Shape;51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4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3" name="Google Shape;53;p4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54" name="Google Shape;54;p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55" name="Google Shape;55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5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8" name="Google Shape;58;p5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9" name="Google Shape;59;p5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5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1" name="Google Shape;61;p5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2" name="Google Shape;62;p5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6" name="Google Shape;66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" name="Google Shape;67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8" name="Google Shape;68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2" name="Google Shape;72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4" name="Google Shape;74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7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8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9" name="Google Shape;79;p8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0" name="Google Shape;80;p8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8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8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8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4" name="Google Shape;84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5" name="Google Shape;85;p8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9" name="Google Shape;89;p8"/>
          <p:cNvGrpSpPr/>
          <p:nvPr/>
        </p:nvGrpSpPr>
        <p:grpSpPr>
          <a:xfrm>
            <a:off x="5886353" y="1243"/>
            <a:ext cx="3257455" cy="1261514"/>
            <a:chOff x="6917201" y="0"/>
            <a:chExt cx="2227777" cy="863400"/>
          </a:xfrm>
        </p:grpSpPr>
        <p:sp>
          <p:nvSpPr>
            <p:cNvPr id="90" name="Google Shape;90;p8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8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8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3" name="Google Shape;93;p8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9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7" name="Google Shape;97;p9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8" name="Google Shape;98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9" name="Google Shape;99;p9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9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9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5" name="Google Shape;105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6" name="Google Shape;106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7" name="Google Shape;107;p10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1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11" name="Google Shape;111;p11"/>
          <p:cNvGrpSpPr/>
          <p:nvPr/>
        </p:nvGrpSpPr>
        <p:grpSpPr>
          <a:xfrm>
            <a:off x="5959222" y="4119576"/>
            <a:ext cx="2520952" cy="1024165"/>
            <a:chOff x="6917201" y="0"/>
            <a:chExt cx="2227777" cy="863400"/>
          </a:xfrm>
        </p:grpSpPr>
        <p:sp>
          <p:nvSpPr>
            <p:cNvPr id="112" name="Google Shape;112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5" name="Google Shape;115;p11"/>
          <p:cNvGrpSpPr/>
          <p:nvPr/>
        </p:nvGrpSpPr>
        <p:grpSpPr>
          <a:xfrm>
            <a:off x="199149" y="2"/>
            <a:ext cx="2795414" cy="1083308"/>
            <a:chOff x="6917201" y="0"/>
            <a:chExt cx="2227777" cy="863400"/>
          </a:xfrm>
        </p:grpSpPr>
        <p:sp>
          <p:nvSpPr>
            <p:cNvPr id="116" name="Google Shape;116;p11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11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11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19" name="Google Shape;119;p11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1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 algn="ctr"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spcBef>
                <a:spcPts val="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spcBef>
                <a:spcPts val="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spcBef>
                <a:spcPts val="0"/>
              </a:spcBef>
              <a:spcAft>
                <a:spcPts val="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11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lvl="1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lvl="2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lvl="3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lvl="4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lvl="5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lvl="6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lvl="7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lvl="8" indent="-2984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yandex.ru/maps/?text=%D0%A1%D0%B2%D0%B5%D1%80%D0%B4%D0%BB%D0%BE%D0%B2%D1%81%D0%BA%D0%B0%D1%8F%20%D0%BE%D0%B1%D0%BB.,%20%D0%B3.%20%D0%9A%D0%B0%D0%BC%D0%B5%D0%BD%D1%81%D0%BA-%D0%A3%D1%80%D0%B0%D0%BB%D1%8C%D1%81%D0%BA%D0%B8%D0%B9,%20%D0%BF%D1%80-%D0%BA%D1%82.%20%D0%9F%D0%BE%D0%B1%D0%B5%D0%B4%D1%8B,%20%D0%B4.%2083%D0%B0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v-zal.ru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>
            <a:spLocks noGrp="1"/>
          </p:cNvSpPr>
          <p:nvPr>
            <p:ph type="ctrTitle"/>
          </p:nvPr>
        </p:nvSpPr>
        <p:spPr>
          <a:xfrm>
            <a:off x="2029425" y="1035825"/>
            <a:ext cx="5361300" cy="1973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800" b="1" dirty="0" smtClean="0">
                <a:solidFill>
                  <a:srgbClr val="351C75"/>
                </a:solidFill>
              </a:rPr>
              <a:t>ГАУСО СО «КЦСОН города Каменска-Уральского»</a:t>
            </a:r>
            <a:br>
              <a:rPr lang="ru" sz="1800" b="1" dirty="0" smtClean="0">
                <a:solidFill>
                  <a:srgbClr val="351C75"/>
                </a:solidFill>
              </a:rPr>
            </a:br>
            <a:r>
              <a:rPr lang="ru" sz="2200" b="1" dirty="0" smtClean="0">
                <a:solidFill>
                  <a:srgbClr val="351C75"/>
                </a:solidFill>
              </a:rPr>
              <a:t>Школа пожилого возраста по направлению</a:t>
            </a:r>
            <a:br>
              <a:rPr lang="ru" sz="2200" b="1" dirty="0" smtClean="0">
                <a:solidFill>
                  <a:srgbClr val="351C75"/>
                </a:solidFill>
              </a:rPr>
            </a:br>
            <a:r>
              <a:rPr lang="ru" b="1" dirty="0" smtClean="0">
                <a:solidFill>
                  <a:srgbClr val="351C75"/>
                </a:solidFill>
              </a:rPr>
              <a:t>Краеведение</a:t>
            </a:r>
            <a:r>
              <a:rPr lang="ru" b="1" dirty="0">
                <a:solidFill>
                  <a:srgbClr val="351C75"/>
                </a:solidFill>
              </a:rPr>
              <a:t>.</a:t>
            </a:r>
            <a:endParaRPr b="1">
              <a:solidFill>
                <a:srgbClr val="351C75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-RU" b="1" dirty="0" smtClean="0">
                <a:solidFill>
                  <a:srgbClr val="351C75"/>
                </a:solidFill>
              </a:rPr>
              <a:t>Т</a:t>
            </a:r>
            <a:r>
              <a:rPr lang="ru" b="1" dirty="0" smtClean="0">
                <a:solidFill>
                  <a:srgbClr val="351C75"/>
                </a:solidFill>
              </a:rPr>
              <a:t>ема: «Выставочный </a:t>
            </a:r>
            <a:r>
              <a:rPr lang="ru" b="1" dirty="0">
                <a:solidFill>
                  <a:srgbClr val="351C75"/>
                </a:solidFill>
              </a:rPr>
              <a:t>зал </a:t>
            </a:r>
            <a:r>
              <a:rPr lang="ru" b="1" dirty="0" smtClean="0">
                <a:solidFill>
                  <a:srgbClr val="351C75"/>
                </a:solidFill>
              </a:rPr>
              <a:t>г.Каменск-Уральский»</a:t>
            </a:r>
            <a:endParaRPr b="1">
              <a:solidFill>
                <a:srgbClr val="351C75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466" b="1" i="1" dirty="0">
                <a:solidFill>
                  <a:srgbClr val="351C75"/>
                </a:solidFill>
              </a:rPr>
              <a:t>Экскурсия</a:t>
            </a:r>
            <a:endParaRPr sz="2466" b="1" i="1">
              <a:solidFill>
                <a:srgbClr val="351C75"/>
              </a:solidFill>
            </a:endParaRPr>
          </a:p>
        </p:txBody>
      </p:sp>
      <p:sp>
        <p:nvSpPr>
          <p:cNvPr id="129" name="Google Shape;129;p13"/>
          <p:cNvSpPr txBox="1">
            <a:spLocks noGrp="1"/>
          </p:cNvSpPr>
          <p:nvPr>
            <p:ph type="subTitle" idx="1"/>
          </p:nvPr>
        </p:nvSpPr>
        <p:spPr>
          <a:xfrm>
            <a:off x="1891350" y="3724101"/>
            <a:ext cx="5361300" cy="72320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1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/>
              <a:t>Руководитель: специалист по социальной работе Соломеина А.А.</a:t>
            </a:r>
            <a:endParaRPr b="1"/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dirty="0"/>
              <a:t>Занятие №6</a:t>
            </a:r>
            <a:endParaRPr b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4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>
                <a:solidFill>
                  <a:srgbClr val="351C75"/>
                </a:solidFill>
                <a:latin typeface="Lobster"/>
                <a:ea typeface="Lobster"/>
                <a:cs typeface="Lobster"/>
                <a:sym typeface="Lobster"/>
              </a:rPr>
              <a:t>НЕМНОГО ИСТОРИИ СОЗДАНИЯ ВЫСТАВОЧНОГО ЗАЛА.</a:t>
            </a:r>
            <a:endParaRPr>
              <a:solidFill>
                <a:srgbClr val="351C75"/>
              </a:solidFill>
              <a:latin typeface="Lobster"/>
              <a:ea typeface="Lobster"/>
              <a:cs typeface="Lobster"/>
              <a:sym typeface="Lobster"/>
            </a:endParaRPr>
          </a:p>
        </p:txBody>
      </p:sp>
      <p:sp>
        <p:nvSpPr>
          <p:cNvPr id="135" name="Google Shape;135;p14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75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200">
                <a:solidFill>
                  <a:srgbClr val="3C3C3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История Каменск-Уральского выставочного зала началась с выставок, которые в конце 1940-х годов организовывались в студии изобразительного искусства Дворца культуры Уральского алюминиевого завода. Эту студию в 1949 году создал и многие годы развивал Иосиф Иванович Жулковский. Для многих художников она стала той ступенькой, с которой начиналась их творческая биография.</a:t>
            </a:r>
            <a:endParaRPr sz="1200">
              <a:solidFill>
                <a:srgbClr val="3C3C3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200">
                <a:solidFill>
                  <a:srgbClr val="3C3C3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Официально первая студийная выставка открылась в 1959 году. С этого времени экспозиции стали оформляться регулярно. С каждым годом самодеятельное художественное движение набирало силу, и в 1972 году в Краеведческом музее г. Каменска-Уральского открылся художественный отдел. В 1978 году для отдела было выделено новое здание — так в Каменске-Уральском появился свой выставочный зал, который получил статус самостоятельного городского учреждения в 1993 году.</a:t>
            </a:r>
            <a:endParaRPr sz="1200">
              <a:solidFill>
                <a:srgbClr val="3C3C3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200">
                <a:solidFill>
                  <a:srgbClr val="3C3C3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За годы своего существования зал принял, устроил и провел более 500 выставок всесоюзного, республиканского, областного значения. За это время здесь выросло не одно поколение каменских художников.</a:t>
            </a:r>
            <a:endParaRPr sz="1200">
              <a:solidFill>
                <a:srgbClr val="3C3C3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200">
                <a:solidFill>
                  <a:srgbClr val="3C3C3C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Выставочный зал ведет активную деятельность. Ежегодно здесь проводятся десятки временных выставок в области современного и классического искусства. Экспонируются произведения живописи, графики, скульптуры и декоративно-прикладного искусства. Зал проводит виртуальные выставки и осуществляет свои проекты на разных площадках Каменска-Уральского и Свердловской области.</a:t>
            </a:r>
            <a:endParaRPr sz="1200">
              <a:solidFill>
                <a:srgbClr val="3C3C3C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p15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1" name="Google Shape;141;p15"/>
          <p:cNvSpPr txBox="1">
            <a:spLocks noGrp="1"/>
          </p:cNvSpPr>
          <p:nvPr>
            <p:ph type="body" idx="1"/>
          </p:nvPr>
        </p:nvSpPr>
        <p:spPr>
          <a:xfrm>
            <a:off x="819150" y="845600"/>
            <a:ext cx="7505700" cy="3593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42" name="Google Shape;14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19150" y="838200"/>
            <a:ext cx="2590800" cy="3467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695700" y="838200"/>
            <a:ext cx="4629150" cy="3467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351C75"/>
                </a:solidFill>
                <a:latin typeface="Oswald"/>
                <a:ea typeface="Oswald"/>
                <a:cs typeface="Oswald"/>
                <a:sym typeface="Oswald"/>
              </a:rPr>
              <a:t>Общая информация, место положения, контакты.</a:t>
            </a:r>
            <a:endParaRPr b="1">
              <a:solidFill>
                <a:srgbClr val="351C75"/>
              </a:solidFill>
              <a:latin typeface="Oswald"/>
              <a:ea typeface="Oswald"/>
              <a:cs typeface="Oswald"/>
              <a:sym typeface="Oswald"/>
            </a:endParaRPr>
          </a:p>
        </p:txBody>
      </p:sp>
      <p:sp>
        <p:nvSpPr>
          <p:cNvPr id="149" name="Google Shape;149;p16"/>
          <p:cNvSpPr txBox="1">
            <a:spLocks noGrp="1"/>
          </p:cNvSpPr>
          <p:nvPr>
            <p:ph type="body" idx="1"/>
          </p:nvPr>
        </p:nvSpPr>
        <p:spPr>
          <a:xfrm>
            <a:off x="819150" y="1800200"/>
            <a:ext cx="7505700" cy="26385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10000"/>
          </a:bodyPr>
          <a:lstStyle/>
          <a:p>
            <a:pPr marL="0" lvl="0" indent="0" algn="ctr" rtl="0">
              <a:lnSpc>
                <a:spcPct val="129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" sz="2100" b="1">
                <a:solidFill>
                  <a:srgbClr val="3C3C3C"/>
                </a:solidFill>
                <a:latin typeface="Arial"/>
                <a:ea typeface="Arial"/>
                <a:cs typeface="Arial"/>
                <a:sym typeface="Arial"/>
              </a:rPr>
              <a:t>Выставочный зал Каменск-Уральского краеведческого музея им. И.Я. Стяжкина</a:t>
            </a:r>
            <a:endParaRPr sz="2100" b="1">
              <a:solidFill>
                <a:srgbClr val="3C3C3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 rtl="0">
              <a:lnSpc>
                <a:spcPct val="129000"/>
              </a:lnSpc>
              <a:spcBef>
                <a:spcPts val="2400"/>
              </a:spcBef>
              <a:spcAft>
                <a:spcPts val="0"/>
              </a:spcAft>
              <a:buNone/>
            </a:pPr>
            <a:r>
              <a:rPr lang="ru" sz="1050">
                <a:solidFill>
                  <a:schemeClr val="hlink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3"/>
              </a:rPr>
              <a:t>Свердловская обл., г. Каменск-Уральский, пр-кт. Победы, д. 83а</a:t>
            </a:r>
            <a:endParaRPr sz="1050">
              <a:solidFill>
                <a:schemeClr val="hlink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 rtl="0">
              <a:lnSpc>
                <a:spcPct val="129000"/>
              </a:lnSpc>
              <a:spcBef>
                <a:spcPts val="3000"/>
              </a:spcBef>
              <a:spcAft>
                <a:spcPts val="0"/>
              </a:spcAft>
              <a:buNone/>
            </a:pPr>
            <a:r>
              <a:rPr lang="ru" sz="1050">
                <a:solidFill>
                  <a:schemeClr val="hlink"/>
                </a:solidFill>
                <a:uFill>
                  <a:noFill/>
                </a:uFill>
                <a:latin typeface="Arial"/>
                <a:ea typeface="Arial"/>
                <a:cs typeface="Arial"/>
                <a:sym typeface="Arial"/>
                <a:hlinkClick r:id="rId4"/>
              </a:rPr>
              <a:t>v-zal.ru</a:t>
            </a:r>
            <a:endParaRPr sz="1050">
              <a:solidFill>
                <a:schemeClr val="hlink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 rtl="0">
              <a:lnSpc>
                <a:spcPct val="129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ru" sz="1050">
                <a:solidFill>
                  <a:srgbClr val="3C3C3C"/>
                </a:solidFill>
                <a:latin typeface="Arial"/>
                <a:ea typeface="Arial"/>
                <a:cs typeface="Arial"/>
                <a:sym typeface="Arial"/>
              </a:rPr>
              <a:t>kamenskgallery@yandex.ru</a:t>
            </a:r>
            <a:endParaRPr sz="1050">
              <a:solidFill>
                <a:srgbClr val="3C3C3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 rtl="0">
              <a:lnSpc>
                <a:spcPct val="129000"/>
              </a:lnSpc>
              <a:spcBef>
                <a:spcPts val="1800"/>
              </a:spcBef>
              <a:spcAft>
                <a:spcPts val="0"/>
              </a:spcAft>
              <a:buNone/>
            </a:pPr>
            <a:r>
              <a:rPr lang="ru" sz="1050">
                <a:solidFill>
                  <a:srgbClr val="3C3C3C"/>
                </a:solidFill>
                <a:latin typeface="Arial"/>
                <a:ea typeface="Arial"/>
                <a:cs typeface="Arial"/>
                <a:sym typeface="Arial"/>
              </a:rPr>
              <a:t>+7 (343) 953-00-15+7 (343) 953-00-20</a:t>
            </a:r>
            <a:endParaRPr sz="1050">
              <a:solidFill>
                <a:srgbClr val="3C3C3C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128000"/>
              </a:lnSpc>
              <a:spcBef>
                <a:spcPts val="1800"/>
              </a:spcBef>
              <a:spcAft>
                <a:spcPts val="0"/>
              </a:spcAft>
              <a:buNone/>
            </a:pPr>
            <a:endParaRPr sz="1350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7"/>
          <p:cNvSpPr txBox="1">
            <a:spLocks noGrp="1"/>
          </p:cNvSpPr>
          <p:nvPr>
            <p:ph type="title"/>
          </p:nvPr>
        </p:nvSpPr>
        <p:spPr>
          <a:xfrm>
            <a:off x="819150" y="571025"/>
            <a:ext cx="7505700" cy="83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>
                <a:solidFill>
                  <a:srgbClr val="073763"/>
                </a:solidFill>
              </a:rPr>
              <a:t>События </a:t>
            </a:r>
            <a:r>
              <a:rPr lang="ru" b="1" i="1">
                <a:solidFill>
                  <a:srgbClr val="073763"/>
                </a:solidFill>
              </a:rPr>
              <a:t>ВЫСТАВОЧНОГО ЗАЛА.</a:t>
            </a:r>
            <a:endParaRPr b="1" i="1">
              <a:solidFill>
                <a:srgbClr val="073763"/>
              </a:solidFill>
            </a:endParaRPr>
          </a:p>
        </p:txBody>
      </p:sp>
      <p:sp>
        <p:nvSpPr>
          <p:cNvPr id="155" name="Google Shape;155;p17"/>
          <p:cNvSpPr txBox="1">
            <a:spLocks noGrp="1"/>
          </p:cNvSpPr>
          <p:nvPr>
            <p:ph type="body" idx="1"/>
          </p:nvPr>
        </p:nvSpPr>
        <p:spPr>
          <a:xfrm>
            <a:off x="692450" y="1604950"/>
            <a:ext cx="7825500" cy="30543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500" b="1" u="sng">
                <a:solidFill>
                  <a:srgbClr val="783F04"/>
                </a:solidFill>
                <a:highlight>
                  <a:schemeClr val="dk1"/>
                </a:highlight>
                <a:latin typeface="Arial"/>
                <a:ea typeface="Arial"/>
                <a:cs typeface="Arial"/>
                <a:sym typeface="Arial"/>
              </a:rPr>
              <a:t>Ежегодно в Выставочном зале проходят десятки временных выставок в области современного и классического искусства. Экспонируются произведения живописи, графики, скульптуры и декоративно-прикладного искусства.</a:t>
            </a:r>
            <a:endParaRPr sz="1500" b="1" u="sng">
              <a:solidFill>
                <a:srgbClr val="783F04"/>
              </a:solidFill>
              <a:highlight>
                <a:schemeClr val="dk1"/>
              </a:highlight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2000" b="1">
                <a:solidFill>
                  <a:schemeClr val="accent2"/>
                </a:solidFill>
                <a:highlight>
                  <a:schemeClr val="dk1"/>
                </a:highlight>
                <a:latin typeface="Arial"/>
                <a:ea typeface="Arial"/>
                <a:cs typeface="Arial"/>
                <a:sym typeface="Arial"/>
              </a:rPr>
              <a:t>Выставочный зал — это место, где можно не только насладиться изобразительным искусством, но и принять участие в различных мероприятиях, таких как мастер-классы и ярмарки.</a:t>
            </a:r>
            <a:r>
              <a:rPr lang="ru" sz="1400">
                <a:solidFill>
                  <a:srgbClr val="073763"/>
                </a:solidFill>
                <a:highlight>
                  <a:schemeClr val="dk1"/>
                </a:highlight>
                <a:latin typeface="Arial"/>
                <a:ea typeface="Arial"/>
                <a:cs typeface="Arial"/>
                <a:sym typeface="Arial"/>
              </a:rPr>
              <a:t>Посетители отмечают, что в зале регулярно меняются экспозиции, где можно увидеть работы учеников, студентов и преподавателей художественных школ, а также профессионалов и самоучек. Кроме того, гости хвалят дружелюбный персонал и уютную атмосферу зала.</a:t>
            </a:r>
            <a:endParaRPr sz="2300" b="1" u="sng">
              <a:solidFill>
                <a:srgbClr val="073763"/>
              </a:solidFill>
              <a:highlight>
                <a:schemeClr val="dk1"/>
              </a:highlight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1" name="Google Shape;161;p18"/>
          <p:cNvSpPr txBox="1">
            <a:spLocks noGrp="1"/>
          </p:cNvSpPr>
          <p:nvPr>
            <p:ph type="body" idx="1"/>
          </p:nvPr>
        </p:nvSpPr>
        <p:spPr>
          <a:xfrm>
            <a:off x="635525" y="845600"/>
            <a:ext cx="8015100" cy="3737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62" name="Google Shape;162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61950" y="466725"/>
            <a:ext cx="8420100" cy="4210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Google Shape;167;p19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990"/>
              <a:buNone/>
            </a:pPr>
            <a:r>
              <a:rPr lang="ru" sz="1900" b="1">
                <a:solidFill>
                  <a:srgbClr val="0000FF"/>
                </a:solidFill>
                <a:latin typeface="Georgia"/>
                <a:ea typeface="Georgia"/>
                <a:cs typeface="Georgia"/>
                <a:sym typeface="Georgia"/>
              </a:rPr>
              <a:t>ЭКСКУРСИЯ слушателей пожилого возраста с.Сосновское на 62-городскую художественную выставку.</a:t>
            </a:r>
            <a:endParaRPr sz="1900" b="1">
              <a:solidFill>
                <a:srgbClr val="0000FF"/>
              </a:solidFill>
              <a:latin typeface="Georgia"/>
              <a:ea typeface="Georgia"/>
              <a:cs typeface="Georgia"/>
              <a:sym typeface="Georgia"/>
            </a:endParaRPr>
          </a:p>
        </p:txBody>
      </p:sp>
      <p:sp>
        <p:nvSpPr>
          <p:cNvPr id="168" name="Google Shape;168;p19"/>
          <p:cNvSpPr txBox="1">
            <a:spLocks noGrp="1"/>
          </p:cNvSpPr>
          <p:nvPr>
            <p:ph type="body" idx="1"/>
          </p:nvPr>
        </p:nvSpPr>
        <p:spPr>
          <a:xfrm>
            <a:off x="540675" y="1946425"/>
            <a:ext cx="7929900" cy="2712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1500" b="1">
                <a:solidFill>
                  <a:srgbClr val="66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выставке принимает участие более сотни авторов. Она объединяет как профессионалов, так и любителей. Это своеобразный срез художественной среды города. Повод узнать, чем живут местные художники, что их интересует, в какую сторону они развиваются.</a:t>
            </a:r>
            <a:endParaRPr sz="1500" b="1">
              <a:solidFill>
                <a:srgbClr val="66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500" b="1">
                <a:solidFill>
                  <a:srgbClr val="66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Есть и приглашенные мастера из Екатеринбурга и других близлежащих городов. Для большинства авторов участие — ежегодный творческий отчет.</a:t>
            </a:r>
            <a:endParaRPr sz="1500" b="1">
              <a:solidFill>
                <a:srgbClr val="66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1500" b="1">
                <a:solidFill>
                  <a:srgbClr val="66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В экспозиции традиционно представлены живопись, графика, декоративно-прикладное искусство. Выставка разнообразна по жанрам: любимые горожанами пейзажи, много натюрмортов, есть и портреты.</a:t>
            </a:r>
            <a:endParaRPr sz="1500" b="1">
              <a:solidFill>
                <a:srgbClr val="66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rgbClr val="66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Google Shape;173;p2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20"/>
          <p:cNvSpPr txBox="1">
            <a:spLocks noGrp="1"/>
          </p:cNvSpPr>
          <p:nvPr>
            <p:ph type="body" idx="1"/>
          </p:nvPr>
        </p:nvSpPr>
        <p:spPr>
          <a:xfrm>
            <a:off x="521700" y="533075"/>
            <a:ext cx="8053200" cy="4031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75" name="Google Shape;175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2175" y="324275"/>
            <a:ext cx="4259825" cy="4471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35250" y="324275"/>
            <a:ext cx="3479651" cy="424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1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2" name="Google Shape;182;p21"/>
          <p:cNvSpPr txBox="1">
            <a:spLocks noGrp="1"/>
          </p:cNvSpPr>
          <p:nvPr>
            <p:ph type="body" idx="1"/>
          </p:nvPr>
        </p:nvSpPr>
        <p:spPr>
          <a:xfrm>
            <a:off x="191350" y="272725"/>
            <a:ext cx="8741100" cy="4663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/>
          </a:p>
        </p:txBody>
      </p:sp>
      <p:pic>
        <p:nvPicPr>
          <p:cNvPr id="183" name="Google Shape;183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36350" y="216900"/>
            <a:ext cx="3857626" cy="47196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154395" y="272717"/>
            <a:ext cx="2406851" cy="32091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21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438721" y="1371600"/>
            <a:ext cx="2640127" cy="35201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2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b="1" i="1">
                <a:solidFill>
                  <a:srgbClr val="783F04"/>
                </a:solidFill>
              </a:rPr>
              <a:t>ЛИТЕРАТУРА:</a:t>
            </a:r>
            <a:endParaRPr b="1" i="1">
              <a:solidFill>
                <a:srgbClr val="783F04"/>
              </a:solidFill>
            </a:endParaRPr>
          </a:p>
        </p:txBody>
      </p:sp>
      <p:sp>
        <p:nvSpPr>
          <p:cNvPr id="191" name="Google Shape;191;p22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ru" sz="2300" b="1">
                <a:solidFill>
                  <a:srgbClr val="351C75"/>
                </a:solidFill>
              </a:rPr>
              <a:t>Сайт: Культура.РФ</a:t>
            </a:r>
            <a:endParaRPr sz="2300" b="1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ru" sz="2300" b="1">
                <a:solidFill>
                  <a:srgbClr val="351C75"/>
                </a:solidFill>
              </a:rPr>
              <a:t>Сайт: Kamensk-uralskiy.com</a:t>
            </a:r>
            <a:endParaRPr sz="2300" b="1">
              <a:solidFill>
                <a:srgbClr val="351C75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ru" sz="2300" b="1">
                <a:solidFill>
                  <a:srgbClr val="351C75"/>
                </a:solidFill>
              </a:rPr>
              <a:t>Фото участников ШПВ с.Сосновское 2025г, февраль.</a:t>
            </a:r>
            <a:endParaRPr sz="2300" b="1">
              <a:solidFill>
                <a:srgbClr val="351C75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19150" y="1155469"/>
            <a:ext cx="7505700" cy="3283256"/>
          </a:xfrm>
        </p:spPr>
        <p:txBody>
          <a:bodyPr/>
          <a:lstStyle/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endParaRPr lang="ru-RU" dirty="0" smtClean="0"/>
          </a:p>
          <a:p>
            <a:pPr algn="ctr"/>
            <a:r>
              <a:rPr lang="ru-RU" sz="4000" dirty="0" smtClean="0"/>
              <a:t>Спасибо за внимание!</a:t>
            </a:r>
            <a:endParaRPr lang="ru-RU" sz="40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482</Words>
  <PresentationFormat>Экран (16:9)</PresentationFormat>
  <Paragraphs>32</Paragraphs>
  <Slides>11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9" baseType="lpstr">
      <vt:lpstr>Arial</vt:lpstr>
      <vt:lpstr>Nunito</vt:lpstr>
      <vt:lpstr>Calibri</vt:lpstr>
      <vt:lpstr>Lobster</vt:lpstr>
      <vt:lpstr>Times New Roman</vt:lpstr>
      <vt:lpstr>Oswald</vt:lpstr>
      <vt:lpstr>Georgia</vt:lpstr>
      <vt:lpstr>Shift</vt:lpstr>
      <vt:lpstr>ГАУСО СО «КЦСОН города Каменска-Уральского» Школа пожилого возраста по направлению Краеведение. Тема: «Выставочный зал г.Каменск-Уральский» Экскурсия</vt:lpstr>
      <vt:lpstr>НЕМНОГО ИСТОРИИ СОЗДАНИЯ ВЫСТАВОЧНОГО ЗАЛА.</vt:lpstr>
      <vt:lpstr>Слайд 3</vt:lpstr>
      <vt:lpstr>Общая информация, место положения, контакты.</vt:lpstr>
      <vt:lpstr>События ВЫСТАВОЧНОГО ЗАЛА.</vt:lpstr>
      <vt:lpstr>Слайд 6</vt:lpstr>
      <vt:lpstr>ЭКСКУРСИЯ слушателей пожилого возраста с.Сосновское на 62-городскую художественную выставку.</vt:lpstr>
      <vt:lpstr>Слайд 8</vt:lpstr>
      <vt:lpstr>Слайд 9</vt:lpstr>
      <vt:lpstr>ЛИТЕРАТУРА: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ГАУСО СО «КЦСОН города Каменска-Уральского» Школа пожилого возраста по направлению Краеведение. Тема: «Выставочный зал г.Каменск-Уральский» Экскурсия</dc:title>
  <cp:lastModifiedBy>Shafikova_GA</cp:lastModifiedBy>
  <cp:revision>1</cp:revision>
  <dcterms:modified xsi:type="dcterms:W3CDTF">2025-03-20T10:08:53Z</dcterms:modified>
</cp:coreProperties>
</file>