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464" r:id="rId2"/>
    <p:sldId id="417" r:id="rId3"/>
    <p:sldId id="462" r:id="rId4"/>
    <p:sldId id="463" r:id="rId5"/>
    <p:sldId id="460" r:id="rId6"/>
    <p:sldId id="433" r:id="rId7"/>
    <p:sldId id="446" r:id="rId8"/>
    <p:sldId id="444" r:id="rId9"/>
    <p:sldId id="442" r:id="rId10"/>
    <p:sldId id="440" r:id="rId11"/>
    <p:sldId id="448" r:id="rId12"/>
    <p:sldId id="449" r:id="rId13"/>
    <p:sldId id="450" r:id="rId14"/>
    <p:sldId id="451" r:id="rId15"/>
    <p:sldId id="452" r:id="rId16"/>
    <p:sldId id="465" r:id="rId17"/>
    <p:sldId id="405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8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15F5E3-E549-4848-8B49-E55B4038B39E}" type="datetimeFigureOut">
              <a:rPr lang="ru-RU" smtClean="0"/>
              <a:t>21.01.2025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DEA062-E75D-4248-BCC0-F790A03777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5055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Shape 500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01" name="Shape 501"/>
          <p:cNvSpPr txBox="1">
            <a:spLocks noGrp="1"/>
          </p:cNvSpPr>
          <p:nvPr>
            <p:ph type="body" idx="1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92" tIns="46034" rIns="92092" bIns="46034" anchor="t" anchorCtr="0">
            <a:noAutofit/>
          </a:bodyPr>
          <a:lstStyle/>
          <a:p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2" name="Shape 502"/>
          <p:cNvSpPr txBox="1">
            <a:spLocks noGrp="1"/>
          </p:cNvSpPr>
          <p:nvPr>
            <p:ph type="sldNum" idx="12"/>
          </p:nvPr>
        </p:nvSpPr>
        <p:spPr>
          <a:xfrm>
            <a:off x="3850442" y="9428583"/>
            <a:ext cx="2945660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92" tIns="46034" rIns="92092" bIns="46034" anchor="b" anchorCtr="0">
            <a:noAutofit/>
          </a:bodyPr>
          <a:lstStyle/>
          <a:p>
            <a:fld id="{00000000-1234-1234-1234-123412341234}" type="slidenum">
              <a:rPr lang="ru-RU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/>
              <a:t>2</a:t>
            </a:fld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373597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Shape 500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01" name="Shape 501"/>
          <p:cNvSpPr txBox="1">
            <a:spLocks noGrp="1"/>
          </p:cNvSpPr>
          <p:nvPr>
            <p:ph type="body" idx="1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92" tIns="46034" rIns="92092" bIns="46034" anchor="t" anchorCtr="0">
            <a:noAutofit/>
          </a:bodyPr>
          <a:lstStyle/>
          <a:p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2" name="Shape 502"/>
          <p:cNvSpPr txBox="1">
            <a:spLocks noGrp="1"/>
          </p:cNvSpPr>
          <p:nvPr>
            <p:ph type="sldNum" idx="12"/>
          </p:nvPr>
        </p:nvSpPr>
        <p:spPr>
          <a:xfrm>
            <a:off x="3850442" y="9428583"/>
            <a:ext cx="2945660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92" tIns="46034" rIns="92092" bIns="46034" anchor="b" anchorCtr="0">
            <a:noAutofit/>
          </a:bodyPr>
          <a:lstStyle/>
          <a:p>
            <a:fld id="{00000000-1234-1234-1234-123412341234}" type="slidenum">
              <a:rPr lang="ru-RU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/>
              <a:t>3</a:t>
            </a:fld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239212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Shape 500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01" name="Shape 501"/>
          <p:cNvSpPr txBox="1">
            <a:spLocks noGrp="1"/>
          </p:cNvSpPr>
          <p:nvPr>
            <p:ph type="body" idx="1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92" tIns="46034" rIns="92092" bIns="46034" anchor="t" anchorCtr="0">
            <a:noAutofit/>
          </a:bodyPr>
          <a:lstStyle/>
          <a:p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2" name="Shape 502"/>
          <p:cNvSpPr txBox="1">
            <a:spLocks noGrp="1"/>
          </p:cNvSpPr>
          <p:nvPr>
            <p:ph type="sldNum" idx="12"/>
          </p:nvPr>
        </p:nvSpPr>
        <p:spPr>
          <a:xfrm>
            <a:off x="3850442" y="9428583"/>
            <a:ext cx="2945660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92" tIns="46034" rIns="92092" bIns="46034" anchor="b" anchorCtr="0">
            <a:noAutofit/>
          </a:bodyPr>
          <a:lstStyle/>
          <a:p>
            <a:fld id="{00000000-1234-1234-1234-123412341234}" type="slidenum">
              <a:rPr lang="ru-RU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/>
              <a:t>4</a:t>
            </a:fld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83876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Shape 500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01" name="Shape 501"/>
          <p:cNvSpPr txBox="1">
            <a:spLocks noGrp="1"/>
          </p:cNvSpPr>
          <p:nvPr>
            <p:ph type="body" idx="1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92" tIns="46034" rIns="92092" bIns="46034" anchor="t" anchorCtr="0">
            <a:noAutofit/>
          </a:bodyPr>
          <a:lstStyle/>
          <a:p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2" name="Shape 502"/>
          <p:cNvSpPr txBox="1">
            <a:spLocks noGrp="1"/>
          </p:cNvSpPr>
          <p:nvPr>
            <p:ph type="sldNum" idx="12"/>
          </p:nvPr>
        </p:nvSpPr>
        <p:spPr>
          <a:xfrm>
            <a:off x="3850442" y="9428583"/>
            <a:ext cx="2945660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92" tIns="46034" rIns="92092" bIns="46034" anchor="b" anchorCtr="0">
            <a:noAutofit/>
          </a:bodyPr>
          <a:lstStyle/>
          <a:p>
            <a:fld id="{00000000-1234-1234-1234-123412341234}" type="slidenum">
              <a:rPr lang="ru-RU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/>
              <a:t>5</a:t>
            </a:fld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272277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Shape 500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01" name="Shape 501"/>
          <p:cNvSpPr txBox="1">
            <a:spLocks noGrp="1"/>
          </p:cNvSpPr>
          <p:nvPr>
            <p:ph type="body" idx="1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92" tIns="46034" rIns="92092" bIns="46034" anchor="t" anchorCtr="0">
            <a:noAutofit/>
          </a:bodyPr>
          <a:lstStyle/>
          <a:p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2" name="Shape 502"/>
          <p:cNvSpPr txBox="1">
            <a:spLocks noGrp="1"/>
          </p:cNvSpPr>
          <p:nvPr>
            <p:ph type="sldNum" idx="12"/>
          </p:nvPr>
        </p:nvSpPr>
        <p:spPr>
          <a:xfrm>
            <a:off x="3850442" y="9428583"/>
            <a:ext cx="2945660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92" tIns="46034" rIns="92092" bIns="46034" anchor="b" anchorCtr="0">
            <a:noAutofit/>
          </a:bodyPr>
          <a:lstStyle/>
          <a:p>
            <a:fld id="{00000000-1234-1234-1234-123412341234}" type="slidenum">
              <a:rPr lang="ru-RU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/>
              <a:t>6</a:t>
            </a:fld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824987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Shape 500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01" name="Shape 501"/>
          <p:cNvSpPr txBox="1">
            <a:spLocks noGrp="1"/>
          </p:cNvSpPr>
          <p:nvPr>
            <p:ph type="body" idx="1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92" tIns="46034" rIns="92092" bIns="46034" anchor="t" anchorCtr="0">
            <a:noAutofit/>
          </a:bodyPr>
          <a:lstStyle/>
          <a:p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2" name="Shape 502"/>
          <p:cNvSpPr txBox="1">
            <a:spLocks noGrp="1"/>
          </p:cNvSpPr>
          <p:nvPr>
            <p:ph type="sldNum" idx="12"/>
          </p:nvPr>
        </p:nvSpPr>
        <p:spPr>
          <a:xfrm>
            <a:off x="3850442" y="9428583"/>
            <a:ext cx="2945660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92" tIns="46034" rIns="92092" bIns="46034" anchor="b" anchorCtr="0">
            <a:noAutofit/>
          </a:bodyPr>
          <a:lstStyle/>
          <a:p>
            <a:fld id="{00000000-1234-1234-1234-123412341234}" type="slidenum">
              <a:rPr lang="ru-RU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/>
              <a:t>7</a:t>
            </a:fld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539851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Shape 500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01" name="Shape 501"/>
          <p:cNvSpPr txBox="1">
            <a:spLocks noGrp="1"/>
          </p:cNvSpPr>
          <p:nvPr>
            <p:ph type="body" idx="1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92" tIns="46034" rIns="92092" bIns="46034" anchor="t" anchorCtr="0">
            <a:noAutofit/>
          </a:bodyPr>
          <a:lstStyle/>
          <a:p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2" name="Shape 502"/>
          <p:cNvSpPr txBox="1">
            <a:spLocks noGrp="1"/>
          </p:cNvSpPr>
          <p:nvPr>
            <p:ph type="sldNum" idx="12"/>
          </p:nvPr>
        </p:nvSpPr>
        <p:spPr>
          <a:xfrm>
            <a:off x="3850442" y="9428583"/>
            <a:ext cx="2945660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92" tIns="46034" rIns="92092" bIns="46034" anchor="b" anchorCtr="0">
            <a:noAutofit/>
          </a:bodyPr>
          <a:lstStyle/>
          <a:p>
            <a:fld id="{00000000-1234-1234-1234-123412341234}" type="slidenum">
              <a:rPr lang="ru-RU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/>
              <a:t>8</a:t>
            </a:fld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664218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Shape 500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01" name="Shape 501"/>
          <p:cNvSpPr txBox="1">
            <a:spLocks noGrp="1"/>
          </p:cNvSpPr>
          <p:nvPr>
            <p:ph type="body" idx="1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92" tIns="46034" rIns="92092" bIns="46034" anchor="t" anchorCtr="0">
            <a:noAutofit/>
          </a:bodyPr>
          <a:lstStyle/>
          <a:p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2" name="Shape 502"/>
          <p:cNvSpPr txBox="1">
            <a:spLocks noGrp="1"/>
          </p:cNvSpPr>
          <p:nvPr>
            <p:ph type="sldNum" idx="12"/>
          </p:nvPr>
        </p:nvSpPr>
        <p:spPr>
          <a:xfrm>
            <a:off x="3850442" y="9428583"/>
            <a:ext cx="2945660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92" tIns="46034" rIns="92092" bIns="46034" anchor="b" anchorCtr="0">
            <a:noAutofit/>
          </a:bodyPr>
          <a:lstStyle/>
          <a:p>
            <a:fld id="{00000000-1234-1234-1234-123412341234}" type="slidenum">
              <a:rPr lang="ru-RU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/>
              <a:t>9</a:t>
            </a:fld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487203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Shape 500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01" name="Shape 501"/>
          <p:cNvSpPr txBox="1">
            <a:spLocks noGrp="1"/>
          </p:cNvSpPr>
          <p:nvPr>
            <p:ph type="body" idx="1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92" tIns="46034" rIns="92092" bIns="46034" anchor="t" anchorCtr="0">
            <a:noAutofit/>
          </a:bodyPr>
          <a:lstStyle/>
          <a:p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2" name="Shape 502"/>
          <p:cNvSpPr txBox="1">
            <a:spLocks noGrp="1"/>
          </p:cNvSpPr>
          <p:nvPr>
            <p:ph type="sldNum" idx="12"/>
          </p:nvPr>
        </p:nvSpPr>
        <p:spPr>
          <a:xfrm>
            <a:off x="3850442" y="9428583"/>
            <a:ext cx="2945660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92" tIns="46034" rIns="92092" bIns="46034" anchor="b" anchorCtr="0">
            <a:noAutofit/>
          </a:bodyPr>
          <a:lstStyle/>
          <a:p>
            <a:fld id="{00000000-1234-1234-1234-123412341234}" type="slidenum">
              <a:rPr lang="ru-RU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/>
              <a:t>10</a:t>
            </a:fld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309099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Shape 500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01" name="Shape 501"/>
          <p:cNvSpPr txBox="1">
            <a:spLocks noGrp="1"/>
          </p:cNvSpPr>
          <p:nvPr>
            <p:ph type="body" idx="1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92" tIns="46034" rIns="92092" bIns="46034" anchor="t" anchorCtr="0">
            <a:noAutofit/>
          </a:bodyPr>
          <a:lstStyle/>
          <a:p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2" name="Shape 502"/>
          <p:cNvSpPr txBox="1">
            <a:spLocks noGrp="1"/>
          </p:cNvSpPr>
          <p:nvPr>
            <p:ph type="sldNum" idx="12"/>
          </p:nvPr>
        </p:nvSpPr>
        <p:spPr>
          <a:xfrm>
            <a:off x="3850442" y="9428583"/>
            <a:ext cx="2945660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92" tIns="46034" rIns="92092" bIns="46034" anchor="b" anchorCtr="0">
            <a:noAutofit/>
          </a:bodyPr>
          <a:lstStyle/>
          <a:p>
            <a:fld id="{00000000-1234-1234-1234-123412341234}" type="slidenum">
              <a:rPr lang="ru-RU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/>
              <a:t>11</a:t>
            </a:fld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864684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Shape 500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01" name="Shape 501"/>
          <p:cNvSpPr txBox="1">
            <a:spLocks noGrp="1"/>
          </p:cNvSpPr>
          <p:nvPr>
            <p:ph type="body" idx="1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92" tIns="46034" rIns="92092" bIns="46034" anchor="t" anchorCtr="0">
            <a:noAutofit/>
          </a:bodyPr>
          <a:lstStyle/>
          <a:p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2" name="Shape 502"/>
          <p:cNvSpPr txBox="1">
            <a:spLocks noGrp="1"/>
          </p:cNvSpPr>
          <p:nvPr>
            <p:ph type="sldNum" idx="12"/>
          </p:nvPr>
        </p:nvSpPr>
        <p:spPr>
          <a:xfrm>
            <a:off x="3850442" y="9428583"/>
            <a:ext cx="2945660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92" tIns="46034" rIns="92092" bIns="46034" anchor="b" anchorCtr="0">
            <a:noAutofit/>
          </a:bodyPr>
          <a:lstStyle/>
          <a:p>
            <a:fld id="{00000000-1234-1234-1234-123412341234}" type="slidenum">
              <a:rPr lang="ru-RU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/>
              <a:t>12</a:t>
            </a:fld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76756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Shape 500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01" name="Shape 501"/>
          <p:cNvSpPr txBox="1">
            <a:spLocks noGrp="1"/>
          </p:cNvSpPr>
          <p:nvPr>
            <p:ph type="body" idx="1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92" tIns="46034" rIns="92092" bIns="46034" anchor="t" anchorCtr="0">
            <a:noAutofit/>
          </a:bodyPr>
          <a:lstStyle/>
          <a:p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2" name="Shape 502"/>
          <p:cNvSpPr txBox="1">
            <a:spLocks noGrp="1"/>
          </p:cNvSpPr>
          <p:nvPr>
            <p:ph type="sldNum" idx="12"/>
          </p:nvPr>
        </p:nvSpPr>
        <p:spPr>
          <a:xfrm>
            <a:off x="3850442" y="9428583"/>
            <a:ext cx="2945660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92" tIns="46034" rIns="92092" bIns="46034" anchor="b" anchorCtr="0">
            <a:noAutofit/>
          </a:bodyPr>
          <a:lstStyle/>
          <a:p>
            <a:fld id="{00000000-1234-1234-1234-123412341234}" type="slidenum">
              <a:rPr lang="ru-RU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/>
              <a:t>13</a:t>
            </a:fld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905254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Shape 500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01" name="Shape 501"/>
          <p:cNvSpPr txBox="1">
            <a:spLocks noGrp="1"/>
          </p:cNvSpPr>
          <p:nvPr>
            <p:ph type="body" idx="1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92" tIns="46034" rIns="92092" bIns="46034" anchor="t" anchorCtr="0">
            <a:noAutofit/>
          </a:bodyPr>
          <a:lstStyle/>
          <a:p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2" name="Shape 502"/>
          <p:cNvSpPr txBox="1">
            <a:spLocks noGrp="1"/>
          </p:cNvSpPr>
          <p:nvPr>
            <p:ph type="sldNum" idx="12"/>
          </p:nvPr>
        </p:nvSpPr>
        <p:spPr>
          <a:xfrm>
            <a:off x="3850442" y="9428583"/>
            <a:ext cx="2945660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92" tIns="46034" rIns="92092" bIns="46034" anchor="b" anchorCtr="0">
            <a:noAutofit/>
          </a:bodyPr>
          <a:lstStyle/>
          <a:p>
            <a:fld id="{00000000-1234-1234-1234-123412341234}" type="slidenum">
              <a:rPr lang="ru-RU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/>
              <a:t>14</a:t>
            </a:fld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088804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Shape 500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01" name="Shape 501"/>
          <p:cNvSpPr txBox="1">
            <a:spLocks noGrp="1"/>
          </p:cNvSpPr>
          <p:nvPr>
            <p:ph type="body" idx="1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92" tIns="46034" rIns="92092" bIns="46034" anchor="t" anchorCtr="0">
            <a:noAutofit/>
          </a:bodyPr>
          <a:lstStyle/>
          <a:p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2" name="Shape 502"/>
          <p:cNvSpPr txBox="1">
            <a:spLocks noGrp="1"/>
          </p:cNvSpPr>
          <p:nvPr>
            <p:ph type="sldNum" idx="12"/>
          </p:nvPr>
        </p:nvSpPr>
        <p:spPr>
          <a:xfrm>
            <a:off x="3850442" y="9428583"/>
            <a:ext cx="2945660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92" tIns="46034" rIns="92092" bIns="46034" anchor="b" anchorCtr="0">
            <a:noAutofit/>
          </a:bodyPr>
          <a:lstStyle/>
          <a:p>
            <a:fld id="{00000000-1234-1234-1234-123412341234}" type="slidenum">
              <a:rPr lang="ru-RU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/>
              <a:t>15</a:t>
            </a:fld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753791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7171F7-8427-C057-6F22-0A0549872C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CE8EE39-3CE3-2523-FD8F-A963E2D0FF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8E0B55F-4873-546D-CFCA-E5D276254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E7919-0364-4C80-B7AE-DCACA8951ED6}" type="datetimeFigureOut">
              <a:rPr lang="ru-RU" smtClean="0"/>
              <a:t>21.01.2025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29727A2-A8BF-AC00-9C8D-B252074387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8C3BDD4-416A-FA41-C154-5A81209128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3B13A-6DA8-41C0-80FC-56E241E71D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3223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F91B84E-4911-18F3-4B65-B71311A91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3CA147E-2230-FFFC-AFBE-5FDE9117A1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0E5C252-1909-F5FC-54BB-E514D635B5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E7919-0364-4C80-B7AE-DCACA8951ED6}" type="datetimeFigureOut">
              <a:rPr lang="ru-RU" smtClean="0"/>
              <a:t>21.01.2025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CDF0095-BCDC-0F9A-2829-575BA25F4D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949B948-67FA-DB0A-419D-D38830E156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3B13A-6DA8-41C0-80FC-56E241E71D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9003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84B1A0-A121-BDEB-140A-EA86B0525F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D2EFE57-214B-CF92-A6FC-F6DDFE50B4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DA29D8C-EE1E-489B-F04B-A7F96E0F6A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E7919-0364-4C80-B7AE-DCACA8951ED6}" type="datetimeFigureOut">
              <a:rPr lang="ru-RU" smtClean="0"/>
              <a:t>21.01.2025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0C64A5-BAA8-5CC0-0C90-CC2882A9C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02C9A9E-29C3-35F8-B069-C3B927C99F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3B13A-6DA8-41C0-80FC-56E241E71D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75668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58C472-6B36-DC9E-5C36-505C036DB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6D20AA2-AC66-759B-5364-DBF6D210C38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0C53F68-255F-5F81-A9FD-3096DD18A1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5DD35FE-3270-5843-30DA-4D709F853B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E7919-0364-4C80-B7AE-DCACA8951ED6}" type="datetimeFigureOut">
              <a:rPr lang="ru-RU" smtClean="0"/>
              <a:t>21.01.2025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E359064-E6A2-2A9D-63CB-63493EA833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78D15E8-6492-AC41-0E09-DD75F09998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3B13A-6DA8-41C0-80FC-56E241E71D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1807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4A7A8D-EDA4-416E-1222-13E8404E7D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DC5E1D2-5F3E-B4BA-1BAF-99C9773E9F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A08AEA1-9DC0-3590-818B-9039A3C405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DF352EE-BE26-42EB-5C58-8C413DB630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4849C0F-2867-9250-0188-E430FF6B19F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2304E2DC-FBCD-08DB-1317-FF5F902E6C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E7919-0364-4C80-B7AE-DCACA8951ED6}" type="datetimeFigureOut">
              <a:rPr lang="ru-RU" smtClean="0"/>
              <a:t>21.01.2025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816A6F9C-FE56-F327-C36F-6A3770727D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63FAFB6-5F92-5D36-FC4E-D3CB895E2B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3B13A-6DA8-41C0-80FC-56E241E71D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38323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86AE84-4988-0D0D-EAF3-6C457B69B5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80E26AF-FD53-B3DF-4A7C-C78F898BE5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E7919-0364-4C80-B7AE-DCACA8951ED6}" type="datetimeFigureOut">
              <a:rPr lang="ru-RU" smtClean="0"/>
              <a:t>21.01.2025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456AA163-CCBB-D496-6EB4-331AD690CA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239D959-0B9C-1F97-F491-0C4B224756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3B13A-6DA8-41C0-80FC-56E241E71D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99361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DECC7702-342C-9ACD-76C0-01C4F7CEB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E7919-0364-4C80-B7AE-DCACA8951ED6}" type="datetimeFigureOut">
              <a:rPr lang="ru-RU" smtClean="0"/>
              <a:t>21.01.2025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E30202CC-3A53-19CB-A974-D018E80A68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8973545-C90C-BAF0-3461-3AFFEDC06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3B13A-6DA8-41C0-80FC-56E241E71D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65246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6E7937-958D-AC16-E008-12C1A5D737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7999BB5-A741-691D-55C2-78DEA75C94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5503539-5044-13AD-D376-1DAC05EB56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77FC0FE-1806-3914-B1A3-FBAF23C8B3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E7919-0364-4C80-B7AE-DCACA8951ED6}" type="datetimeFigureOut">
              <a:rPr lang="ru-RU" smtClean="0"/>
              <a:t>21.01.2025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7E9B46C-414B-8E1C-0984-02C4B6EC11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7532785-660E-BB25-383B-2532E4EF3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3B13A-6DA8-41C0-80FC-56E241E71D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5254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6BC854-23FD-3E5B-49F6-62E285CB9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D762961A-9F4E-5778-4BD1-8551363C68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F88A09B-BF20-98B2-A4DB-09AEB0987E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A7BEE83-C219-4FE7-5180-D6EA1473C1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E7919-0364-4C80-B7AE-DCACA8951ED6}" type="datetimeFigureOut">
              <a:rPr lang="ru-RU" smtClean="0"/>
              <a:t>21.01.2025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CDCE096-CC95-0F77-94FA-77E8EAE1D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CCA2631-2383-2445-3248-A8E09D735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3B13A-6DA8-41C0-80FC-56E241E71D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8113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F4ED6E-3F31-C57E-9E9B-BA57A8496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C9B8C2-39C7-D820-6847-F27D26B19D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7421CE1-3581-B333-ACBC-537A344136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E7919-0364-4C80-B7AE-DCACA8951ED6}" type="datetimeFigureOut">
              <a:rPr lang="ru-RU" smtClean="0"/>
              <a:t>21.01.2025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8F73F6C-3E3F-95F4-1AB4-2DA052DA85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8E535D-4F16-AB27-A2DC-BCDDD32CAC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3B13A-6DA8-41C0-80FC-56E241E71D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5124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685F9A9C-FE60-50D7-7324-0ACE9490DD8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170EDA5-92CF-6E60-557F-BFB4B49A8F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A614A50-CEE4-E93E-4BB3-129B1257F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E7919-0364-4C80-B7AE-DCACA8951ED6}" type="datetimeFigureOut">
              <a:rPr lang="ru-RU" smtClean="0"/>
              <a:t>21.01.2025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2A8079A-59E4-1A20-B0F6-BC2C58FA2D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905A598-D9BA-D22C-EC63-31459EEE9B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3B13A-6DA8-41C0-80FC-56E241E71D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59267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5591FA0-68DE-5D41-9EC6-C1F03BA3D12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4635" t="4055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2C831A5-9C48-464C-8030-920CB3EB68A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b="28162"/>
          <a:stretch/>
        </p:blipFill>
        <p:spPr>
          <a:xfrm>
            <a:off x="4440483" y="3085826"/>
            <a:ext cx="6121472" cy="3772175"/>
          </a:xfrm>
          <a:prstGeom prst="rect">
            <a:avLst/>
          </a:prstGeom>
        </p:spPr>
      </p:pic>
      <p:sp>
        <p:nvSpPr>
          <p:cNvPr id="5" name="Название 1">
            <a:extLst>
              <a:ext uri="{FF2B5EF4-FFF2-40B4-BE49-F238E27FC236}">
                <a16:creationId xmlns:a16="http://schemas.microsoft.com/office/drawing/2014/main" id="{FD97CC8C-CB79-CA4D-9873-4064BBDA38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9747" y="2857034"/>
            <a:ext cx="6912503" cy="1632666"/>
          </a:xfrm>
          <a:prstGeom prst="rect">
            <a:avLst/>
          </a:prstGeom>
        </p:spPr>
        <p:txBody>
          <a:bodyPr lIns="99551" tIns="49775" rIns="99551" bIns="49775" anchor="t"/>
          <a:lstStyle>
            <a:lvl1pPr algn="l">
              <a:defRPr sz="3627" b="1" cap="all">
                <a:solidFill>
                  <a:schemeClr val="bg1"/>
                </a:solidFill>
              </a:defRPr>
            </a:lvl1pPr>
          </a:lstStyle>
          <a:p>
            <a:r>
              <a:rPr lang="en-US" dirty="0" err="1"/>
              <a:t>Образец</a:t>
            </a:r>
            <a:r>
              <a:rPr lang="en-US" dirty="0"/>
              <a:t> </a:t>
            </a:r>
            <a:r>
              <a:rPr lang="en-US" dirty="0" err="1"/>
              <a:t>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48918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 hasCustomPrompt="1"/>
          </p:nvPr>
        </p:nvSpPr>
        <p:spPr>
          <a:xfrm>
            <a:off x="609600" y="1011687"/>
            <a:ext cx="10972800" cy="794081"/>
          </a:xfrm>
          <a:prstGeom prst="rect">
            <a:avLst/>
          </a:prstGeom>
        </p:spPr>
        <p:txBody>
          <a:bodyPr lIns="99551" tIns="49775" rIns="99551" bIns="49775"/>
          <a:lstStyle>
            <a:lvl1pPr algn="l">
              <a:defRPr sz="1814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34633" y="1805768"/>
            <a:ext cx="7348723" cy="463044"/>
          </a:xfrm>
          <a:prstGeom prst="rect">
            <a:avLst/>
          </a:prstGeom>
        </p:spPr>
        <p:txBody>
          <a:bodyPr lIns="99551" tIns="49775" rIns="99551" bIns="49775"/>
          <a:lstStyle>
            <a:lvl1pPr marL="0" marR="0" indent="0" algn="l" defTabSz="451363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51">
                <a:solidFill>
                  <a:srgbClr val="00909B"/>
                </a:solidFill>
              </a:defRPr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dirty="0" err="1"/>
              <a:t>Образец</a:t>
            </a:r>
            <a:r>
              <a:rPr lang="en-US" dirty="0"/>
              <a:t> </a:t>
            </a:r>
            <a:r>
              <a:rPr lang="en-US" dirty="0" err="1"/>
              <a:t>текста</a:t>
            </a:r>
            <a:endParaRPr lang="ru-RU" dirty="0"/>
          </a:p>
          <a:p>
            <a:pPr lvl="0"/>
            <a:endParaRPr lang="ru-RU" dirty="0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743330" y="6352266"/>
            <a:ext cx="908606" cy="365125"/>
          </a:xfrm>
          <a:prstGeom prst="rect">
            <a:avLst/>
          </a:prstGeom>
        </p:spPr>
        <p:txBody>
          <a:bodyPr vert="horz" lIns="99551" tIns="49775" rIns="99551" bIns="49775" rtlCol="0" anchor="ctr"/>
          <a:lstStyle>
            <a:lvl1pPr algn="r">
              <a:defRPr sz="1179">
                <a:solidFill>
                  <a:srgbClr val="685BB6"/>
                </a:solidFill>
                <a:latin typeface="Tahoma"/>
              </a:defRPr>
            </a:lvl1pPr>
          </a:lstStyle>
          <a:p>
            <a:fld id="{23D704CE-4D68-584A-838A-AE5576E77FBD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6" name="Содержимое 2"/>
          <p:cNvSpPr>
            <a:spLocks noGrp="1"/>
          </p:cNvSpPr>
          <p:nvPr>
            <p:ph idx="10"/>
          </p:nvPr>
        </p:nvSpPr>
        <p:spPr>
          <a:xfrm>
            <a:off x="609601" y="1805767"/>
            <a:ext cx="3446674" cy="4288360"/>
          </a:xfrm>
          <a:prstGeom prst="rect">
            <a:avLst/>
          </a:prstGeom>
        </p:spPr>
        <p:txBody>
          <a:bodyPr lIns="99551" tIns="49775" rIns="99551" bIns="49775"/>
          <a:lstStyle>
            <a:lvl1pPr marL="154032" indent="-154032" algn="l">
              <a:buClr>
                <a:srgbClr val="00909B"/>
              </a:buClr>
              <a:tabLst/>
              <a:defRPr sz="1088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dirty="0" err="1"/>
              <a:t>Образец</a:t>
            </a:r>
            <a:r>
              <a:rPr lang="en-US" dirty="0"/>
              <a:t> </a:t>
            </a:r>
            <a:r>
              <a:rPr lang="en-US" dirty="0" err="1"/>
              <a:t>текста</a:t>
            </a:r>
            <a:endParaRPr lang="ru-RU" dirty="0"/>
          </a:p>
        </p:txBody>
      </p:sp>
      <p:sp>
        <p:nvSpPr>
          <p:cNvPr id="10" name="Содержимое 2"/>
          <p:cNvSpPr>
            <a:spLocks noGrp="1"/>
          </p:cNvSpPr>
          <p:nvPr>
            <p:ph idx="11" hasCustomPrompt="1"/>
          </p:nvPr>
        </p:nvSpPr>
        <p:spPr>
          <a:xfrm>
            <a:off x="4234633" y="2371940"/>
            <a:ext cx="7347766" cy="3708705"/>
          </a:xfrm>
          <a:prstGeom prst="rect">
            <a:avLst/>
          </a:prstGeom>
        </p:spPr>
        <p:txBody>
          <a:bodyPr lIns="99551" tIns="49775" rIns="99551" bIns="49775"/>
          <a:lstStyle>
            <a:lvl1pPr marL="0" indent="0" algn="l">
              <a:buNone/>
              <a:defRPr sz="1088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dirty="0"/>
              <a:t>Текст</a:t>
            </a:r>
          </a:p>
        </p:txBody>
      </p:sp>
      <p:pic>
        <p:nvPicPr>
          <p:cNvPr id="7" name="Рисунок 3">
            <a:extLst>
              <a:ext uri="{FF2B5EF4-FFF2-40B4-BE49-F238E27FC236}">
                <a16:creationId xmlns:a16="http://schemas.microsoft.com/office/drawing/2014/main" id="{DDD74E02-2E46-3E4D-8DA4-0E1CBD93E0C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3666" t="6409" r="69767" b="80248"/>
          <a:stretch/>
        </p:blipFill>
        <p:spPr>
          <a:xfrm>
            <a:off x="365124" y="7509"/>
            <a:ext cx="3242654" cy="9177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3E5282F-6420-D340-BC72-2E9F65F2191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35153"/>
          <a:stretch/>
        </p:blipFill>
        <p:spPr>
          <a:xfrm>
            <a:off x="6911517" y="0"/>
            <a:ext cx="5280482" cy="97103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4F05770-E45E-9946-B355-0587D9F04CE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745361" y="7509"/>
            <a:ext cx="1801732" cy="971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9170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DEE422B-19FF-7F4F-5C9C-22394A5A42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454F9C6-5E50-7C0C-AB1A-5987DC6C87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4A349A2-C25C-D356-C216-7439CBDBAD2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E7919-0364-4C80-B7AE-DCACA8951ED6}" type="datetimeFigureOut">
              <a:rPr lang="ru-RU" smtClean="0"/>
              <a:t>21.01.2025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21BB756-B3B6-84BF-1CBF-05FB0371C9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F9A05B0-649D-A028-7E5F-08D65763AB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3B13A-6DA8-41C0-80FC-56E241E71D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5079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yandex.ru/video/preview/2473532818613254346" TargetMode="External"/><Relationship Id="rId2" Type="http://schemas.openxmlformats.org/officeDocument/2006/relationships/hyperlink" Target="https://yandex.ru/video/preview/5404150123164442923" TargetMode="Externa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9AAE8E-2CE5-DD40-BD81-45C6A3B8C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9747" y="5305647"/>
            <a:ext cx="6912503" cy="115894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dirty="0">
                <a:solidFill>
                  <a:srgbClr val="002060"/>
                </a:solidFill>
              </a:rPr>
              <a:t>Подготовила специалист по социальной работе </a:t>
            </a:r>
            <a:br>
              <a:rPr lang="ru-RU" sz="2200" dirty="0">
                <a:solidFill>
                  <a:srgbClr val="002060"/>
                </a:solidFill>
              </a:rPr>
            </a:br>
            <a:r>
              <a:rPr lang="ru-RU" sz="2200" dirty="0">
                <a:solidFill>
                  <a:srgbClr val="002060"/>
                </a:solidFill>
              </a:rPr>
              <a:t>ГАУСО СО«КЦСОН города Каменск-Уральского»</a:t>
            </a:r>
            <a:br>
              <a:rPr lang="ru-RU" sz="2200" dirty="0">
                <a:solidFill>
                  <a:srgbClr val="002060"/>
                </a:solidFill>
              </a:rPr>
            </a:br>
            <a:r>
              <a:rPr lang="ru-RU" sz="2200" dirty="0">
                <a:solidFill>
                  <a:srgbClr val="002060"/>
                </a:solidFill>
              </a:rPr>
              <a:t>Осинцева Елизавета Ильясовна</a:t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9D15BB9-7A98-FAAF-2232-0BE90450B5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334925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E6006A5-3545-BC91-BD96-E1A768BF961E}"/>
              </a:ext>
            </a:extLst>
          </p:cNvPr>
          <p:cNvSpPr txBox="1"/>
          <p:nvPr/>
        </p:nvSpPr>
        <p:spPr>
          <a:xfrm>
            <a:off x="723014" y="2282663"/>
            <a:ext cx="10887739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ru-RU" sz="48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ahoma"/>
                <a:ea typeface="+mn-ea"/>
                <a:cs typeface="Arial"/>
              </a:rPr>
              <a:t>«Зеленый свет </a:t>
            </a:r>
          </a:p>
          <a:p>
            <a:pPr algn="ctr"/>
            <a:r>
              <a:rPr kumimoji="0" lang="ru-RU" sz="48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ahoma"/>
                <a:ea typeface="+mn-ea"/>
                <a:cs typeface="Arial"/>
              </a:rPr>
              <a:t>для ваших планов!»</a:t>
            </a:r>
            <a:endParaRPr lang="ru-RU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43006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Shape 505"/>
          <p:cNvSpPr txBox="1">
            <a:spLocks noGrp="1"/>
          </p:cNvSpPr>
          <p:nvPr>
            <p:ph type="sldNum" idx="4294967295"/>
          </p:nvPr>
        </p:nvSpPr>
        <p:spPr>
          <a:xfrm>
            <a:off x="9790562" y="6352266"/>
            <a:ext cx="722329" cy="36512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0249" tIns="45113" rIns="90249" bIns="45113" rtlCol="0" anchor="ctr" anchorCtr="0">
            <a:noAutofit/>
          </a:bodyPr>
          <a:lstStyle/>
          <a:p>
            <a:fld id="{00000000-1234-1234-1234-123412341234}" type="slidenum">
              <a:rPr lang="ru-RU" sz="1179">
                <a:solidFill>
                  <a:srgbClr val="00909B"/>
                </a:solidFill>
                <a:latin typeface="Tahoma"/>
                <a:ea typeface="Tahoma"/>
                <a:cs typeface="Tahoma"/>
                <a:sym typeface="Tahoma"/>
              </a:rPr>
              <a:pPr/>
              <a:t>2</a:t>
            </a:fld>
            <a:endParaRPr sz="1179" dirty="0">
              <a:solidFill>
                <a:srgbClr val="00909B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1734390" y="1308233"/>
            <a:ext cx="8723221" cy="482563"/>
          </a:xfrm>
          <a:prstGeom prst="rect">
            <a:avLst/>
          </a:prstGeom>
        </p:spPr>
        <p:txBody>
          <a:bodyPr lIns="90273" tIns="45136" rIns="90273" bIns="45136"/>
          <a:lstStyle>
            <a:lvl1pPr algn="l" defTabSz="497754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Tahoma"/>
                <a:ea typeface="+mj-ea"/>
                <a:cs typeface="+mj-cs"/>
              </a:defRPr>
            </a:lvl1pPr>
          </a:lstStyle>
          <a:p>
            <a:r>
              <a:rPr lang="ru-RU" sz="2176" b="0" dirty="0">
                <a:solidFill>
                  <a:srgbClr val="4CAF90"/>
                </a:solidFill>
              </a:rPr>
              <a:t>Достижение цели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102F2F-FBCA-114A-B93F-E59D112DDB7B}"/>
              </a:ext>
            </a:extLst>
          </p:cNvPr>
          <p:cNvSpPr txBox="1"/>
          <p:nvPr/>
        </p:nvSpPr>
        <p:spPr>
          <a:xfrm>
            <a:off x="1249766" y="905198"/>
            <a:ext cx="9918100" cy="2388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52" dirty="0">
                <a:solidFill>
                  <a:srgbClr val="4CAF90"/>
                </a:solidFill>
              </a:rPr>
              <a:t>0000011111000000  0000011100001010101010101010000010101010101011111    00001111001011111000000101010101.     111111111 0000.   00 00 0 0 0 01111110000101010101000000101</a:t>
            </a:r>
          </a:p>
        </p:txBody>
      </p:sp>
      <p:pic>
        <p:nvPicPr>
          <p:cNvPr id="15" name="image1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2258" y="2381395"/>
            <a:ext cx="3041345" cy="2027563"/>
          </a:xfrm>
          <a:prstGeom prst="rect">
            <a:avLst/>
          </a:prstGeom>
          <a:ln w="12700">
            <a:miter lim="400000"/>
          </a:ln>
          <a:effectLst>
            <a:outerShdw blurRad="50800" dist="38100" dir="2700000" rotWithShape="0">
              <a:srgbClr val="000000">
                <a:alpha val="43000"/>
              </a:srgbClr>
            </a:outerShdw>
          </a:effectLst>
        </p:spPr>
      </p:pic>
      <p:sp>
        <p:nvSpPr>
          <p:cNvPr id="16" name="Shape 233"/>
          <p:cNvSpPr/>
          <p:nvPr/>
        </p:nvSpPr>
        <p:spPr>
          <a:xfrm>
            <a:off x="5404297" y="2651644"/>
            <a:ext cx="4063552" cy="17964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1457" tIns="41457" rIns="41457" bIns="41457">
            <a:spAutoFit/>
          </a:bodyPr>
          <a:lstStyle/>
          <a:p>
            <a:pPr algn="just">
              <a:lnSpc>
                <a:spcPct val="200000"/>
              </a:lnSpc>
              <a:defRPr sz="1200" b="1">
                <a:solidFill>
                  <a:srgbClr val="0EBACE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451" dirty="0">
                <a:solidFill>
                  <a:srgbClr val="4CAF9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Как реализовать цель:</a:t>
            </a:r>
            <a:endParaRPr lang="ru-RU" sz="1451" dirty="0">
              <a:solidFill>
                <a:srgbClr val="4CAF9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Calibri Light"/>
            </a:endParaRPr>
          </a:p>
          <a:p>
            <a:pPr marL="259111" indent="-259111" algn="just">
              <a:lnSpc>
                <a:spcPct val="200000"/>
              </a:lnSpc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451" dirty="0">
                <a:solidFill>
                  <a:srgbClr val="4D4D4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Купить в кредит</a:t>
            </a:r>
          </a:p>
          <a:p>
            <a:pPr marL="259111" indent="-259111" algn="just">
              <a:lnSpc>
                <a:spcPct val="200000"/>
              </a:lnSpc>
              <a:buSzPct val="100000"/>
              <a:buFont typeface="Lucida Grande"/>
              <a:buChar char="●"/>
              <a:defRPr sz="1200" b="1">
                <a:solidFill>
                  <a:srgbClr val="0EBACE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451" dirty="0">
                <a:solidFill>
                  <a:srgbClr val="4CAF9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Накопить</a:t>
            </a:r>
          </a:p>
          <a:p>
            <a:pPr marL="259111" indent="-259111" algn="just">
              <a:lnSpc>
                <a:spcPct val="200000"/>
              </a:lnSpc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451" dirty="0">
                <a:solidFill>
                  <a:srgbClr val="4D4D4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Совместить эти два варианта</a:t>
            </a:r>
          </a:p>
        </p:txBody>
      </p:sp>
    </p:spTree>
    <p:extLst>
      <p:ext uri="{BB962C8B-B14F-4D97-AF65-F5344CB8AC3E}">
        <p14:creationId xmlns:p14="http://schemas.microsoft.com/office/powerpoint/2010/main" val="38615361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Shape 505"/>
          <p:cNvSpPr txBox="1">
            <a:spLocks noGrp="1"/>
          </p:cNvSpPr>
          <p:nvPr>
            <p:ph type="sldNum" idx="4294967295"/>
          </p:nvPr>
        </p:nvSpPr>
        <p:spPr>
          <a:xfrm>
            <a:off x="9790562" y="6352266"/>
            <a:ext cx="722329" cy="36512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0249" tIns="45113" rIns="90249" bIns="45113" rtlCol="0" anchor="ctr" anchorCtr="0">
            <a:noAutofit/>
          </a:bodyPr>
          <a:lstStyle/>
          <a:p>
            <a:fld id="{00000000-1234-1234-1234-123412341234}" type="slidenum">
              <a:rPr lang="ru-RU" sz="1179">
                <a:solidFill>
                  <a:srgbClr val="00909B"/>
                </a:solidFill>
                <a:latin typeface="Tahoma"/>
                <a:ea typeface="Tahoma"/>
                <a:cs typeface="Tahoma"/>
                <a:sym typeface="Tahoma"/>
              </a:rPr>
              <a:pPr/>
              <a:t>3</a:t>
            </a:fld>
            <a:endParaRPr sz="1179" dirty="0">
              <a:solidFill>
                <a:srgbClr val="00909B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1734390" y="1308233"/>
            <a:ext cx="8723221" cy="482563"/>
          </a:xfrm>
          <a:prstGeom prst="rect">
            <a:avLst/>
          </a:prstGeom>
        </p:spPr>
        <p:txBody>
          <a:bodyPr lIns="90273" tIns="45136" rIns="90273" bIns="45136"/>
          <a:lstStyle>
            <a:lvl1pPr algn="l" defTabSz="497754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Tahoma"/>
                <a:ea typeface="+mj-ea"/>
                <a:cs typeface="+mj-cs"/>
              </a:defRPr>
            </a:lvl1pPr>
          </a:lstStyle>
          <a:p>
            <a:r>
              <a:rPr lang="ru-RU" sz="2176" b="0" dirty="0">
                <a:solidFill>
                  <a:srgbClr val="4CAF90"/>
                </a:solidFill>
              </a:rPr>
              <a:t>Как накопить на цель?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102F2F-FBCA-114A-B93F-E59D112DDB7B}"/>
              </a:ext>
            </a:extLst>
          </p:cNvPr>
          <p:cNvSpPr txBox="1"/>
          <p:nvPr/>
        </p:nvSpPr>
        <p:spPr>
          <a:xfrm>
            <a:off x="1249766" y="905198"/>
            <a:ext cx="9918100" cy="2388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52" dirty="0">
                <a:solidFill>
                  <a:srgbClr val="4CAF90"/>
                </a:solidFill>
              </a:rPr>
              <a:t>0000011111000000  0000011100001010101010101010000010101010101011111    00001111001011111000000101010101.     111111111 0000.   00 00 0 0 0 01111110000101010101000000101</a:t>
            </a:r>
          </a:p>
        </p:txBody>
      </p:sp>
      <p:pic>
        <p:nvPicPr>
          <p:cNvPr id="13316" name="Picture 4" descr="https://im0-tub-ru.yandex.net/i?id=55703eb7052b8811f0fb236833ec34b4&amp;n=33&amp;w=320&amp;h=32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61" b="5332"/>
          <a:stretch/>
        </p:blipFill>
        <p:spPr bwMode="auto">
          <a:xfrm>
            <a:off x="1734390" y="2426788"/>
            <a:ext cx="1975274" cy="1931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https://im0-tub-ru.yandex.net/i?id=ae14b121ff5d13b6126d839f2e2cb501&amp;n=33&amp;w=393&amp;h=32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9361" y="2246820"/>
            <a:ext cx="2503084" cy="2038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 descr="https://im0-tub-ru.yandex.net/i?id=597876393dd6da425faa0a76c924e2c9&amp;n=33&amp;w=480&amp;h=25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3060" y="2624605"/>
            <a:ext cx="3301314" cy="1733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DC3743F7-1497-47F4-8A2F-7F4790313894}"/>
              </a:ext>
            </a:extLst>
          </p:cNvPr>
          <p:cNvSpPr/>
          <p:nvPr/>
        </p:nvSpPr>
        <p:spPr>
          <a:xfrm>
            <a:off x="2213716" y="4732683"/>
            <a:ext cx="1016625" cy="3155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451" b="1" dirty="0">
                <a:solidFill>
                  <a:srgbClr val="4CAF9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Копилка</a:t>
            </a:r>
            <a:endParaRPr lang="ru-RU" sz="1088" b="1" dirty="0">
              <a:solidFill>
                <a:srgbClr val="4CAF9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CE80C7C8-AE96-451E-8AA6-9FC266EFC242}"/>
              </a:ext>
            </a:extLst>
          </p:cNvPr>
          <p:cNvSpPr/>
          <p:nvPr/>
        </p:nvSpPr>
        <p:spPr>
          <a:xfrm>
            <a:off x="4923861" y="4732683"/>
            <a:ext cx="1794082" cy="3155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451" b="1" dirty="0">
                <a:solidFill>
                  <a:srgbClr val="4CAF9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Депозит в Банке</a:t>
            </a:r>
            <a:endParaRPr lang="ru-RU" sz="1088" b="1" dirty="0">
              <a:solidFill>
                <a:srgbClr val="4CAF9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F6A83EC4-3DCD-4D73-8453-0FCAE1045CE2}"/>
              </a:ext>
            </a:extLst>
          </p:cNvPr>
          <p:cNvSpPr/>
          <p:nvPr/>
        </p:nvSpPr>
        <p:spPr>
          <a:xfrm>
            <a:off x="8002967" y="4703193"/>
            <a:ext cx="2021630" cy="985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51" b="1" dirty="0">
                <a:solidFill>
                  <a:srgbClr val="4CAF9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Депозит через Интернет-банк или Мобильный банк</a:t>
            </a:r>
            <a:endParaRPr lang="ru-RU" sz="1088" b="1" dirty="0">
              <a:solidFill>
                <a:srgbClr val="4CAF9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8923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Shape 505"/>
          <p:cNvSpPr txBox="1">
            <a:spLocks noGrp="1"/>
          </p:cNvSpPr>
          <p:nvPr>
            <p:ph type="sldNum" idx="4294967295"/>
          </p:nvPr>
        </p:nvSpPr>
        <p:spPr>
          <a:xfrm>
            <a:off x="9790562" y="6352266"/>
            <a:ext cx="722329" cy="36512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0249" tIns="45113" rIns="90249" bIns="45113" rtlCol="0" anchor="ctr" anchorCtr="0">
            <a:noAutofit/>
          </a:bodyPr>
          <a:lstStyle/>
          <a:p>
            <a:fld id="{00000000-1234-1234-1234-123412341234}" type="slidenum">
              <a:rPr lang="ru-RU" sz="1179">
                <a:solidFill>
                  <a:srgbClr val="00909B"/>
                </a:solidFill>
                <a:latin typeface="Tahoma"/>
                <a:ea typeface="Tahoma"/>
                <a:cs typeface="Tahoma"/>
                <a:sym typeface="Tahoma"/>
              </a:rPr>
              <a:pPr/>
              <a:t>4</a:t>
            </a:fld>
            <a:endParaRPr sz="1179" dirty="0">
              <a:solidFill>
                <a:srgbClr val="00909B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1734390" y="1308233"/>
            <a:ext cx="8723221" cy="482563"/>
          </a:xfrm>
          <a:prstGeom prst="rect">
            <a:avLst/>
          </a:prstGeom>
        </p:spPr>
        <p:txBody>
          <a:bodyPr lIns="90273" tIns="45136" rIns="90273" bIns="45136"/>
          <a:lstStyle>
            <a:lvl1pPr algn="l" defTabSz="497754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Tahoma"/>
                <a:ea typeface="+mj-ea"/>
                <a:cs typeface="+mj-cs"/>
              </a:defRPr>
            </a:lvl1pPr>
          </a:lstStyle>
          <a:p>
            <a:r>
              <a:rPr lang="ru-RU" sz="2176" b="0" dirty="0">
                <a:solidFill>
                  <a:srgbClr val="4CAF90"/>
                </a:solidFill>
              </a:rPr>
              <a:t>Как сберегать эффективно?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102F2F-FBCA-114A-B93F-E59D112DDB7B}"/>
              </a:ext>
            </a:extLst>
          </p:cNvPr>
          <p:cNvSpPr txBox="1"/>
          <p:nvPr/>
        </p:nvSpPr>
        <p:spPr>
          <a:xfrm>
            <a:off x="1249766" y="905198"/>
            <a:ext cx="9918100" cy="2388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52" dirty="0">
                <a:solidFill>
                  <a:srgbClr val="4CAF90"/>
                </a:solidFill>
              </a:rPr>
              <a:t>0000011111000000  0000011100001010101010101010000010101010101011111    00001111001011111000000101010101.     111111111 0000.   00 00 0 0 0 01111110000101010101000000101</a:t>
            </a:r>
          </a:p>
        </p:txBody>
      </p:sp>
      <p:sp>
        <p:nvSpPr>
          <p:cNvPr id="5" name="Объект 2">
            <a:extLst>
              <a:ext uri="{FF2B5EF4-FFF2-40B4-BE49-F238E27FC236}">
                <a16:creationId xmlns:a16="http://schemas.microsoft.com/office/drawing/2014/main" id="{AD5A2967-20A4-4626-80F6-48CBC3795F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20416" y="2499636"/>
            <a:ext cx="5841104" cy="2780041"/>
          </a:xfrm>
        </p:spPr>
        <p:txBody>
          <a:bodyPr>
            <a:noAutofit/>
          </a:bodyPr>
          <a:lstStyle/>
          <a:p>
            <a:pPr marL="259118" indent="-259118" algn="just">
              <a:lnSpc>
                <a:spcPct val="120000"/>
              </a:lnSpc>
              <a:spcAft>
                <a:spcPts val="453"/>
              </a:spcAft>
              <a:buFont typeface="Wingdings" panose="05000000000000000000" pitchFamily="2" charset="2"/>
              <a:buChar char="ü"/>
            </a:pPr>
            <a:r>
              <a:rPr lang="ru-RU" dirty="0">
                <a:solidFill>
                  <a:schemeClr val="tx1"/>
                </a:solidFill>
              </a:rPr>
              <a:t>У сбережений должна быть четкая и понятная </a:t>
            </a:r>
            <a:r>
              <a:rPr lang="ru-RU" b="1" dirty="0">
                <a:solidFill>
                  <a:srgbClr val="4CAF90"/>
                </a:solidFill>
              </a:rPr>
              <a:t>цель</a:t>
            </a:r>
            <a:r>
              <a:rPr lang="ru-RU" dirty="0">
                <a:solidFill>
                  <a:schemeClr val="tx1"/>
                </a:solidFill>
              </a:rPr>
              <a:t> – на что копим?</a:t>
            </a:r>
          </a:p>
          <a:p>
            <a:pPr marL="259118" indent="-259118" algn="just">
              <a:lnSpc>
                <a:spcPct val="120000"/>
              </a:lnSpc>
              <a:spcAft>
                <a:spcPts val="453"/>
              </a:spcAft>
              <a:buFont typeface="Wingdings" panose="05000000000000000000" pitchFamily="2" charset="2"/>
              <a:buChar char="ü"/>
            </a:pPr>
            <a:r>
              <a:rPr lang="ru-RU" dirty="0">
                <a:solidFill>
                  <a:schemeClr val="tx1"/>
                </a:solidFill>
              </a:rPr>
              <a:t>Соблюдаем финансовую дисциплину – сбережения должны быть </a:t>
            </a:r>
            <a:r>
              <a:rPr lang="ru-RU" b="1" dirty="0">
                <a:solidFill>
                  <a:srgbClr val="4CAF90"/>
                </a:solidFill>
              </a:rPr>
              <a:t>регулярными</a:t>
            </a:r>
            <a:r>
              <a:rPr lang="ru-RU" dirty="0">
                <a:solidFill>
                  <a:schemeClr val="tx1"/>
                </a:solidFill>
              </a:rPr>
              <a:t>.</a:t>
            </a:r>
          </a:p>
          <a:p>
            <a:pPr marL="259118" indent="-259118" algn="just">
              <a:lnSpc>
                <a:spcPct val="120000"/>
              </a:lnSpc>
              <a:spcAft>
                <a:spcPts val="453"/>
              </a:spcAft>
              <a:buFont typeface="Wingdings" panose="05000000000000000000" pitchFamily="2" charset="2"/>
              <a:buChar char="ü"/>
            </a:pPr>
            <a:r>
              <a:rPr lang="ru-RU" dirty="0">
                <a:solidFill>
                  <a:schemeClr val="tx1"/>
                </a:solidFill>
              </a:rPr>
              <a:t>Защищаем сбережения от </a:t>
            </a:r>
            <a:r>
              <a:rPr lang="ru-RU" b="1" dirty="0">
                <a:solidFill>
                  <a:srgbClr val="4CAF90"/>
                </a:solidFill>
              </a:rPr>
              <a:t>инфляции</a:t>
            </a:r>
            <a:r>
              <a:rPr lang="ru-RU" dirty="0">
                <a:solidFill>
                  <a:schemeClr val="tx1"/>
                </a:solidFill>
              </a:rPr>
              <a:t> – вкладываем деньги как минимум на депозит под банковский процент!</a:t>
            </a:r>
          </a:p>
          <a:p>
            <a:pPr marL="259118" indent="-259118" algn="just">
              <a:lnSpc>
                <a:spcPct val="120000"/>
              </a:lnSpc>
              <a:spcAft>
                <a:spcPts val="453"/>
              </a:spcAft>
              <a:buFont typeface="Wingdings" panose="05000000000000000000" pitchFamily="2" charset="2"/>
              <a:buChar char="ü"/>
            </a:pPr>
            <a:r>
              <a:rPr lang="ru-RU" b="1" dirty="0">
                <a:solidFill>
                  <a:srgbClr val="4CAF90"/>
                </a:solidFill>
              </a:rPr>
              <a:t>Время – деньги</a:t>
            </a:r>
            <a:r>
              <a:rPr lang="ru-RU" dirty="0">
                <a:solidFill>
                  <a:schemeClr val="tx1"/>
                </a:solidFill>
              </a:rPr>
              <a:t>. Чем раньше начнете сберегать, тем быстрее достигнете цели. Работает эффект сложных процентов.</a:t>
            </a:r>
          </a:p>
        </p:txBody>
      </p:sp>
      <p:pic>
        <p:nvPicPr>
          <p:cNvPr id="18434" name="Picture 2" descr="https://static.tildacdn.com/8820a85e-62d2-4648-a58c-e5a8b541d136/idea0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4356" y="2499636"/>
            <a:ext cx="2465626" cy="2469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16355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Shape 505"/>
          <p:cNvSpPr txBox="1">
            <a:spLocks noGrp="1"/>
          </p:cNvSpPr>
          <p:nvPr>
            <p:ph type="sldNum" idx="4294967295"/>
          </p:nvPr>
        </p:nvSpPr>
        <p:spPr>
          <a:xfrm>
            <a:off x="9790562" y="6352266"/>
            <a:ext cx="722329" cy="36512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0249" tIns="45113" rIns="90249" bIns="45113" rtlCol="0" anchor="ctr" anchorCtr="0">
            <a:noAutofit/>
          </a:bodyPr>
          <a:lstStyle/>
          <a:p>
            <a:fld id="{00000000-1234-1234-1234-123412341234}" type="slidenum">
              <a:rPr lang="ru-RU" sz="1179">
                <a:solidFill>
                  <a:srgbClr val="00909B"/>
                </a:solidFill>
                <a:latin typeface="Tahoma"/>
                <a:ea typeface="Tahoma"/>
                <a:cs typeface="Tahoma"/>
                <a:sym typeface="Tahoma"/>
              </a:rPr>
              <a:pPr/>
              <a:t>5</a:t>
            </a:fld>
            <a:endParaRPr sz="1179" dirty="0">
              <a:solidFill>
                <a:srgbClr val="00909B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1734390" y="1308233"/>
            <a:ext cx="8723221" cy="482563"/>
          </a:xfrm>
          <a:prstGeom prst="rect">
            <a:avLst/>
          </a:prstGeom>
        </p:spPr>
        <p:txBody>
          <a:bodyPr lIns="90273" tIns="45136" rIns="90273" bIns="45136"/>
          <a:lstStyle>
            <a:lvl1pPr algn="l" defTabSz="497754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Tahoma"/>
                <a:ea typeface="+mj-ea"/>
                <a:cs typeface="+mj-cs"/>
              </a:defRPr>
            </a:lvl1pPr>
          </a:lstStyle>
          <a:p>
            <a:r>
              <a:rPr lang="ru-RU" sz="2176" b="0" dirty="0">
                <a:solidFill>
                  <a:srgbClr val="4CAF90"/>
                </a:solidFill>
              </a:rPr>
              <a:t>Дополнительный сервис для накоплений: «Копилка»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102F2F-FBCA-114A-B93F-E59D112DDB7B}"/>
              </a:ext>
            </a:extLst>
          </p:cNvPr>
          <p:cNvSpPr txBox="1"/>
          <p:nvPr/>
        </p:nvSpPr>
        <p:spPr>
          <a:xfrm>
            <a:off x="1249766" y="905198"/>
            <a:ext cx="9918100" cy="2388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52" dirty="0">
                <a:solidFill>
                  <a:srgbClr val="4CAF90"/>
                </a:solidFill>
              </a:rPr>
              <a:t>0000011111000000  0000011100001010101010101010000010101010101011111    00001111001011111000000101010101.     111111111 0000.   00 00 0 0 0 01111110000101010101000000101</a:t>
            </a: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DC3743F7-1497-47F4-8A2F-7F4790313894}"/>
              </a:ext>
            </a:extLst>
          </p:cNvPr>
          <p:cNvSpPr/>
          <p:nvPr/>
        </p:nvSpPr>
        <p:spPr>
          <a:xfrm>
            <a:off x="3378996" y="5001108"/>
            <a:ext cx="5913806" cy="138647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259118" indent="-259118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51" b="1" dirty="0">
                <a:solidFill>
                  <a:srgbClr val="4CAF9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Быстро</a:t>
            </a:r>
            <a:r>
              <a:rPr lang="ru-RU" sz="1451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- </a:t>
            </a:r>
            <a:r>
              <a:rPr lang="ru-RU" sz="145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регулярное автоматическое накопление денег</a:t>
            </a:r>
          </a:p>
          <a:p>
            <a:pPr marL="259118" indent="-259118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51" b="1" dirty="0">
                <a:solidFill>
                  <a:srgbClr val="4CAF9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Удобно</a:t>
            </a:r>
            <a:r>
              <a:rPr lang="ru-RU" sz="145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дистанционный выбор копилок разного типа</a:t>
            </a:r>
          </a:p>
          <a:p>
            <a:pPr marL="259118" indent="-259118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51" b="1" dirty="0">
                <a:solidFill>
                  <a:srgbClr val="4CAF9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Доступно</a:t>
            </a:r>
            <a:r>
              <a:rPr lang="ru-RU" sz="145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всегда под рукой в телефоне или в компьютере</a:t>
            </a:r>
          </a:p>
          <a:p>
            <a:pPr marL="259118" indent="-259118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51" b="1" dirty="0">
                <a:solidFill>
                  <a:srgbClr val="4CAF9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Безопасно</a:t>
            </a:r>
            <a:r>
              <a:rPr lang="ru-RU" sz="145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защищенное соединение, одноразовые пароли  </a:t>
            </a:r>
            <a:endParaRPr lang="ru-RU" sz="1088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CE80C7C8-AE96-451E-8AA6-9FC266EFC242}"/>
              </a:ext>
            </a:extLst>
          </p:cNvPr>
          <p:cNvSpPr/>
          <p:nvPr/>
        </p:nvSpPr>
        <p:spPr>
          <a:xfrm>
            <a:off x="4775883" y="3378761"/>
            <a:ext cx="2505963" cy="985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51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Копилка от зачислений:</a:t>
            </a:r>
            <a:r>
              <a:rPr lang="ru-RU" sz="145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algn="ctr"/>
            <a:r>
              <a:rPr lang="ru-RU" sz="145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% от суммы поступлений денег на счет</a:t>
            </a:r>
            <a:endParaRPr lang="ru-RU" sz="1088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F6A83EC4-3DCD-4D73-8453-0FCAE1045CE2}"/>
              </a:ext>
            </a:extLst>
          </p:cNvPr>
          <p:cNvSpPr/>
          <p:nvPr/>
        </p:nvSpPr>
        <p:spPr>
          <a:xfrm>
            <a:off x="7932298" y="3373060"/>
            <a:ext cx="2708652" cy="762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51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Копилка от расходов:</a:t>
            </a:r>
          </a:p>
          <a:p>
            <a:pPr algn="ctr"/>
            <a:r>
              <a:rPr lang="ru-RU" sz="145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перевод определенного % от суммы расходов по карте</a:t>
            </a:r>
            <a:endParaRPr lang="ru-RU" sz="1088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4338" name="Picture 2" descr="https://im0-tub-ru.yandex.net/i?id=e387cfd5bf6221052d77fd003c172d83&amp;n=33&amp;w=320&amp;h=3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6317" y="2054248"/>
            <a:ext cx="974889" cy="974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s://im0-tub-ru.yandex.net/i?id=e387cfd5bf6221052d77fd003c172d83&amp;n=33&amp;w=320&amp;h=3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7753" y="2104790"/>
            <a:ext cx="974889" cy="974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s://im0-tub-ru.yandex.net/i?id=e387cfd5bf6221052d77fd003c172d83&amp;n=33&amp;w=320&amp;h=3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6272" y="2103703"/>
            <a:ext cx="974889" cy="974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https://im0-tub-ru.yandex.net/i?id=2542bac324550e9eaf3c2a628bcf4e85&amp;n=33&amp;w=320&amp;h=32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1966" y="2367767"/>
            <a:ext cx="550877" cy="550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4" name="Picture 8" descr="https://im0-tub-ru.yandex.net/i?id=ae158c5859ecc8050324597c57911f8b&amp;n=33&amp;w=320&amp;h=32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3153" y="2416353"/>
            <a:ext cx="552532" cy="552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6" name="Picture 10" descr="https://im0-tub-ru.yandex.net/i?id=5006ecad25784a1ed268aff78326af23&amp;n=33&amp;w=320&amp;h=32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198" y="2367767"/>
            <a:ext cx="476202" cy="476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DC3743F7-1497-47F4-8A2F-7F4790313894}"/>
              </a:ext>
            </a:extLst>
          </p:cNvPr>
          <p:cNvSpPr/>
          <p:nvPr/>
        </p:nvSpPr>
        <p:spPr>
          <a:xfrm>
            <a:off x="1612365" y="3366613"/>
            <a:ext cx="2513068" cy="120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51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Копилка на фиксированную сумму </a:t>
            </a:r>
            <a:r>
              <a:rPr lang="ru-RU" sz="145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определенную дату с определенной периодичностью</a:t>
            </a:r>
            <a:endParaRPr lang="ru-RU" sz="1088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09945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Shape 505"/>
          <p:cNvSpPr txBox="1">
            <a:spLocks noGrp="1"/>
          </p:cNvSpPr>
          <p:nvPr>
            <p:ph type="sldNum" idx="4294967295"/>
          </p:nvPr>
        </p:nvSpPr>
        <p:spPr>
          <a:xfrm>
            <a:off x="9790562" y="6352266"/>
            <a:ext cx="722329" cy="36512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0249" tIns="45113" rIns="90249" bIns="45113" rtlCol="0" anchor="ctr" anchorCtr="0">
            <a:noAutofit/>
          </a:bodyPr>
          <a:lstStyle/>
          <a:p>
            <a:fld id="{00000000-1234-1234-1234-123412341234}" type="slidenum">
              <a:rPr lang="ru-RU" sz="1179">
                <a:solidFill>
                  <a:srgbClr val="00909B"/>
                </a:solidFill>
                <a:latin typeface="Tahoma"/>
                <a:ea typeface="Tahoma"/>
                <a:cs typeface="Tahoma"/>
                <a:sym typeface="Tahoma"/>
              </a:rPr>
              <a:pPr/>
              <a:t>6</a:t>
            </a:fld>
            <a:endParaRPr sz="1179" dirty="0">
              <a:solidFill>
                <a:srgbClr val="00909B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1734390" y="1308233"/>
            <a:ext cx="8723221" cy="482563"/>
          </a:xfrm>
          <a:prstGeom prst="rect">
            <a:avLst/>
          </a:prstGeom>
        </p:spPr>
        <p:txBody>
          <a:bodyPr lIns="90273" tIns="45136" rIns="90273" bIns="45136"/>
          <a:lstStyle>
            <a:lvl1pPr algn="l" defTabSz="497754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Tahoma"/>
                <a:ea typeface="+mj-ea"/>
                <a:cs typeface="+mj-cs"/>
              </a:defRPr>
            </a:lvl1pPr>
          </a:lstStyle>
          <a:p>
            <a:r>
              <a:rPr lang="ru-RU" sz="2176" b="0" dirty="0">
                <a:solidFill>
                  <a:srgbClr val="4CAF90"/>
                </a:solidFill>
              </a:rPr>
              <a:t>Основы устойчивости бюджета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102F2F-FBCA-114A-B93F-E59D112DDB7B}"/>
              </a:ext>
            </a:extLst>
          </p:cNvPr>
          <p:cNvSpPr txBox="1"/>
          <p:nvPr/>
        </p:nvSpPr>
        <p:spPr>
          <a:xfrm>
            <a:off x="1249766" y="905198"/>
            <a:ext cx="9918100" cy="2388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52" dirty="0">
                <a:solidFill>
                  <a:srgbClr val="4CAF90"/>
                </a:solidFill>
              </a:rPr>
              <a:t>0000011111000000  0000011100001010101010101010000010101010101011111    00001111001011111000000101010101.     111111111 0000.   00 00 0 0 0 01111110000101010101000000101</a:t>
            </a:r>
          </a:p>
        </p:txBody>
      </p:sp>
      <p:sp>
        <p:nvSpPr>
          <p:cNvPr id="9" name="Shape 284"/>
          <p:cNvSpPr/>
          <p:nvPr/>
        </p:nvSpPr>
        <p:spPr>
          <a:xfrm>
            <a:off x="1734390" y="1801618"/>
            <a:ext cx="8417337" cy="18028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1457" tIns="41457" rIns="41457" bIns="41457">
            <a:spAutoFit/>
          </a:bodyPr>
          <a:lstStyle/>
          <a:p>
            <a:pPr>
              <a:lnSpc>
                <a:spcPct val="150000"/>
              </a:lnSpc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270" dirty="0"/>
              <a:t>Прежде, чем начинать накопления для реализации целей Важно предусмотреть все возможные события, которые могут повлиять на реализацию вашего плана. </a:t>
            </a:r>
          </a:p>
          <a:p>
            <a:pPr>
              <a:lnSpc>
                <a:spcPct val="150000"/>
              </a:lnSpc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lang="ru-RU" sz="1270" dirty="0"/>
          </a:p>
          <a:p>
            <a:pPr>
              <a:lnSpc>
                <a:spcPct val="150000"/>
              </a:lnSpc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270" dirty="0"/>
              <a:t>Дополнительные факторы, которые могут обеспечить Вам стабильное финансовое положение:  </a:t>
            </a:r>
            <a:endParaRPr lang="ru-RU" sz="1270" b="1" dirty="0">
              <a:solidFill>
                <a:srgbClr val="FCB800"/>
              </a:solidFill>
            </a:endParaRPr>
          </a:p>
          <a:p>
            <a:pPr marL="2332005" lvl="5" indent="-259112">
              <a:lnSpc>
                <a:spcPct val="150000"/>
              </a:lnSpc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270" dirty="0"/>
              <a:t>«Подушка финансовой безопасности»</a:t>
            </a:r>
          </a:p>
          <a:p>
            <a:pPr marL="2332005" lvl="5" indent="-259112">
              <a:lnSpc>
                <a:spcPct val="150000"/>
              </a:lnSpc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270" dirty="0"/>
              <a:t>Защита от рисков </a:t>
            </a:r>
          </a:p>
        </p:txBody>
      </p:sp>
      <p:pic>
        <p:nvPicPr>
          <p:cNvPr id="10" name="image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3129" y="3915825"/>
            <a:ext cx="2499418" cy="1764588"/>
          </a:xfrm>
          <a:prstGeom prst="rect">
            <a:avLst/>
          </a:prstGeom>
          <a:ln w="12700">
            <a:miter lim="400000"/>
          </a:ln>
          <a:effectLst>
            <a:outerShdw blurRad="63500" dist="50800" dir="2700000" rotWithShape="0">
              <a:srgbClr val="000000">
                <a:alpha val="43000"/>
              </a:srgbClr>
            </a:outerShdw>
          </a:effectLst>
        </p:spPr>
      </p:pic>
      <p:pic>
        <p:nvPicPr>
          <p:cNvPr id="11" name="image14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2198" y="3929795"/>
            <a:ext cx="2408364" cy="1803948"/>
          </a:xfrm>
          <a:prstGeom prst="rect">
            <a:avLst/>
          </a:prstGeom>
          <a:ln w="12700">
            <a:miter lim="400000"/>
          </a:ln>
          <a:effectLst>
            <a:outerShdw blurRad="63500" dist="63500" dir="2700000" rotWithShape="0">
              <a:srgbClr val="000000">
                <a:alpha val="43000"/>
              </a:srgbClr>
            </a:outerShdw>
          </a:effectLst>
        </p:spPr>
      </p:pic>
      <p:sp>
        <p:nvSpPr>
          <p:cNvPr id="12" name="Shape 287"/>
          <p:cNvSpPr/>
          <p:nvPr/>
        </p:nvSpPr>
        <p:spPr>
          <a:xfrm>
            <a:off x="2113129" y="5825070"/>
            <a:ext cx="2706354" cy="5302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1457" tIns="41457" rIns="41457" bIns="41457" anchor="b">
            <a:spAutoFit/>
          </a:bodyPr>
          <a:lstStyle>
            <a:lvl1pPr algn="ctr">
              <a:defRPr sz="1200">
                <a:solidFill>
                  <a:srgbClr val="808080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 lang="ru-RU" sz="1451" b="1" dirty="0"/>
              <a:t>«Подушка финансовой безопасности»</a:t>
            </a:r>
          </a:p>
        </p:txBody>
      </p:sp>
      <p:sp>
        <p:nvSpPr>
          <p:cNvPr id="13" name="Shape 288"/>
          <p:cNvSpPr/>
          <p:nvPr/>
        </p:nvSpPr>
        <p:spPr>
          <a:xfrm>
            <a:off x="7490171" y="5837593"/>
            <a:ext cx="2300392" cy="3069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1457" tIns="41457" rIns="41457" bIns="41457" anchor="b">
            <a:spAutoFit/>
          </a:bodyPr>
          <a:lstStyle>
            <a:lvl1pPr algn="ctr">
              <a:defRPr sz="1200">
                <a:solidFill>
                  <a:srgbClr val="808080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 lang="ru-RU" sz="1451" b="1" dirty="0"/>
              <a:t>Защита от рисков</a:t>
            </a:r>
          </a:p>
        </p:txBody>
      </p:sp>
    </p:spTree>
    <p:extLst>
      <p:ext uri="{BB962C8B-B14F-4D97-AF65-F5344CB8AC3E}">
        <p14:creationId xmlns:p14="http://schemas.microsoft.com/office/powerpoint/2010/main" val="20834001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Shape 505"/>
          <p:cNvSpPr txBox="1">
            <a:spLocks noGrp="1"/>
          </p:cNvSpPr>
          <p:nvPr>
            <p:ph type="sldNum" idx="4294967295"/>
          </p:nvPr>
        </p:nvSpPr>
        <p:spPr>
          <a:xfrm>
            <a:off x="9790562" y="6352266"/>
            <a:ext cx="722329" cy="36512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0249" tIns="45113" rIns="90249" bIns="45113" rtlCol="0" anchor="ctr" anchorCtr="0">
            <a:noAutofit/>
          </a:bodyPr>
          <a:lstStyle/>
          <a:p>
            <a:fld id="{00000000-1234-1234-1234-123412341234}" type="slidenum">
              <a:rPr lang="ru-RU" sz="1179">
                <a:solidFill>
                  <a:srgbClr val="00909B"/>
                </a:solidFill>
                <a:latin typeface="Tahoma"/>
                <a:ea typeface="Tahoma"/>
                <a:cs typeface="Tahoma"/>
                <a:sym typeface="Tahoma"/>
              </a:rPr>
              <a:pPr/>
              <a:t>7</a:t>
            </a:fld>
            <a:endParaRPr sz="1179" dirty="0">
              <a:solidFill>
                <a:srgbClr val="00909B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1734390" y="1308233"/>
            <a:ext cx="8723221" cy="482563"/>
          </a:xfrm>
          <a:prstGeom prst="rect">
            <a:avLst/>
          </a:prstGeom>
        </p:spPr>
        <p:txBody>
          <a:bodyPr lIns="90273" tIns="45136" rIns="90273" bIns="45136"/>
          <a:lstStyle>
            <a:lvl1pPr algn="l" defTabSz="497754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Tahoma"/>
                <a:ea typeface="+mj-ea"/>
                <a:cs typeface="+mj-cs"/>
              </a:defRPr>
            </a:lvl1pPr>
          </a:lstStyle>
          <a:p>
            <a:r>
              <a:rPr lang="ru-RU" sz="2176" b="0" dirty="0">
                <a:solidFill>
                  <a:srgbClr val="4CAF90"/>
                </a:solidFill>
              </a:rPr>
              <a:t>Страхование – защита от рисков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102F2F-FBCA-114A-B93F-E59D112DDB7B}"/>
              </a:ext>
            </a:extLst>
          </p:cNvPr>
          <p:cNvSpPr txBox="1"/>
          <p:nvPr/>
        </p:nvSpPr>
        <p:spPr>
          <a:xfrm>
            <a:off x="1249766" y="905198"/>
            <a:ext cx="9918100" cy="2388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52" dirty="0">
                <a:solidFill>
                  <a:srgbClr val="4CAF90"/>
                </a:solidFill>
              </a:rPr>
              <a:t>0000011111000000  0000011100001010101010101010000010101010101011111    00001111001011111000000101010101.     111111111 0000.   00 00 0 0 0 01111110000101010101000000101</a:t>
            </a:r>
          </a:p>
        </p:txBody>
      </p:sp>
      <p:sp>
        <p:nvSpPr>
          <p:cNvPr id="5" name="Shape 380"/>
          <p:cNvSpPr/>
          <p:nvPr/>
        </p:nvSpPr>
        <p:spPr>
          <a:xfrm>
            <a:off x="1786895" y="1790796"/>
            <a:ext cx="8618210" cy="171275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1457" tIns="41457" rIns="41457" bIns="41457">
            <a:spAutoFit/>
          </a:bodyPr>
          <a:lstStyle/>
          <a:p>
            <a:pPr>
              <a:lnSpc>
                <a:spcPct val="150000"/>
              </a:lnSpc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451" dirty="0"/>
              <a:t>Каждый из нас хотел бы избежать различных неблагоприятных событий, но предвидеть их возникновение не в наших силах. Зато можно снизить влияние подобных событий на нашу жизнь, то есть защититься от различных рисков возникновения непредвиденных ситуаций, влекущих за собой финансовые потери.</a:t>
            </a:r>
          </a:p>
          <a:p>
            <a:pPr>
              <a:lnSpc>
                <a:spcPct val="150000"/>
              </a:lnSpc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451" dirty="0"/>
              <a:t>Для защиты от рисков существуют различные механизмы финансовой защиты:</a:t>
            </a:r>
          </a:p>
        </p:txBody>
      </p:sp>
      <p:graphicFrame>
        <p:nvGraphicFramePr>
          <p:cNvPr id="6" name="Table 381"/>
          <p:cNvGraphicFramePr/>
          <p:nvPr/>
        </p:nvGraphicFramePr>
        <p:xfrm>
          <a:off x="1734389" y="3829231"/>
          <a:ext cx="8554868" cy="2149209"/>
        </p:xfrm>
        <a:graphic>
          <a:graphicData uri="http://schemas.openxmlformats.org/drawingml/2006/table">
            <a:tbl>
              <a:tblPr firstRow="1"/>
              <a:tblGrid>
                <a:gridCol w="42774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774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0775">
                <a:tc>
                  <a:txBody>
                    <a:bodyPr/>
                    <a:lstStyle/>
                    <a:p>
                      <a:pPr algn="l">
                        <a:defRPr sz="1800" b="0">
                          <a:solidFill>
                            <a:srgbClr val="000000"/>
                          </a:solidFill>
                        </a:defRPr>
                      </a:pPr>
                      <a:r>
                        <a:rPr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НЕБЛАГОПРИЯТНЫЕ СОБЫТИЯ (РИСКИ)</a:t>
                      </a:r>
                    </a:p>
                  </a:txBody>
                  <a:tcPr marL="41459" marR="41459" marT="41459" marB="41459" anchor="ctr" horzOverflow="overflow">
                    <a:lnL w="12700">
                      <a:miter lim="400000"/>
                    </a:lnL>
                    <a:lnR w="12700">
                      <a:solidFill>
                        <a:srgbClr val="23D4DE"/>
                      </a:solidFill>
                    </a:lnR>
                    <a:lnT w="12700">
                      <a:solidFill>
                        <a:srgbClr val="23D4DE"/>
                      </a:solidFill>
                    </a:lnT>
                    <a:lnB w="12700">
                      <a:solidFill>
                        <a:srgbClr val="23D4DE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defRPr sz="1800" b="0">
                          <a:solidFill>
                            <a:srgbClr val="000000"/>
                          </a:solidFill>
                        </a:defRPr>
                      </a:pPr>
                      <a:r>
                        <a:rPr sz="1100" b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СТРАХОВАЯ ЗАЩИТА</a:t>
                      </a:r>
                    </a:p>
                  </a:txBody>
                  <a:tcPr marL="41459" marR="41459" marT="41459" marB="41459" anchor="ctr" horzOverflow="overflow">
                    <a:lnL w="12700">
                      <a:solidFill>
                        <a:srgbClr val="23D4DE"/>
                      </a:solidFill>
                    </a:lnL>
                    <a:lnR w="12700">
                      <a:miter lim="400000"/>
                    </a:lnR>
                    <a:lnT w="12700">
                      <a:solidFill>
                        <a:srgbClr val="23D4DE"/>
                      </a:solidFill>
                    </a:lnT>
                    <a:lnB w="12700">
                      <a:solidFill>
                        <a:srgbClr val="23D4DE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1396"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sz="110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Смерть кормильца</a:t>
                      </a:r>
                    </a:p>
                  </a:txBody>
                  <a:tcPr marL="41459" marR="41459" marT="41459" marB="41459" anchor="ctr" horzOverflow="overflow">
                    <a:lnL w="12700">
                      <a:miter lim="400000"/>
                    </a:lnL>
                    <a:lnR w="12700">
                      <a:solidFill>
                        <a:srgbClr val="23D4DE"/>
                      </a:solidFill>
                    </a:lnR>
                    <a:lnT w="12700">
                      <a:solidFill>
                        <a:srgbClr val="23D4DE"/>
                      </a:solidFill>
                    </a:lnT>
                    <a:lnB w="12700">
                      <a:solidFill>
                        <a:srgbClr val="23D4DE"/>
                      </a:solidFill>
                    </a:lnB>
                    <a:solidFill>
                      <a:srgbClr val="0EBACE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sz="110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Накопительное / рисковое страхование</a:t>
                      </a:r>
                    </a:p>
                  </a:txBody>
                  <a:tcPr marL="41459" marR="41459" marT="41459" marB="41459" anchor="ctr" horzOverflow="overflow">
                    <a:lnL w="12700">
                      <a:solidFill>
                        <a:srgbClr val="23D4DE"/>
                      </a:solidFill>
                    </a:lnL>
                    <a:lnR w="12700">
                      <a:miter lim="400000"/>
                    </a:lnR>
                    <a:lnT w="12700">
                      <a:solidFill>
                        <a:srgbClr val="23D4DE"/>
                      </a:solidFill>
                    </a:lnT>
                    <a:lnB w="12700">
                      <a:solidFill>
                        <a:srgbClr val="23D4DE"/>
                      </a:solidFill>
                    </a:lnB>
                    <a:solidFill>
                      <a:srgbClr val="0EBACE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4589"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sz="110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Потеря трудоспособности временная или частичная</a:t>
                      </a:r>
                    </a:p>
                  </a:txBody>
                  <a:tcPr marL="41459" marR="41459" marT="41459" marB="41459" anchor="ctr" horzOverflow="overflow">
                    <a:lnL w="12700">
                      <a:miter lim="400000"/>
                    </a:lnL>
                    <a:lnR w="12700">
                      <a:solidFill>
                        <a:srgbClr val="23D4DE"/>
                      </a:solidFill>
                    </a:lnR>
                    <a:lnT w="12700">
                      <a:solidFill>
                        <a:srgbClr val="23D4DE"/>
                      </a:solidFill>
                    </a:lnT>
                    <a:lnB w="12700">
                      <a:solidFill>
                        <a:srgbClr val="23D4DE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sz="110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Страхование от несчастных случаев, «финансовая подушка безопасности»</a:t>
                      </a:r>
                    </a:p>
                  </a:txBody>
                  <a:tcPr marL="41459" marR="41459" marT="41459" marB="41459" anchor="ctr" horzOverflow="overflow">
                    <a:lnL w="12700">
                      <a:solidFill>
                        <a:srgbClr val="23D4DE"/>
                      </a:solidFill>
                    </a:lnL>
                    <a:lnR w="12700">
                      <a:miter lim="400000"/>
                    </a:lnR>
                    <a:lnT w="12700">
                      <a:solidFill>
                        <a:srgbClr val="23D4DE"/>
                      </a:solidFill>
                    </a:lnT>
                    <a:lnB w="12700">
                      <a:solidFill>
                        <a:srgbClr val="23D4DE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1396"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sz="110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Порча или утеря имущества</a:t>
                      </a:r>
                    </a:p>
                  </a:txBody>
                  <a:tcPr marL="41459" marR="41459" marT="41459" marB="41459" anchor="ctr" horzOverflow="overflow">
                    <a:lnL w="12700">
                      <a:miter lim="400000"/>
                    </a:lnL>
                    <a:lnR w="12700">
                      <a:solidFill>
                        <a:srgbClr val="23D4DE"/>
                      </a:solidFill>
                    </a:lnR>
                    <a:lnT w="12700">
                      <a:solidFill>
                        <a:srgbClr val="23D4DE"/>
                      </a:solidFill>
                    </a:lnT>
                    <a:lnB w="12700">
                      <a:solidFill>
                        <a:srgbClr val="23D4DE"/>
                      </a:solidFill>
                    </a:lnB>
                    <a:solidFill>
                      <a:srgbClr val="0EBACE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sz="110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Имущественное страхование (КИС, КАСКО)</a:t>
                      </a:r>
                    </a:p>
                  </a:txBody>
                  <a:tcPr marL="41459" marR="41459" marT="41459" marB="41459" anchor="ctr" horzOverflow="overflow">
                    <a:lnL w="12700">
                      <a:solidFill>
                        <a:srgbClr val="23D4DE"/>
                      </a:solidFill>
                    </a:lnL>
                    <a:lnR w="12700">
                      <a:miter lim="400000"/>
                    </a:lnR>
                    <a:lnT w="12700">
                      <a:solidFill>
                        <a:srgbClr val="23D4DE"/>
                      </a:solidFill>
                    </a:lnT>
                    <a:lnB w="12700">
                      <a:solidFill>
                        <a:srgbClr val="23D4DE"/>
                      </a:solidFill>
                    </a:lnB>
                    <a:solidFill>
                      <a:srgbClr val="0EBACE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3722"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sz="110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Гражданская ответственность</a:t>
                      </a:r>
                    </a:p>
                  </a:txBody>
                  <a:tcPr marL="41459" marR="41459" marT="41459" marB="41459" anchor="ctr" horzOverflow="overflow">
                    <a:lnL w="12700">
                      <a:miter lim="400000"/>
                    </a:lnL>
                    <a:lnR w="12700">
                      <a:solidFill>
                        <a:srgbClr val="23D4DE"/>
                      </a:solidFill>
                    </a:lnR>
                    <a:lnT w="12700">
                      <a:solidFill>
                        <a:srgbClr val="23D4DE"/>
                      </a:solidFill>
                    </a:lnT>
                    <a:lnB w="12700">
                      <a:solidFill>
                        <a:srgbClr val="23D4DE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lang="ru-RU" sz="1100" noProof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Страхование гражданской ответственности (ОСАГО, ДСАГО)</a:t>
                      </a:r>
                    </a:p>
                  </a:txBody>
                  <a:tcPr marL="41459" marR="41459" marT="41459" marB="41459" anchor="ctr" horzOverflow="overflow">
                    <a:lnL w="12700">
                      <a:solidFill>
                        <a:srgbClr val="23D4DE"/>
                      </a:solidFill>
                    </a:lnL>
                    <a:lnR w="12700">
                      <a:miter lim="400000"/>
                    </a:lnR>
                    <a:lnT w="12700">
                      <a:solidFill>
                        <a:srgbClr val="23D4DE"/>
                      </a:solidFill>
                    </a:lnT>
                    <a:lnB w="12700">
                      <a:solidFill>
                        <a:srgbClr val="23D4DE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3722"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sz="110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Недостаток финансовых ресурсов, риск пережить накопления</a:t>
                      </a:r>
                    </a:p>
                  </a:txBody>
                  <a:tcPr marL="41459" marR="41459" marT="41459" marB="41459" anchor="ctr" horzOverflow="overflow">
                    <a:lnL w="12700">
                      <a:miter lim="400000"/>
                    </a:lnL>
                    <a:lnR w="12700">
                      <a:solidFill>
                        <a:srgbClr val="23D4DE"/>
                      </a:solidFill>
                    </a:lnR>
                    <a:lnT w="12700">
                      <a:solidFill>
                        <a:srgbClr val="23D4DE"/>
                      </a:solidFill>
                    </a:lnT>
                    <a:lnB w="12700">
                      <a:solidFill>
                        <a:srgbClr val="23D4DE"/>
                      </a:solidFill>
                    </a:lnB>
                    <a:solidFill>
                      <a:srgbClr val="0EBACE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lang="ru-RU" sz="1100" noProof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Накопительное </a:t>
                      </a:r>
                      <a:r>
                        <a:rPr lang="ru-RU" sz="1100" noProof="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стразование</a:t>
                      </a:r>
                      <a:r>
                        <a:rPr lang="ru-RU" sz="1100" noProof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жизни, резервный фонд</a:t>
                      </a:r>
                    </a:p>
                  </a:txBody>
                  <a:tcPr marL="41459" marR="41459" marT="41459" marB="41459" anchor="ctr" horzOverflow="overflow">
                    <a:lnL w="12700">
                      <a:solidFill>
                        <a:srgbClr val="23D4DE"/>
                      </a:solidFill>
                    </a:lnL>
                    <a:lnR w="12700">
                      <a:miter lim="400000"/>
                    </a:lnR>
                    <a:lnT w="12700">
                      <a:solidFill>
                        <a:srgbClr val="23D4DE"/>
                      </a:solidFill>
                    </a:lnT>
                    <a:lnB w="12700">
                      <a:solidFill>
                        <a:srgbClr val="23D4DE"/>
                      </a:solidFill>
                    </a:lnB>
                    <a:solidFill>
                      <a:srgbClr val="0EBACE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11301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Shape 505"/>
          <p:cNvSpPr txBox="1">
            <a:spLocks noGrp="1"/>
          </p:cNvSpPr>
          <p:nvPr>
            <p:ph type="sldNum" idx="4294967295"/>
          </p:nvPr>
        </p:nvSpPr>
        <p:spPr>
          <a:xfrm>
            <a:off x="9790562" y="6352266"/>
            <a:ext cx="722329" cy="36512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0249" tIns="45113" rIns="90249" bIns="45113" rtlCol="0" anchor="ctr" anchorCtr="0">
            <a:noAutofit/>
          </a:bodyPr>
          <a:lstStyle/>
          <a:p>
            <a:fld id="{00000000-1234-1234-1234-123412341234}" type="slidenum">
              <a:rPr lang="ru-RU" sz="1179">
                <a:solidFill>
                  <a:srgbClr val="00909B"/>
                </a:solidFill>
                <a:latin typeface="Tahoma"/>
                <a:ea typeface="Tahoma"/>
                <a:cs typeface="Tahoma"/>
                <a:sym typeface="Tahoma"/>
              </a:rPr>
              <a:pPr/>
              <a:t>8</a:t>
            </a:fld>
            <a:endParaRPr sz="1179" dirty="0">
              <a:solidFill>
                <a:srgbClr val="00909B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1734390" y="1308233"/>
            <a:ext cx="8723221" cy="482563"/>
          </a:xfrm>
          <a:prstGeom prst="rect">
            <a:avLst/>
          </a:prstGeom>
        </p:spPr>
        <p:txBody>
          <a:bodyPr lIns="90273" tIns="45136" rIns="90273" bIns="45136"/>
          <a:lstStyle>
            <a:lvl1pPr algn="l" defTabSz="497754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Tahoma"/>
                <a:ea typeface="+mj-ea"/>
                <a:cs typeface="+mj-cs"/>
              </a:defRPr>
            </a:lvl1pPr>
          </a:lstStyle>
          <a:p>
            <a:r>
              <a:rPr lang="ru-RU" sz="2176" b="0" dirty="0">
                <a:solidFill>
                  <a:srgbClr val="4CAF90"/>
                </a:solidFill>
              </a:rPr>
              <a:t>Страхование жизни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102F2F-FBCA-114A-B93F-E59D112DDB7B}"/>
              </a:ext>
            </a:extLst>
          </p:cNvPr>
          <p:cNvSpPr txBox="1"/>
          <p:nvPr/>
        </p:nvSpPr>
        <p:spPr>
          <a:xfrm>
            <a:off x="1249766" y="905198"/>
            <a:ext cx="9918100" cy="2388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52" dirty="0">
                <a:solidFill>
                  <a:srgbClr val="4CAF90"/>
                </a:solidFill>
              </a:rPr>
              <a:t>0000011111000000  0000011100001010101010101010000010101010101011111    00001111001011111000000101010101.     111111111 0000.   00 00 0 0 0 01111110000101010101000000101</a:t>
            </a:r>
          </a:p>
        </p:txBody>
      </p:sp>
      <p:pic>
        <p:nvPicPr>
          <p:cNvPr id="5" name="image23.png" descr="Страхование жизни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3401" y="1833156"/>
            <a:ext cx="8329071" cy="4404111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5860547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Shape 505"/>
          <p:cNvSpPr txBox="1">
            <a:spLocks noGrp="1"/>
          </p:cNvSpPr>
          <p:nvPr>
            <p:ph type="sldNum" idx="4294967295"/>
          </p:nvPr>
        </p:nvSpPr>
        <p:spPr>
          <a:xfrm>
            <a:off x="9790562" y="6352266"/>
            <a:ext cx="722329" cy="36512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0249" tIns="45113" rIns="90249" bIns="45113" rtlCol="0" anchor="ctr" anchorCtr="0">
            <a:noAutofit/>
          </a:bodyPr>
          <a:lstStyle/>
          <a:p>
            <a:fld id="{00000000-1234-1234-1234-123412341234}" type="slidenum">
              <a:rPr lang="ru-RU" sz="1179">
                <a:solidFill>
                  <a:srgbClr val="00909B"/>
                </a:solidFill>
                <a:latin typeface="Tahoma"/>
                <a:ea typeface="Tahoma"/>
                <a:cs typeface="Tahoma"/>
                <a:sym typeface="Tahoma"/>
              </a:rPr>
              <a:pPr/>
              <a:t>9</a:t>
            </a:fld>
            <a:endParaRPr sz="1179" dirty="0">
              <a:solidFill>
                <a:srgbClr val="00909B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1734390" y="1308233"/>
            <a:ext cx="8723221" cy="482563"/>
          </a:xfrm>
          <a:prstGeom prst="rect">
            <a:avLst/>
          </a:prstGeom>
        </p:spPr>
        <p:txBody>
          <a:bodyPr lIns="90273" tIns="45136" rIns="90273" bIns="45136"/>
          <a:lstStyle>
            <a:lvl1pPr algn="l" defTabSz="497754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Tahoma"/>
                <a:ea typeface="+mj-ea"/>
                <a:cs typeface="+mj-cs"/>
              </a:defRPr>
            </a:lvl1pPr>
          </a:lstStyle>
          <a:p>
            <a:r>
              <a:rPr lang="ru-RU" sz="2176" b="0" dirty="0">
                <a:solidFill>
                  <a:srgbClr val="4CAF90"/>
                </a:solidFill>
              </a:rPr>
              <a:t>Накопительное страхование жизни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102F2F-FBCA-114A-B93F-E59D112DDB7B}"/>
              </a:ext>
            </a:extLst>
          </p:cNvPr>
          <p:cNvSpPr txBox="1"/>
          <p:nvPr/>
        </p:nvSpPr>
        <p:spPr>
          <a:xfrm>
            <a:off x="1249766" y="905198"/>
            <a:ext cx="9918100" cy="2388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52" dirty="0">
                <a:solidFill>
                  <a:srgbClr val="4CAF90"/>
                </a:solidFill>
              </a:rPr>
              <a:t>0000011111000000  0000011100001010101010101010000010101010101011111    00001111001011111000000101010101.     111111111 0000.   00 00 0 0 0 01111110000101010101000000101</a:t>
            </a:r>
          </a:p>
        </p:txBody>
      </p:sp>
      <p:pic>
        <p:nvPicPr>
          <p:cNvPr id="5" name="image2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4839" y="2335056"/>
            <a:ext cx="2820980" cy="2817604"/>
          </a:xfrm>
          <a:prstGeom prst="rect">
            <a:avLst/>
          </a:prstGeom>
          <a:ln w="12700">
            <a:miter lim="400000"/>
          </a:ln>
        </p:spPr>
      </p:pic>
      <p:sp>
        <p:nvSpPr>
          <p:cNvPr id="6" name="Shape 423"/>
          <p:cNvSpPr/>
          <p:nvPr/>
        </p:nvSpPr>
        <p:spPr>
          <a:xfrm>
            <a:off x="5015921" y="2203539"/>
            <a:ext cx="5170551" cy="35617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1457" tIns="41457" rIns="41457" bIns="41457">
            <a:spAutoFit/>
          </a:bodyPr>
          <a:lstStyle/>
          <a:p>
            <a:pPr marL="259111" indent="-259111" algn="just">
              <a:lnSpc>
                <a:spcPct val="150000"/>
              </a:lnSpc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270" dirty="0"/>
              <a:t>Длительный срок защиты - от 5 лет</a:t>
            </a:r>
          </a:p>
          <a:p>
            <a:pPr marL="259111" indent="-259111" algn="just">
              <a:lnSpc>
                <a:spcPct val="150000"/>
              </a:lnSpc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270" dirty="0"/>
              <a:t>Выплаты сразу после признания случая страховым</a:t>
            </a:r>
          </a:p>
          <a:p>
            <a:pPr marL="259111" indent="-259111" algn="just">
              <a:lnSpc>
                <a:spcPct val="150000"/>
              </a:lnSpc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270" dirty="0"/>
              <a:t>При несчастном случае выплата производится из средств страховой компании. Основной капитал накоплений не расходуется.</a:t>
            </a:r>
          </a:p>
          <a:p>
            <a:pPr marL="259111" indent="-259111" algn="just">
              <a:lnSpc>
                <a:spcPct val="150000"/>
              </a:lnSpc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270" dirty="0"/>
              <a:t>В случае ухода из жизни застрахованного семье выплачивается полная сумма по договору</a:t>
            </a:r>
          </a:p>
          <a:p>
            <a:pPr marL="259111" indent="-259111" algn="just">
              <a:lnSpc>
                <a:spcPct val="150000"/>
              </a:lnSpc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270" dirty="0"/>
              <a:t>Выгодоприобретатель назначается застрахованным</a:t>
            </a:r>
          </a:p>
          <a:p>
            <a:pPr marL="259111" indent="-259111" algn="just">
              <a:lnSpc>
                <a:spcPct val="150000"/>
              </a:lnSpc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270" dirty="0"/>
              <a:t>Выплаты расходуются по усмотрению клиента</a:t>
            </a:r>
          </a:p>
          <a:p>
            <a:pPr marL="259111" indent="-259111" algn="just">
              <a:lnSpc>
                <a:spcPct val="150000"/>
              </a:lnSpc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270" dirty="0"/>
              <a:t>Дисциплина в накоплении и в защите</a:t>
            </a:r>
          </a:p>
          <a:p>
            <a:pPr marL="259111" indent="-259111" algn="just">
              <a:lnSpc>
                <a:spcPct val="150000"/>
              </a:lnSpc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270" dirty="0"/>
              <a:t>Надежный инструмент: страхование жизни находится под жестким контролем государства! </a:t>
            </a:r>
          </a:p>
        </p:txBody>
      </p:sp>
    </p:spTree>
    <p:extLst>
      <p:ext uri="{BB962C8B-B14F-4D97-AF65-F5344CB8AC3E}">
        <p14:creationId xmlns:p14="http://schemas.microsoft.com/office/powerpoint/2010/main" val="9350004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Shape 505"/>
          <p:cNvSpPr txBox="1">
            <a:spLocks noGrp="1"/>
          </p:cNvSpPr>
          <p:nvPr>
            <p:ph type="sldNum" idx="4294967295"/>
          </p:nvPr>
        </p:nvSpPr>
        <p:spPr>
          <a:xfrm>
            <a:off x="9790562" y="6352266"/>
            <a:ext cx="722329" cy="36512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0249" tIns="45113" rIns="90249" bIns="45113" rtlCol="0" anchor="ctr" anchorCtr="0">
            <a:noAutofit/>
          </a:bodyPr>
          <a:lstStyle/>
          <a:p>
            <a:fld id="{00000000-1234-1234-1234-123412341234}" type="slidenum">
              <a:rPr lang="ru-RU" sz="1179">
                <a:solidFill>
                  <a:srgbClr val="00909B"/>
                </a:solidFill>
                <a:latin typeface="Tahoma"/>
                <a:ea typeface="Tahoma"/>
                <a:cs typeface="Tahoma"/>
                <a:sym typeface="Tahoma"/>
              </a:rPr>
              <a:pPr/>
              <a:t>10</a:t>
            </a:fld>
            <a:endParaRPr sz="1179" dirty="0">
              <a:solidFill>
                <a:srgbClr val="00909B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1734390" y="1308233"/>
            <a:ext cx="8723221" cy="482563"/>
          </a:xfrm>
          <a:prstGeom prst="rect">
            <a:avLst/>
          </a:prstGeom>
        </p:spPr>
        <p:txBody>
          <a:bodyPr lIns="90273" tIns="45136" rIns="90273" bIns="45136"/>
          <a:lstStyle>
            <a:lvl1pPr algn="l" defTabSz="497754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Tahoma"/>
                <a:ea typeface="+mj-ea"/>
                <a:cs typeface="+mj-cs"/>
              </a:defRPr>
            </a:lvl1pPr>
          </a:lstStyle>
          <a:p>
            <a:r>
              <a:rPr lang="ru-RU" sz="2176" b="0" dirty="0">
                <a:solidFill>
                  <a:srgbClr val="4CAF90"/>
                </a:solidFill>
              </a:rPr>
              <a:t>Пенсионное страхование жизни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102F2F-FBCA-114A-B93F-E59D112DDB7B}"/>
              </a:ext>
            </a:extLst>
          </p:cNvPr>
          <p:cNvSpPr txBox="1"/>
          <p:nvPr/>
        </p:nvSpPr>
        <p:spPr>
          <a:xfrm>
            <a:off x="1249766" y="905198"/>
            <a:ext cx="9918100" cy="2388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52" dirty="0">
                <a:solidFill>
                  <a:srgbClr val="4CAF90"/>
                </a:solidFill>
              </a:rPr>
              <a:t>0000011111000000  0000011100001010101010101010000010101010101011111    00001111001011111000000101010101.     111111111 0000.   00 00 0 0 0 01111110000101010101000000101</a:t>
            </a:r>
          </a:p>
        </p:txBody>
      </p:sp>
      <p:pic>
        <p:nvPicPr>
          <p:cNvPr id="5" name="image2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4950" y="3513326"/>
            <a:ext cx="2677558" cy="1974080"/>
          </a:xfrm>
          <a:prstGeom prst="rect">
            <a:avLst/>
          </a:prstGeom>
          <a:ln w="12700">
            <a:miter lim="400000"/>
          </a:ln>
        </p:spPr>
      </p:pic>
      <p:sp>
        <p:nvSpPr>
          <p:cNvPr id="6" name="Shape 443"/>
          <p:cNvSpPr/>
          <p:nvPr/>
        </p:nvSpPr>
        <p:spPr>
          <a:xfrm>
            <a:off x="1904732" y="2176497"/>
            <a:ext cx="8466001" cy="6302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1457" tIns="41457" rIns="41457" bIns="41457">
            <a:spAutoFit/>
          </a:bodyPr>
          <a:lstStyle>
            <a:lvl1pPr algn="just">
              <a:lnSpc>
                <a:spcPct val="150000"/>
              </a:lnSpc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 lang="ru-RU" sz="127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Человек сам планомерно создает для себя капитал к «золотому возрасту», при этом его жизнь и здоровье застрахованы!</a:t>
            </a:r>
          </a:p>
        </p:txBody>
      </p:sp>
      <p:sp>
        <p:nvSpPr>
          <p:cNvPr id="7" name="Shape 444"/>
          <p:cNvSpPr/>
          <p:nvPr/>
        </p:nvSpPr>
        <p:spPr>
          <a:xfrm>
            <a:off x="5164743" y="3233723"/>
            <a:ext cx="5205990" cy="27240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1457" tIns="41457" rIns="41457" bIns="41457">
            <a:spAutoFit/>
          </a:bodyPr>
          <a:lstStyle/>
          <a:p>
            <a:pPr marL="1554669" indent="-1813780" algn="ctr">
              <a:lnSpc>
                <a:spcPct val="150000"/>
              </a:lnSpc>
              <a:defRPr sz="1200" b="1">
                <a:solidFill>
                  <a:srgbClr val="0EBACE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451" b="1" dirty="0">
                <a:solidFill>
                  <a:srgbClr val="4D4D4C"/>
                </a:solidFill>
                <a:latin typeface="Tahoma"/>
                <a:ea typeface="Tahoma"/>
                <a:cs typeface="Tahoma"/>
              </a:rPr>
              <a:t>Преимущества полиса:</a:t>
            </a:r>
          </a:p>
          <a:p>
            <a:pPr marL="259111" indent="-259111" algn="just">
              <a:lnSpc>
                <a:spcPct val="150000"/>
              </a:lnSpc>
              <a:defRPr sz="1200" b="1">
                <a:solidFill>
                  <a:srgbClr val="0EBACE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27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259111" indent="-259111" algn="just">
              <a:lnSpc>
                <a:spcPct val="150000"/>
              </a:lnSpc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27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Избежать финансовой зависимости от родственников, детей, государства при выходе на пенсию</a:t>
            </a:r>
          </a:p>
          <a:p>
            <a:pPr marL="259111" indent="-259111" algn="just">
              <a:lnSpc>
                <a:spcPct val="150000"/>
              </a:lnSpc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27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Обеспечить себе гарантированную пенсию раньше пенсионного возраста</a:t>
            </a:r>
            <a:endParaRPr lang="ru-RU" sz="4353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Calibri Light"/>
            </a:endParaRPr>
          </a:p>
          <a:p>
            <a:pPr marL="259111" indent="-259111" algn="just">
              <a:lnSpc>
                <a:spcPct val="150000"/>
              </a:lnSpc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27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Финансовый резерв при проблемах со здоровьем</a:t>
            </a:r>
          </a:p>
          <a:p>
            <a:pPr marL="259111" indent="-259111" algn="just">
              <a:lnSpc>
                <a:spcPct val="150000"/>
              </a:lnSpc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27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Получение дополнительного дохода</a:t>
            </a:r>
          </a:p>
          <a:p>
            <a:pPr marL="259111" indent="-259111" algn="just">
              <a:lnSpc>
                <a:spcPct val="150000"/>
              </a:lnSpc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27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Уверенность в сохранности капитала</a:t>
            </a:r>
          </a:p>
        </p:txBody>
      </p:sp>
    </p:spTree>
    <p:extLst>
      <p:ext uri="{BB962C8B-B14F-4D97-AF65-F5344CB8AC3E}">
        <p14:creationId xmlns:p14="http://schemas.microsoft.com/office/powerpoint/2010/main" val="15180854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Shape 505"/>
          <p:cNvSpPr txBox="1">
            <a:spLocks noGrp="1"/>
          </p:cNvSpPr>
          <p:nvPr>
            <p:ph type="sldNum" idx="4294967295"/>
          </p:nvPr>
        </p:nvSpPr>
        <p:spPr>
          <a:xfrm>
            <a:off x="9790562" y="6352266"/>
            <a:ext cx="722329" cy="36512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0249" tIns="45113" rIns="90249" bIns="45113" rtlCol="0" anchor="ctr" anchorCtr="0">
            <a:noAutofit/>
          </a:bodyPr>
          <a:lstStyle/>
          <a:p>
            <a:fld id="{00000000-1234-1234-1234-123412341234}" type="slidenum">
              <a:rPr lang="ru-RU" sz="1179">
                <a:solidFill>
                  <a:srgbClr val="00909B"/>
                </a:solidFill>
                <a:latin typeface="Tahoma"/>
                <a:ea typeface="Tahoma"/>
                <a:cs typeface="Tahoma"/>
                <a:sym typeface="Tahoma"/>
              </a:rPr>
              <a:pPr/>
              <a:t>11</a:t>
            </a:fld>
            <a:endParaRPr sz="1179" dirty="0">
              <a:solidFill>
                <a:srgbClr val="00909B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1734390" y="1308233"/>
            <a:ext cx="8723221" cy="482563"/>
          </a:xfrm>
          <a:prstGeom prst="rect">
            <a:avLst/>
          </a:prstGeom>
        </p:spPr>
        <p:txBody>
          <a:bodyPr lIns="90273" tIns="45136" rIns="90273" bIns="45136"/>
          <a:lstStyle>
            <a:lvl1pPr algn="l" defTabSz="497754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Tahoma"/>
                <a:ea typeface="+mj-ea"/>
                <a:cs typeface="+mj-cs"/>
              </a:defRPr>
            </a:lvl1pPr>
          </a:lstStyle>
          <a:p>
            <a:r>
              <a:rPr lang="ru-RU" sz="2176" b="0" dirty="0">
                <a:solidFill>
                  <a:srgbClr val="4CAF90"/>
                </a:solidFill>
              </a:rPr>
              <a:t>Пенсионное страхование жизни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102F2F-FBCA-114A-B93F-E59D112DDB7B}"/>
              </a:ext>
            </a:extLst>
          </p:cNvPr>
          <p:cNvSpPr txBox="1"/>
          <p:nvPr/>
        </p:nvSpPr>
        <p:spPr>
          <a:xfrm>
            <a:off x="1249766" y="905198"/>
            <a:ext cx="9918100" cy="2388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52" dirty="0">
                <a:solidFill>
                  <a:srgbClr val="4CAF90"/>
                </a:solidFill>
              </a:rPr>
              <a:t>0000011111000000  0000011100001010101010101010000010101010101011111    00001111001011111000000101010101.     111111111 0000.   00 00 0 0 0 01111110000101010101000000101</a:t>
            </a:r>
          </a:p>
        </p:txBody>
      </p:sp>
      <p:pic>
        <p:nvPicPr>
          <p:cNvPr id="5" name="image28.png" descr="пенс страх жизни.png"/>
          <p:cNvPicPr>
            <a:picLocks noChangeAspect="1"/>
          </p:cNvPicPr>
          <p:nvPr/>
        </p:nvPicPr>
        <p:blipFill rotWithShape="1">
          <a:blip r:embed="rId3"/>
          <a:srcRect t="18446" r="-129" b="-89"/>
          <a:stretch/>
        </p:blipFill>
        <p:spPr>
          <a:xfrm>
            <a:off x="1540734" y="1983981"/>
            <a:ext cx="8277213" cy="4373057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Shape 454"/>
          <p:cNvSpPr/>
          <p:nvPr/>
        </p:nvSpPr>
        <p:spPr>
          <a:xfrm>
            <a:off x="8990168" y="5746189"/>
            <a:ext cx="685727" cy="461608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41457" tIns="41457" rIns="41457" bIns="41457" numCol="1" anchor="b">
            <a:noAutofit/>
          </a:bodyPr>
          <a:lstStyle/>
          <a:p>
            <a:pPr>
              <a:defRPr sz="1200">
                <a:solidFill>
                  <a:srgbClr val="797979"/>
                </a:solidFill>
              </a:defRPr>
            </a:pPr>
            <a:endParaRPr sz="1088"/>
          </a:p>
        </p:txBody>
      </p:sp>
    </p:spTree>
    <p:extLst>
      <p:ext uri="{BB962C8B-B14F-4D97-AF65-F5344CB8AC3E}">
        <p14:creationId xmlns:p14="http://schemas.microsoft.com/office/powerpoint/2010/main" val="1166154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Shape 505"/>
          <p:cNvSpPr txBox="1">
            <a:spLocks noGrp="1"/>
          </p:cNvSpPr>
          <p:nvPr>
            <p:ph type="sldNum" idx="4294967295"/>
          </p:nvPr>
        </p:nvSpPr>
        <p:spPr>
          <a:xfrm>
            <a:off x="9790562" y="6352266"/>
            <a:ext cx="722329" cy="36512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0249" tIns="45113" rIns="90249" bIns="45113" rtlCol="0" anchor="ctr" anchorCtr="0">
            <a:noAutofit/>
          </a:bodyPr>
          <a:lstStyle/>
          <a:p>
            <a:fld id="{00000000-1234-1234-1234-123412341234}" type="slidenum">
              <a:rPr lang="ru-RU" sz="1179">
                <a:solidFill>
                  <a:srgbClr val="00909B"/>
                </a:solidFill>
                <a:latin typeface="Tahoma"/>
                <a:ea typeface="Tahoma"/>
                <a:cs typeface="Tahoma"/>
                <a:sym typeface="Tahoma"/>
              </a:rPr>
              <a:pPr/>
              <a:t>12</a:t>
            </a:fld>
            <a:endParaRPr sz="1179" dirty="0">
              <a:solidFill>
                <a:srgbClr val="00909B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1734390" y="1308233"/>
            <a:ext cx="8723221" cy="482563"/>
          </a:xfrm>
          <a:prstGeom prst="rect">
            <a:avLst/>
          </a:prstGeom>
        </p:spPr>
        <p:txBody>
          <a:bodyPr lIns="90273" tIns="45136" rIns="90273" bIns="45136"/>
          <a:lstStyle>
            <a:lvl1pPr algn="l" defTabSz="497754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Tahoma"/>
                <a:ea typeface="+mj-ea"/>
                <a:cs typeface="+mj-cs"/>
              </a:defRPr>
            </a:lvl1pPr>
          </a:lstStyle>
          <a:p>
            <a:r>
              <a:rPr lang="ru-RU" sz="2176" b="0" dirty="0">
                <a:solidFill>
                  <a:srgbClr val="4CAF90"/>
                </a:solidFill>
              </a:rPr>
              <a:t>Инвестиционное страхование жизни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102F2F-FBCA-114A-B93F-E59D112DDB7B}"/>
              </a:ext>
            </a:extLst>
          </p:cNvPr>
          <p:cNvSpPr txBox="1"/>
          <p:nvPr/>
        </p:nvSpPr>
        <p:spPr>
          <a:xfrm>
            <a:off x="1249766" y="905198"/>
            <a:ext cx="9918100" cy="2388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52" dirty="0">
                <a:solidFill>
                  <a:srgbClr val="4CAF90"/>
                </a:solidFill>
              </a:rPr>
              <a:t>0000011111000000  0000011100001010101010101010000010101010101011111    00001111001011111000000101010101.     111111111 0000.   00 00 0 0 0 01111110000101010101000000101</a:t>
            </a:r>
          </a:p>
        </p:txBody>
      </p:sp>
      <p:pic>
        <p:nvPicPr>
          <p:cNvPr id="5" name="image2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076" y="2046655"/>
            <a:ext cx="7790486" cy="846457"/>
          </a:xfrm>
          <a:prstGeom prst="rect">
            <a:avLst/>
          </a:prstGeom>
          <a:ln w="12700">
            <a:miter lim="400000"/>
          </a:ln>
        </p:spPr>
      </p:pic>
      <p:pic>
        <p:nvPicPr>
          <p:cNvPr id="6" name="image3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0076" y="3148972"/>
            <a:ext cx="3847909" cy="2797043"/>
          </a:xfrm>
          <a:prstGeom prst="rect">
            <a:avLst/>
          </a:prstGeom>
          <a:ln w="12700">
            <a:miter lim="400000"/>
          </a:ln>
        </p:spPr>
      </p:pic>
      <p:pic>
        <p:nvPicPr>
          <p:cNvPr id="7" name="image3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04833" y="3148972"/>
            <a:ext cx="3001214" cy="1841184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6766867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Shape 505"/>
          <p:cNvSpPr txBox="1">
            <a:spLocks noGrp="1"/>
          </p:cNvSpPr>
          <p:nvPr>
            <p:ph type="sldNum" idx="4294967295"/>
          </p:nvPr>
        </p:nvSpPr>
        <p:spPr>
          <a:xfrm>
            <a:off x="9790562" y="6352266"/>
            <a:ext cx="722329" cy="36512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0249" tIns="45113" rIns="90249" bIns="45113" rtlCol="0" anchor="ctr" anchorCtr="0">
            <a:noAutofit/>
          </a:bodyPr>
          <a:lstStyle/>
          <a:p>
            <a:fld id="{00000000-1234-1234-1234-123412341234}" type="slidenum">
              <a:rPr lang="ru-RU" sz="1179">
                <a:solidFill>
                  <a:srgbClr val="00909B"/>
                </a:solidFill>
                <a:latin typeface="Tahoma"/>
                <a:ea typeface="Tahoma"/>
                <a:cs typeface="Tahoma"/>
                <a:sym typeface="Tahoma"/>
              </a:rPr>
              <a:pPr/>
              <a:t>13</a:t>
            </a:fld>
            <a:endParaRPr sz="1179" dirty="0">
              <a:solidFill>
                <a:srgbClr val="00909B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1734390" y="1308233"/>
            <a:ext cx="8723221" cy="482563"/>
          </a:xfrm>
          <a:prstGeom prst="rect">
            <a:avLst/>
          </a:prstGeom>
        </p:spPr>
        <p:txBody>
          <a:bodyPr lIns="90273" tIns="45136" rIns="90273" bIns="45136"/>
          <a:lstStyle>
            <a:lvl1pPr algn="l" defTabSz="497754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Tahoma"/>
                <a:ea typeface="+mj-ea"/>
                <a:cs typeface="+mj-cs"/>
              </a:defRPr>
            </a:lvl1pPr>
          </a:lstStyle>
          <a:p>
            <a:r>
              <a:rPr lang="ru-RU" sz="2176" b="0" dirty="0">
                <a:solidFill>
                  <a:srgbClr val="4CAF90"/>
                </a:solidFill>
              </a:rPr>
              <a:t>Страхование имущества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102F2F-FBCA-114A-B93F-E59D112DDB7B}"/>
              </a:ext>
            </a:extLst>
          </p:cNvPr>
          <p:cNvSpPr txBox="1"/>
          <p:nvPr/>
        </p:nvSpPr>
        <p:spPr>
          <a:xfrm>
            <a:off x="1249766" y="905198"/>
            <a:ext cx="9918100" cy="2388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52" dirty="0">
                <a:solidFill>
                  <a:srgbClr val="4CAF90"/>
                </a:solidFill>
              </a:rPr>
              <a:t>0000011111000000  0000011100001010101010101010000010101010101011111    00001111001011111000000101010101.     111111111 0000.   00 00 0 0 0 01111110000101010101000000101</a:t>
            </a:r>
          </a:p>
        </p:txBody>
      </p:sp>
      <p:sp>
        <p:nvSpPr>
          <p:cNvPr id="5" name="Shape 476"/>
          <p:cNvSpPr/>
          <p:nvPr/>
        </p:nvSpPr>
        <p:spPr>
          <a:xfrm>
            <a:off x="1939283" y="1964203"/>
            <a:ext cx="8284041" cy="6302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1457" tIns="41457" rIns="41457" bIns="41457">
            <a:spAutoFit/>
          </a:bodyPr>
          <a:lstStyle>
            <a:lvl1pPr algn="just">
              <a:lnSpc>
                <a:spcPct val="150000"/>
              </a:lnSpc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 lang="ru-RU" sz="127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Каждая семья мечтает о собственной квартире/доме, даче, машине. Страхование имущества - это надежный и экономичный способ уберечь себя и своих близких от риска лишиться того, что создавалось долгие годы.</a:t>
            </a:r>
          </a:p>
        </p:txBody>
      </p:sp>
      <p:sp>
        <p:nvSpPr>
          <p:cNvPr id="6" name="Shape 477"/>
          <p:cNvSpPr/>
          <p:nvPr/>
        </p:nvSpPr>
        <p:spPr>
          <a:xfrm>
            <a:off x="1994563" y="3069403"/>
            <a:ext cx="8518328" cy="18028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1457" tIns="41457" rIns="41457" bIns="41457">
            <a:spAutoFit/>
          </a:bodyPr>
          <a:lstStyle/>
          <a:p>
            <a:pPr marL="1554669" indent="-1813780" algn="ctr">
              <a:lnSpc>
                <a:spcPct val="150000"/>
              </a:lnSpc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27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Какое имущество необходимо застраховать в первую очередь:</a:t>
            </a:r>
            <a:endParaRPr lang="ru-RU" sz="127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Calibri Light"/>
            </a:endParaRPr>
          </a:p>
          <a:p>
            <a:pPr marL="259111" indent="-259111" algn="just">
              <a:lnSpc>
                <a:spcPct val="150000"/>
              </a:lnSpc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27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27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Потеря которого не может быть восполнена или его восстановление требует очень больших финансовых затрат</a:t>
            </a:r>
          </a:p>
          <a:p>
            <a:pPr marL="259111" indent="-259111" algn="just">
              <a:lnSpc>
                <a:spcPct val="150000"/>
              </a:lnSpc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27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Благодаря которому формируется основная часть семейного бюджета</a:t>
            </a:r>
          </a:p>
          <a:p>
            <a:pPr marL="259111" indent="-259111" algn="just">
              <a:lnSpc>
                <a:spcPct val="150000"/>
              </a:lnSpc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27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 продажей которого связано осуществление других важных целей семьи.</a:t>
            </a:r>
            <a:endParaRPr lang="ru-RU" sz="127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Calibri Light"/>
            </a:endParaRPr>
          </a:p>
          <a:p>
            <a:pPr marL="259111" indent="-259111" algn="just">
              <a:lnSpc>
                <a:spcPct val="150000"/>
              </a:lnSpc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27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Объектом страхования может быть как движимое, так и недвижимое имущество.</a:t>
            </a:r>
          </a:p>
        </p:txBody>
      </p:sp>
      <p:pic>
        <p:nvPicPr>
          <p:cNvPr id="7" name="image32.png" descr="ОБЪЕКТЫ СТРАХОВАНИЯ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3741" y="5173572"/>
            <a:ext cx="5815331" cy="1271679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19358739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Shape 505"/>
          <p:cNvSpPr txBox="1">
            <a:spLocks noGrp="1"/>
          </p:cNvSpPr>
          <p:nvPr>
            <p:ph type="sldNum" idx="4294967295"/>
          </p:nvPr>
        </p:nvSpPr>
        <p:spPr>
          <a:xfrm>
            <a:off x="9790562" y="6352266"/>
            <a:ext cx="722329" cy="36512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0249" tIns="45113" rIns="90249" bIns="45113" rtlCol="0" anchor="ctr" anchorCtr="0">
            <a:noAutofit/>
          </a:bodyPr>
          <a:lstStyle/>
          <a:p>
            <a:fld id="{00000000-1234-1234-1234-123412341234}" type="slidenum">
              <a:rPr lang="ru-RU" sz="1179">
                <a:solidFill>
                  <a:srgbClr val="00909B"/>
                </a:solidFill>
                <a:latin typeface="Tahoma"/>
                <a:ea typeface="Tahoma"/>
                <a:cs typeface="Tahoma"/>
                <a:sym typeface="Tahoma"/>
              </a:rPr>
              <a:pPr/>
              <a:t>14</a:t>
            </a:fld>
            <a:endParaRPr sz="1179" dirty="0">
              <a:solidFill>
                <a:srgbClr val="00909B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1734390" y="1308233"/>
            <a:ext cx="8723221" cy="482563"/>
          </a:xfrm>
          <a:prstGeom prst="rect">
            <a:avLst/>
          </a:prstGeom>
        </p:spPr>
        <p:txBody>
          <a:bodyPr lIns="90273" tIns="45136" rIns="90273" bIns="45136"/>
          <a:lstStyle>
            <a:lvl1pPr algn="l" defTabSz="497754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Tahoma"/>
                <a:ea typeface="+mj-ea"/>
                <a:cs typeface="+mj-cs"/>
              </a:defRPr>
            </a:lvl1pPr>
          </a:lstStyle>
          <a:p>
            <a:r>
              <a:rPr lang="ru-RU" sz="2176" b="0" dirty="0">
                <a:solidFill>
                  <a:srgbClr val="4CAF90"/>
                </a:solidFill>
              </a:rPr>
              <a:t>Что делать?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102F2F-FBCA-114A-B93F-E59D112DDB7B}"/>
              </a:ext>
            </a:extLst>
          </p:cNvPr>
          <p:cNvSpPr txBox="1"/>
          <p:nvPr/>
        </p:nvSpPr>
        <p:spPr>
          <a:xfrm>
            <a:off x="1249766" y="905198"/>
            <a:ext cx="9918100" cy="2388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52" dirty="0">
                <a:solidFill>
                  <a:srgbClr val="4CAF90"/>
                </a:solidFill>
              </a:rPr>
              <a:t>0000011111000000  0000011100001010101010101010000010101010101011111    00001111001011111000000101010101.     111111111 0000.   00 00 0 0 0 01111110000101010101000000101</a:t>
            </a:r>
          </a:p>
        </p:txBody>
      </p:sp>
      <p:pic>
        <p:nvPicPr>
          <p:cNvPr id="5" name="image3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4390" y="2542469"/>
            <a:ext cx="3235353" cy="2146471"/>
          </a:xfrm>
          <a:prstGeom prst="rect">
            <a:avLst/>
          </a:prstGeom>
          <a:ln w="12700">
            <a:miter lim="400000"/>
          </a:ln>
        </p:spPr>
      </p:pic>
      <p:sp>
        <p:nvSpPr>
          <p:cNvPr id="6" name="Shape 488"/>
          <p:cNvSpPr/>
          <p:nvPr/>
        </p:nvSpPr>
        <p:spPr>
          <a:xfrm>
            <a:off x="5433018" y="2446082"/>
            <a:ext cx="5024593" cy="32686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1457" tIns="41457" rIns="41457" bIns="41457">
            <a:spAutoFit/>
          </a:bodyPr>
          <a:lstStyle/>
          <a:p>
            <a:pPr>
              <a:lnSpc>
                <a:spcPct val="150000"/>
              </a:lnSpc>
              <a:defRPr sz="1200" b="1">
                <a:solidFill>
                  <a:srgbClr val="0EBACE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270" dirty="0">
                <a:solidFill>
                  <a:srgbClr val="4CAF90"/>
                </a:solidFill>
              </a:rPr>
              <a:t>Во-первых</a:t>
            </a:r>
            <a:r>
              <a:rPr lang="ru-RU" sz="1270" dirty="0">
                <a:solidFill>
                  <a:srgbClr val="4D4D4C"/>
                </a:solidFill>
              </a:rPr>
              <a:t>, подумайте о потенциальных рисках, которым подвержены: жизнь, здоровье, трудоспособность, источники дохода  и основные материальные ценности...  </a:t>
            </a:r>
          </a:p>
          <a:p>
            <a:pPr>
              <a:lnSpc>
                <a:spcPct val="150000"/>
              </a:lnSpc>
              <a:defRPr sz="1200" b="1">
                <a:solidFill>
                  <a:srgbClr val="0EBACE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270" dirty="0">
                <a:solidFill>
                  <a:srgbClr val="4CAF90"/>
                </a:solidFill>
              </a:rPr>
              <a:t>Во-вторых</a:t>
            </a:r>
            <a:r>
              <a:rPr lang="ru-RU" sz="1270" dirty="0">
                <a:solidFill>
                  <a:srgbClr val="4D4D4C"/>
                </a:solidFill>
              </a:rPr>
              <a:t>, оцените финансовые последствия каждого из рисков, сколько будет стоит потеря имущества и трудоспособности и как это повлияет на ваше будущее. </a:t>
            </a:r>
          </a:p>
          <a:p>
            <a:pPr>
              <a:lnSpc>
                <a:spcPct val="150000"/>
              </a:lnSpc>
              <a:defRPr sz="1200" b="1">
                <a:solidFill>
                  <a:srgbClr val="0EBACE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270" dirty="0">
                <a:solidFill>
                  <a:srgbClr val="4CAF90"/>
                </a:solidFill>
              </a:rPr>
              <a:t>В-третьих</a:t>
            </a:r>
            <a:r>
              <a:rPr lang="ru-RU" sz="1270" dirty="0">
                <a:solidFill>
                  <a:srgbClr val="4D4D4C"/>
                </a:solidFill>
              </a:rPr>
              <a:t>, разработайте механизмы защиты от этих рисков: </a:t>
            </a:r>
          </a:p>
          <a:p>
            <a:pPr marL="259111" indent="-259111" algn="just">
              <a:lnSpc>
                <a:spcPct val="150000"/>
              </a:lnSpc>
              <a:buClr>
                <a:schemeClr val="tx1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270" dirty="0"/>
              <a:t>Резервный фонд («Подушка финансовой безопасности»)</a:t>
            </a:r>
          </a:p>
          <a:p>
            <a:pPr marL="259111" indent="-259111" algn="just">
              <a:lnSpc>
                <a:spcPct val="150000"/>
              </a:lnSpc>
              <a:buClr>
                <a:schemeClr val="tx1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270" dirty="0"/>
              <a:t>Страхование жизни и здоровья</a:t>
            </a:r>
          </a:p>
          <a:p>
            <a:pPr marL="259111" indent="-259111" algn="just">
              <a:lnSpc>
                <a:spcPct val="150000"/>
              </a:lnSpc>
              <a:buClr>
                <a:schemeClr val="tx1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270" dirty="0"/>
              <a:t>Страхование имущества и ответственности. </a:t>
            </a:r>
          </a:p>
        </p:txBody>
      </p:sp>
    </p:spTree>
    <p:extLst>
      <p:ext uri="{BB962C8B-B14F-4D97-AF65-F5344CB8AC3E}">
        <p14:creationId xmlns:p14="http://schemas.microsoft.com/office/powerpoint/2010/main" val="5556514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Shape 505"/>
          <p:cNvSpPr txBox="1">
            <a:spLocks noGrp="1"/>
          </p:cNvSpPr>
          <p:nvPr>
            <p:ph type="sldNum" idx="4294967295"/>
          </p:nvPr>
        </p:nvSpPr>
        <p:spPr>
          <a:xfrm>
            <a:off x="9790562" y="6352266"/>
            <a:ext cx="722329" cy="36512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0249" tIns="45113" rIns="90249" bIns="45113" rtlCol="0" anchor="ctr" anchorCtr="0">
            <a:noAutofit/>
          </a:bodyPr>
          <a:lstStyle/>
          <a:p>
            <a:fld id="{00000000-1234-1234-1234-123412341234}" type="slidenum">
              <a:rPr lang="ru-RU" sz="1179">
                <a:solidFill>
                  <a:srgbClr val="00909B"/>
                </a:solidFill>
                <a:latin typeface="Tahoma"/>
                <a:ea typeface="Tahoma"/>
                <a:cs typeface="Tahoma"/>
                <a:sym typeface="Tahoma"/>
              </a:rPr>
              <a:pPr/>
              <a:t>15</a:t>
            </a:fld>
            <a:endParaRPr sz="1179" dirty="0">
              <a:solidFill>
                <a:srgbClr val="00909B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1734390" y="1308233"/>
            <a:ext cx="8723221" cy="482563"/>
          </a:xfrm>
          <a:prstGeom prst="rect">
            <a:avLst/>
          </a:prstGeom>
        </p:spPr>
        <p:txBody>
          <a:bodyPr lIns="90273" tIns="45136" rIns="90273" bIns="45136"/>
          <a:lstStyle>
            <a:lvl1pPr algn="l" defTabSz="497754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Tahoma"/>
                <a:ea typeface="+mj-ea"/>
                <a:cs typeface="+mj-cs"/>
              </a:defRPr>
            </a:lvl1pPr>
          </a:lstStyle>
          <a:p>
            <a:r>
              <a:rPr lang="ru-RU" sz="2176" b="0" dirty="0">
                <a:solidFill>
                  <a:srgbClr val="4CAF90"/>
                </a:solidFill>
              </a:rPr>
              <a:t>При выборе программы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102F2F-FBCA-114A-B93F-E59D112DDB7B}"/>
              </a:ext>
            </a:extLst>
          </p:cNvPr>
          <p:cNvSpPr txBox="1"/>
          <p:nvPr/>
        </p:nvSpPr>
        <p:spPr>
          <a:xfrm>
            <a:off x="1249766" y="905198"/>
            <a:ext cx="9918100" cy="2388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52" dirty="0">
                <a:solidFill>
                  <a:srgbClr val="4CAF90"/>
                </a:solidFill>
              </a:rPr>
              <a:t>0000011111000000  0000011100001010101010101010000010101010101011111    00001111001011111000000101010101.     111111111 0000.   00 00 0 0 0 01111110000101010101000000101</a:t>
            </a:r>
          </a:p>
        </p:txBody>
      </p:sp>
      <p:pic>
        <p:nvPicPr>
          <p:cNvPr id="5" name="image3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5494" y="3018927"/>
            <a:ext cx="2063152" cy="1602284"/>
          </a:xfrm>
          <a:prstGeom prst="rect">
            <a:avLst/>
          </a:prstGeom>
          <a:ln w="12700">
            <a:miter lim="400000"/>
          </a:ln>
        </p:spPr>
      </p:pic>
      <p:sp>
        <p:nvSpPr>
          <p:cNvPr id="6" name="Shape 498"/>
          <p:cNvSpPr/>
          <p:nvPr/>
        </p:nvSpPr>
        <p:spPr>
          <a:xfrm>
            <a:off x="1947921" y="1992173"/>
            <a:ext cx="6621368" cy="3370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1457" tIns="41457" rIns="41457" bIns="41457">
            <a:spAutoFit/>
          </a:bodyPr>
          <a:lstStyle>
            <a:lvl1pPr algn="ctr">
              <a:lnSpc>
                <a:spcPct val="150000"/>
              </a:lnSpc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 lang="ru-RU" sz="1270" dirty="0"/>
              <a:t>При выборе программы страхования придерживайтесь следующего алгоритма: </a:t>
            </a:r>
          </a:p>
        </p:txBody>
      </p:sp>
      <p:sp>
        <p:nvSpPr>
          <p:cNvPr id="7" name="Shape 499"/>
          <p:cNvSpPr/>
          <p:nvPr/>
        </p:nvSpPr>
        <p:spPr>
          <a:xfrm>
            <a:off x="4188730" y="2593689"/>
            <a:ext cx="6126725" cy="32686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1457" tIns="41457" rIns="41457" bIns="41457">
            <a:spAutoFit/>
          </a:bodyPr>
          <a:lstStyle/>
          <a:p>
            <a:pPr marL="259111" indent="-259111" algn="just">
              <a:lnSpc>
                <a:spcPct val="150000"/>
              </a:lnSpc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270" dirty="0"/>
              <a:t>Определите объект страхования: загородный дом, квартира, автомобиль, дача, домашнее имущество и т.д.</a:t>
            </a:r>
          </a:p>
          <a:p>
            <a:pPr marL="259111" indent="-259111" algn="just">
              <a:lnSpc>
                <a:spcPct val="150000"/>
              </a:lnSpc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270" dirty="0"/>
              <a:t>Выявите риски, связанные с имуществом </a:t>
            </a:r>
          </a:p>
          <a:p>
            <a:pPr marL="259111" indent="-259111" algn="just">
              <a:lnSpc>
                <a:spcPct val="150000"/>
              </a:lnSpc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270" dirty="0"/>
              <a:t>Выберите страховую компанию, занимающиеся страхованием выбранного имущества, обратив внимание на стаж ее работы, учредителей, филиальную сеть, рейтинги надежности и отзывы клиентов</a:t>
            </a:r>
          </a:p>
          <a:p>
            <a:pPr marL="259111" indent="-259111" algn="just">
              <a:lnSpc>
                <a:spcPct val="150000"/>
              </a:lnSpc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270" dirty="0"/>
              <a:t>Выберите несколько страховых программ, покрывающих необходимые вам риски </a:t>
            </a:r>
          </a:p>
          <a:p>
            <a:pPr marL="259111" indent="-259111" algn="just">
              <a:lnSpc>
                <a:spcPct val="150000"/>
              </a:lnSpc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270" dirty="0"/>
              <a:t>Сравните стоимость страхования по выбранным программам при одинаковом «наборе» рисков и сумме возмещения ущерба</a:t>
            </a:r>
          </a:p>
          <a:p>
            <a:pPr marL="259111" indent="-259111" algn="just">
              <a:lnSpc>
                <a:spcPct val="150000"/>
              </a:lnSpc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1270" dirty="0"/>
              <a:t>Изучите условия и заключите договор страхования.</a:t>
            </a:r>
          </a:p>
        </p:txBody>
      </p:sp>
    </p:spTree>
    <p:extLst>
      <p:ext uri="{BB962C8B-B14F-4D97-AF65-F5344CB8AC3E}">
        <p14:creationId xmlns:p14="http://schemas.microsoft.com/office/powerpoint/2010/main" val="17063716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6046F9-4358-0F7D-89F9-2E59F7B825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Материал использованный:</a:t>
            </a:r>
            <a:br>
              <a:rPr lang="ru-RU" dirty="0"/>
            </a:br>
            <a:r>
              <a:rPr lang="en-US" sz="1400" dirty="0">
                <a:hlinkClick r:id="rId2"/>
              </a:rPr>
              <a:t>https://yandex.ru/video/preview/5404150123164442923</a:t>
            </a:r>
            <a:br>
              <a:rPr lang="ru-RU" sz="1400" dirty="0"/>
            </a:br>
            <a:br>
              <a:rPr lang="ru-RU" sz="1400" dirty="0"/>
            </a:br>
            <a:br>
              <a:rPr lang="ru-RU" sz="1400" dirty="0"/>
            </a:br>
            <a:r>
              <a:rPr lang="en-US" sz="1400" dirty="0">
                <a:hlinkClick r:id="rId3"/>
              </a:rPr>
              <a:t>https://yandex.ru/video/preview/2473532818613254346</a:t>
            </a:r>
            <a:br>
              <a:rPr lang="ru-RU" sz="1400" dirty="0"/>
            </a:br>
            <a:br>
              <a:rPr lang="ru-RU" sz="1400" dirty="0"/>
            </a:br>
            <a:r>
              <a:rPr lang="en-US" sz="1400" dirty="0"/>
              <a:t>https://blog.bcs.ru/kak-sostavit-lichnyj-finansovyj-plan-poshagovaya-instrukciya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8547215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9AAE8E-2CE5-DD40-BD81-45C6A3B8CF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СПАСИБО </a:t>
            </a:r>
            <a:br>
              <a:rPr lang="ru-RU" dirty="0"/>
            </a:br>
            <a:r>
              <a:rPr lang="ru-RU" dirty="0"/>
              <a:t>ЗА ВНИМАНИЕ</a:t>
            </a:r>
          </a:p>
        </p:txBody>
      </p:sp>
    </p:spTree>
    <p:extLst>
      <p:ext uri="{BB962C8B-B14F-4D97-AF65-F5344CB8AC3E}">
        <p14:creationId xmlns:p14="http://schemas.microsoft.com/office/powerpoint/2010/main" val="150343606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1010</Words>
  <Application>Microsoft Office PowerPoint</Application>
  <PresentationFormat>Широкоэкранный</PresentationFormat>
  <Paragraphs>137</Paragraphs>
  <Slides>17</Slides>
  <Notes>14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4" baseType="lpstr">
      <vt:lpstr>Arial</vt:lpstr>
      <vt:lpstr>Calibri</vt:lpstr>
      <vt:lpstr>Calibri Light</vt:lpstr>
      <vt:lpstr>Lucida Grande</vt:lpstr>
      <vt:lpstr>Tahoma</vt:lpstr>
      <vt:lpstr>Wingdings</vt:lpstr>
      <vt:lpstr>Тема Office</vt:lpstr>
      <vt:lpstr>Подготовила специалист по социальной работе  ГАУСО СО«КЦСОН города Каменск-Уральского» Осинцева Елизавета Ильясовна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Материал использованный: https://yandex.ru/video/preview/5404150123164442923   https://yandex.ru/video/preview/2473532818613254346  https://blog.bcs.ru/kak-sostavit-lichnyj-finansovyj-plan-poshagovaya-instrukciya</vt:lpstr>
      <vt:lpstr>СПАСИБО  ЗА ВНИМАНИЕ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Лизаветта</dc:creator>
  <cp:lastModifiedBy>Лизаветта</cp:lastModifiedBy>
  <cp:revision>1</cp:revision>
  <dcterms:created xsi:type="dcterms:W3CDTF">2025-01-21T06:36:48Z</dcterms:created>
  <dcterms:modified xsi:type="dcterms:W3CDTF">2025-01-21T07:01:06Z</dcterms:modified>
</cp:coreProperties>
</file>