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301" r:id="rId4"/>
    <p:sldId id="302" r:id="rId5"/>
    <p:sldId id="309" r:id="rId6"/>
    <p:sldId id="303" r:id="rId7"/>
    <p:sldId id="304" r:id="rId8"/>
    <p:sldId id="305" r:id="rId9"/>
    <p:sldId id="306" r:id="rId10"/>
    <p:sldId id="261" r:id="rId11"/>
    <p:sldId id="307" r:id="rId12"/>
    <p:sldId id="262" r:id="rId13"/>
    <p:sldId id="263" r:id="rId14"/>
    <p:sldId id="264" r:id="rId15"/>
    <p:sldId id="308" r:id="rId16"/>
    <p:sldId id="265" r:id="rId17"/>
    <p:sldId id="266" r:id="rId18"/>
    <p:sldId id="267" r:id="rId19"/>
    <p:sldId id="268" r:id="rId20"/>
    <p:sldId id="286" r:id="rId21"/>
    <p:sldId id="269" r:id="rId22"/>
    <p:sldId id="270" r:id="rId23"/>
    <p:sldId id="287"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8" r:id="rId39"/>
    <p:sldId id="289" r:id="rId40"/>
    <p:sldId id="290" r:id="rId41"/>
    <p:sldId id="291" r:id="rId4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48" d="100"/>
          <a:sy n="48" d="100"/>
        </p:scale>
        <p:origin x="-854" y="-7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485220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509770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2200286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3533909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2103814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118832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2836625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1253568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1521478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3328591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0C0FA54-7413-4295-8FB7-0F5843E9158A}" type="datetimeFigureOut">
              <a:rPr lang="ru-RU" smtClean="0"/>
              <a:pPr/>
              <a:t>19.03.2025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346162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0FA54-7413-4295-8FB7-0F5843E9158A}" type="datetimeFigureOut">
              <a:rPr lang="ru-RU" smtClean="0"/>
              <a:pPr/>
              <a:t>19.03.2025</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398D02-F45C-4C29-8047-1E0F7CC5ABAB}" type="slidenum">
              <a:rPr lang="ru-RU" smtClean="0"/>
              <a:pPr/>
              <a:t>‹#›</a:t>
            </a:fld>
            <a:endParaRPr lang="ru-RU"/>
          </a:p>
        </p:txBody>
      </p:sp>
    </p:spTree>
    <p:extLst>
      <p:ext uri="{BB962C8B-B14F-4D97-AF65-F5344CB8AC3E}">
        <p14:creationId xmlns="" xmlns:p14="http://schemas.microsoft.com/office/powerpoint/2010/main" val="18614726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9.png"/><Relationship Id="rId7"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2.png"/><Relationship Id="rId1" Type="http://schemas.openxmlformats.org/officeDocument/2006/relationships/slideLayout" Target="../slideLayouts/slideLayout6.xml"/><Relationship Id="rId4"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2.png"/><Relationship Id="rId1" Type="http://schemas.openxmlformats.org/officeDocument/2006/relationships/slideLayout" Target="../slideLayouts/slideLayout6.xml"/><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2.png"/><Relationship Id="rId1" Type="http://schemas.openxmlformats.org/officeDocument/2006/relationships/slideLayout" Target="../slideLayouts/slideLayout6.xml"/><Relationship Id="rId6" Type="http://schemas.openxmlformats.org/officeDocument/2006/relationships/image" Target="../media/image42.jpe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40.jpeg"/><Relationship Id="rId9" Type="http://schemas.openxmlformats.org/officeDocument/2006/relationships/image" Target="../media/image45.jpeg"/></Relationships>
</file>

<file path=ppt/slides/_rels/slide2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32.png"/><Relationship Id="rId1" Type="http://schemas.openxmlformats.org/officeDocument/2006/relationships/slideLayout" Target="../slideLayouts/slideLayout6.xml"/><Relationship Id="rId5" Type="http://schemas.openxmlformats.org/officeDocument/2006/relationships/image" Target="../media/image50.jpeg"/><Relationship Id="rId4" Type="http://schemas.openxmlformats.org/officeDocument/2006/relationships/image" Target="../media/image49.jpeg"/></Relationships>
</file>

<file path=ppt/slides/_rels/slide2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8" Type="http://schemas.openxmlformats.org/officeDocument/2006/relationships/image" Target="../media/image57.jpeg"/><Relationship Id="rId13" Type="http://schemas.openxmlformats.org/officeDocument/2006/relationships/image" Target="../media/image62.jpeg"/><Relationship Id="rId3" Type="http://schemas.openxmlformats.org/officeDocument/2006/relationships/image" Target="../media/image52.jpeg"/><Relationship Id="rId7" Type="http://schemas.openxmlformats.org/officeDocument/2006/relationships/image" Target="../media/image56.jpeg"/><Relationship Id="rId12" Type="http://schemas.openxmlformats.org/officeDocument/2006/relationships/image" Target="../media/image61.jpeg"/><Relationship Id="rId2" Type="http://schemas.openxmlformats.org/officeDocument/2006/relationships/image" Target="../media/image32.png"/><Relationship Id="rId1" Type="http://schemas.openxmlformats.org/officeDocument/2006/relationships/slideLayout" Target="../slideLayouts/slideLayout6.xml"/><Relationship Id="rId6" Type="http://schemas.openxmlformats.org/officeDocument/2006/relationships/image" Target="../media/image55.jpeg"/><Relationship Id="rId11" Type="http://schemas.openxmlformats.org/officeDocument/2006/relationships/image" Target="../media/image60.jpeg"/><Relationship Id="rId5" Type="http://schemas.openxmlformats.org/officeDocument/2006/relationships/image" Target="../media/image54.jpeg"/><Relationship Id="rId10" Type="http://schemas.openxmlformats.org/officeDocument/2006/relationships/image" Target="../media/image59.jpeg"/><Relationship Id="rId4" Type="http://schemas.openxmlformats.org/officeDocument/2006/relationships/image" Target="../media/image53.jpeg"/><Relationship Id="rId9" Type="http://schemas.openxmlformats.org/officeDocument/2006/relationships/image" Target="../media/image58.jpeg"/><Relationship Id="rId14" Type="http://schemas.openxmlformats.org/officeDocument/2006/relationships/image" Target="../media/image48.jpeg"/></Relationships>
</file>

<file path=ppt/slides/_rels/slide25.xml.rels><?xml version="1.0" encoding="UTF-8" standalone="yes"?>
<Relationships xmlns="http://schemas.openxmlformats.org/package/2006/relationships"><Relationship Id="rId3" Type="http://schemas.openxmlformats.org/officeDocument/2006/relationships/image" Target="../media/image63.jpeg"/><Relationship Id="rId7" Type="http://schemas.openxmlformats.org/officeDocument/2006/relationships/image" Target="../media/image67.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68.jpeg"/><Relationship Id="rId7" Type="http://schemas.openxmlformats.org/officeDocument/2006/relationships/image" Target="../media/image72.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png"/></Relationships>
</file>

<file path=ppt/slides/_rels/slide2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32.png"/><Relationship Id="rId1" Type="http://schemas.openxmlformats.org/officeDocument/2006/relationships/slideLayout" Target="../slideLayouts/slideLayout6.xml"/><Relationship Id="rId5" Type="http://schemas.openxmlformats.org/officeDocument/2006/relationships/image" Target="../media/image75.jpeg"/><Relationship Id="rId4" Type="http://schemas.openxmlformats.org/officeDocument/2006/relationships/image" Target="../media/image74.jpeg"/></Relationships>
</file>

<file path=ppt/slides/_rels/slide3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32.png"/><Relationship Id="rId1" Type="http://schemas.openxmlformats.org/officeDocument/2006/relationships/slideLayout" Target="../slideLayouts/slideLayout6.xml"/><Relationship Id="rId5" Type="http://schemas.openxmlformats.org/officeDocument/2006/relationships/image" Target="../media/image79.jpeg"/><Relationship Id="rId4" Type="http://schemas.openxmlformats.org/officeDocument/2006/relationships/image" Target="../media/image78.jpeg"/></Relationships>
</file>

<file path=ppt/slides/_rels/slide34.xml.rels><?xml version="1.0" encoding="UTF-8" standalone="yes"?>
<Relationships xmlns="http://schemas.openxmlformats.org/package/2006/relationships"><Relationship Id="rId8" Type="http://schemas.openxmlformats.org/officeDocument/2006/relationships/image" Target="../media/image84.jpeg"/><Relationship Id="rId3" Type="http://schemas.openxmlformats.org/officeDocument/2006/relationships/image" Target="../media/image80.jpeg"/><Relationship Id="rId7" Type="http://schemas.openxmlformats.org/officeDocument/2006/relationships/image" Target="../media/image83.jpeg"/><Relationship Id="rId2" Type="http://schemas.openxmlformats.org/officeDocument/2006/relationships/image" Target="../media/image32.png"/><Relationship Id="rId1" Type="http://schemas.openxmlformats.org/officeDocument/2006/relationships/slideLayout" Target="../slideLayouts/slideLayout6.xml"/><Relationship Id="rId6" Type="http://schemas.openxmlformats.org/officeDocument/2006/relationships/image" Target="../media/image77.jpeg"/><Relationship Id="rId11" Type="http://schemas.openxmlformats.org/officeDocument/2006/relationships/image" Target="../media/image87.jpeg"/><Relationship Id="rId5" Type="http://schemas.openxmlformats.org/officeDocument/2006/relationships/image" Target="../media/image82.jpeg"/><Relationship Id="rId10" Type="http://schemas.openxmlformats.org/officeDocument/2006/relationships/image" Target="../media/image86.jpeg"/><Relationship Id="rId4" Type="http://schemas.openxmlformats.org/officeDocument/2006/relationships/image" Target="../media/image81.jpeg"/><Relationship Id="rId9" Type="http://schemas.openxmlformats.org/officeDocument/2006/relationships/image" Target="../media/image85.jpeg"/></Relationships>
</file>

<file path=ppt/slides/_rels/slide35.xml.rels><?xml version="1.0" encoding="UTF-8" standalone="yes"?>
<Relationships xmlns="http://schemas.openxmlformats.org/package/2006/relationships"><Relationship Id="rId3" Type="http://schemas.openxmlformats.org/officeDocument/2006/relationships/image" Target="../media/image88.jpeg"/><Relationship Id="rId7" Type="http://schemas.openxmlformats.org/officeDocument/2006/relationships/image" Target="../media/image92.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91.jpeg"/><Relationship Id="rId5" Type="http://schemas.openxmlformats.org/officeDocument/2006/relationships/image" Target="../media/image90.jpeg"/><Relationship Id="rId4" Type="http://schemas.openxmlformats.org/officeDocument/2006/relationships/image" Target="../media/image89.jpeg"/></Relationships>
</file>

<file path=ppt/slides/_rels/slide36.xml.rels><?xml version="1.0" encoding="UTF-8" standalone="yes"?>
<Relationships xmlns="http://schemas.openxmlformats.org/package/2006/relationships"><Relationship Id="rId3" Type="http://schemas.openxmlformats.org/officeDocument/2006/relationships/image" Target="../media/image93.jpeg"/><Relationship Id="rId7" Type="http://schemas.openxmlformats.org/officeDocument/2006/relationships/image" Target="../media/image97.jpeg"/><Relationship Id="rId2" Type="http://schemas.openxmlformats.org/officeDocument/2006/relationships/image" Target="../media/image32.png"/><Relationship Id="rId1" Type="http://schemas.openxmlformats.org/officeDocument/2006/relationships/slideLayout" Target="../slideLayouts/slideLayout6.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37.xml.rels><?xml version="1.0" encoding="UTF-8" standalone="yes"?>
<Relationships xmlns="http://schemas.openxmlformats.org/package/2006/relationships"><Relationship Id="rId8" Type="http://schemas.openxmlformats.org/officeDocument/2006/relationships/image" Target="../media/image103.jpeg"/><Relationship Id="rId3" Type="http://schemas.openxmlformats.org/officeDocument/2006/relationships/image" Target="../media/image98.jpeg"/><Relationship Id="rId7" Type="http://schemas.openxmlformats.org/officeDocument/2006/relationships/image" Target="../media/image102.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01.jpeg"/><Relationship Id="rId5" Type="http://schemas.openxmlformats.org/officeDocument/2006/relationships/image" Target="../media/image100.jpeg"/><Relationship Id="rId4" Type="http://schemas.openxmlformats.org/officeDocument/2006/relationships/image" Target="../media/image99.jpeg"/></Relationships>
</file>

<file path=ppt/slides/_rels/slide38.xml.rels><?xml version="1.0" encoding="UTF-8" standalone="yes"?>
<Relationships xmlns="http://schemas.openxmlformats.org/package/2006/relationships"><Relationship Id="rId8" Type="http://schemas.openxmlformats.org/officeDocument/2006/relationships/image" Target="../media/image109.jpeg"/><Relationship Id="rId3" Type="http://schemas.openxmlformats.org/officeDocument/2006/relationships/image" Target="../media/image104.png"/><Relationship Id="rId7" Type="http://schemas.openxmlformats.org/officeDocument/2006/relationships/image" Target="../media/image108.jpeg"/><Relationship Id="rId2" Type="http://schemas.openxmlformats.org/officeDocument/2006/relationships/image" Target="../media/image32.png"/><Relationship Id="rId1" Type="http://schemas.openxmlformats.org/officeDocument/2006/relationships/slideLayout" Target="../slideLayouts/slideLayout6.xml"/><Relationship Id="rId6" Type="http://schemas.openxmlformats.org/officeDocument/2006/relationships/image" Target="../media/image107.png"/><Relationship Id="rId5" Type="http://schemas.openxmlformats.org/officeDocument/2006/relationships/image" Target="../media/image106.jpeg"/><Relationship Id="rId4" Type="http://schemas.openxmlformats.org/officeDocument/2006/relationships/image" Target="../media/image105.png"/><Relationship Id="rId9" Type="http://schemas.openxmlformats.org/officeDocument/2006/relationships/image" Target="../media/image110.jpeg"/></Relationships>
</file>

<file path=ppt/slides/_rels/slide39.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112.jpeg"/></Relationships>
</file>

<file path=ppt/slides/_rels/slide40.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32.png"/><Relationship Id="rId1" Type="http://schemas.openxmlformats.org/officeDocument/2006/relationships/slideLayout" Target="../slideLayouts/slideLayout6.xml"/><Relationship Id="rId4" Type="http://schemas.openxmlformats.org/officeDocument/2006/relationships/image" Target="../media/image114.jpe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67348" cy="6858000"/>
          </a:xfrm>
          <a:prstGeom prst="rect">
            <a:avLst/>
          </a:prstGeom>
        </p:spPr>
      </p:pic>
      <p:sp>
        <p:nvSpPr>
          <p:cNvPr id="2" name="Заголовок 1"/>
          <p:cNvSpPr>
            <a:spLocks noGrp="1"/>
          </p:cNvSpPr>
          <p:nvPr>
            <p:ph type="title"/>
          </p:nvPr>
        </p:nvSpPr>
        <p:spPr>
          <a:xfrm>
            <a:off x="838200" y="1091953"/>
            <a:ext cx="9424386" cy="3741304"/>
          </a:xfrm>
        </p:spPr>
        <p:txBody>
          <a:bodyPr>
            <a:normAutofit/>
          </a:bodyPr>
          <a:lstStyle/>
          <a:p>
            <a:pPr algn="ctr"/>
            <a:r>
              <a:rPr lang="ru-RU" sz="8000" b="1" i="1" dirty="0" smtClean="0">
                <a:solidFill>
                  <a:srgbClr val="00B0F0"/>
                </a:solidFill>
              </a:rPr>
              <a:t>                                            </a:t>
            </a:r>
            <a:br>
              <a:rPr lang="ru-RU" sz="8000" b="1" i="1" dirty="0" smtClean="0">
                <a:solidFill>
                  <a:srgbClr val="00B0F0"/>
                </a:solidFill>
              </a:rPr>
            </a:br>
            <a:r>
              <a:rPr lang="ru-RU" sz="8000" b="1" i="1" dirty="0">
                <a:solidFill>
                  <a:srgbClr val="00B0F0"/>
                </a:solidFill>
              </a:rPr>
              <a:t> </a:t>
            </a:r>
            <a:r>
              <a:rPr lang="ru-RU" sz="8000" b="1" i="1" dirty="0" smtClean="0">
                <a:solidFill>
                  <a:srgbClr val="00B0F0"/>
                </a:solidFill>
              </a:rPr>
              <a:t>         </a:t>
            </a:r>
            <a:endParaRPr lang="ru-RU" sz="8000" b="1" i="1" dirty="0">
              <a:solidFill>
                <a:srgbClr val="00B0F0"/>
              </a:solidFill>
            </a:endParaRPr>
          </a:p>
        </p:txBody>
      </p:sp>
      <p:pic>
        <p:nvPicPr>
          <p:cNvPr id="5" name="Рисунок 4"/>
          <p:cNvPicPr>
            <a:picLocks noChangeAspect="1"/>
          </p:cNvPicPr>
          <p:nvPr/>
        </p:nvPicPr>
        <p:blipFill>
          <a:blip r:embed="rId3" cstate="print"/>
          <a:stretch>
            <a:fillRect/>
          </a:stretch>
        </p:blipFill>
        <p:spPr>
          <a:xfrm>
            <a:off x="10262586" y="0"/>
            <a:ext cx="1904762" cy="1904762"/>
          </a:xfrm>
          <a:prstGeom prst="rect">
            <a:avLst/>
          </a:prstGeom>
        </p:spPr>
      </p:pic>
      <p:sp>
        <p:nvSpPr>
          <p:cNvPr id="6" name="TextBox 5"/>
          <p:cNvSpPr txBox="1"/>
          <p:nvPr/>
        </p:nvSpPr>
        <p:spPr>
          <a:xfrm>
            <a:off x="5606750" y="1070474"/>
            <a:ext cx="6560598" cy="3693319"/>
          </a:xfrm>
          <a:prstGeom prst="rect">
            <a:avLst/>
          </a:prstGeom>
          <a:noFill/>
        </p:spPr>
        <p:txBody>
          <a:bodyPr wrap="square" rtlCol="0">
            <a:spAutoFit/>
          </a:bodyPr>
          <a:lstStyle/>
          <a:p>
            <a:r>
              <a:rPr lang="ru-RU" dirty="0">
                <a:solidFill>
                  <a:srgbClr val="0066CC"/>
                </a:solidFill>
              </a:rPr>
              <a:t> </a:t>
            </a:r>
            <a:r>
              <a:rPr lang="ru-RU" dirty="0" smtClean="0">
                <a:solidFill>
                  <a:srgbClr val="0066CC"/>
                </a:solidFill>
              </a:rPr>
              <a:t>            </a:t>
            </a:r>
            <a:r>
              <a:rPr lang="ru-RU" sz="7200" b="1" i="1" dirty="0" smtClean="0">
                <a:solidFill>
                  <a:srgbClr val="0066CC"/>
                </a:solidFill>
              </a:rPr>
              <a:t>Летопись</a:t>
            </a:r>
          </a:p>
          <a:p>
            <a:r>
              <a:rPr lang="ru-RU" sz="5400" b="1" i="1" dirty="0" smtClean="0">
                <a:solidFill>
                  <a:srgbClr val="0066CC"/>
                </a:solidFill>
              </a:rPr>
              <a:t>ГАУСО СО « КЦСОН города Каменска-Уральского» 2024 г.</a:t>
            </a:r>
            <a:endParaRPr lang="ru-RU" sz="5400" dirty="0">
              <a:solidFill>
                <a:srgbClr val="0066CC"/>
              </a:solidFill>
            </a:endParaRPr>
          </a:p>
        </p:txBody>
      </p:sp>
    </p:spTree>
    <p:extLst>
      <p:ext uri="{BB962C8B-B14F-4D97-AF65-F5344CB8AC3E}">
        <p14:creationId xmlns="" xmlns:p14="http://schemas.microsoft.com/office/powerpoint/2010/main" val="2581776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a:xfrm>
            <a:off x="838200" y="365125"/>
            <a:ext cx="10515600" cy="3567683"/>
          </a:xfrm>
        </p:spPr>
        <p:txBody>
          <a:bodyPr>
            <a:normAutofit fontScale="90000"/>
          </a:bodyPr>
          <a:lstStyle/>
          <a:p>
            <a:r>
              <a:rPr lang="ru-RU" b="1" i="1" dirty="0" smtClean="0">
                <a:solidFill>
                  <a:srgbClr val="0066CC"/>
                </a:solidFill>
                <a:latin typeface="Arial" pitchFamily="34" charset="0"/>
                <a:cs typeface="Arial" pitchFamily="34" charset="0"/>
              </a:rPr>
              <a:t>Директор</a:t>
            </a:r>
            <a:br>
              <a:rPr lang="ru-RU" b="1" i="1" dirty="0" smtClean="0">
                <a:solidFill>
                  <a:srgbClr val="0066CC"/>
                </a:solidFill>
                <a:latin typeface="Arial" pitchFamily="34" charset="0"/>
                <a:cs typeface="Arial" pitchFamily="34" charset="0"/>
              </a:rPr>
            </a:br>
            <a:r>
              <a:rPr lang="ru-RU" b="1" i="1" dirty="0" smtClean="0">
                <a:solidFill>
                  <a:srgbClr val="0066CC"/>
                </a:solidFill>
                <a:latin typeface="Arial" pitchFamily="34" charset="0"/>
                <a:cs typeface="Arial" pitchFamily="34" charset="0"/>
              </a:rPr>
              <a:t>ГАУСО СО</a:t>
            </a:r>
            <a:br>
              <a:rPr lang="ru-RU" b="1" i="1" dirty="0" smtClean="0">
                <a:solidFill>
                  <a:srgbClr val="0066CC"/>
                </a:solidFill>
                <a:latin typeface="Arial" pitchFamily="34" charset="0"/>
                <a:cs typeface="Arial" pitchFamily="34" charset="0"/>
              </a:rPr>
            </a:br>
            <a:r>
              <a:rPr lang="ru-RU" b="1" i="1" dirty="0" smtClean="0">
                <a:solidFill>
                  <a:srgbClr val="0066CC"/>
                </a:solidFill>
                <a:latin typeface="Arial" pitchFamily="34" charset="0"/>
                <a:cs typeface="Arial" pitchFamily="34" charset="0"/>
              </a:rPr>
              <a:t>«КЦСОН </a:t>
            </a:r>
            <a:br>
              <a:rPr lang="ru-RU" b="1" i="1" dirty="0" smtClean="0">
                <a:solidFill>
                  <a:srgbClr val="0066CC"/>
                </a:solidFill>
                <a:latin typeface="Arial" pitchFamily="34" charset="0"/>
                <a:cs typeface="Arial" pitchFamily="34" charset="0"/>
              </a:rPr>
            </a:br>
            <a:r>
              <a:rPr lang="ru-RU" b="1" i="1" dirty="0" smtClean="0">
                <a:solidFill>
                  <a:srgbClr val="0066CC"/>
                </a:solidFill>
                <a:latin typeface="Arial" pitchFamily="34" charset="0"/>
                <a:cs typeface="Arial" pitchFamily="34" charset="0"/>
              </a:rPr>
              <a:t>города Каменска-Уральского»</a:t>
            </a:r>
            <a:br>
              <a:rPr lang="ru-RU" b="1" i="1" dirty="0" smtClean="0">
                <a:solidFill>
                  <a:srgbClr val="0066CC"/>
                </a:solidFill>
                <a:latin typeface="Arial" pitchFamily="34" charset="0"/>
                <a:cs typeface="Arial" pitchFamily="34" charset="0"/>
              </a:rPr>
            </a:br>
            <a:r>
              <a:rPr lang="ru-RU" b="1" i="1" dirty="0" smtClean="0">
                <a:solidFill>
                  <a:srgbClr val="0066CC"/>
                </a:solidFill>
                <a:latin typeface="Arial" pitchFamily="34" charset="0"/>
                <a:cs typeface="Arial" pitchFamily="34" charset="0"/>
              </a:rPr>
              <a:t>Ирина Сергеевна </a:t>
            </a:r>
            <a:br>
              <a:rPr lang="ru-RU" b="1" i="1" dirty="0" smtClean="0">
                <a:solidFill>
                  <a:srgbClr val="0066CC"/>
                </a:solidFill>
                <a:latin typeface="Arial" pitchFamily="34" charset="0"/>
                <a:cs typeface="Arial" pitchFamily="34" charset="0"/>
              </a:rPr>
            </a:br>
            <a:r>
              <a:rPr lang="ru-RU" b="1" i="1" dirty="0" smtClean="0">
                <a:solidFill>
                  <a:srgbClr val="0066CC"/>
                </a:solidFill>
                <a:latin typeface="Arial" pitchFamily="34" charset="0"/>
                <a:cs typeface="Arial" pitchFamily="34" charset="0"/>
              </a:rPr>
              <a:t>Гапанович</a:t>
            </a:r>
            <a:endParaRPr lang="ru-RU" b="1" i="1" dirty="0">
              <a:solidFill>
                <a:srgbClr val="0066CC"/>
              </a:solidFill>
              <a:latin typeface="Arial" pitchFamily="34" charset="0"/>
              <a:cs typeface="Arial" pitchFamily="34" charset="0"/>
            </a:endParaRPr>
          </a:p>
        </p:txBody>
      </p:sp>
      <p:pic>
        <p:nvPicPr>
          <p:cNvPr id="4" name="Рисунок 3" descr="1718704623186.jpg"/>
          <p:cNvPicPr>
            <a:picLocks noChangeAspect="1"/>
          </p:cNvPicPr>
          <p:nvPr/>
        </p:nvPicPr>
        <p:blipFill>
          <a:blip r:embed="rId3" cstate="print"/>
          <a:stretch>
            <a:fillRect/>
          </a:stretch>
        </p:blipFill>
        <p:spPr>
          <a:xfrm>
            <a:off x="8607973" y="307010"/>
            <a:ext cx="3584027" cy="4927142"/>
          </a:xfrm>
          <a:prstGeom prst="rect">
            <a:avLst/>
          </a:prstGeom>
          <a:ln>
            <a:noFill/>
          </a:ln>
          <a:effectLst>
            <a:outerShdw blurRad="292100" dist="139700" dir="2700000" algn="tl" rotWithShape="0">
              <a:srgbClr val="333333">
                <a:alpha val="65000"/>
              </a:srgbClr>
            </a:outerShdw>
            <a:softEdge rad="63500"/>
          </a:effectLst>
        </p:spPr>
      </p:pic>
    </p:spTree>
    <p:extLst>
      <p:ext uri="{BB962C8B-B14F-4D97-AF65-F5344CB8AC3E}">
        <p14:creationId xmlns="" xmlns:p14="http://schemas.microsoft.com/office/powerpoint/2010/main" val="1145605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a:xfrm>
            <a:off x="838200" y="365125"/>
            <a:ext cx="10515600" cy="4128047"/>
          </a:xfrm>
        </p:spPr>
        <p:txBody>
          <a:bodyPr>
            <a:normAutofit/>
          </a:bodyPr>
          <a:lstStyle/>
          <a:p>
            <a:r>
              <a:rPr lang="ru-RU" b="1" i="1" dirty="0" smtClean="0">
                <a:solidFill>
                  <a:srgbClr val="0066CC"/>
                </a:solidFill>
                <a:latin typeface="Arial" pitchFamily="34" charset="0"/>
                <a:cs typeface="Arial" pitchFamily="34" charset="0"/>
              </a:rPr>
              <a:t>          Мероприятия 2024 года</a:t>
            </a:r>
            <a:br>
              <a:rPr lang="ru-RU" b="1" i="1" dirty="0" smtClean="0">
                <a:solidFill>
                  <a:srgbClr val="0066CC"/>
                </a:solidFill>
                <a:latin typeface="Arial" pitchFamily="34" charset="0"/>
                <a:cs typeface="Arial" pitchFamily="34" charset="0"/>
              </a:rPr>
            </a:br>
            <a:r>
              <a:rPr lang="ru-RU" sz="1800" b="1" i="1" dirty="0" smtClean="0">
                <a:latin typeface="Arial" pitchFamily="34" charset="0"/>
                <a:cs typeface="Arial" pitchFamily="34" charset="0"/>
              </a:rPr>
              <a:t> «Встреча друзей» Центров социального обслуживания населения Южного управленческого округа</a:t>
            </a:r>
            <a:br>
              <a:rPr lang="ru-RU" sz="1800" b="1"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11 июня 2024 года ГАУ «КЦСОН города Каменска-Уральского» принимал гостей из Центров социального обслуживания населения Южного управленческого округа.</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800" dirty="0" smtClean="0"/>
              <a:t/>
            </a:r>
            <a:br>
              <a:rPr lang="ru-RU" sz="1800" dirty="0" smtClean="0"/>
            </a:br>
            <a:r>
              <a:rPr lang="ru-RU" sz="1800" dirty="0" smtClean="0">
                <a:latin typeface="Arial" pitchFamily="34" charset="0"/>
                <a:cs typeface="Arial" pitchFamily="34" charset="0"/>
              </a:rPr>
              <a:t/>
            </a:r>
            <a:br>
              <a:rPr lang="ru-RU" sz="1800" dirty="0" smtClean="0">
                <a:latin typeface="Arial" pitchFamily="34" charset="0"/>
                <a:cs typeface="Arial" pitchFamily="34" charset="0"/>
              </a:rPr>
            </a:br>
            <a:r>
              <a:rPr lang="ru-RU" b="1" i="1" dirty="0" smtClean="0">
                <a:solidFill>
                  <a:srgbClr val="0066CC"/>
                </a:solidFill>
                <a:latin typeface="Arial" pitchFamily="34" charset="0"/>
                <a:cs typeface="Arial" pitchFamily="34" charset="0"/>
              </a:rPr>
              <a:t/>
            </a:r>
            <a:br>
              <a:rPr lang="ru-RU" b="1" i="1" dirty="0" smtClean="0">
                <a:solidFill>
                  <a:srgbClr val="0066CC"/>
                </a:solidFill>
                <a:latin typeface="Arial" pitchFamily="34" charset="0"/>
                <a:cs typeface="Arial" pitchFamily="34" charset="0"/>
              </a:rPr>
            </a:br>
            <a:endParaRPr lang="ru-RU" b="1" i="1" dirty="0">
              <a:solidFill>
                <a:srgbClr val="0066CC"/>
              </a:solidFill>
              <a:latin typeface="Arial" pitchFamily="34" charset="0"/>
              <a:cs typeface="Arial" pitchFamily="34" charset="0"/>
            </a:endParaRPr>
          </a:p>
        </p:txBody>
      </p:sp>
      <p:pic>
        <p:nvPicPr>
          <p:cNvPr id="4" name="Рисунок 3" descr="PLromVsHTdE.jpg"/>
          <p:cNvPicPr/>
          <p:nvPr/>
        </p:nvPicPr>
        <p:blipFill>
          <a:blip r:embed="rId3" cstate="print"/>
          <a:stretch>
            <a:fillRect/>
          </a:stretch>
        </p:blipFill>
        <p:spPr>
          <a:xfrm>
            <a:off x="283780" y="2728103"/>
            <a:ext cx="3688342" cy="2742533"/>
          </a:xfrm>
          <a:prstGeom prst="rect">
            <a:avLst/>
          </a:prstGeom>
          <a:effectLst>
            <a:softEdge rad="127000"/>
          </a:effectLst>
        </p:spPr>
      </p:pic>
      <p:pic>
        <p:nvPicPr>
          <p:cNvPr id="5" name="Рисунок 4" descr="https://zabota039.msp.midural.ru/upload/gallery/2024/06/25/vJ3tznxj53.jp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4134408" y="3009396"/>
            <a:ext cx="3670935" cy="2447290"/>
          </a:xfrm>
          <a:prstGeom prst="rect">
            <a:avLst/>
          </a:prstGeom>
          <a:noFill/>
          <a:ln>
            <a:noFill/>
          </a:ln>
          <a:effectLst>
            <a:softEdge rad="127000"/>
          </a:effectLst>
        </p:spPr>
      </p:pic>
      <p:pic>
        <p:nvPicPr>
          <p:cNvPr id="6" name="Рисунок 5" descr="https://zabota039.msp.midural.ru/upload/gallery/2024/06/25/OkL8xaLAAM.jpg"/>
          <p:cNvPicPr/>
          <p:nvPr/>
        </p:nvPicPr>
        <p:blipFill>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8013064" y="2993838"/>
            <a:ext cx="2754783" cy="3533086"/>
          </a:xfrm>
          <a:prstGeom prst="rect">
            <a:avLst/>
          </a:prstGeom>
          <a:noFill/>
          <a:ln>
            <a:noFill/>
          </a:ln>
          <a:effectLst>
            <a:softEdge rad="63500"/>
          </a:effectLst>
        </p:spPr>
      </p:pic>
      <p:pic>
        <p:nvPicPr>
          <p:cNvPr id="9" name="Рисунок 8"/>
          <p:cNvPicPr>
            <a:picLocks noChangeAspect="1"/>
          </p:cNvPicPr>
          <p:nvPr/>
        </p:nvPicPr>
        <p:blipFill>
          <a:blip r:embed="rId6" cstate="print"/>
          <a:stretch>
            <a:fillRect/>
          </a:stretch>
        </p:blipFill>
        <p:spPr>
          <a:xfrm>
            <a:off x="1" y="0"/>
            <a:ext cx="1205634" cy="120178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pPr algn="ctr"/>
            <a:r>
              <a:rPr lang="ru-RU" sz="3100" b="1" i="1" dirty="0" smtClean="0">
                <a:solidFill>
                  <a:srgbClr val="0066CC"/>
                </a:solidFill>
                <a:latin typeface="Arial" pitchFamily="34" charset="0"/>
                <a:cs typeface="Arial" pitchFamily="34" charset="0"/>
              </a:rPr>
              <a:t>Реализация проекта с участием инвалидов с  ментальными нарушениями «Шаг за шагом»</a:t>
            </a:r>
            <a:r>
              <a:rPr lang="ru-RU" dirty="0" smtClean="0"/>
              <a:t/>
            </a:r>
            <a:br>
              <a:rPr lang="ru-RU" dirty="0" smtClean="0"/>
            </a:br>
            <a:endParaRPr lang="ru-RU" dirty="0"/>
          </a:p>
        </p:txBody>
      </p:sp>
      <p:pic>
        <p:nvPicPr>
          <p:cNvPr id="4" name="Рисунок 3" descr="https://zabota039.msp.midural.ru/upload/gallery/2024/07/31/ypSuaKZiva.jpg"/>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0" y="1308537"/>
            <a:ext cx="4467225" cy="2769707"/>
          </a:xfrm>
          <a:prstGeom prst="rect">
            <a:avLst/>
          </a:prstGeom>
          <a:noFill/>
          <a:ln>
            <a:noFill/>
          </a:ln>
          <a:effectLst>
            <a:softEdge rad="127000"/>
          </a:effectLst>
        </p:spPr>
      </p:pic>
      <p:pic>
        <p:nvPicPr>
          <p:cNvPr id="5" name="Рисунок 4" descr="D:\Users\Andreeva_TI\Desktop\2025\работа январь\ФОТО ШАГ ЗА ШАГОМ\vvkrqzNd78s.jp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4327661" y="1169580"/>
            <a:ext cx="4185717" cy="2740269"/>
          </a:xfrm>
          <a:prstGeom prst="rect">
            <a:avLst/>
          </a:prstGeom>
          <a:noFill/>
          <a:ln>
            <a:noFill/>
          </a:ln>
          <a:effectLst>
            <a:softEdge rad="127000"/>
          </a:effectLst>
        </p:spPr>
      </p:pic>
      <p:pic>
        <p:nvPicPr>
          <p:cNvPr id="6" name="Рисунок 5" descr="D:\Users\Andreeva_TI\Desktop\2025\работа январь\ФОТО ШАГ ЗА ШАГОМ\QLbsChdAZmg.jpg"/>
          <p:cNvPicPr/>
          <p:nvPr/>
        </p:nvPicPr>
        <p:blipFill>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2429270" y="3930857"/>
            <a:ext cx="4712509" cy="2564536"/>
          </a:xfrm>
          <a:prstGeom prst="rect">
            <a:avLst/>
          </a:prstGeom>
          <a:noFill/>
          <a:ln>
            <a:noFill/>
          </a:ln>
          <a:effectLst>
            <a:softEdge rad="63500"/>
          </a:effectLst>
        </p:spPr>
      </p:pic>
      <p:pic>
        <p:nvPicPr>
          <p:cNvPr id="7" name="Рисунок 6" descr="D:\Users\Andreeva_TI\Desktop\2025\работа январь\ФОТО ШАГ ЗА ШАГОМ\IMG20241126155100.jpg"/>
          <p:cNvPicPr/>
          <p:nvPr/>
        </p:nvPicPr>
        <p:blipFill>
          <a:blip r:embed="rId6"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8292661" y="1497724"/>
            <a:ext cx="3231931" cy="4792717"/>
          </a:xfrm>
          <a:prstGeom prst="rect">
            <a:avLst/>
          </a:prstGeom>
          <a:noFill/>
          <a:ln>
            <a:noFill/>
          </a:ln>
          <a:effectLst>
            <a:softEdge rad="63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a:bodyPr>
          <a:lstStyle/>
          <a:p>
            <a:pPr algn="ctr"/>
            <a:r>
              <a:rPr lang="ru-RU" sz="2800" b="1" i="1" dirty="0" smtClean="0">
                <a:solidFill>
                  <a:srgbClr val="0070C0"/>
                </a:solidFill>
                <a:latin typeface="Arial" pitchFamily="34" charset="0"/>
                <a:cs typeface="Arial" pitchFamily="34" charset="0"/>
              </a:rPr>
              <a:t>Туристический слет «На привале»</a:t>
            </a:r>
            <a:endParaRPr lang="ru-RU" sz="2800" b="1" i="1" dirty="0">
              <a:solidFill>
                <a:srgbClr val="0070C0"/>
              </a:solidFill>
              <a:latin typeface="Arial" pitchFamily="34" charset="0"/>
              <a:cs typeface="Arial" pitchFamily="34" charset="0"/>
            </a:endParaRPr>
          </a:p>
        </p:txBody>
      </p:sp>
      <p:pic>
        <p:nvPicPr>
          <p:cNvPr id="4" name="Рисунок 3" descr="4"/>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200399" y="1559144"/>
            <a:ext cx="3666140" cy="2240346"/>
          </a:xfrm>
          <a:prstGeom prst="rect">
            <a:avLst/>
          </a:prstGeom>
          <a:noFill/>
          <a:ln>
            <a:noFill/>
          </a:ln>
          <a:effectLst>
            <a:softEdge rad="31750"/>
          </a:effectLst>
        </p:spPr>
      </p:pic>
      <p:pic>
        <p:nvPicPr>
          <p:cNvPr id="5" name="Рисунок 4" descr="3"/>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31077" y="1371600"/>
            <a:ext cx="2778508" cy="2617076"/>
          </a:xfrm>
          <a:prstGeom prst="rect">
            <a:avLst/>
          </a:prstGeom>
          <a:noFill/>
          <a:ln>
            <a:noFill/>
          </a:ln>
          <a:effectLst>
            <a:softEdge rad="63500"/>
          </a:effectLst>
        </p:spPr>
      </p:pic>
      <p:pic>
        <p:nvPicPr>
          <p:cNvPr id="6" name="Рисунок 5" descr="5"/>
          <p:cNvPicPr/>
          <p:nvPr/>
        </p:nvPicPr>
        <p:blipFill>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936827" y="1360925"/>
            <a:ext cx="3499946" cy="3494854"/>
          </a:xfrm>
          <a:prstGeom prst="rect">
            <a:avLst/>
          </a:prstGeom>
          <a:noFill/>
          <a:ln>
            <a:noFill/>
          </a:ln>
          <a:effectLst>
            <a:softEdge rad="127000"/>
          </a:effectLst>
        </p:spPr>
      </p:pic>
      <p:pic>
        <p:nvPicPr>
          <p:cNvPr id="7" name="Рисунок 6" descr="6"/>
          <p:cNvPicPr/>
          <p:nvPr/>
        </p:nvPicPr>
        <p:blipFill>
          <a:blip r:embed="rId6"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1950983" y="3657600"/>
            <a:ext cx="3913790" cy="2585543"/>
          </a:xfrm>
          <a:prstGeom prst="rect">
            <a:avLst/>
          </a:prstGeom>
          <a:noFill/>
          <a:ln>
            <a:noFill/>
          </a:ln>
          <a:effectLst>
            <a:softEdge rad="1270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pPr algn="ctr"/>
            <a:r>
              <a:rPr lang="ru-RU" sz="3100" b="1" i="1" dirty="0" smtClean="0">
                <a:solidFill>
                  <a:srgbClr val="0066CC"/>
                </a:solidFill>
                <a:latin typeface="Arial" pitchFamily="34" charset="0"/>
                <a:cs typeface="Arial" pitchFamily="34" charset="0"/>
              </a:rPr>
              <a:t>Единый день пенсионера</a:t>
            </a:r>
            <a:br>
              <a:rPr lang="ru-RU" sz="3100" b="1" i="1" dirty="0" smtClean="0">
                <a:solidFill>
                  <a:srgbClr val="0066CC"/>
                </a:solidFill>
                <a:latin typeface="Arial" pitchFamily="34" charset="0"/>
                <a:cs typeface="Arial" pitchFamily="34" charset="0"/>
              </a:rPr>
            </a:br>
            <a:r>
              <a:rPr lang="ru-RU" sz="3100" b="1" i="1" dirty="0" smtClean="0">
                <a:solidFill>
                  <a:srgbClr val="0066CC"/>
                </a:solidFill>
                <a:latin typeface="Arial" pitchFamily="34" charset="0"/>
                <a:cs typeface="Arial" pitchFamily="34" charset="0"/>
              </a:rPr>
              <a:t> от ГАУ «КЦСОН города Каменска-Уральского»</a:t>
            </a:r>
            <a:r>
              <a:rPr lang="ru-RU" b="1" dirty="0" smtClean="0"/>
              <a:t/>
            </a:r>
            <a:br>
              <a:rPr lang="ru-RU" b="1" dirty="0" smtClean="0"/>
            </a:br>
            <a:endParaRPr lang="ru-RU" dirty="0"/>
          </a:p>
        </p:txBody>
      </p:sp>
      <p:pic>
        <p:nvPicPr>
          <p:cNvPr id="5" name="Рисунок 4" descr="https://zabota039.msp.midural.ru/upload/gallery/2024/08/28/d8oqQORmYq.jpg"/>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441435" y="1461682"/>
            <a:ext cx="5720603" cy="3709407"/>
          </a:xfrm>
          <a:prstGeom prst="rect">
            <a:avLst/>
          </a:prstGeom>
          <a:noFill/>
          <a:ln>
            <a:noFill/>
          </a:ln>
          <a:effectLst>
            <a:softEdge rad="127000"/>
          </a:effectLst>
        </p:spPr>
      </p:pic>
      <p:pic>
        <p:nvPicPr>
          <p:cNvPr id="6" name="Рисунок 5" descr="https://zabota039.msp.midural.ru/upload/gallery/2024/08/28/7AvvsF9elW.jp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526924" y="1213945"/>
            <a:ext cx="5013435" cy="4083269"/>
          </a:xfrm>
          <a:prstGeom prst="rect">
            <a:avLst/>
          </a:prstGeom>
          <a:noFill/>
          <a:ln>
            <a:noFill/>
          </a:ln>
          <a:effectLst>
            <a:softEdge rad="63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pPr algn="ctr"/>
            <a:r>
              <a:rPr lang="ru-RU" sz="3100" b="1" i="1" dirty="0" smtClean="0">
                <a:solidFill>
                  <a:srgbClr val="0066CC"/>
                </a:solidFill>
                <a:latin typeface="Arial" pitchFamily="34" charset="0"/>
                <a:cs typeface="Arial" pitchFamily="34" charset="0"/>
              </a:rPr>
              <a:t/>
            </a:r>
            <a:br>
              <a:rPr lang="ru-RU" sz="3100" b="1" i="1" dirty="0" smtClean="0">
                <a:solidFill>
                  <a:srgbClr val="0066CC"/>
                </a:solidFill>
                <a:latin typeface="Arial" pitchFamily="34" charset="0"/>
                <a:cs typeface="Arial" pitchFamily="34" charset="0"/>
              </a:rPr>
            </a:br>
            <a:r>
              <a:rPr lang="ru-RU" sz="3100" b="1" i="1" dirty="0" smtClean="0">
                <a:solidFill>
                  <a:srgbClr val="0066CC"/>
                </a:solidFill>
                <a:latin typeface="Arial" pitchFamily="34" charset="0"/>
                <a:cs typeface="Arial" pitchFamily="34" charset="0"/>
              </a:rPr>
              <a:t>           XI Открытый Форум в поддержку людей с           ограниченными возможностями здоровья </a:t>
            </a:r>
            <a:br>
              <a:rPr lang="ru-RU" sz="3100" b="1" i="1" dirty="0" smtClean="0">
                <a:solidFill>
                  <a:srgbClr val="0066CC"/>
                </a:solidFill>
                <a:latin typeface="Arial" pitchFamily="34" charset="0"/>
                <a:cs typeface="Arial" pitchFamily="34" charset="0"/>
              </a:rPr>
            </a:br>
            <a:r>
              <a:rPr lang="ru-RU" sz="3100" b="1" i="1" dirty="0" smtClean="0">
                <a:solidFill>
                  <a:srgbClr val="0066CC"/>
                </a:solidFill>
                <a:latin typeface="Arial" pitchFamily="34" charset="0"/>
                <a:cs typeface="Arial" pitchFamily="34" charset="0"/>
              </a:rPr>
              <a:t>                            «Мы вместе!»</a:t>
            </a:r>
            <a:r>
              <a:rPr lang="ru-RU" dirty="0" smtClean="0"/>
              <a:t/>
            </a:r>
            <a:br>
              <a:rPr lang="ru-RU" dirty="0" smtClean="0"/>
            </a:br>
            <a:endParaRPr lang="ru-RU" dirty="0"/>
          </a:p>
        </p:txBody>
      </p:sp>
      <p:pic>
        <p:nvPicPr>
          <p:cNvPr id="4" name="Рисунок 3" descr="https://zabota039.msp.midural.ru/upload/gallery/2024/12/11/4vlWtxyVTT.jpg"/>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94137" y="1702675"/>
            <a:ext cx="5155324" cy="3578773"/>
          </a:xfrm>
          <a:prstGeom prst="rect">
            <a:avLst/>
          </a:prstGeom>
          <a:noFill/>
          <a:ln>
            <a:noFill/>
          </a:ln>
          <a:effectLst>
            <a:softEdge rad="63500"/>
          </a:effectLst>
        </p:spPr>
      </p:pic>
      <p:pic>
        <p:nvPicPr>
          <p:cNvPr id="5" name="Рисунок 4" descr="https://zabota039.msp.midural.ru/upload/gallery/2024/12/11/kF4guYIdhk.jp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5912068" y="1560785"/>
            <a:ext cx="5360276" cy="4351283"/>
          </a:xfrm>
          <a:prstGeom prst="rect">
            <a:avLst/>
          </a:prstGeom>
          <a:noFill/>
          <a:ln>
            <a:noFill/>
          </a:ln>
          <a:effectLst>
            <a:softEdge rad="1270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Отделения социального обслуживания на дому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(город Каменск-Уральский)</a:t>
            </a:r>
            <a:endParaRPr lang="ru-RU" dirty="0"/>
          </a:p>
        </p:txBody>
      </p:sp>
      <p:pic>
        <p:nvPicPr>
          <p:cNvPr id="5" name="Рисунок 4"/>
          <p:cNvPicPr>
            <a:picLocks noChangeAspect="1"/>
          </p:cNvPicPr>
          <p:nvPr/>
        </p:nvPicPr>
        <p:blipFill>
          <a:blip r:embed="rId3" cstate="print"/>
          <a:stretch>
            <a:fillRect/>
          </a:stretch>
        </p:blipFill>
        <p:spPr>
          <a:xfrm>
            <a:off x="1" y="0"/>
            <a:ext cx="1608082" cy="1201783"/>
          </a:xfrm>
          <a:prstGeom prst="rect">
            <a:avLst/>
          </a:prstGeom>
        </p:spPr>
      </p:pic>
      <p:pic>
        <p:nvPicPr>
          <p:cNvPr id="41986" name="Picture 2" descr="https://zabota039.msp.midural.ru/upload/gallery/2024/03/06/kqYDA8uu6V.jpg"/>
          <p:cNvPicPr>
            <a:picLocks noChangeAspect="1" noChangeArrowheads="1"/>
          </p:cNvPicPr>
          <p:nvPr/>
        </p:nvPicPr>
        <p:blipFill>
          <a:blip r:embed="rId4" cstate="print"/>
          <a:srcRect/>
          <a:stretch>
            <a:fillRect/>
          </a:stretch>
        </p:blipFill>
        <p:spPr bwMode="auto">
          <a:xfrm>
            <a:off x="1119352" y="32177421"/>
            <a:ext cx="2279119" cy="2302057"/>
          </a:xfrm>
          <a:prstGeom prst="rect">
            <a:avLst/>
          </a:prstGeom>
          <a:noFill/>
        </p:spPr>
      </p:pic>
      <p:pic>
        <p:nvPicPr>
          <p:cNvPr id="7" name="Picture 2" descr="https://zabota039.msp.midural.ru/upload/gallery/2024/03/06/kqYDA8uu6V.jpg"/>
          <p:cNvPicPr>
            <a:picLocks noChangeAspect="1" noChangeArrowheads="1"/>
          </p:cNvPicPr>
          <p:nvPr/>
        </p:nvPicPr>
        <p:blipFill>
          <a:blip r:embed="rId5" cstate="print"/>
          <a:srcRect/>
          <a:stretch>
            <a:fillRect/>
          </a:stretch>
        </p:blipFill>
        <p:spPr bwMode="auto">
          <a:xfrm>
            <a:off x="8339959" y="0"/>
            <a:ext cx="3852041" cy="3484179"/>
          </a:xfrm>
          <a:prstGeom prst="rect">
            <a:avLst/>
          </a:prstGeom>
          <a:noFill/>
          <a:effectLst>
            <a:softEdge rad="127000"/>
          </a:effectLst>
        </p:spPr>
      </p:pic>
      <p:pic>
        <p:nvPicPr>
          <p:cNvPr id="41988" name="Picture 4" descr="https://zabota039.msp.midural.ru/upload/gallery/2025/02/19/UA096YHqSN.jpg"/>
          <p:cNvPicPr>
            <a:picLocks noChangeAspect="1" noChangeArrowheads="1"/>
          </p:cNvPicPr>
          <p:nvPr/>
        </p:nvPicPr>
        <p:blipFill>
          <a:blip r:embed="rId6" cstate="print"/>
          <a:srcRect/>
          <a:stretch>
            <a:fillRect/>
          </a:stretch>
        </p:blipFill>
        <p:spPr bwMode="auto">
          <a:xfrm>
            <a:off x="3547243" y="0"/>
            <a:ext cx="3784798" cy="2090780"/>
          </a:xfrm>
          <a:prstGeom prst="rect">
            <a:avLst/>
          </a:prstGeom>
          <a:noFill/>
          <a:effectLst>
            <a:softEdge rad="63500"/>
          </a:effectLst>
        </p:spPr>
      </p:pic>
      <p:pic>
        <p:nvPicPr>
          <p:cNvPr id="41990" name="Picture 6" descr="https://zabota039.msp.midural.ru/upload/gallery/2022/11/30/6zKdgI1vGX.jpg"/>
          <p:cNvPicPr>
            <a:picLocks noChangeAspect="1" noChangeArrowheads="1"/>
          </p:cNvPicPr>
          <p:nvPr/>
        </p:nvPicPr>
        <p:blipFill>
          <a:blip r:embed="rId7" cstate="print"/>
          <a:srcRect/>
          <a:stretch>
            <a:fillRect/>
          </a:stretch>
        </p:blipFill>
        <p:spPr bwMode="auto">
          <a:xfrm>
            <a:off x="346841" y="1369137"/>
            <a:ext cx="2709975" cy="2682601"/>
          </a:xfrm>
          <a:prstGeom prst="rect">
            <a:avLst/>
          </a:prstGeom>
          <a:noFill/>
          <a:effectLst>
            <a:softEdge rad="63500"/>
          </a:effectLst>
        </p:spPr>
      </p:pic>
      <p:pic>
        <p:nvPicPr>
          <p:cNvPr id="41992" name="Picture 8" descr="https://zabota039.msp.midural.ru/upload/gallery/2024/02/12/49zYN5AcCr.jpg"/>
          <p:cNvPicPr>
            <a:picLocks noChangeAspect="1" noChangeArrowheads="1"/>
          </p:cNvPicPr>
          <p:nvPr/>
        </p:nvPicPr>
        <p:blipFill>
          <a:blip r:embed="rId8" cstate="print"/>
          <a:srcRect/>
          <a:stretch>
            <a:fillRect/>
          </a:stretch>
        </p:blipFill>
        <p:spPr bwMode="auto">
          <a:xfrm>
            <a:off x="4114799" y="2465726"/>
            <a:ext cx="3228777" cy="2421583"/>
          </a:xfrm>
          <a:prstGeom prst="rect">
            <a:avLst/>
          </a:prstGeom>
          <a:noFill/>
          <a:effectLst>
            <a:softEdge rad="63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a:xfrm>
            <a:off x="838200" y="346841"/>
            <a:ext cx="10515600" cy="1343847"/>
          </a:xfrm>
        </p:spPr>
        <p:txBody>
          <a:bodyPr>
            <a:normAutofit fontScale="90000"/>
          </a:bodyPr>
          <a:lstStyle/>
          <a:p>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Отделения социального обслуживания на дому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(город Каменск-Уральский)</a:t>
            </a:r>
            <a:endParaRPr lang="ru-RU" dirty="0"/>
          </a:p>
        </p:txBody>
      </p:sp>
      <p:pic>
        <p:nvPicPr>
          <p:cNvPr id="4" name="Рисунок 3"/>
          <p:cNvPicPr>
            <a:picLocks noChangeAspect="1"/>
          </p:cNvPicPr>
          <p:nvPr/>
        </p:nvPicPr>
        <p:blipFill>
          <a:blip r:embed="rId3" cstate="print"/>
          <a:stretch>
            <a:fillRect/>
          </a:stretch>
        </p:blipFill>
        <p:spPr>
          <a:xfrm>
            <a:off x="1" y="0"/>
            <a:ext cx="1608082" cy="1201783"/>
          </a:xfrm>
          <a:prstGeom prst="rect">
            <a:avLst/>
          </a:prstGeom>
        </p:spPr>
      </p:pic>
      <p:pic>
        <p:nvPicPr>
          <p:cNvPr id="60418" name="Picture 2" descr="https://zabota039.msp.midural.ru/upload/gallery/2021/07/07/GvxXnMIzJa.jpg"/>
          <p:cNvPicPr>
            <a:picLocks noChangeAspect="1" noChangeArrowheads="1"/>
          </p:cNvPicPr>
          <p:nvPr/>
        </p:nvPicPr>
        <p:blipFill>
          <a:blip r:embed="rId4" cstate="print"/>
          <a:srcRect/>
          <a:stretch>
            <a:fillRect/>
          </a:stretch>
        </p:blipFill>
        <p:spPr bwMode="auto">
          <a:xfrm>
            <a:off x="8786648" y="1"/>
            <a:ext cx="3405352" cy="2554014"/>
          </a:xfrm>
          <a:prstGeom prst="rect">
            <a:avLst/>
          </a:prstGeom>
          <a:noFill/>
          <a:effectLst>
            <a:softEdge rad="63500"/>
          </a:effectLst>
        </p:spPr>
      </p:pic>
      <p:pic>
        <p:nvPicPr>
          <p:cNvPr id="60420" name="Picture 4" descr="https://zabota039.msp.midural.ru/upload/gallery/2024/04/08/4RCrO960lq.jpg"/>
          <p:cNvPicPr>
            <a:picLocks noChangeAspect="1" noChangeArrowheads="1"/>
          </p:cNvPicPr>
          <p:nvPr/>
        </p:nvPicPr>
        <p:blipFill>
          <a:blip r:embed="rId5" cstate="print"/>
          <a:srcRect/>
          <a:stretch>
            <a:fillRect/>
          </a:stretch>
        </p:blipFill>
        <p:spPr bwMode="auto">
          <a:xfrm>
            <a:off x="5959366" y="628529"/>
            <a:ext cx="2840967" cy="2493044"/>
          </a:xfrm>
          <a:prstGeom prst="rect">
            <a:avLst/>
          </a:prstGeom>
          <a:noFill/>
          <a:effectLst>
            <a:softEdge rad="63500"/>
          </a:effectLst>
        </p:spPr>
      </p:pic>
      <p:pic>
        <p:nvPicPr>
          <p:cNvPr id="60422" name="Picture 6" descr="https://zabota039.msp.midural.ru/upload/gallery/2024/04/08/X6h7ZEq2bY.jpg"/>
          <p:cNvPicPr>
            <a:picLocks noChangeAspect="1" noChangeArrowheads="1"/>
          </p:cNvPicPr>
          <p:nvPr/>
        </p:nvPicPr>
        <p:blipFill>
          <a:blip r:embed="rId6" cstate="print"/>
          <a:srcRect/>
          <a:stretch>
            <a:fillRect/>
          </a:stretch>
        </p:blipFill>
        <p:spPr bwMode="auto">
          <a:xfrm>
            <a:off x="299545" y="1393660"/>
            <a:ext cx="5281448" cy="3372686"/>
          </a:xfrm>
          <a:prstGeom prst="rect">
            <a:avLst/>
          </a:prstGeom>
          <a:noFill/>
          <a:effectLst>
            <a:softEdge rad="63500"/>
          </a:effectLst>
        </p:spPr>
      </p:pic>
      <p:pic>
        <p:nvPicPr>
          <p:cNvPr id="60424" name="Picture 8" descr="https://zabota039.msp.midural.ru/upload/gallery/2025/02/10/E7WOG5ahZS.jpg"/>
          <p:cNvPicPr>
            <a:picLocks noChangeAspect="1" noChangeArrowheads="1"/>
          </p:cNvPicPr>
          <p:nvPr/>
        </p:nvPicPr>
        <p:blipFill>
          <a:blip r:embed="rId7" cstate="print"/>
          <a:srcRect/>
          <a:stretch>
            <a:fillRect/>
          </a:stretch>
        </p:blipFill>
        <p:spPr bwMode="auto">
          <a:xfrm>
            <a:off x="8581887" y="2473536"/>
            <a:ext cx="3273782" cy="2455337"/>
          </a:xfrm>
          <a:prstGeom prst="rect">
            <a:avLst/>
          </a:prstGeom>
          <a:noFill/>
          <a:effectLst>
            <a:softEdge rad="63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a:xfrm>
            <a:off x="838200" y="365126"/>
            <a:ext cx="10515600" cy="836658"/>
          </a:xfrm>
        </p:spPr>
        <p:txBody>
          <a:bodyPr>
            <a:noAutofit/>
          </a:bodyPr>
          <a:lstStyle/>
          <a:p>
            <a:pPr algn="ctr"/>
            <a:r>
              <a:rPr lang="ru-RU" sz="2800" b="1" i="1" dirty="0" smtClean="0">
                <a:solidFill>
                  <a:srgbClr val="002060"/>
                </a:solidFill>
                <a:latin typeface="Arial" pitchFamily="34" charset="0"/>
                <a:cs typeface="Arial" pitchFamily="34" charset="0"/>
              </a:rPr>
              <a:t>Отделения социального обслуживания на дому </a:t>
            </a:r>
            <a:br>
              <a:rPr lang="ru-RU" sz="2800" b="1" i="1" dirty="0" smtClean="0">
                <a:solidFill>
                  <a:srgbClr val="002060"/>
                </a:solidFill>
                <a:latin typeface="Arial" pitchFamily="34" charset="0"/>
                <a:cs typeface="Arial" pitchFamily="34" charset="0"/>
              </a:rPr>
            </a:br>
            <a:r>
              <a:rPr lang="ru-RU" sz="2800" b="1" i="1" dirty="0" smtClean="0">
                <a:solidFill>
                  <a:srgbClr val="002060"/>
                </a:solidFill>
                <a:latin typeface="Arial" pitchFamily="34" charset="0"/>
                <a:cs typeface="Arial" pitchFamily="34" charset="0"/>
              </a:rPr>
              <a:t>(город Каменск-Уральский)</a:t>
            </a:r>
            <a:endParaRPr lang="ru-RU" sz="2800" b="1" i="1" dirty="0">
              <a:solidFill>
                <a:srgbClr val="002060"/>
              </a:solidFill>
              <a:latin typeface="Arial" pitchFamily="34" charset="0"/>
              <a:cs typeface="Arial" pitchFamily="34" charset="0"/>
            </a:endParaRPr>
          </a:p>
        </p:txBody>
      </p:sp>
      <p:sp>
        <p:nvSpPr>
          <p:cNvPr id="4" name="TextBox 3"/>
          <p:cNvSpPr txBox="1"/>
          <p:nvPr/>
        </p:nvSpPr>
        <p:spPr>
          <a:xfrm>
            <a:off x="357052" y="1150883"/>
            <a:ext cx="11556274" cy="5878532"/>
          </a:xfrm>
          <a:prstGeom prst="rect">
            <a:avLst/>
          </a:prstGeom>
          <a:noFill/>
        </p:spPr>
        <p:txBody>
          <a:bodyPr wrap="square" rtlCol="0">
            <a:spAutoFit/>
          </a:bodyPr>
          <a:lstStyle/>
          <a:p>
            <a:r>
              <a:rPr lang="ru-RU" i="1" dirty="0">
                <a:latin typeface="Arial" pitchFamily="34" charset="0"/>
                <a:cs typeface="Arial" pitchFamily="34" charset="0"/>
              </a:rPr>
              <a:t>В отделениях социального облуживания на дому  города Каменска – Уральского на 31.12.2024 года  на учете – </a:t>
            </a:r>
            <a:r>
              <a:rPr lang="ru-RU" b="1" i="1" dirty="0">
                <a:latin typeface="Arial" pitchFamily="34" charset="0"/>
                <a:cs typeface="Arial" pitchFamily="34" charset="0"/>
              </a:rPr>
              <a:t>1 162 </a:t>
            </a:r>
            <a:r>
              <a:rPr lang="ru-RU" i="1" dirty="0">
                <a:latin typeface="Arial" pitchFamily="34" charset="0"/>
                <a:cs typeface="Arial" pitchFamily="34" charset="0"/>
              </a:rPr>
              <a:t> </a:t>
            </a:r>
            <a:r>
              <a:rPr lang="ru-RU" b="1" i="1" dirty="0">
                <a:latin typeface="Arial" pitchFamily="34" charset="0"/>
                <a:cs typeface="Arial" pitchFamily="34" charset="0"/>
              </a:rPr>
              <a:t>человека</a:t>
            </a:r>
            <a:r>
              <a:rPr lang="ru-RU" i="1" dirty="0">
                <a:latin typeface="Arial" pitchFamily="34" charset="0"/>
                <a:cs typeface="Arial" pitchFamily="34" charset="0"/>
              </a:rPr>
              <a:t>:</a:t>
            </a:r>
          </a:p>
          <a:p>
            <a:r>
              <a:rPr lang="ru-RU" b="1" i="1" dirty="0">
                <a:latin typeface="Arial" pitchFamily="34" charset="0"/>
                <a:cs typeface="Arial" pitchFamily="34" charset="0"/>
              </a:rPr>
              <a:t>В том числе: </a:t>
            </a:r>
            <a:endParaRPr lang="ru-RU" i="1" dirty="0">
              <a:latin typeface="Arial" pitchFamily="34" charset="0"/>
              <a:cs typeface="Arial" pitchFamily="34" charset="0"/>
            </a:endParaRPr>
          </a:p>
          <a:p>
            <a:r>
              <a:rPr lang="ru-RU" i="1" dirty="0">
                <a:latin typeface="Arial" pitchFamily="34" charset="0"/>
                <a:cs typeface="Arial" pitchFamily="34" charset="0"/>
              </a:rPr>
              <a:t>Инвалидов общего заболевания </a:t>
            </a:r>
            <a:r>
              <a:rPr lang="ru-RU" b="1" i="1" dirty="0">
                <a:latin typeface="Arial" pitchFamily="34" charset="0"/>
                <a:cs typeface="Arial" pitchFamily="34" charset="0"/>
              </a:rPr>
              <a:t>–  628 чел</a:t>
            </a:r>
            <a:r>
              <a:rPr lang="ru-RU" i="1" dirty="0">
                <a:latin typeface="Arial" pitchFamily="34" charset="0"/>
                <a:cs typeface="Arial" pitchFamily="34" charset="0"/>
              </a:rPr>
              <a:t>;</a:t>
            </a:r>
          </a:p>
          <a:p>
            <a:r>
              <a:rPr lang="ru-RU" i="1" dirty="0">
                <a:latin typeface="Arial" pitchFamily="34" charset="0"/>
                <a:cs typeface="Arial" pitchFamily="34" charset="0"/>
              </a:rPr>
              <a:t>Инвалидов и участники ВОВ – </a:t>
            </a:r>
            <a:r>
              <a:rPr lang="ru-RU" b="1" i="1" dirty="0">
                <a:latin typeface="Arial" pitchFamily="34" charset="0"/>
                <a:cs typeface="Arial" pitchFamily="34" charset="0"/>
              </a:rPr>
              <a:t>0 чел</a:t>
            </a:r>
            <a:r>
              <a:rPr lang="ru-RU" i="1" dirty="0">
                <a:latin typeface="Arial" pitchFamily="34" charset="0"/>
                <a:cs typeface="Arial" pitchFamily="34" charset="0"/>
              </a:rPr>
              <a:t>;</a:t>
            </a:r>
          </a:p>
          <a:p>
            <a:r>
              <a:rPr lang="ru-RU" i="1" dirty="0">
                <a:latin typeface="Arial" pitchFamily="34" charset="0"/>
                <a:cs typeface="Arial" pitchFamily="34" charset="0"/>
              </a:rPr>
              <a:t>Инвалиды локальных войн – </a:t>
            </a:r>
            <a:r>
              <a:rPr lang="ru-RU" b="1" i="1" dirty="0">
                <a:latin typeface="Arial" pitchFamily="34" charset="0"/>
                <a:cs typeface="Arial" pitchFamily="34" charset="0"/>
              </a:rPr>
              <a:t> 1 чел.</a:t>
            </a:r>
            <a:endParaRPr lang="ru-RU" i="1" dirty="0">
              <a:latin typeface="Arial" pitchFamily="34" charset="0"/>
              <a:cs typeface="Arial" pitchFamily="34" charset="0"/>
            </a:endParaRPr>
          </a:p>
          <a:p>
            <a:r>
              <a:rPr lang="ru-RU" i="1" dirty="0">
                <a:latin typeface="Arial" pitchFamily="34" charset="0"/>
                <a:cs typeface="Arial" pitchFamily="34" charset="0"/>
              </a:rPr>
              <a:t>Участники отечественной войны – </a:t>
            </a:r>
            <a:r>
              <a:rPr lang="ru-RU" b="1" i="1" dirty="0">
                <a:latin typeface="Arial" pitchFamily="34" charset="0"/>
                <a:cs typeface="Arial" pitchFamily="34" charset="0"/>
              </a:rPr>
              <a:t>1 чел.</a:t>
            </a:r>
            <a:endParaRPr lang="ru-RU" i="1" dirty="0">
              <a:latin typeface="Arial" pitchFamily="34" charset="0"/>
              <a:cs typeface="Arial" pitchFamily="34" charset="0"/>
            </a:endParaRPr>
          </a:p>
          <a:p>
            <a:r>
              <a:rPr lang="ru-RU" i="1" dirty="0">
                <a:latin typeface="Arial" pitchFamily="34" charset="0"/>
                <a:cs typeface="Arial" pitchFamily="34" charset="0"/>
              </a:rPr>
              <a:t>Участников Трудового фронта –</a:t>
            </a:r>
            <a:r>
              <a:rPr lang="ru-RU" b="1" i="1" dirty="0">
                <a:latin typeface="Arial" pitchFamily="34" charset="0"/>
                <a:cs typeface="Arial" pitchFamily="34" charset="0"/>
              </a:rPr>
              <a:t> 76 чел</a:t>
            </a:r>
            <a:r>
              <a:rPr lang="ru-RU" i="1" dirty="0">
                <a:latin typeface="Arial" pitchFamily="34" charset="0"/>
                <a:cs typeface="Arial" pitchFamily="34" charset="0"/>
              </a:rPr>
              <a:t>;</a:t>
            </a:r>
          </a:p>
          <a:p>
            <a:r>
              <a:rPr lang="ru-RU" i="1" dirty="0">
                <a:latin typeface="Arial" pitchFamily="34" charset="0"/>
                <a:cs typeface="Arial" pitchFamily="34" charset="0"/>
              </a:rPr>
              <a:t>Ветеранов труда – </a:t>
            </a:r>
            <a:r>
              <a:rPr lang="ru-RU" b="1" i="1" dirty="0">
                <a:latin typeface="Arial" pitchFamily="34" charset="0"/>
                <a:cs typeface="Arial" pitchFamily="34" charset="0"/>
              </a:rPr>
              <a:t>195 чел</a:t>
            </a:r>
            <a:r>
              <a:rPr lang="ru-RU" i="1" dirty="0">
                <a:latin typeface="Arial" pitchFamily="34" charset="0"/>
                <a:cs typeface="Arial" pitchFamily="34" charset="0"/>
              </a:rPr>
              <a:t>;</a:t>
            </a:r>
          </a:p>
          <a:p>
            <a:r>
              <a:rPr lang="ru-RU" i="1" dirty="0">
                <a:latin typeface="Arial" pitchFamily="34" charset="0"/>
                <a:cs typeface="Arial" pitchFamily="34" charset="0"/>
              </a:rPr>
              <a:t>Вдов погибших в ВОВ и вдов умерших участников или инвалидов ВОВ  –</a:t>
            </a:r>
            <a:r>
              <a:rPr lang="ru-RU" b="1" i="1" dirty="0">
                <a:latin typeface="Arial" pitchFamily="34" charset="0"/>
                <a:cs typeface="Arial" pitchFamily="34" charset="0"/>
              </a:rPr>
              <a:t>  7 чел</a:t>
            </a:r>
            <a:r>
              <a:rPr lang="ru-RU" i="1" dirty="0">
                <a:latin typeface="Arial" pitchFamily="34" charset="0"/>
                <a:cs typeface="Arial" pitchFamily="34" charset="0"/>
              </a:rPr>
              <a:t>;</a:t>
            </a:r>
          </a:p>
          <a:p>
            <a:r>
              <a:rPr lang="ru-RU" i="1" dirty="0">
                <a:latin typeface="Arial" pitchFamily="34" charset="0"/>
                <a:cs typeface="Arial" pitchFamily="34" charset="0"/>
              </a:rPr>
              <a:t>Реабилитированные  –</a:t>
            </a:r>
            <a:r>
              <a:rPr lang="ru-RU" b="1" i="1" dirty="0">
                <a:latin typeface="Arial" pitchFamily="34" charset="0"/>
                <a:cs typeface="Arial" pitchFamily="34" charset="0"/>
              </a:rPr>
              <a:t> 5 чел</a:t>
            </a:r>
            <a:r>
              <a:rPr lang="ru-RU" i="1" dirty="0">
                <a:latin typeface="Arial" pitchFamily="34" charset="0"/>
                <a:cs typeface="Arial" pitchFamily="34" charset="0"/>
              </a:rPr>
              <a:t>;</a:t>
            </a:r>
          </a:p>
          <a:p>
            <a:r>
              <a:rPr lang="ru-RU" i="1" dirty="0">
                <a:latin typeface="Arial" pitchFamily="34" charset="0"/>
                <a:cs typeface="Arial" pitchFamily="34" charset="0"/>
              </a:rPr>
              <a:t>Несовершеннолетние узники концлагерей –</a:t>
            </a:r>
            <a:r>
              <a:rPr lang="ru-RU" b="1" i="1" dirty="0">
                <a:latin typeface="Arial" pitchFamily="34" charset="0"/>
                <a:cs typeface="Arial" pitchFamily="34" charset="0"/>
              </a:rPr>
              <a:t> 2 чел.</a:t>
            </a:r>
            <a:endParaRPr lang="ru-RU" i="1" dirty="0">
              <a:latin typeface="Arial" pitchFamily="34" charset="0"/>
              <a:cs typeface="Arial" pitchFamily="34" charset="0"/>
            </a:endParaRPr>
          </a:p>
          <a:p>
            <a:r>
              <a:rPr lang="ru-RU" i="1" dirty="0">
                <a:latin typeface="Arial" pitchFamily="34" charset="0"/>
                <a:cs typeface="Arial" pitchFamily="34" charset="0"/>
              </a:rPr>
              <a:t>ПО «Маяк», ликвидаторы ЧАЭС – </a:t>
            </a:r>
            <a:r>
              <a:rPr lang="ru-RU" b="1" i="1" dirty="0">
                <a:latin typeface="Arial" pitchFamily="34" charset="0"/>
                <a:cs typeface="Arial" pitchFamily="34" charset="0"/>
              </a:rPr>
              <a:t> 4  чел</a:t>
            </a:r>
            <a:r>
              <a:rPr lang="ru-RU" i="1" dirty="0">
                <a:latin typeface="Arial" pitchFamily="34" charset="0"/>
                <a:cs typeface="Arial" pitchFamily="34" charset="0"/>
              </a:rPr>
              <a:t>;</a:t>
            </a:r>
          </a:p>
          <a:p>
            <a:r>
              <a:rPr lang="ru-RU" i="1" dirty="0">
                <a:latin typeface="Arial" pitchFamily="34" charset="0"/>
                <a:cs typeface="Arial" pitchFamily="34" charset="0"/>
              </a:rPr>
              <a:t>Родители погибших военнослужащих - </a:t>
            </a:r>
            <a:r>
              <a:rPr lang="ru-RU" b="1" i="1" dirty="0">
                <a:latin typeface="Arial" pitchFamily="34" charset="0"/>
                <a:cs typeface="Arial" pitchFamily="34" charset="0"/>
              </a:rPr>
              <a:t>2 чел.</a:t>
            </a:r>
            <a:endParaRPr lang="ru-RU" i="1" dirty="0">
              <a:latin typeface="Arial" pitchFamily="34" charset="0"/>
              <a:cs typeface="Arial" pitchFamily="34" charset="0"/>
            </a:endParaRPr>
          </a:p>
          <a:p>
            <a:r>
              <a:rPr lang="ru-RU" i="1" dirty="0">
                <a:latin typeface="Arial" pitchFamily="34" charset="0"/>
                <a:cs typeface="Arial" pitchFamily="34" charset="0"/>
              </a:rPr>
              <a:t>Члены семей СВО – </a:t>
            </a:r>
            <a:r>
              <a:rPr lang="ru-RU" b="1" i="1" dirty="0">
                <a:latin typeface="Arial" pitchFamily="34" charset="0"/>
                <a:cs typeface="Arial" pitchFamily="34" charset="0"/>
              </a:rPr>
              <a:t>9 чел.</a:t>
            </a:r>
            <a:endParaRPr lang="ru-RU" i="1" dirty="0">
              <a:latin typeface="Arial" pitchFamily="34" charset="0"/>
              <a:cs typeface="Arial" pitchFamily="34" charset="0"/>
            </a:endParaRPr>
          </a:p>
          <a:p>
            <a:r>
              <a:rPr lang="ru-RU" i="1" dirty="0">
                <a:latin typeface="Arial" pitchFamily="34" charset="0"/>
                <a:cs typeface="Arial" pitchFamily="34" charset="0"/>
              </a:rPr>
              <a:t>Участники СВО – 1</a:t>
            </a:r>
            <a:r>
              <a:rPr lang="ru-RU" b="1" i="1" dirty="0">
                <a:latin typeface="Arial" pitchFamily="34" charset="0"/>
                <a:cs typeface="Arial" pitchFamily="34" charset="0"/>
              </a:rPr>
              <a:t> чел.</a:t>
            </a:r>
            <a:r>
              <a:rPr lang="ru-RU" i="1" dirty="0">
                <a:latin typeface="Arial" pitchFamily="34" charset="0"/>
                <a:cs typeface="Arial" pitchFamily="34" charset="0"/>
              </a:rPr>
              <a:t> </a:t>
            </a:r>
          </a:p>
          <a:p>
            <a:r>
              <a:rPr lang="ru-RU" i="1" dirty="0">
                <a:latin typeface="Arial" pitchFamily="34" charset="0"/>
                <a:cs typeface="Arial" pitchFamily="34" charset="0"/>
              </a:rPr>
              <a:t>Пенсионеры по возрасту (не имеющие льгот) –</a:t>
            </a:r>
            <a:r>
              <a:rPr lang="ru-RU" b="1" i="1" dirty="0">
                <a:latin typeface="Arial" pitchFamily="34" charset="0"/>
                <a:cs typeface="Arial" pitchFamily="34" charset="0"/>
              </a:rPr>
              <a:t>  231 чел</a:t>
            </a:r>
            <a:r>
              <a:rPr lang="ru-RU" i="1" dirty="0" smtClean="0">
                <a:latin typeface="Arial" pitchFamily="34" charset="0"/>
                <a:cs typeface="Arial" pitchFamily="34" charset="0"/>
              </a:rPr>
              <a:t>.</a:t>
            </a:r>
            <a:endParaRPr lang="en-US" i="1" dirty="0" smtClean="0">
              <a:latin typeface="Arial" pitchFamily="34" charset="0"/>
              <a:cs typeface="Arial" pitchFamily="34" charset="0"/>
            </a:endParaRPr>
          </a:p>
          <a:p>
            <a:r>
              <a:rPr lang="ru-RU" b="1" i="1" dirty="0">
                <a:latin typeface="Arial" pitchFamily="34" charset="0"/>
                <a:cs typeface="Arial" pitchFamily="34" charset="0"/>
              </a:rPr>
              <a:t>Всего за 2024 года обслужено</a:t>
            </a:r>
            <a:r>
              <a:rPr lang="ru-RU" i="1" dirty="0">
                <a:latin typeface="Arial" pitchFamily="34" charset="0"/>
                <a:cs typeface="Arial" pitchFamily="34" charset="0"/>
              </a:rPr>
              <a:t> клиентов в отделениях социального обслуживания на дому города Каменска – Уральского  с учетом умерших и выбывших </a:t>
            </a:r>
            <a:r>
              <a:rPr lang="ru-RU" b="1" i="1" dirty="0">
                <a:latin typeface="Arial" pitchFamily="34" charset="0"/>
                <a:cs typeface="Arial" pitchFamily="34" charset="0"/>
              </a:rPr>
              <a:t>1 406</a:t>
            </a:r>
            <a:r>
              <a:rPr lang="ru-RU" i="1" dirty="0">
                <a:latin typeface="Arial" pitchFamily="34" charset="0"/>
                <a:cs typeface="Arial" pitchFamily="34" charset="0"/>
              </a:rPr>
              <a:t> </a:t>
            </a:r>
            <a:r>
              <a:rPr lang="ru-RU" b="1" i="1" dirty="0">
                <a:latin typeface="Arial" pitchFamily="34" charset="0"/>
                <a:cs typeface="Arial" pitchFamily="34" charset="0"/>
              </a:rPr>
              <a:t>чел.</a:t>
            </a:r>
            <a:endParaRPr lang="ru-RU" i="1" dirty="0">
              <a:latin typeface="Arial" pitchFamily="34" charset="0"/>
              <a:cs typeface="Arial" pitchFamily="34" charset="0"/>
            </a:endParaRPr>
          </a:p>
          <a:p>
            <a:endParaRPr lang="ru-RU" i="1" dirty="0">
              <a:latin typeface="Arial" pitchFamily="34" charset="0"/>
              <a:cs typeface="Arial" pitchFamily="34" charset="0"/>
            </a:endParaRPr>
          </a:p>
          <a:p>
            <a:endParaRPr lang="ru-RU" i="1" dirty="0"/>
          </a:p>
        </p:txBody>
      </p:sp>
      <p:pic>
        <p:nvPicPr>
          <p:cNvPr id="5" name="Рисунок 4"/>
          <p:cNvPicPr>
            <a:picLocks noChangeAspect="1"/>
          </p:cNvPicPr>
          <p:nvPr/>
        </p:nvPicPr>
        <p:blipFill>
          <a:blip r:embed="rId3" cstate="print"/>
          <a:stretch>
            <a:fillRect/>
          </a:stretch>
        </p:blipFill>
        <p:spPr>
          <a:xfrm>
            <a:off x="1" y="0"/>
            <a:ext cx="1205634" cy="1201783"/>
          </a:xfrm>
          <a:prstGeom prst="rect">
            <a:avLst/>
          </a:prstGeom>
        </p:spPr>
      </p:pic>
    </p:spTree>
    <p:extLst>
      <p:ext uri="{BB962C8B-B14F-4D97-AF65-F5344CB8AC3E}">
        <p14:creationId xmlns="" xmlns:p14="http://schemas.microsoft.com/office/powerpoint/2010/main" val="1548101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r>
              <a:rPr lang="en-US" dirty="0" smtClean="0">
                <a:solidFill>
                  <a:srgbClr val="002060"/>
                </a:solidFill>
                <a:latin typeface="Arial" pitchFamily="34" charset="0"/>
                <a:cs typeface="Arial" pitchFamily="34" charset="0"/>
              </a:rPr>
              <a:t> </a:t>
            </a: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dirty="0" smtClean="0">
                <a:solidFill>
                  <a:srgbClr val="002060"/>
                </a:solidFill>
                <a:latin typeface="Arial" pitchFamily="34" charset="0"/>
                <a:cs typeface="Arial" pitchFamily="34" charset="0"/>
              </a:rPr>
              <a:t/>
            </a:r>
            <a:br>
              <a:rPr lang="ru-RU"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Отделения социального обслуживания на дому  (Каменский район)</a:t>
            </a:r>
            <a:endParaRPr lang="ru-RU" dirty="0"/>
          </a:p>
        </p:txBody>
      </p:sp>
      <p:pic>
        <p:nvPicPr>
          <p:cNvPr id="61442" name="Picture 2" descr="https://zabota039.msp.midural.ru/upload/gallery/2024/02/26/QtWdu0IKNQ.jpeg"/>
          <p:cNvPicPr>
            <a:picLocks noChangeAspect="1" noChangeArrowheads="1"/>
          </p:cNvPicPr>
          <p:nvPr/>
        </p:nvPicPr>
        <p:blipFill>
          <a:blip r:embed="rId3" cstate="print"/>
          <a:srcRect/>
          <a:stretch>
            <a:fillRect/>
          </a:stretch>
        </p:blipFill>
        <p:spPr bwMode="auto">
          <a:xfrm>
            <a:off x="1907627" y="268013"/>
            <a:ext cx="8749863" cy="4855779"/>
          </a:xfrm>
          <a:prstGeom prst="rect">
            <a:avLst/>
          </a:prstGeom>
          <a:noFill/>
          <a:effectLst>
            <a:softEdge rad="127000"/>
          </a:effectLst>
        </p:spPr>
      </p:pic>
      <p:pic>
        <p:nvPicPr>
          <p:cNvPr id="5" name="Рисунок 4"/>
          <p:cNvPicPr>
            <a:picLocks noChangeAspect="1"/>
          </p:cNvPicPr>
          <p:nvPr/>
        </p:nvPicPr>
        <p:blipFill>
          <a:blip r:embed="rId4" cstate="print"/>
          <a:stretch>
            <a:fillRect/>
          </a:stretch>
        </p:blipFill>
        <p:spPr>
          <a:xfrm>
            <a:off x="1" y="0"/>
            <a:ext cx="1608082" cy="159231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835891"/>
          </a:xfrm>
        </p:spPr>
        <p:txBody>
          <a:bodyPr>
            <a:noAutofit/>
          </a:bodyPr>
          <a:lstStyle/>
          <a:p>
            <a:r>
              <a:rPr lang="en-US" sz="2800" dirty="0" smtClean="0">
                <a:solidFill>
                  <a:srgbClr val="002060"/>
                </a:solidFill>
                <a:latin typeface="Arial" pitchFamily="34" charset="0"/>
                <a:cs typeface="Arial" pitchFamily="34" charset="0"/>
              </a:rPr>
              <a:t>      </a:t>
            </a:r>
            <a:r>
              <a:rPr lang="ru-RU" sz="2800" b="1" i="1" dirty="0" smtClean="0">
                <a:solidFill>
                  <a:srgbClr val="002060"/>
                </a:solidFill>
                <a:latin typeface="Arial" pitchFamily="34" charset="0"/>
                <a:cs typeface="Arial" pitchFamily="34" charset="0"/>
              </a:rPr>
              <a:t>Отделения социального обслуживания на дому </a:t>
            </a:r>
            <a:br>
              <a:rPr lang="ru-RU" sz="2800" b="1" i="1" dirty="0" smtClean="0">
                <a:solidFill>
                  <a:srgbClr val="002060"/>
                </a:solidFill>
                <a:latin typeface="Arial" pitchFamily="34" charset="0"/>
                <a:cs typeface="Arial" pitchFamily="34" charset="0"/>
              </a:rPr>
            </a:br>
            <a:r>
              <a:rPr lang="ru-RU" sz="2800" b="1" i="1" dirty="0" smtClean="0">
                <a:solidFill>
                  <a:srgbClr val="002060"/>
                </a:solidFill>
                <a:latin typeface="Arial" pitchFamily="34" charset="0"/>
                <a:cs typeface="Arial" pitchFamily="34" charset="0"/>
              </a:rPr>
              <a:t>                  (Каменский район)</a:t>
            </a:r>
            <a:endParaRPr lang="ru-RU" sz="2800" b="1" i="1" dirty="0">
              <a:solidFill>
                <a:srgbClr val="002060"/>
              </a:solidFill>
              <a:latin typeface="Arial" pitchFamily="34" charset="0"/>
              <a:cs typeface="Arial" pitchFamily="34" charset="0"/>
            </a:endParaRPr>
          </a:p>
        </p:txBody>
      </p:sp>
      <p:pic>
        <p:nvPicPr>
          <p:cNvPr id="4" name="Рисунок 3"/>
          <p:cNvPicPr>
            <a:picLocks noChangeAspect="1"/>
          </p:cNvPicPr>
          <p:nvPr/>
        </p:nvPicPr>
        <p:blipFill>
          <a:blip r:embed="rId3" cstate="print"/>
          <a:stretch>
            <a:fillRect/>
          </a:stretch>
        </p:blipFill>
        <p:spPr>
          <a:xfrm>
            <a:off x="0" y="0"/>
            <a:ext cx="1207113" cy="1201016"/>
          </a:xfrm>
          <a:prstGeom prst="rect">
            <a:avLst/>
          </a:prstGeom>
        </p:spPr>
      </p:pic>
      <p:sp>
        <p:nvSpPr>
          <p:cNvPr id="7" name="TextBox 6"/>
          <p:cNvSpPr txBox="1"/>
          <p:nvPr/>
        </p:nvSpPr>
        <p:spPr>
          <a:xfrm>
            <a:off x="772510" y="1245476"/>
            <a:ext cx="11067393" cy="5078313"/>
          </a:xfrm>
          <a:prstGeom prst="rect">
            <a:avLst/>
          </a:prstGeom>
          <a:noFill/>
        </p:spPr>
        <p:txBody>
          <a:bodyPr wrap="square" rtlCol="0">
            <a:spAutoFit/>
          </a:bodyPr>
          <a:lstStyle/>
          <a:p>
            <a:pPr lvl="0" algn="just" fontAlgn="base">
              <a:spcBef>
                <a:spcPct val="0"/>
              </a:spcBef>
              <a:spcAft>
                <a:spcPct val="0"/>
              </a:spcAft>
            </a:pPr>
            <a:r>
              <a:rPr lang="ru-RU" b="1" i="1" dirty="0" smtClean="0">
                <a:latin typeface="Arial" pitchFamily="34" charset="0"/>
                <a:ea typeface="Times New Roman" pitchFamily="18" charset="0"/>
                <a:cs typeface="Arial" pitchFamily="34" charset="0"/>
              </a:rPr>
              <a:t>В отделениях социального обслуживания на дому Каменского района на 31.12.2024 года состояло на учете  234 чел.</a:t>
            </a:r>
          </a:p>
          <a:p>
            <a:pPr lvl="0" algn="just" fontAlgn="base">
              <a:spcBef>
                <a:spcPct val="0"/>
              </a:spcBef>
              <a:spcAft>
                <a:spcPct val="0"/>
              </a:spcAft>
            </a:pPr>
            <a:endParaRPr lang="ru-RU" b="1" i="1" dirty="0" smtClean="0">
              <a:latin typeface="Arial" pitchFamily="34" charset="0"/>
              <a:ea typeface="Times New Roman" pitchFamily="18" charset="0"/>
              <a:cs typeface="Arial" pitchFamily="34" charset="0"/>
            </a:endParaRPr>
          </a:p>
          <a:p>
            <a:pPr lvl="0" algn="just" fontAlgn="base">
              <a:spcBef>
                <a:spcPct val="0"/>
              </a:spcBef>
              <a:spcAft>
                <a:spcPct val="0"/>
              </a:spcAft>
            </a:pPr>
            <a:r>
              <a:rPr lang="ru-RU" b="1" i="1" dirty="0" smtClean="0">
                <a:latin typeface="Arial" pitchFamily="34" charset="0"/>
                <a:ea typeface="Times New Roman" pitchFamily="18" charset="0"/>
                <a:cs typeface="Arial" pitchFamily="34" charset="0"/>
              </a:rPr>
              <a:t> В том числе:</a:t>
            </a:r>
            <a:endParaRPr lang="ru-RU" b="1"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Инвалидов общего заболевания – 100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Инвалидов, участников ВОВ – 0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Тружеников тыла – 7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Ветеранов труда –  36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Вдов погибших, умерших участников или инвалидов ВОВ – 5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Репрессированные –    0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Реабилитированные –  4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Несовершеннолетние узники концлагерей –   0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Пострадавшие вследствие катастрофы на ЧАЭС и на ПО «Маяк» –  6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Родитель погибшего военнослужащего –   0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Члены семей СВО –2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Участники СВО – 1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Пенсионеры по возрасту (не имеющие льгот) – 73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dirty="0" smtClean="0">
                <a:latin typeface="Arial" pitchFamily="34" charset="0"/>
                <a:ea typeface="Times New Roman" pitchFamily="18" charset="0"/>
                <a:cs typeface="Arial" pitchFamily="34" charset="0"/>
              </a:rPr>
              <a:t>.</a:t>
            </a:r>
            <a:endParaRPr lang="ru-RU" sz="2800" dirty="0" smtClean="0">
              <a:latin typeface="Arial" pitchFamily="34" charset="0"/>
              <a:cs typeface="Arial" pitchFamily="34" charset="0"/>
            </a:endParaRPr>
          </a:p>
        </p:txBody>
      </p:sp>
    </p:spTree>
    <p:extLst>
      <p:ext uri="{BB962C8B-B14F-4D97-AF65-F5344CB8AC3E}">
        <p14:creationId xmlns="" xmlns:p14="http://schemas.microsoft.com/office/powerpoint/2010/main" val="2147993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p:txBody>
          <a:bodyPr>
            <a:normAutofit/>
          </a:bodyPr>
          <a:lstStyle/>
          <a:p>
            <a:pPr algn="ctr"/>
            <a:r>
              <a:rPr lang="ru-RU" sz="2800" b="1" i="1" dirty="0" smtClean="0">
                <a:solidFill>
                  <a:srgbClr val="002060"/>
                </a:solidFill>
                <a:latin typeface="Arial" pitchFamily="34" charset="0"/>
                <a:cs typeface="Arial" pitchFamily="34" charset="0"/>
              </a:rPr>
              <a:t>Отделение социального обслуживания на дому (Каменский район)</a:t>
            </a:r>
            <a:endParaRPr lang="ru-RU" sz="2800" b="1" i="1" dirty="0">
              <a:solidFill>
                <a:srgbClr val="002060"/>
              </a:solidFill>
              <a:latin typeface="Arial" pitchFamily="34" charset="0"/>
              <a:cs typeface="Arial" pitchFamily="34" charset="0"/>
            </a:endParaRPr>
          </a:p>
        </p:txBody>
      </p:sp>
      <p:pic>
        <p:nvPicPr>
          <p:cNvPr id="4" name="Рисунок 3"/>
          <p:cNvPicPr>
            <a:picLocks noChangeAspect="1"/>
          </p:cNvPicPr>
          <p:nvPr/>
        </p:nvPicPr>
        <p:blipFill>
          <a:blip r:embed="rId3" cstate="print"/>
          <a:stretch>
            <a:fillRect/>
          </a:stretch>
        </p:blipFill>
        <p:spPr>
          <a:xfrm>
            <a:off x="0" y="0"/>
            <a:ext cx="1207113" cy="1201016"/>
          </a:xfrm>
          <a:prstGeom prst="rect">
            <a:avLst/>
          </a:prstGeom>
        </p:spPr>
      </p:pic>
      <p:sp>
        <p:nvSpPr>
          <p:cNvPr id="5" name="TextBox 4"/>
          <p:cNvSpPr txBox="1"/>
          <p:nvPr/>
        </p:nvSpPr>
        <p:spPr>
          <a:xfrm>
            <a:off x="315311" y="1749972"/>
            <a:ext cx="10783614" cy="3693319"/>
          </a:xfrm>
          <a:prstGeom prst="rect">
            <a:avLst/>
          </a:prstGeom>
          <a:noFill/>
        </p:spPr>
        <p:txBody>
          <a:bodyPr wrap="square" rtlCol="0">
            <a:spAutoFit/>
          </a:bodyPr>
          <a:lstStyle/>
          <a:p>
            <a:pPr lvl="0" algn="just" eaLnBrk="0" fontAlgn="base" hangingPunct="0">
              <a:spcBef>
                <a:spcPct val="0"/>
              </a:spcBef>
              <a:spcAft>
                <a:spcPct val="0"/>
              </a:spcAft>
            </a:pPr>
            <a:r>
              <a:rPr lang="ru-RU" b="1" i="1" dirty="0" smtClean="0">
                <a:latin typeface="Arial" pitchFamily="34" charset="0"/>
                <a:ea typeface="Times New Roman" pitchFamily="18" charset="0"/>
                <a:cs typeface="Arial" pitchFamily="34" charset="0"/>
              </a:rPr>
              <a:t>Находятся на обслуживании в отделениях социального обслуживания на дому в Каменском районе на 31.12.2024г:</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На условиях полной оплаты – </a:t>
            </a:r>
            <a:r>
              <a:rPr lang="ru-RU" b="1" i="1" dirty="0" smtClean="0">
                <a:latin typeface="Arial" pitchFamily="34" charset="0"/>
                <a:ea typeface="Times New Roman" pitchFamily="18" charset="0"/>
                <a:cs typeface="Arial" pitchFamily="34" charset="0"/>
              </a:rPr>
              <a:t> 0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На условиях частичной оплаты –</a:t>
            </a:r>
            <a:r>
              <a:rPr lang="ru-RU" b="1" i="1" dirty="0" smtClean="0">
                <a:latin typeface="Arial" pitchFamily="34" charset="0"/>
                <a:ea typeface="Times New Roman" pitchFamily="18" charset="0"/>
                <a:cs typeface="Arial" pitchFamily="34" charset="0"/>
              </a:rPr>
              <a:t> 154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На бесплатном обслуживании –</a:t>
            </a:r>
            <a:r>
              <a:rPr lang="ru-RU" b="1" i="1" dirty="0" smtClean="0">
                <a:latin typeface="Arial" pitchFamily="34" charset="0"/>
                <a:ea typeface="Times New Roman" pitchFamily="18" charset="0"/>
                <a:cs typeface="Arial" pitchFamily="34" charset="0"/>
              </a:rPr>
              <a:t>  80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Всего в отделениях социального обслуживания на дому Каменского района за 2024 год обслужено с учетом умерших и выбывших</a:t>
            </a:r>
            <a:r>
              <a:rPr lang="ru-RU" b="1" i="1" dirty="0" smtClean="0">
                <a:latin typeface="Arial" pitchFamily="34" charset="0"/>
                <a:ea typeface="Times New Roman" pitchFamily="18" charset="0"/>
                <a:cs typeface="Arial" pitchFamily="34" charset="0"/>
              </a:rPr>
              <a:t>  269 человек.</a:t>
            </a:r>
            <a:endParaRPr lang="ru-RU" i="1" dirty="0" smtClean="0">
              <a:latin typeface="Arial" pitchFamily="34" charset="0"/>
              <a:cs typeface="Arial" pitchFamily="34" charset="0"/>
            </a:endParaRPr>
          </a:p>
          <a:p>
            <a:pPr lvl="0" algn="just" eaLnBrk="0" fontAlgn="base" hangingPunct="0">
              <a:spcBef>
                <a:spcPct val="0"/>
              </a:spcBef>
              <a:spcAft>
                <a:spcPct val="0"/>
              </a:spcAft>
            </a:pPr>
            <a:endParaRPr lang="ru-RU" b="1" i="1" dirty="0" smtClean="0">
              <a:latin typeface="Arial" pitchFamily="34" charset="0"/>
              <a:ea typeface="Times New Roman" pitchFamily="18" charset="0"/>
              <a:cs typeface="Arial" pitchFamily="34" charset="0"/>
            </a:endParaRPr>
          </a:p>
          <a:p>
            <a:pPr lvl="0" algn="just" eaLnBrk="0" fontAlgn="base" hangingPunct="0">
              <a:spcBef>
                <a:spcPct val="0"/>
              </a:spcBef>
              <a:spcAft>
                <a:spcPct val="0"/>
              </a:spcAft>
            </a:pPr>
            <a:r>
              <a:rPr lang="ru-RU" b="1" i="1" dirty="0" smtClean="0">
                <a:latin typeface="Arial" pitchFamily="34" charset="0"/>
                <a:ea typeface="Times New Roman" pitchFamily="18" charset="0"/>
                <a:cs typeface="Arial" pitchFamily="34" charset="0"/>
              </a:rPr>
              <a:t>За  2024 год:</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Взято на обслуживание</a:t>
            </a:r>
            <a:r>
              <a:rPr lang="ru-RU" b="1" i="1" dirty="0" smtClean="0">
                <a:latin typeface="Arial" pitchFamily="34" charset="0"/>
                <a:ea typeface="Times New Roman" pitchFamily="18" charset="0"/>
                <a:cs typeface="Arial" pitchFamily="34" charset="0"/>
              </a:rPr>
              <a:t> – 55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Снято с обслуживания – </a:t>
            </a:r>
            <a:r>
              <a:rPr lang="ru-RU" b="1" i="1" dirty="0" smtClean="0">
                <a:latin typeface="Arial" pitchFamily="34" charset="0"/>
                <a:ea typeface="Times New Roman" pitchFamily="18" charset="0"/>
                <a:cs typeface="Arial" pitchFamily="34" charset="0"/>
              </a:rPr>
              <a:t>45 чел</a:t>
            </a:r>
            <a:r>
              <a:rPr lang="ru-RU" i="1" dirty="0" smtClean="0">
                <a:latin typeface="Arial" pitchFamily="34" charset="0"/>
                <a:ea typeface="Times New Roman" pitchFamily="18" charset="0"/>
                <a:cs typeface="Arial" pitchFamily="34" charset="0"/>
              </a:rPr>
              <a:t>.,</a:t>
            </a:r>
            <a:r>
              <a:rPr lang="ru-RU" b="1" i="1" dirty="0" smtClean="0">
                <a:latin typeface="Arial" pitchFamily="34" charset="0"/>
                <a:ea typeface="Times New Roman" pitchFamily="18" charset="0"/>
                <a:cs typeface="Arial" pitchFamily="34" charset="0"/>
              </a:rPr>
              <a:t> </a:t>
            </a:r>
            <a:r>
              <a:rPr lang="ru-RU" i="1" dirty="0" smtClean="0">
                <a:latin typeface="Arial" pitchFamily="34" charset="0"/>
                <a:ea typeface="Times New Roman" pitchFamily="18" charset="0"/>
                <a:cs typeface="Arial" pitchFamily="34" charset="0"/>
              </a:rPr>
              <a:t>в том числе умерло –</a:t>
            </a:r>
            <a:r>
              <a:rPr lang="ru-RU" b="1" i="1" dirty="0" smtClean="0">
                <a:latin typeface="Arial" pitchFamily="34" charset="0"/>
                <a:ea typeface="Times New Roman" pitchFamily="18" charset="0"/>
                <a:cs typeface="Arial" pitchFamily="34" charset="0"/>
              </a:rPr>
              <a:t> 24 чел.</a:t>
            </a:r>
            <a:endParaRPr lang="ru-RU" i="1" dirty="0" smtClean="0">
              <a:latin typeface="Arial" pitchFamily="34" charset="0"/>
              <a:cs typeface="Arial" pitchFamily="34" charset="0"/>
            </a:endParaRPr>
          </a:p>
          <a:p>
            <a:pPr lvl="0" algn="just" eaLnBrk="0" fontAlgn="base" hangingPunct="0">
              <a:spcBef>
                <a:spcPct val="0"/>
              </a:spcBef>
              <a:spcAft>
                <a:spcPct val="0"/>
              </a:spcAft>
            </a:pPr>
            <a:r>
              <a:rPr lang="ru-RU" i="1" dirty="0" smtClean="0">
                <a:latin typeface="Arial" pitchFamily="34" charset="0"/>
                <a:ea typeface="Times New Roman" pitchFamily="18" charset="0"/>
                <a:cs typeface="Arial" pitchFamily="34" charset="0"/>
              </a:rPr>
              <a:t>Государственное задание отделениями социального обслуживания на дому за 2024г перевыполнено.</a:t>
            </a:r>
            <a:endParaRPr lang="ru-RU" i="1" dirty="0" smtClean="0">
              <a:latin typeface="Arial" pitchFamily="34" charset="0"/>
              <a:cs typeface="Arial" pitchFamily="34" charset="0"/>
            </a:endParaRPr>
          </a:p>
        </p:txBody>
      </p:sp>
    </p:spTree>
    <p:extLst>
      <p:ext uri="{BB962C8B-B14F-4D97-AF65-F5344CB8AC3E}">
        <p14:creationId xmlns="" xmlns:p14="http://schemas.microsoft.com/office/powerpoint/2010/main" val="940942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p:txBody>
          <a:bodyPr>
            <a:normAutofit/>
          </a:bodyPr>
          <a:lstStyle/>
          <a:p>
            <a:pPr algn="ctr"/>
            <a:r>
              <a:rPr lang="en-US" sz="2800" b="1" i="1" dirty="0" smtClean="0">
                <a:solidFill>
                  <a:srgbClr val="002060"/>
                </a:solidFill>
                <a:latin typeface="Arial" pitchFamily="34" charset="0"/>
                <a:cs typeface="Arial" pitchFamily="34" charset="0"/>
              </a:rPr>
              <a:t>  </a:t>
            </a:r>
            <a:r>
              <a:rPr lang="ru-RU" sz="2800" b="1" i="1" dirty="0" smtClean="0">
                <a:solidFill>
                  <a:srgbClr val="002060"/>
                </a:solidFill>
                <a:latin typeface="Arial" pitchFamily="34" charset="0"/>
                <a:cs typeface="Arial" pitchFamily="34" charset="0"/>
              </a:rPr>
              <a:t>Отделение участковой социальной службы города Каменска-Уральского</a:t>
            </a:r>
            <a:endParaRPr lang="ru-RU" sz="2800" b="1" i="1" dirty="0">
              <a:solidFill>
                <a:srgbClr val="002060"/>
              </a:solidFill>
              <a:latin typeface="Arial" pitchFamily="34" charset="0"/>
              <a:cs typeface="Arial" pitchFamily="34" charset="0"/>
            </a:endParaRPr>
          </a:p>
        </p:txBody>
      </p:sp>
      <p:pic>
        <p:nvPicPr>
          <p:cNvPr id="4" name="Рисунок 3"/>
          <p:cNvPicPr>
            <a:picLocks noChangeAspect="1"/>
          </p:cNvPicPr>
          <p:nvPr/>
        </p:nvPicPr>
        <p:blipFill>
          <a:blip r:embed="rId3" cstate="print"/>
          <a:stretch>
            <a:fillRect/>
          </a:stretch>
        </p:blipFill>
        <p:spPr>
          <a:xfrm>
            <a:off x="0" y="0"/>
            <a:ext cx="1207113" cy="1201016"/>
          </a:xfrm>
          <a:prstGeom prst="rect">
            <a:avLst/>
          </a:prstGeom>
        </p:spPr>
      </p:pic>
      <p:sp>
        <p:nvSpPr>
          <p:cNvPr id="19459" name="Rectangle 3"/>
          <p:cNvSpPr>
            <a:spLocks noChangeArrowheads="1"/>
          </p:cNvSpPr>
          <p:nvPr/>
        </p:nvSpPr>
        <p:spPr bwMode="auto">
          <a:xfrm>
            <a:off x="378372" y="478977"/>
            <a:ext cx="11335407" cy="49552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0" marR="0" lvl="0" indent="450850" algn="ctr" defTabSz="914400" rtl="0" eaLnBrk="1" fontAlgn="base" latinLnBrk="0" hangingPunct="1">
              <a:lnSpc>
                <a:spcPct val="100000"/>
              </a:lnSpc>
              <a:spcBef>
                <a:spcPct val="0"/>
              </a:spcBef>
              <a:spcAft>
                <a:spcPct val="0"/>
              </a:spcAft>
              <a:buClrTx/>
              <a:buSzTx/>
              <a:buFontTx/>
              <a:buNone/>
              <a:tabLst>
                <a:tab pos="2171700" algn="l"/>
              </a:tabLst>
            </a:pPr>
            <a:endParaRPr lang="ru-RU" sz="1600" dirty="0" smtClean="0">
              <a:solidFill>
                <a:srgbClr val="000000"/>
              </a:solidFill>
              <a:latin typeface="Arial" pitchFamily="34" charset="0"/>
              <a:ea typeface="Times New Roman" pitchFamily="18" charset="0"/>
              <a:cs typeface="Arial" pitchFamily="34" charset="0"/>
            </a:endParaRPr>
          </a:p>
          <a:p>
            <a:pPr marL="0" marR="0" lvl="0" indent="45085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0" marR="0" lvl="0" indent="450850" algn="ctr" defTabSz="914400" rtl="0" eaLnBrk="1" fontAlgn="base" latinLnBrk="0" hangingPunct="1">
              <a:lnSpc>
                <a:spcPct val="100000"/>
              </a:lnSpc>
              <a:spcBef>
                <a:spcPct val="0"/>
              </a:spcBef>
              <a:spcAft>
                <a:spcPct val="0"/>
              </a:spcAft>
              <a:buClrTx/>
              <a:buSzTx/>
              <a:buFontTx/>
              <a:buNone/>
              <a:tabLst>
                <a:tab pos="2171700" algn="l"/>
              </a:tabLst>
            </a:pPr>
            <a:endParaRPr lang="ru-RU" sz="1600" dirty="0" smtClean="0">
              <a:solidFill>
                <a:srgbClr val="000000"/>
              </a:solidFill>
              <a:latin typeface="Arial" pitchFamily="34" charset="0"/>
              <a:ea typeface="Times New Roman" pitchFamily="18" charset="0"/>
              <a:cs typeface="Arial" pitchFamily="34" charset="0"/>
            </a:endParaRPr>
          </a:p>
          <a:p>
            <a:pPr marL="0" marR="0" lvl="0" indent="450850" defTabSz="914400" rtl="0" eaLnBrk="1" fontAlgn="base" latinLnBrk="0" hangingPunct="1">
              <a:lnSpc>
                <a:spcPct val="100000"/>
              </a:lnSpc>
              <a:spcBef>
                <a:spcPct val="0"/>
              </a:spcBef>
              <a:spcAft>
                <a:spcPct val="0"/>
              </a:spcAft>
              <a:buClrTx/>
              <a:buSzTx/>
              <a:buFontTx/>
              <a:buNone/>
              <a:tabLst>
                <a:tab pos="2171700" algn="l"/>
              </a:tabLst>
            </a:pP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Выявлено граждан, нуждающихся в надомном обслуживании на территориях участков – </a:t>
            </a:r>
            <a:r>
              <a:rPr kumimoji="0" lang="ru-RU" b="1"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262 человека.</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Подготовлены и сданы документы в УСП для признания гражданина нуждающимся, оформлены документы для заключения договоров.</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tab pos="2171700" algn="l"/>
              </a:tabLst>
            </a:pP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Пополнение и корректирование «Социальных паспортов».</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tab pos="2171700" algn="l"/>
              </a:tabLst>
            </a:pP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В 2024 году</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было принято </a:t>
            </a:r>
            <a:r>
              <a:rPr kumimoji="0" lang="ru-RU"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на консультативных пунктах </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- 1430 человек.</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450850" defTabSz="914400" rtl="0" eaLnBrk="0" fontAlgn="base" latinLnBrk="0" hangingPunct="0">
              <a:lnSpc>
                <a:spcPct val="100000"/>
              </a:lnSpc>
              <a:spcBef>
                <a:spcPct val="0"/>
              </a:spcBef>
              <a:spcAft>
                <a:spcPct val="0"/>
              </a:spcAft>
              <a:buClrTx/>
              <a:buSzTx/>
              <a:buFontTx/>
              <a:buNone/>
              <a:tabLst>
                <a:tab pos="2171700" algn="l"/>
              </a:tabLst>
            </a:pPr>
            <a:r>
              <a:rPr kumimoji="0" lang="ru-RU"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Консультации по телефону граждан</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обратившихся по социальным вопросам, получили – 1924 человек.</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indent="450850" eaLnBrk="0" fontAlgn="base" hangingPunct="0">
              <a:spcBef>
                <a:spcPct val="0"/>
              </a:spcBef>
              <a:spcAft>
                <a:spcPct val="0"/>
              </a:spcAft>
              <a:tabLst>
                <a:tab pos="2171700" algn="l"/>
              </a:tabLst>
            </a:pPr>
            <a:r>
              <a:rPr kumimoji="0" lang="ru-RU"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Организована работа по добровольческому движению.</a:t>
            </a:r>
            <a:r>
              <a:rPr lang="ru-RU" dirty="0" smtClean="0">
                <a:latin typeface="Arial" pitchFamily="34" charset="0"/>
                <a:cs typeface="Arial" pitchFamily="34" charset="0"/>
              </a:rPr>
              <a:t> </a:t>
            </a:r>
          </a:p>
          <a:p>
            <a:pPr indent="450850" eaLnBrk="0" fontAlgn="base" hangingPunct="0">
              <a:spcBef>
                <a:spcPct val="0"/>
              </a:spcBef>
              <a:spcAft>
                <a:spcPct val="0"/>
              </a:spcAft>
              <a:tabLst>
                <a:tab pos="2171700" algn="l"/>
              </a:tabLst>
            </a:pPr>
            <a:r>
              <a:rPr lang="ru-RU" i="1" dirty="0" smtClean="0">
                <a:latin typeface="Arial" pitchFamily="34" charset="0"/>
                <a:cs typeface="Arial" pitchFamily="34" charset="0"/>
              </a:rPr>
              <a:t>В течении</a:t>
            </a:r>
            <a:r>
              <a:rPr lang="ru-RU" b="1" i="1" dirty="0" smtClean="0">
                <a:latin typeface="Arial" pitchFamily="34" charset="0"/>
                <a:cs typeface="Arial" pitchFamily="34" charset="0"/>
              </a:rPr>
              <a:t> 2024 года </a:t>
            </a:r>
            <a:r>
              <a:rPr lang="ru-RU" i="1" dirty="0" smtClean="0">
                <a:latin typeface="Arial" pitchFamily="34" charset="0"/>
                <a:cs typeface="Arial" pitchFamily="34" charset="0"/>
              </a:rPr>
              <a:t>были организованы горячие обеды  </a:t>
            </a:r>
            <a:r>
              <a:rPr lang="ru-RU" b="1" i="1" dirty="0" smtClean="0">
                <a:latin typeface="Arial" pitchFamily="34" charset="0"/>
                <a:cs typeface="Arial" pitchFamily="34" charset="0"/>
              </a:rPr>
              <a:t>230</a:t>
            </a:r>
            <a:r>
              <a:rPr lang="ru-RU" i="1" dirty="0" smtClean="0">
                <a:latin typeface="Arial" pitchFamily="34" charset="0"/>
                <a:cs typeface="Arial" pitchFamily="34" charset="0"/>
              </a:rPr>
              <a:t> клиентам, продуктовые и промышленные наборы </a:t>
            </a:r>
            <a:r>
              <a:rPr lang="ru-RU" b="1" i="1" dirty="0" smtClean="0">
                <a:latin typeface="Arial" pitchFamily="34" charset="0"/>
                <a:cs typeface="Arial" pitchFamily="34" charset="0"/>
              </a:rPr>
              <a:t>21</a:t>
            </a:r>
            <a:r>
              <a:rPr lang="ru-RU" i="1" dirty="0" smtClean="0">
                <a:latin typeface="Arial" pitchFamily="34" charset="0"/>
                <a:cs typeface="Arial" pitchFamily="34" charset="0"/>
              </a:rPr>
              <a:t> гражданам пожилого возраста и инвалидам на участках города в рамках социально-значимого проекта «Консультационный Центр для людей, попавших в трудную жизненную ситуацию» с использованием гранта </a:t>
            </a:r>
            <a:r>
              <a:rPr lang="ru-RU" i="1" dirty="0" err="1" smtClean="0">
                <a:latin typeface="Arial" pitchFamily="34" charset="0"/>
                <a:cs typeface="Arial" pitchFamily="34" charset="0"/>
              </a:rPr>
              <a:t>Презедента</a:t>
            </a:r>
            <a:r>
              <a:rPr lang="ru-RU" i="1" dirty="0" smtClean="0">
                <a:latin typeface="Arial" pitchFamily="34" charset="0"/>
                <a:cs typeface="Arial" pitchFamily="34" charset="0"/>
              </a:rPr>
              <a:t> Российской Федерации на развитие гражданского общества, </a:t>
            </a:r>
            <a:r>
              <a:rPr lang="ru-RU" i="1" dirty="0" err="1" smtClean="0">
                <a:latin typeface="Arial" pitchFamily="34" charset="0"/>
                <a:cs typeface="Arial" pitchFamily="34" charset="0"/>
              </a:rPr>
              <a:t>предаставленного</a:t>
            </a:r>
            <a:r>
              <a:rPr lang="ru-RU" i="1" dirty="0" smtClean="0">
                <a:latin typeface="Arial" pitchFamily="34" charset="0"/>
                <a:cs typeface="Arial" pitchFamily="34" charset="0"/>
              </a:rPr>
              <a:t> Фондом </a:t>
            </a:r>
            <a:r>
              <a:rPr lang="ru-RU" i="1" dirty="0" err="1" smtClean="0">
                <a:latin typeface="Arial" pitchFamily="34" charset="0"/>
                <a:cs typeface="Arial" pitchFamily="34" charset="0"/>
              </a:rPr>
              <a:t>презеденских</a:t>
            </a:r>
            <a:r>
              <a:rPr lang="ru-RU" i="1" dirty="0" smtClean="0">
                <a:latin typeface="Arial" pitchFamily="34" charset="0"/>
                <a:cs typeface="Arial" pitchFamily="34" charset="0"/>
              </a:rPr>
              <a:t> грантов.</a:t>
            </a:r>
          </a:p>
          <a:p>
            <a:pPr marL="0" marR="0" lvl="0" indent="450850" defTabSz="914400" rtl="0" eaLnBrk="0" fontAlgn="base" latinLnBrk="0" hangingPunct="0">
              <a:lnSpc>
                <a:spcPct val="100000"/>
              </a:lnSpc>
              <a:spcBef>
                <a:spcPct val="0"/>
              </a:spcBef>
              <a:spcAft>
                <a:spcPct val="0"/>
              </a:spcAft>
              <a:buClrTx/>
              <a:buSzTx/>
              <a:buFontTx/>
              <a:buNone/>
              <a:tabLst>
                <a:tab pos="2171700" algn="l"/>
              </a:tabLst>
            </a:pPr>
            <a:endParaRPr kumimoji="0" lang="ru-RU" b="0" i="1"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pPr lvl="0"/>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r>
              <a:rPr lang="ru-RU" b="1" i="1" dirty="0" smtClean="0">
                <a:solidFill>
                  <a:srgbClr val="002060"/>
                </a:solidFill>
                <a:latin typeface="Arial" pitchFamily="34" charset="0"/>
                <a:ea typeface="Times New Roman" pitchFamily="18" charset="0"/>
                <a:cs typeface="Arial" pitchFamily="34" charset="0"/>
              </a:rPr>
              <a:t>Отделение участковой социальной службы города Каменска-Уральского</a:t>
            </a:r>
            <a:r>
              <a:rPr lang="ru-RU" b="1" i="1" dirty="0" smtClean="0">
                <a:solidFill>
                  <a:srgbClr val="0066CC"/>
                </a:solidFill>
                <a:latin typeface="Arial" pitchFamily="34" charset="0"/>
                <a:ea typeface="Times New Roman" pitchFamily="18" charset="0"/>
                <a:cs typeface="Arial" pitchFamily="34" charset="0"/>
              </a:rPr>
              <a:t/>
            </a:r>
            <a:br>
              <a:rPr lang="ru-RU" b="1" i="1" dirty="0" smtClean="0">
                <a:solidFill>
                  <a:srgbClr val="0066CC"/>
                </a:solidFill>
                <a:latin typeface="Arial" pitchFamily="34" charset="0"/>
                <a:ea typeface="Times New Roman" pitchFamily="18" charset="0"/>
                <a:cs typeface="Arial" pitchFamily="34" charset="0"/>
              </a:rPr>
            </a:br>
            <a:endParaRPr lang="ru-RU" dirty="0"/>
          </a:p>
        </p:txBody>
      </p:sp>
      <p:sp>
        <p:nvSpPr>
          <p:cNvPr id="62466" name="AutoShape 2" descr="https://zabota039.msp.midural.ru/upload/gallery/2025/02/05/MVv4uBmyIK.jpe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62468" name="Picture 4" descr="https://zabota039.msp.midural.ru/upload/gallery/2025/02/05/MVv4uBmyIK.jpeg"/>
          <p:cNvPicPr>
            <a:picLocks noChangeAspect="1" noChangeArrowheads="1"/>
          </p:cNvPicPr>
          <p:nvPr/>
        </p:nvPicPr>
        <p:blipFill>
          <a:blip r:embed="rId3" cstate="print"/>
          <a:srcRect/>
          <a:stretch>
            <a:fillRect/>
          </a:stretch>
        </p:blipFill>
        <p:spPr bwMode="auto">
          <a:xfrm>
            <a:off x="2301766" y="469784"/>
            <a:ext cx="8532319" cy="4259872"/>
          </a:xfrm>
          <a:prstGeom prst="rect">
            <a:avLst/>
          </a:prstGeom>
          <a:noFill/>
          <a:effectLst>
            <a:softEdge rad="63500"/>
          </a:effectLst>
        </p:spPr>
      </p:pic>
      <p:pic>
        <p:nvPicPr>
          <p:cNvPr id="6" name="Рисунок 5"/>
          <p:cNvPicPr>
            <a:picLocks noChangeAspect="1"/>
          </p:cNvPicPr>
          <p:nvPr/>
        </p:nvPicPr>
        <p:blipFill>
          <a:blip r:embed="rId4" cstate="print"/>
          <a:stretch>
            <a:fillRect/>
          </a:stretch>
        </p:blipFill>
        <p:spPr>
          <a:xfrm>
            <a:off x="0" y="0"/>
            <a:ext cx="1876097" cy="212834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0482" name="Rectangle 2"/>
          <p:cNvSpPr>
            <a:spLocks noChangeArrowheads="1"/>
          </p:cNvSpPr>
          <p:nvPr/>
        </p:nvSpPr>
        <p:spPr bwMode="auto">
          <a:xfrm>
            <a:off x="0" y="-6723284"/>
            <a:ext cx="12192000" cy="139038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1050" u="sng"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kumimoji="0" lang="ru-RU" sz="105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3600" b="1" i="1" u="sng" dirty="0" smtClean="0">
              <a:solidFill>
                <a:srgbClr val="0066CC"/>
              </a:solidFill>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3600" b="1" i="1" u="sng" dirty="0" smtClean="0">
              <a:solidFill>
                <a:srgbClr val="0066CC"/>
              </a:solidFill>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endParaRPr lang="ru-RU" sz="3600" b="1" i="1" u="sng" dirty="0" smtClean="0">
              <a:solidFill>
                <a:srgbClr val="0066CC"/>
              </a:solidFill>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r>
              <a:rPr lang="ru-RU" sz="2800" b="1" i="1" dirty="0" smtClean="0">
                <a:solidFill>
                  <a:srgbClr val="0066CC"/>
                </a:solidFill>
                <a:latin typeface="Arial" pitchFamily="34" charset="0"/>
                <a:ea typeface="Times New Roman" pitchFamily="18" charset="0"/>
                <a:cs typeface="Arial" pitchFamily="34" charset="0"/>
              </a:rPr>
              <a:t>Отделение участковой социальной службы </a:t>
            </a: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r>
              <a:rPr lang="ru-RU" sz="2800" b="1" i="1" dirty="0" smtClean="0">
                <a:solidFill>
                  <a:srgbClr val="0066CC"/>
                </a:solidFill>
                <a:latin typeface="Arial" pitchFamily="34" charset="0"/>
                <a:ea typeface="Times New Roman" pitchFamily="18" charset="0"/>
                <a:cs typeface="Arial" pitchFamily="34" charset="0"/>
              </a:rPr>
              <a:t>города</a:t>
            </a:r>
          </a:p>
          <a:p>
            <a:pPr marL="0" marR="0" lvl="0" indent="0" algn="ctr" defTabSz="914400" rtl="0" eaLnBrk="1" fontAlgn="base" latinLnBrk="0" hangingPunct="1">
              <a:lnSpc>
                <a:spcPct val="100000"/>
              </a:lnSpc>
              <a:spcBef>
                <a:spcPct val="0"/>
              </a:spcBef>
              <a:spcAft>
                <a:spcPct val="0"/>
              </a:spcAft>
              <a:buClrTx/>
              <a:buSzTx/>
              <a:buFontTx/>
              <a:buNone/>
              <a:tabLst>
                <a:tab pos="2171700" algn="l"/>
              </a:tabLst>
            </a:pPr>
            <a:r>
              <a:rPr lang="ru-RU" sz="2800" b="1" i="1" dirty="0" smtClean="0">
                <a:solidFill>
                  <a:srgbClr val="0066CC"/>
                </a:solidFill>
                <a:latin typeface="Arial" pitchFamily="34" charset="0"/>
                <a:ea typeface="Times New Roman" pitchFamily="18" charset="0"/>
                <a:cs typeface="Arial" pitchFamily="34" charset="0"/>
              </a:rPr>
              <a:t>Организация школ пожилого возраста</a:t>
            </a:r>
            <a:endParaRPr lang="ru-RU" sz="2800" b="1" i="1" u="sng" dirty="0" smtClean="0">
              <a:solidFill>
                <a:srgbClr val="0066CC"/>
              </a:solidFill>
              <a:latin typeface="Arial" pitchFamily="34" charset="0"/>
              <a:ea typeface="Times New Roman" pitchFamily="18"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r>
              <a:rPr kumimoji="0" lang="ru-RU"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1.Безопасность жизнедеятельности. </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Организатор специалист по социальной работе Романова М.В. Занятия 1 раз в месяц. слушателей 10 человек. </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r>
              <a:rPr kumimoji="0" lang="ru-RU"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2.Творческая и прикладная деятельность. </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Организатор специалист по социальной работе </a:t>
            </a:r>
            <a:r>
              <a:rPr kumimoji="0" lang="ru-RU"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Самигуллина</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С.К. Занятия 1 раз в месяц. слушателей 11 человек.</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r>
              <a:rPr kumimoji="0" lang="ru-RU"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3.Творческая и прикладная деятельность. </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Организатор специалист по социальной работе </a:t>
            </a:r>
            <a:r>
              <a:rPr kumimoji="0" lang="ru-RU"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Погадаева</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Т.Н. Занятия 1 раз в месяц. слушателей 10 человек.</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r>
              <a:rPr kumimoji="0" lang="ru-RU" b="1" i="1" u="sng" strike="noStrike" cap="none" normalizeH="0" baseline="0" dirty="0" smtClean="0">
                <a:ln>
                  <a:noFill/>
                </a:ln>
                <a:solidFill>
                  <a:schemeClr val="tx1"/>
                </a:solidFill>
                <a:effectLst/>
                <a:latin typeface="Arial" pitchFamily="34" charset="0"/>
                <a:ea typeface="Times New Roman" pitchFamily="18" charset="0"/>
                <a:cs typeface="Arial" pitchFamily="34" charset="0"/>
              </a:rPr>
              <a:t>4.Обучения навыкам ухода</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Организатор специалист по социальной работе </a:t>
            </a:r>
            <a:r>
              <a:rPr kumimoji="0" lang="ru-RU" b="0" i="1"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Киричек</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В.М. Занятия 1 раз в месяц.  слушателей 13 человек.</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r>
              <a:rPr kumimoji="0" lang="ru-RU" b="1" i="1" u="sng" strike="noStrike" cap="none" normalizeH="0" baseline="0" dirty="0" smtClean="0">
                <a:ln>
                  <a:noFill/>
                </a:ln>
                <a:solidFill>
                  <a:srgbClr val="000000"/>
                </a:solidFill>
                <a:effectLst/>
                <a:latin typeface="Arial" pitchFamily="34" charset="0"/>
                <a:ea typeface="Times New Roman" pitchFamily="18" charset="0"/>
                <a:cs typeface="Arial" pitchFamily="34" charset="0"/>
              </a:rPr>
              <a:t>5.Финансовая грамотность.</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Организатор специалист по социальной работе Осинцева Е.И. Занятия 1 раз в месяц в п. Трубный.  слушателей10человек. </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r>
              <a:rPr kumimoji="0" lang="ru-RU" b="1" i="1" u="sng" strike="noStrike" cap="none" normalizeH="0" baseline="0" dirty="0" smtClean="0">
                <a:ln>
                  <a:noFill/>
                </a:ln>
                <a:solidFill>
                  <a:srgbClr val="000000"/>
                </a:solidFill>
                <a:effectLst/>
                <a:latin typeface="Arial" pitchFamily="34" charset="0"/>
                <a:ea typeface="Times New Roman" pitchFamily="18" charset="0"/>
                <a:cs typeface="Arial" pitchFamily="34" charset="0"/>
              </a:rPr>
              <a:t>6.Активное долголетие.</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Организатор специалист по социальной работе Миронова Т.В. </a:t>
            </a:r>
          </a:p>
          <a:p>
            <a:pPr marL="0" marR="0" lvl="0" indent="0" defTabSz="914400" rtl="0" eaLnBrk="0" fontAlgn="base" latinLnBrk="0" hangingPunct="0">
              <a:lnSpc>
                <a:spcPct val="100000"/>
              </a:lnSpc>
              <a:spcBef>
                <a:spcPct val="0"/>
              </a:spcBef>
              <a:spcAft>
                <a:spcPct val="0"/>
              </a:spcAft>
              <a:buClrTx/>
              <a:buSzTx/>
              <a:buFontTx/>
              <a:buNone/>
              <a:tabLst>
                <a:tab pos="2171700" algn="l"/>
              </a:tabLst>
            </a:pP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Занятия 1 раз в неделю. слушателей 10 человек.</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r>
              <a:rPr kumimoji="0" lang="ru-RU" b="1" i="1" u="sng" strike="noStrike" cap="none" normalizeH="0" baseline="0" dirty="0" smtClean="0">
                <a:ln>
                  <a:noFill/>
                </a:ln>
                <a:solidFill>
                  <a:srgbClr val="000000"/>
                </a:solidFill>
                <a:effectLst/>
                <a:latin typeface="Arial" pitchFamily="34" charset="0"/>
                <a:ea typeface="Times New Roman" pitchFamily="18" charset="0"/>
                <a:cs typeface="Arial" pitchFamily="34" charset="0"/>
              </a:rPr>
              <a:t>7.Краеведение. </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Организатор специалист по социальной работе </a:t>
            </a:r>
            <a:r>
              <a:rPr kumimoji="0" lang="ru-RU" b="0" i="1"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Грехова</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Т.В. </a:t>
            </a:r>
            <a:endParaRPr kumimoji="0" lang="ru-RU" b="0" i="1"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Занятия 1 раз в месяц. слушателей 10человек. </a:t>
            </a:r>
          </a:p>
          <a:p>
            <a:pPr marL="0" marR="0" lvl="0" indent="0" defTabSz="914400" rtl="0" eaLnBrk="0" fontAlgn="base" latinLnBrk="0" hangingPunct="0">
              <a:lnSpc>
                <a:spcPct val="100000"/>
              </a:lnSpc>
              <a:spcBef>
                <a:spcPct val="0"/>
              </a:spcBef>
              <a:spcAft>
                <a:spcPct val="0"/>
              </a:spcAft>
              <a:buClrTx/>
              <a:buSzTx/>
              <a:buFontTx/>
              <a:buNone/>
              <a:tabLst>
                <a:tab pos="2171700" algn="l"/>
              </a:tabLst>
            </a:pPr>
            <a:endParaRPr lang="ru-RU" sz="1600" i="1" dirty="0" smtClean="0">
              <a:solidFill>
                <a:srgbClr val="000000"/>
              </a:solidFill>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endParaRPr kumimoji="0" lang="ru-RU" sz="1600" b="0" i="1" u="none" strike="noStrike" cap="none" normalizeH="0" baseline="0" dirty="0" smtClean="0">
              <a:ln>
                <a:noFill/>
              </a:ln>
              <a:solidFill>
                <a:srgbClr val="000000"/>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endParaRPr lang="ru-RU" sz="1600" i="1" dirty="0" smtClean="0">
              <a:solidFill>
                <a:srgbClr val="000000"/>
              </a:solidFill>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endParaRPr kumimoji="0" lang="ru-RU" sz="1600" b="0" i="1" u="none" strike="noStrike" cap="none" normalizeH="0" baseline="0" dirty="0" smtClean="0">
              <a:ln>
                <a:noFill/>
              </a:ln>
              <a:solidFill>
                <a:srgbClr val="000000"/>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endParaRPr lang="ru-RU" sz="1600" i="1" dirty="0" smtClean="0">
              <a:solidFill>
                <a:srgbClr val="000000"/>
              </a:solidFill>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2171700" algn="l"/>
              </a:tabLst>
            </a:pPr>
            <a:endParaRPr kumimoji="0" lang="ru-RU" sz="1600" b="0" i="1"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2171700" algn="l"/>
              </a:tabLst>
            </a:pPr>
            <a:r>
              <a:rPr kumimoji="0" lang="ru-RU" sz="1100" b="0"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Рисунок 5" descr="D:\Users\Andreeva_TI\Desktop\сод.отчеты 3-24\Отчёт 3 квартал УСС города 2024\1.jpg"/>
          <p:cNvPicPr/>
          <p:nvPr/>
        </p:nvPicPr>
        <p:blipFill>
          <a:blip r:embed="rId3"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367063" y="5171090"/>
            <a:ext cx="2852026" cy="1495424"/>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coolSlant"/>
          </a:sp3d>
        </p:spPr>
      </p:pic>
      <p:pic>
        <p:nvPicPr>
          <p:cNvPr id="7" name="Рисунок 6" descr="D:\Users\Andreeva_TI\Desktop\сод.отчеты 3-24\Отчёт 3 квартал УСС города 2024\2.jp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8907518" y="4793629"/>
            <a:ext cx="2963917" cy="1843654"/>
          </a:xfrm>
          <a:prstGeom prst="rect">
            <a:avLst/>
          </a:prstGeom>
          <a:noFill/>
          <a:ln>
            <a:noFill/>
          </a:ln>
          <a:scene3d>
            <a:camera prst="orthographicFront"/>
            <a:lightRig rig="threePt" dir="t"/>
          </a:scene3d>
          <a:sp3d>
            <a:bevelT prst="relaxedInset"/>
          </a:sp3d>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p:txBody>
          <a:bodyPr>
            <a:normAutofit/>
          </a:bodyPr>
          <a:lstStyle/>
          <a:p>
            <a:pPr algn="ctr"/>
            <a:r>
              <a:rPr lang="ru-RU" sz="3600" b="1" i="1" u="sng" dirty="0" smtClean="0">
                <a:solidFill>
                  <a:srgbClr val="0066CC"/>
                </a:solidFill>
              </a:rPr>
              <a:t>   </a:t>
            </a:r>
            <a:endParaRPr lang="ru-RU" sz="2700" b="1" i="1" dirty="0">
              <a:solidFill>
                <a:srgbClr val="0066CC"/>
              </a:solidFill>
              <a:latin typeface="Arial" pitchFamily="34" charset="0"/>
              <a:cs typeface="Arial" pitchFamily="34" charset="0"/>
            </a:endParaRPr>
          </a:p>
        </p:txBody>
      </p:sp>
      <p:sp>
        <p:nvSpPr>
          <p:cNvPr id="21505" name="Rectangle 1"/>
          <p:cNvSpPr>
            <a:spLocks noChangeArrowheads="1"/>
          </p:cNvSpPr>
          <p:nvPr/>
        </p:nvSpPr>
        <p:spPr bwMode="auto">
          <a:xfrm>
            <a:off x="204952" y="-550751"/>
            <a:ext cx="11515994" cy="437042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0" algn="ctr" fontAlgn="base">
              <a:spcBef>
                <a:spcPct val="0"/>
              </a:spcBef>
              <a:spcAft>
                <a:spcPct val="0"/>
              </a:spcAft>
            </a:pPr>
            <a:endParaRPr lang="ru-RU" sz="2400" b="1" i="1" dirty="0" smtClean="0">
              <a:solidFill>
                <a:srgbClr val="0066CC"/>
              </a:solidFill>
              <a:latin typeface="Arial" pitchFamily="34" charset="0"/>
              <a:cs typeface="Arial" pitchFamily="34" charset="0"/>
            </a:endParaRPr>
          </a:p>
          <a:p>
            <a:pPr lvl="0" algn="ctr" fontAlgn="base">
              <a:spcBef>
                <a:spcPct val="0"/>
              </a:spcBef>
              <a:spcAft>
                <a:spcPct val="0"/>
              </a:spcAft>
            </a:pPr>
            <a:r>
              <a:rPr lang="ru-RU" sz="2400" b="1" i="1" dirty="0" smtClean="0">
                <a:solidFill>
                  <a:srgbClr val="0066CC"/>
                </a:solidFill>
                <a:latin typeface="Arial" pitchFamily="34" charset="0"/>
                <a:cs typeface="Arial" pitchFamily="34" charset="0"/>
              </a:rPr>
              <a:t>Отделение участковой социальной службы города</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Организованы и проведены мероприятия</a:t>
            </a:r>
          </a:p>
          <a:p>
            <a:pPr lvl="0" algn="ctr" fontAlgn="base">
              <a:spcBef>
                <a:spcPct val="0"/>
              </a:spcBef>
              <a:spcAft>
                <a:spcPct val="0"/>
              </a:spcAft>
            </a:pPr>
            <a:endParaRPr lang="ru-RU" sz="1600" i="1" dirty="0" smtClean="0">
              <a:latin typeface="Arial" pitchFamily="34" charset="0"/>
              <a:cs typeface="Arial" pitchFamily="34" charset="0"/>
            </a:endParaRPr>
          </a:p>
          <a:p>
            <a:pPr lvl="0" fontAlgn="base">
              <a:spcBef>
                <a:spcPct val="0"/>
              </a:spcBef>
              <a:spcAft>
                <a:spcPct val="0"/>
              </a:spcAft>
            </a:pPr>
            <a:r>
              <a:rPr lang="ru-RU" i="1" dirty="0" smtClean="0">
                <a:latin typeface="Arial" pitchFamily="34" charset="0"/>
                <a:cs typeface="Arial" pitchFamily="34" charset="0"/>
              </a:rPr>
              <a:t>В преддверии Дня пенсионеров отделениями Участковой социальной службы было организовано и проведено мероприятие – туристический конкурс для слушателей Школ пожилого возраста и клубов по интересам, созданных при ГАУСО СО «КЦСОН города Каменска-Уральского». Мероприятие прошло на территории базы отдыха «Сосновый бор». На туристическом конкурсе приняло участие всего 5 команд, каждая команда состояла из 5 человек</a:t>
            </a:r>
            <a:endParaRPr lang="ru-RU" b="1" dirty="0" smtClean="0">
              <a:latin typeface="Arial" pitchFamily="34" charset="0"/>
              <a:ea typeface="Times New Roman"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Char char="-"/>
              <a:tabLst/>
            </a:pP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акция</a:t>
            </a:r>
            <a:r>
              <a:rPr kumimoji="0" lang="ru-RU"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«Праздник в доме» - </a:t>
            </a:r>
            <a:r>
              <a:rPr kumimoji="0" lang="ru-RU"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поздравление на дому пенсионеров с юбилеями и днями рождения, вручение персональных поздравлений президента РФ, поздравительных открыток и памятных подарков – поздравлено</a:t>
            </a:r>
            <a:r>
              <a:rPr kumimoji="0" lang="ru-RU" b="1"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59 человек.</a:t>
            </a:r>
          </a:p>
          <a:p>
            <a:pPr marL="0" marR="0" lvl="0" indent="0" algn="just" defTabSz="914400" rtl="0" eaLnBrk="1" fontAlgn="base" latinLnBrk="0" hangingPunct="1">
              <a:lnSpc>
                <a:spcPct val="100000"/>
              </a:lnSpc>
              <a:spcBef>
                <a:spcPct val="0"/>
              </a:spcBef>
              <a:spcAft>
                <a:spcPct val="0"/>
              </a:spcAft>
              <a:buClrTx/>
              <a:buSzTx/>
              <a:buFontTx/>
              <a:buChar char="-"/>
              <a:tabLst/>
            </a:pPr>
            <a:endParaRPr kumimoji="0" lang="ru-RU" sz="1600" b="0" i="1" u="none" strike="noStrike" cap="none" normalizeH="0" baseline="0" dirty="0" smtClean="0">
              <a:ln>
                <a:noFill/>
              </a:ln>
              <a:solidFill>
                <a:schemeClr val="tx1"/>
              </a:solidFill>
              <a:effectLst/>
              <a:latin typeface="Arial" pitchFamily="34" charset="0"/>
              <a:cs typeface="Arial" pitchFamily="34" charset="0"/>
            </a:endParaRPr>
          </a:p>
        </p:txBody>
      </p:sp>
      <p:pic>
        <p:nvPicPr>
          <p:cNvPr id="9" name="Рисунок 8" descr="d:\Users\Maksunova_EV\Desktop\2024г\1 квартал отчет  УСС  города\Болтенко М.Н 100 летняя (1).jpg"/>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7756634" y="3563006"/>
            <a:ext cx="1686909" cy="1718441"/>
          </a:xfrm>
          <a:prstGeom prst="rect">
            <a:avLst/>
          </a:prstGeom>
          <a:noFill/>
          <a:ln>
            <a:noFill/>
          </a:ln>
        </p:spPr>
      </p:pic>
      <p:pic>
        <p:nvPicPr>
          <p:cNvPr id="10" name="Рисунок 9" descr="C:\Users\Maksunova_EV\AppData\Local\Microsoft\Windows\INetCache\Content.Word\WhatsApp Image 2024-06-15 at 09.58.07.jpe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10152995" y="3326523"/>
            <a:ext cx="1734206" cy="1813034"/>
          </a:xfrm>
          <a:prstGeom prst="rect">
            <a:avLst/>
          </a:prstGeom>
          <a:noFill/>
          <a:ln>
            <a:noFill/>
          </a:ln>
        </p:spPr>
      </p:pic>
      <p:sp>
        <p:nvSpPr>
          <p:cNvPr id="11" name="Прямоугольник 10"/>
          <p:cNvSpPr/>
          <p:nvPr/>
        </p:nvSpPr>
        <p:spPr>
          <a:xfrm>
            <a:off x="220717" y="4493172"/>
            <a:ext cx="11729545" cy="1446550"/>
          </a:xfrm>
          <a:prstGeom prst="rect">
            <a:avLst/>
          </a:prstGeom>
        </p:spPr>
        <p:txBody>
          <a:bodyPr wrap="square">
            <a:spAutoFit/>
          </a:bodyPr>
          <a:lstStyle/>
          <a:p>
            <a:pPr>
              <a:buFontTx/>
              <a:buChar char="-"/>
            </a:pPr>
            <a:endParaRPr lang="ru-RU" sz="1600" i="1" dirty="0" smtClean="0">
              <a:latin typeface="Arial" pitchFamily="34" charset="0"/>
              <a:cs typeface="Arial" pitchFamily="34" charset="0"/>
            </a:endParaRPr>
          </a:p>
          <a:p>
            <a:pPr>
              <a:buFontTx/>
              <a:buChar char="-"/>
            </a:pPr>
            <a:r>
              <a:rPr lang="ru-RU" i="1" dirty="0" smtClean="0">
                <a:latin typeface="Arial" pitchFamily="34" charset="0"/>
                <a:cs typeface="Arial" pitchFamily="34" charset="0"/>
              </a:rPr>
              <a:t>акция</a:t>
            </a:r>
            <a:r>
              <a:rPr lang="ru-RU" b="1" i="1" dirty="0" smtClean="0">
                <a:latin typeface="Arial" pitchFamily="34" charset="0"/>
                <a:cs typeface="Arial" pitchFamily="34" charset="0"/>
              </a:rPr>
              <a:t> «Поздравительная открытка» - </a:t>
            </a:r>
            <a:r>
              <a:rPr lang="ru-RU" i="1" dirty="0" smtClean="0">
                <a:latin typeface="Arial" pitchFamily="34" charset="0"/>
                <a:cs typeface="Arial" pitchFamily="34" charset="0"/>
              </a:rPr>
              <a:t>посещение одиноко </a:t>
            </a:r>
          </a:p>
          <a:p>
            <a:pPr>
              <a:buFontTx/>
              <a:buChar char="-"/>
            </a:pPr>
            <a:r>
              <a:rPr lang="ru-RU" i="1" dirty="0" smtClean="0">
                <a:latin typeface="Arial" pitchFamily="34" charset="0"/>
                <a:cs typeface="Arial" pitchFamily="34" charset="0"/>
              </a:rPr>
              <a:t>проживающих пожилых граждан, поздравление с праздниками: </a:t>
            </a:r>
          </a:p>
          <a:p>
            <a:pPr>
              <a:buFontTx/>
              <a:buChar char="-"/>
            </a:pPr>
            <a:r>
              <a:rPr lang="ru-RU" i="1" dirty="0" smtClean="0">
                <a:latin typeface="Arial" pitchFamily="34" charset="0"/>
                <a:cs typeface="Arial" pitchFamily="34" charset="0"/>
              </a:rPr>
              <a:t>23 февраля, 8 Марта </a:t>
            </a:r>
            <a:r>
              <a:rPr lang="ru-RU" b="1" i="1" dirty="0" smtClean="0">
                <a:latin typeface="Arial" pitchFamily="34" charset="0"/>
                <a:cs typeface="Arial" pitchFamily="34" charset="0"/>
              </a:rPr>
              <a:t>– 40 гражданам,</a:t>
            </a:r>
            <a:r>
              <a:rPr lang="ru-RU" i="1" dirty="0" smtClean="0">
                <a:latin typeface="Arial" pitchFamily="34" charset="0"/>
                <a:cs typeface="Arial" pitchFamily="34" charset="0"/>
              </a:rPr>
              <a:t> 9 Мая </a:t>
            </a:r>
            <a:r>
              <a:rPr lang="ru-RU" b="1" i="1" dirty="0" smtClean="0">
                <a:latin typeface="Arial" pitchFamily="34" charset="0"/>
                <a:cs typeface="Arial" pitchFamily="34" charset="0"/>
              </a:rPr>
              <a:t>– 25 гражданам, </a:t>
            </a:r>
            <a:r>
              <a:rPr lang="ru-RU" i="1" dirty="0" smtClean="0">
                <a:latin typeface="Arial" pitchFamily="34" charset="0"/>
                <a:cs typeface="Arial" pitchFamily="34" charset="0"/>
              </a:rPr>
              <a:t>с Днём пожилого человека </a:t>
            </a:r>
            <a:r>
              <a:rPr lang="ru-RU" b="1" i="1" dirty="0" smtClean="0">
                <a:latin typeface="Arial" pitchFamily="34" charset="0"/>
                <a:cs typeface="Arial" pitchFamily="34" charset="0"/>
              </a:rPr>
              <a:t>– 10 гражданам, </a:t>
            </a:r>
            <a:r>
              <a:rPr lang="ru-RU" i="1" dirty="0" smtClean="0">
                <a:latin typeface="Arial" pitchFamily="34" charset="0"/>
                <a:cs typeface="Arial" pitchFamily="34" charset="0"/>
              </a:rPr>
              <a:t>с Днём матери – </a:t>
            </a:r>
            <a:r>
              <a:rPr lang="ru-RU" b="1" i="1" dirty="0" smtClean="0">
                <a:latin typeface="Arial" pitchFamily="34" charset="0"/>
                <a:cs typeface="Arial" pitchFamily="34" charset="0"/>
              </a:rPr>
              <a:t>20 гражданам, </a:t>
            </a:r>
            <a:r>
              <a:rPr lang="ru-RU" i="1" dirty="0" smtClean="0">
                <a:latin typeface="Arial" pitchFamily="34" charset="0"/>
                <a:cs typeface="Arial" pitchFamily="34" charset="0"/>
              </a:rPr>
              <a:t>С Новым годом</a:t>
            </a:r>
            <a:r>
              <a:rPr lang="ru-RU" b="1" i="1" dirty="0" smtClean="0">
                <a:latin typeface="Arial" pitchFamily="34" charset="0"/>
                <a:cs typeface="Arial" pitchFamily="34" charset="0"/>
              </a:rPr>
              <a:t> – 20 гражданам.</a:t>
            </a:r>
            <a:r>
              <a:rPr lang="ru-RU" i="1" dirty="0" smtClean="0">
                <a:latin typeface="Arial" pitchFamily="34" charset="0"/>
                <a:cs typeface="Arial" pitchFamily="34" charset="0"/>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6082972"/>
          </a:xfrm>
        </p:spPr>
        <p:txBody>
          <a:bodyPr>
            <a:normAutofit fontScale="90000"/>
          </a:bodyPr>
          <a:lstStyle/>
          <a:p>
            <a:r>
              <a:rPr lang="en-US" dirty="0" smtClean="0"/>
              <a:t/>
            </a:r>
            <a:br>
              <a:rPr lang="en-US" dirty="0" smtClean="0"/>
            </a:br>
            <a:r>
              <a:rPr lang="en-US" dirty="0" smtClean="0"/>
              <a:t/>
            </a:r>
            <a:br>
              <a:rPr lang="en-US" dirty="0" smtClean="0"/>
            </a:br>
            <a:r>
              <a:rPr lang="en-US" dirty="0" smtClean="0"/>
              <a:t/>
            </a:r>
            <a:br>
              <a:rPr lang="en-US" dirty="0" smtClean="0"/>
            </a:br>
            <a:r>
              <a:rPr lang="ru-RU" dirty="0" smtClean="0"/>
              <a:t> </a:t>
            </a:r>
            <a:r>
              <a:rPr lang="en-US" dirty="0" smtClean="0"/>
              <a:t/>
            </a:r>
            <a:br>
              <a:rPr lang="en-US"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sz="1600" b="1" i="1" dirty="0" smtClean="0">
                <a:latin typeface="Arial" pitchFamily="34" charset="0"/>
                <a:cs typeface="Arial" pitchFamily="34" charset="0"/>
              </a:rPr>
              <a:t>В течении года на участках были проведены разнообразные мероприятия:</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- 26 января 2024 года в</a:t>
            </a:r>
            <a:r>
              <a:rPr lang="ru-RU" sz="1600" i="1" dirty="0" smtClean="0">
                <a:latin typeface="Arial" pitchFamily="34" charset="0"/>
                <a:cs typeface="Arial" pitchFamily="34" charset="0"/>
              </a:rPr>
              <a:t> библиотеке № 17 п. Чкалова прошло мероприятие</a:t>
            </a:r>
            <a:br>
              <a:rPr lang="ru-RU" sz="1600" i="1" dirty="0" smtClean="0">
                <a:latin typeface="Arial" pitchFamily="34" charset="0"/>
                <a:cs typeface="Arial" pitchFamily="34" charset="0"/>
              </a:rPr>
            </a:br>
            <a:r>
              <a:rPr lang="ru-RU" sz="1600" b="1" i="1" dirty="0" smtClean="0">
                <a:latin typeface="Arial" pitchFamily="34" charset="0"/>
                <a:cs typeface="Arial" pitchFamily="34" charset="0"/>
              </a:rPr>
              <a:t>«900 дней подвига», посвященное</a:t>
            </a:r>
            <a:r>
              <a:rPr lang="ru-RU" sz="1600" i="1" dirty="0" smtClean="0">
                <a:latin typeface="Arial" pitchFamily="34" charset="0"/>
                <a:cs typeface="Arial" pitchFamily="34" charset="0"/>
              </a:rPr>
              <a:t> 80-летию со дня снятия блокады с города Ленинграда.</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a:t>
            </a:r>
            <a:r>
              <a:rPr lang="ru-RU" sz="1600" b="1" i="1" dirty="0" smtClean="0">
                <a:latin typeface="Arial" pitchFamily="34" charset="0"/>
                <a:cs typeface="Arial" pitchFamily="34" charset="0"/>
              </a:rPr>
              <a:t>23 января 2024 года</a:t>
            </a:r>
            <a:r>
              <a:rPr lang="ru-RU" sz="1600" i="1" dirty="0" smtClean="0">
                <a:latin typeface="Arial" pitchFamily="34" charset="0"/>
                <a:cs typeface="Arial" pitchFamily="34" charset="0"/>
              </a:rPr>
              <a:t> в Детской центральной библиотеке им. П.П. Бажова прошло  мероприятие </a:t>
            </a:r>
            <a:r>
              <a:rPr lang="ru-RU" sz="1600" b="1" i="1" dirty="0" smtClean="0">
                <a:latin typeface="Arial" pitchFamily="34" charset="0"/>
                <a:cs typeface="Arial" pitchFamily="34" charset="0"/>
              </a:rPr>
              <a:t>«Татьянин день».</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- 11 марта 2024 года</a:t>
            </a:r>
            <a:r>
              <a:rPr lang="ru-RU" sz="1600" i="1" dirty="0" smtClean="0">
                <a:latin typeface="Arial" pitchFamily="34" charset="0"/>
                <a:cs typeface="Arial" pitchFamily="34" charset="0"/>
              </a:rPr>
              <a:t> у библиотеки №4 на территории п. Силикатный состоялся народный праздник </a:t>
            </a:r>
            <a:r>
              <a:rPr lang="ru-RU" sz="1600" b="1" i="1" dirty="0" smtClean="0">
                <a:latin typeface="Arial" pitchFamily="34" charset="0"/>
                <a:cs typeface="Arial" pitchFamily="34" charset="0"/>
              </a:rPr>
              <a:t>«Широка ты, Масленица!»</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в апреле были проведены ряд мероприятий ко Дню Космонавтики: «Вперёд со звёздами», «Звездная эстафета», «Сила притяжения», «Космическое чаепитие».</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- 8 мая 2024</a:t>
            </a:r>
            <a:r>
              <a:rPr lang="ru-RU" sz="1600" i="1" dirty="0" smtClean="0">
                <a:latin typeface="Arial" pitchFamily="34" charset="0"/>
                <a:cs typeface="Arial" pitchFamily="34" charset="0"/>
              </a:rPr>
              <a:t> на территории библиотека имени С.Я. Маршака по адресу ул.О.Кошевого,2а проводилось мероприятие по теме: «Имя тебе -Победитель».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a:t>
            </a:r>
            <a:r>
              <a:rPr lang="ru-RU" sz="1600" b="1" i="1" dirty="0" smtClean="0">
                <a:latin typeface="Arial" pitchFamily="34" charset="0"/>
                <a:cs typeface="Arial" pitchFamily="34" charset="0"/>
              </a:rPr>
              <a:t>15 мая 2024 г.</a:t>
            </a:r>
            <a:r>
              <a:rPr lang="ru-RU" sz="1600" i="1" dirty="0" smtClean="0">
                <a:latin typeface="Arial" pitchFamily="34" charset="0"/>
                <a:cs typeface="Arial" pitchFamily="34" charset="0"/>
              </a:rPr>
              <a:t> выездное мероприятие </a:t>
            </a:r>
            <a:r>
              <a:rPr lang="ru-RU" sz="1600" b="1" i="1" dirty="0" smtClean="0">
                <a:latin typeface="Arial" pitchFamily="34" charset="0"/>
                <a:cs typeface="Arial" pitchFamily="34" charset="0"/>
              </a:rPr>
              <a:t>«Путешествие по истории Каменска-Уральского» в </a:t>
            </a:r>
            <a:r>
              <a:rPr lang="ru-RU" sz="1600" i="1" dirty="0" smtClean="0">
                <a:latin typeface="Arial" pitchFamily="34" charset="0"/>
                <a:cs typeface="Arial" pitchFamily="34" charset="0"/>
              </a:rPr>
              <a:t> </a:t>
            </a:r>
            <a:r>
              <a:rPr lang="ru-RU" sz="1600" b="1" i="1" dirty="0" smtClean="0">
                <a:latin typeface="Arial" pitchFamily="34" charset="0"/>
                <a:cs typeface="Arial" pitchFamily="34" charset="0"/>
              </a:rPr>
              <a:t>Каменск-Уральском </a:t>
            </a:r>
            <a:r>
              <a:rPr lang="ru-RU" sz="1600" b="1" i="1" dirty="0" err="1" smtClean="0">
                <a:latin typeface="Arial" pitchFamily="34" charset="0"/>
                <a:cs typeface="Arial" pitchFamily="34" charset="0"/>
              </a:rPr>
              <a:t>краеведческиом</a:t>
            </a:r>
            <a:r>
              <a:rPr lang="ru-RU" sz="1600" b="1" i="1" dirty="0" smtClean="0">
                <a:latin typeface="Arial" pitchFamily="34" charset="0"/>
                <a:cs typeface="Arial" pitchFamily="34" charset="0"/>
              </a:rPr>
              <a:t> музеи им. И.Я. </a:t>
            </a:r>
            <a:r>
              <a:rPr lang="ru-RU" sz="1600" b="1" i="1" dirty="0" err="1" smtClean="0">
                <a:latin typeface="Arial" pitchFamily="34" charset="0"/>
                <a:cs typeface="Arial" pitchFamily="34" charset="0"/>
              </a:rPr>
              <a:t>Стяжкина</a:t>
            </a:r>
            <a:r>
              <a:rPr lang="ru-RU" sz="1600" i="1" dirty="0" smtClean="0">
                <a:latin typeface="Arial" pitchFamily="34" charset="0"/>
                <a:cs typeface="Arial" pitchFamily="34" charset="0"/>
              </a:rPr>
              <a:t>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a:t>
            </a:r>
            <a:r>
              <a:rPr lang="ru-RU" sz="1600" b="1" dirty="0" smtClean="0">
                <a:latin typeface="Arial" pitchFamily="34" charset="0"/>
                <a:cs typeface="Arial" pitchFamily="34" charset="0"/>
              </a:rPr>
              <a:t>04 июня 2024 года</a:t>
            </a:r>
            <a:r>
              <a:rPr lang="ru-RU" sz="1600" dirty="0" smtClean="0">
                <a:latin typeface="Arial" pitchFamily="34" charset="0"/>
                <a:cs typeface="Arial" pitchFamily="34" charset="0"/>
              </a:rPr>
              <a:t> в библиотеке им. П.П. проведено мероприятие </a:t>
            </a:r>
            <a:r>
              <a:rPr lang="ru-RU" sz="1600" b="1" dirty="0" smtClean="0">
                <a:latin typeface="Arial" pitchFamily="34" charset="0"/>
                <a:cs typeface="Arial" pitchFamily="34" charset="0"/>
              </a:rPr>
              <a:t>«Наши соседи».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-14 июня 2024 года</a:t>
            </a:r>
            <a:r>
              <a:rPr lang="ru-RU" sz="1600" dirty="0" smtClean="0">
                <a:latin typeface="Arial" pitchFamily="34" charset="0"/>
                <a:cs typeface="Arial" pitchFamily="34" charset="0"/>
              </a:rPr>
              <a:t> на территории библиотека имени С.Я. Маршака по адресу ул.О.Кошевого,2а проводилось мероприятие по теме: </a:t>
            </a:r>
            <a:r>
              <a:rPr lang="ru-RU" sz="1600" b="1" dirty="0" smtClean="0">
                <a:latin typeface="Arial" pitchFamily="34" charset="0"/>
                <a:cs typeface="Arial" pitchFamily="34" charset="0"/>
              </a:rPr>
              <a:t>«Лето, солнце, сто фантазий»!</a:t>
            </a:r>
            <a:r>
              <a:rPr lang="ru-RU" sz="1600" dirty="0" smtClean="0">
                <a:latin typeface="Arial" pitchFamily="34" charset="0"/>
                <a:cs typeface="Arial" pitchFamily="34" charset="0"/>
              </a:rPr>
              <a:t> </a:t>
            </a:r>
            <a:br>
              <a:rPr lang="ru-RU" sz="1600" dirty="0" smtClean="0">
                <a:latin typeface="Arial" pitchFamily="34" charset="0"/>
                <a:cs typeface="Arial" pitchFamily="34" charset="0"/>
              </a:rPr>
            </a:br>
            <a:r>
              <a:rPr lang="ru-RU" sz="1600" dirty="0" smtClean="0">
                <a:latin typeface="Arial" pitchFamily="34" charset="0"/>
                <a:cs typeface="Arial" pitchFamily="34" charset="0"/>
              </a:rPr>
              <a:t>- </a:t>
            </a:r>
            <a:r>
              <a:rPr lang="ru-RU" sz="1600" b="1" dirty="0" smtClean="0">
                <a:latin typeface="Arial" pitchFamily="34" charset="0"/>
                <a:cs typeface="Arial" pitchFamily="34" charset="0"/>
              </a:rPr>
              <a:t>20 июня 2024 </a:t>
            </a:r>
            <a:r>
              <a:rPr lang="ru-RU" sz="1600" dirty="0" smtClean="0">
                <a:latin typeface="Arial" pitchFamily="34" charset="0"/>
                <a:cs typeface="Arial" pitchFamily="34" charset="0"/>
              </a:rPr>
              <a:t>в библиотеке № 5 </a:t>
            </a:r>
            <a:r>
              <a:rPr lang="ru-RU" sz="1600" dirty="0" err="1" smtClean="0">
                <a:latin typeface="Arial" pitchFamily="34" charset="0"/>
                <a:cs typeface="Arial" pitchFamily="34" charset="0"/>
              </a:rPr>
              <a:t>д.Монастырка</a:t>
            </a:r>
            <a:r>
              <a:rPr lang="ru-RU" sz="1600" dirty="0" smtClean="0">
                <a:latin typeface="Arial" pitchFamily="34" charset="0"/>
                <a:cs typeface="Arial" pitchFamily="34" charset="0"/>
              </a:rPr>
              <a:t> прошло мероприятие</a:t>
            </a:r>
            <a:r>
              <a:rPr lang="ru-RU" sz="1600" b="1" dirty="0" smtClean="0">
                <a:latin typeface="Arial" pitchFamily="34" charset="0"/>
                <a:cs typeface="Arial" pitchFamily="34" charset="0"/>
              </a:rPr>
              <a:t> «Так начиналась война»</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- 21 июня 2024 в</a:t>
            </a:r>
            <a:r>
              <a:rPr lang="ru-RU" sz="1600" dirty="0" smtClean="0">
                <a:latin typeface="Arial" pitchFamily="34" charset="0"/>
                <a:cs typeface="Arial" pitchFamily="34" charset="0"/>
              </a:rPr>
              <a:t> библиотеке № 14 п. Чкалова прошло мероприятие «</a:t>
            </a:r>
            <a:r>
              <a:rPr lang="ru-RU" sz="1600" b="1" dirty="0" smtClean="0">
                <a:latin typeface="Arial" pitchFamily="34" charset="0"/>
                <a:cs typeface="Arial" pitchFamily="34" charset="0"/>
              </a:rPr>
              <a:t>Ровно в 4 часа…».</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- 16 июля 2024 года</a:t>
            </a:r>
            <a:r>
              <a:rPr lang="ru-RU" sz="1600" dirty="0" smtClean="0">
                <a:latin typeface="Arial" pitchFamily="34" charset="0"/>
                <a:cs typeface="Arial" pitchFamily="34" charset="0"/>
              </a:rPr>
              <a:t> в библиотеке им. П.П. Бажова проведено  мероприятие </a:t>
            </a:r>
            <a:r>
              <a:rPr lang="ru-RU" sz="1600" b="1" dirty="0" smtClean="0">
                <a:latin typeface="Arial" pitchFamily="34" charset="0"/>
                <a:cs typeface="Arial" pitchFamily="34" charset="0"/>
              </a:rPr>
              <a:t>«Каменск мой, ты начало начал».</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- 26 июля 2024 года</a:t>
            </a:r>
            <a:r>
              <a:rPr lang="ru-RU" sz="1600" dirty="0" smtClean="0">
                <a:latin typeface="Arial" pitchFamily="34" charset="0"/>
                <a:cs typeface="Arial" pitchFamily="34" charset="0"/>
              </a:rPr>
              <a:t> проведена встреча с пенсионерами  по теме </a:t>
            </a:r>
            <a:r>
              <a:rPr lang="ru-RU" sz="1600" b="1" dirty="0" smtClean="0">
                <a:latin typeface="Arial" pitchFamily="34" charset="0"/>
                <a:cs typeface="Arial" pitchFamily="34" charset="0"/>
              </a:rPr>
              <a:t>«Живые традиции».</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- 22 августа 2024 года</a:t>
            </a:r>
            <a:r>
              <a:rPr lang="ru-RU" sz="1600" dirty="0" smtClean="0">
                <a:latin typeface="Arial" pitchFamily="34" charset="0"/>
                <a:cs typeface="Arial" pitchFamily="34" charset="0"/>
              </a:rPr>
              <a:t> тематическое мероприятие ко  </a:t>
            </a:r>
            <a:r>
              <a:rPr lang="ru-RU" sz="1600" b="1" dirty="0" smtClean="0">
                <a:latin typeface="Arial" pitchFamily="34" charset="0"/>
                <a:cs typeface="Arial" pitchFamily="34" charset="0"/>
              </a:rPr>
              <a:t>Дню Российского флага</a:t>
            </a:r>
            <a:r>
              <a:rPr lang="ru-RU" sz="1600" dirty="0" smtClean="0">
                <a:latin typeface="Arial" pitchFamily="34" charset="0"/>
                <a:cs typeface="Arial" pitchFamily="34" charset="0"/>
              </a:rPr>
              <a:t>.</a:t>
            </a:r>
            <a:br>
              <a:rPr lang="ru-RU" sz="1600" dirty="0" smtClean="0">
                <a:latin typeface="Arial" pitchFamily="34" charset="0"/>
                <a:cs typeface="Arial" pitchFamily="34" charset="0"/>
              </a:rPr>
            </a:br>
            <a:r>
              <a:rPr lang="ru-RU" sz="1600" dirty="0" smtClean="0">
                <a:latin typeface="Arial" pitchFamily="34" charset="0"/>
                <a:cs typeface="Arial" pitchFamily="34" charset="0"/>
              </a:rPr>
              <a:t>- </a:t>
            </a:r>
            <a:r>
              <a:rPr lang="ru-RU" sz="1600" b="1" dirty="0" smtClean="0">
                <a:latin typeface="Arial" pitchFamily="34" charset="0"/>
                <a:cs typeface="Arial" pitchFamily="34" charset="0"/>
              </a:rPr>
              <a:t>27 августа 2024 года</a:t>
            </a:r>
            <a:r>
              <a:rPr lang="ru-RU" sz="1600" dirty="0" smtClean="0">
                <a:latin typeface="Arial" pitchFamily="34" charset="0"/>
                <a:cs typeface="Arial" pitchFamily="34" charset="0"/>
              </a:rPr>
              <a:t> творческое мероприятие </a:t>
            </a:r>
            <a:r>
              <a:rPr lang="ru-RU" sz="1600" b="1" dirty="0" smtClean="0">
                <a:latin typeface="Arial" pitchFamily="34" charset="0"/>
                <a:cs typeface="Arial" pitchFamily="34" charset="0"/>
              </a:rPr>
              <a:t>«Музыка нас связала»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Тематические мероприятия  </a:t>
            </a:r>
            <a:r>
              <a:rPr lang="ru-RU" sz="1600" dirty="0" smtClean="0">
                <a:latin typeface="Arial" pitchFamily="34" charset="0"/>
                <a:cs typeface="Arial" pitchFamily="34" charset="0"/>
              </a:rPr>
              <a:t>посвященное празднованию Дня пенсионера в Свердловской области :</a:t>
            </a:r>
            <a:r>
              <a:rPr lang="ru-RU" sz="1600" b="1" dirty="0" smtClean="0">
                <a:latin typeface="Arial" pitchFamily="34" charset="0"/>
                <a:cs typeface="Arial" pitchFamily="34" charset="0"/>
              </a:rPr>
              <a:t>«Внимание! Здоровье!» ,«Игры нашего детства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- 3 сентября 2024 года с</a:t>
            </a:r>
            <a:r>
              <a:rPr lang="ru-RU" sz="1600" dirty="0" smtClean="0">
                <a:latin typeface="Arial" pitchFamily="34" charset="0"/>
                <a:cs typeface="Arial" pitchFamily="34" charset="0"/>
              </a:rPr>
              <a:t>остоялась встреча клуба «Виктория» </a:t>
            </a:r>
            <a:r>
              <a:rPr lang="ru-RU" sz="1600" b="1" dirty="0" smtClean="0">
                <a:latin typeface="Arial" pitchFamily="34" charset="0"/>
                <a:cs typeface="Arial" pitchFamily="34" charset="0"/>
              </a:rPr>
              <a:t>«По волнам Исети с ветерком»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- 30 сентября</a:t>
            </a:r>
            <a:r>
              <a:rPr lang="ru-RU" sz="1600" dirty="0" smtClean="0">
                <a:latin typeface="Arial" pitchFamily="34" charset="0"/>
                <a:cs typeface="Arial" pitchFamily="34" charset="0"/>
              </a:rPr>
              <a:t> на территории библиотека имени С.Я. Маршака проведено мероприятию на тему: </a:t>
            </a:r>
            <a:r>
              <a:rPr lang="ru-RU" sz="1600" b="1" dirty="0" smtClean="0">
                <a:latin typeface="Arial" pitchFamily="34" charset="0"/>
                <a:cs typeface="Arial" pitchFamily="34" charset="0"/>
              </a:rPr>
              <a:t>«Там, где есть единство, всегда есть победа!»</a:t>
            </a:r>
            <a:r>
              <a:rPr lang="ru-RU" sz="1600" dirty="0" smtClean="0">
                <a:latin typeface="Arial" pitchFamily="34" charset="0"/>
                <a:cs typeface="Arial" pitchFamily="34" charset="0"/>
              </a:rPr>
              <a:t>.</a:t>
            </a:r>
            <a:br>
              <a:rPr lang="ru-RU" sz="1600" dirty="0" smtClean="0">
                <a:latin typeface="Arial" pitchFamily="34" charset="0"/>
                <a:cs typeface="Arial" pitchFamily="34" charset="0"/>
              </a:rPr>
            </a:br>
            <a:r>
              <a:rPr lang="ru-RU" sz="1600" dirty="0" smtClean="0">
                <a:latin typeface="Arial" pitchFamily="34" charset="0"/>
                <a:cs typeface="Arial" pitchFamily="34" charset="0"/>
              </a:rPr>
              <a:t>- </a:t>
            </a:r>
            <a:r>
              <a:rPr lang="ru-RU" sz="1600" b="1" dirty="0" smtClean="0">
                <a:latin typeface="Arial" pitchFamily="34" charset="0"/>
                <a:cs typeface="Arial" pitchFamily="34" charset="0"/>
              </a:rPr>
              <a:t>04 октября 2024 года</a:t>
            </a:r>
            <a:r>
              <a:rPr lang="ru-RU" sz="1600" dirty="0" smtClean="0">
                <a:latin typeface="Arial" pitchFamily="34" charset="0"/>
                <a:cs typeface="Arial" pitchFamily="34" charset="0"/>
              </a:rPr>
              <a:t> в библиотеке им. П.П. Бажова проведено мероприятие </a:t>
            </a:r>
            <a:r>
              <a:rPr lang="ru-RU" sz="1600" b="1" dirty="0" smtClean="0">
                <a:latin typeface="Arial" pitchFamily="34" charset="0"/>
                <a:cs typeface="Arial" pitchFamily="34" charset="0"/>
              </a:rPr>
              <a:t>«Прощание с осенью».</a:t>
            </a:r>
            <a:r>
              <a:rPr lang="ru-RU" sz="1600" dirty="0" smtClean="0">
                <a:latin typeface="Arial" pitchFamily="34" charset="0"/>
                <a:cs typeface="Arial" pitchFamily="34" charset="0"/>
              </a:rPr>
              <a:t> </a:t>
            </a:r>
            <a:br>
              <a:rPr lang="ru-RU" sz="1600" dirty="0" smtClean="0">
                <a:latin typeface="Arial" pitchFamily="34" charset="0"/>
                <a:cs typeface="Arial" pitchFamily="34" charset="0"/>
              </a:rPr>
            </a:br>
            <a:r>
              <a:rPr lang="ru-RU" sz="1600" i="1" dirty="0" smtClean="0">
                <a:latin typeface="Arial" pitchFamily="34" charset="0"/>
                <a:cs typeface="Arial" pitchFamily="34" charset="0"/>
              </a:rPr>
              <a:t>- </a:t>
            </a:r>
            <a:r>
              <a:rPr lang="ru-RU" sz="1600" b="1" i="1" dirty="0" smtClean="0">
                <a:latin typeface="Arial" pitchFamily="34" charset="0"/>
                <a:cs typeface="Arial" pitchFamily="34" charset="0"/>
              </a:rPr>
              <a:t>В ноябре </a:t>
            </a:r>
            <a:r>
              <a:rPr lang="ru-RU" sz="1600" i="1" dirty="0" smtClean="0">
                <a:latin typeface="Arial" pitchFamily="34" charset="0"/>
                <a:cs typeface="Arial" pitchFamily="34" charset="0"/>
              </a:rPr>
              <a:t>были проведены мероприятия ко </a:t>
            </a:r>
            <a:r>
              <a:rPr lang="ru-RU" sz="1600" b="1" i="1" dirty="0" smtClean="0">
                <a:latin typeface="Arial" pitchFamily="34" charset="0"/>
                <a:cs typeface="Arial" pitchFamily="34" charset="0"/>
              </a:rPr>
              <a:t>Дню Матери.</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t>
            </a:r>
            <a:r>
              <a:rPr lang="ru-RU" sz="1600" b="1" dirty="0" smtClean="0">
                <a:latin typeface="Arial" pitchFamily="34" charset="0"/>
                <a:cs typeface="Arial" pitchFamily="34" charset="0"/>
              </a:rPr>
              <a:t>11 декабря 2024 года</a:t>
            </a:r>
            <a:r>
              <a:rPr lang="ru-RU" sz="1600" dirty="0" smtClean="0">
                <a:latin typeface="Arial" pitchFamily="34" charset="0"/>
                <a:cs typeface="Arial" pitchFamily="34" charset="0"/>
              </a:rPr>
              <a:t> </a:t>
            </a:r>
            <a:r>
              <a:rPr lang="ru-RU" sz="1600" dirty="0" err="1" smtClean="0">
                <a:latin typeface="Arial" pitchFamily="34" charset="0"/>
                <a:cs typeface="Arial" pitchFamily="34" charset="0"/>
              </a:rPr>
              <a:t>вбиблиотеки</a:t>
            </a:r>
            <a:r>
              <a:rPr lang="ru-RU" sz="1600" dirty="0" smtClean="0">
                <a:latin typeface="Arial" pitchFamily="34" charset="0"/>
                <a:cs typeface="Arial" pitchFamily="34" charset="0"/>
              </a:rPr>
              <a:t> семейного чтения №13 проведен мастер класс  по изготовлению новогодней игрушки </a:t>
            </a:r>
            <a:r>
              <a:rPr lang="ru-RU" sz="1600" b="1" dirty="0" smtClean="0">
                <a:latin typeface="Arial" pitchFamily="34" charset="0"/>
                <a:cs typeface="Arial" pitchFamily="34" charset="0"/>
              </a:rPr>
              <a:t>«Снегурочка» .</a:t>
            </a:r>
            <a:r>
              <a:rPr lang="ru-RU" sz="1600" dirty="0" smtClean="0">
                <a:latin typeface="Arial" pitchFamily="34" charset="0"/>
                <a:cs typeface="Arial" pitchFamily="34" charset="0"/>
              </a:rPr>
              <a:t/>
            </a:r>
            <a:br>
              <a:rPr lang="ru-RU" sz="1600"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dirty="0" smtClean="0"/>
              <a:t/>
            </a:r>
            <a:br>
              <a:rPr lang="ru-RU" dirty="0" smtClean="0"/>
            </a:br>
            <a:r>
              <a:rPr lang="en-US" dirty="0" smtClean="0"/>
              <a:t/>
            </a:r>
            <a:br>
              <a:rPr lang="en-US"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en-US" sz="2000" i="1" dirty="0" smtClean="0">
                <a:latin typeface="Arial" pitchFamily="34" charset="0"/>
                <a:cs typeface="Arial" pitchFamily="34" charset="0"/>
              </a:rPr>
              <a:t/>
            </a:r>
            <a:br>
              <a:rPr lang="en-US" sz="2000" i="1" dirty="0" smtClean="0">
                <a:latin typeface="Arial" pitchFamily="34" charset="0"/>
                <a:cs typeface="Arial" pitchFamily="34" charset="0"/>
              </a:rPr>
            </a:br>
            <a:r>
              <a:rPr lang="en-US" sz="2000" i="1" dirty="0" smtClean="0">
                <a:latin typeface="Arial" pitchFamily="34" charset="0"/>
                <a:cs typeface="Arial" pitchFamily="34" charset="0"/>
              </a:rPr>
              <a:t/>
            </a:r>
            <a:br>
              <a:rPr lang="en-US" sz="2000" i="1" dirty="0" smtClean="0">
                <a:latin typeface="Arial" pitchFamily="34" charset="0"/>
                <a:cs typeface="Arial" pitchFamily="34" charset="0"/>
              </a:rPr>
            </a:br>
            <a:r>
              <a:rPr lang="en-US" sz="2000" i="1" dirty="0" smtClean="0">
                <a:latin typeface="Arial" pitchFamily="34" charset="0"/>
                <a:cs typeface="Arial" pitchFamily="34" charset="0"/>
              </a:rPr>
              <a:t/>
            </a:r>
            <a:br>
              <a:rPr lang="en-US" sz="2000" i="1" dirty="0" smtClean="0">
                <a:latin typeface="Arial" pitchFamily="34" charset="0"/>
                <a:cs typeface="Arial" pitchFamily="34" charset="0"/>
              </a:rPr>
            </a:br>
            <a:r>
              <a:rPr lang="en-US" sz="2000" i="1" dirty="0" smtClean="0">
                <a:latin typeface="Arial" pitchFamily="34" charset="0"/>
                <a:cs typeface="Arial" pitchFamily="34" charset="0"/>
              </a:rPr>
              <a:t/>
            </a:r>
            <a:br>
              <a:rPr lang="en-US" sz="2000" i="1" dirty="0" smtClean="0">
                <a:latin typeface="Arial" pitchFamily="34" charset="0"/>
                <a:cs typeface="Arial" pitchFamily="34" charset="0"/>
              </a:rPr>
            </a:br>
            <a:r>
              <a:rPr lang="en-US" sz="2000" i="1" dirty="0" smtClean="0">
                <a:latin typeface="Arial" pitchFamily="34" charset="0"/>
                <a:cs typeface="Arial" pitchFamily="34" charset="0"/>
              </a:rPr>
              <a:t/>
            </a:r>
            <a:br>
              <a:rPr lang="en-US" sz="2000" i="1" dirty="0" smtClean="0">
                <a:latin typeface="Arial" pitchFamily="34" charset="0"/>
                <a:cs typeface="Arial" pitchFamily="34" charset="0"/>
              </a:rPr>
            </a:br>
            <a:r>
              <a:rPr lang="en-US" sz="2000" i="1" dirty="0" smtClean="0">
                <a:latin typeface="Arial" pitchFamily="34" charset="0"/>
                <a:cs typeface="Arial" pitchFamily="34" charset="0"/>
              </a:rPr>
              <a:t/>
            </a:r>
            <a:br>
              <a:rPr lang="en-US" sz="2000" i="1" dirty="0" smtClean="0">
                <a:latin typeface="Arial" pitchFamily="34" charset="0"/>
                <a:cs typeface="Arial" pitchFamily="34" charset="0"/>
              </a:rPr>
            </a:br>
            <a:r>
              <a:rPr lang="en-US" sz="2000" i="1" dirty="0" smtClean="0">
                <a:latin typeface="Arial" pitchFamily="34" charset="0"/>
                <a:cs typeface="Arial" pitchFamily="34" charset="0"/>
              </a:rPr>
              <a:t/>
            </a:r>
            <a:br>
              <a:rPr lang="en-US" sz="2000" i="1" dirty="0" smtClean="0">
                <a:latin typeface="Arial" pitchFamily="34" charset="0"/>
                <a:cs typeface="Arial" pitchFamily="34" charset="0"/>
              </a:rPr>
            </a:br>
            <a:endParaRPr lang="ru-RU" sz="2000" i="1" dirty="0">
              <a:latin typeface="Arial" pitchFamily="34" charset="0"/>
              <a:cs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4916323"/>
          </a:xfrm>
        </p:spPr>
        <p:txBody>
          <a:bodyPr/>
          <a:lstStyle/>
          <a:p>
            <a:r>
              <a:rPr lang="ru-RU" dirty="0" smtClean="0"/>
              <a:t/>
            </a:r>
            <a:br>
              <a:rPr lang="ru-RU" dirty="0" smtClean="0"/>
            </a:br>
            <a:r>
              <a:rPr lang="ru-RU" dirty="0" smtClean="0"/>
              <a:t/>
            </a:r>
            <a:br>
              <a:rPr lang="ru-RU" dirty="0" smtClean="0"/>
            </a:br>
            <a:r>
              <a:rPr lang="ru-RU" dirty="0" smtClean="0"/>
              <a:t/>
            </a:r>
            <a:br>
              <a:rPr lang="ru-RU" dirty="0" smtClean="0"/>
            </a:br>
            <a:endParaRPr lang="ru-RU" dirty="0"/>
          </a:p>
        </p:txBody>
      </p:sp>
      <p:pic>
        <p:nvPicPr>
          <p:cNvPr id="6" name="Рисунок 5" descr="d:\Users\Maksunova_EV\Desktop\2024г\1 квартал отчет  УСС  города\WhatsApp Image 2024-03-26 at 2.11.45 PM.jpeg"/>
          <p:cNvPicPr/>
          <p:nvPr/>
        </p:nvPicPr>
        <p:blipFill>
          <a:blip r:embed="rId3"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283779" y="299546"/>
            <a:ext cx="2112580" cy="2443654"/>
          </a:xfrm>
          <a:prstGeom prst="rect">
            <a:avLst/>
          </a:prstGeom>
          <a:noFill/>
          <a:ln>
            <a:noFill/>
          </a:ln>
          <a:effectLst>
            <a:glow rad="63500">
              <a:schemeClr val="accent1">
                <a:satMod val="175000"/>
                <a:alpha val="40000"/>
              </a:schemeClr>
            </a:glow>
          </a:effectLst>
        </p:spPr>
      </p:pic>
      <p:pic>
        <p:nvPicPr>
          <p:cNvPr id="7" name="Рисунок 6" descr="d:\Users\Maksunova_EV\Desktop\2024г\1 квартал отчет  УСС  города\WhatsApp Image 2024-03-26 at 3.15.11 PM.jpe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2331888" y="268013"/>
            <a:ext cx="3075683" cy="3436884"/>
          </a:xfrm>
          <a:prstGeom prst="rect">
            <a:avLst/>
          </a:prstGeom>
          <a:noFill/>
          <a:ln>
            <a:noFill/>
          </a:ln>
          <a:effectLst>
            <a:softEdge rad="127000"/>
          </a:effectLst>
        </p:spPr>
      </p:pic>
      <p:pic>
        <p:nvPicPr>
          <p:cNvPr id="8" name="Рисунок 7" descr="d:\Users\Maksunova_EV\Desktop\2024г\1 квартал отчет  УСС  города\WhatsApp Image 2024-03-26 at 5.06.15 PM.jpe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0" y="2468007"/>
            <a:ext cx="2747516" cy="2245882"/>
          </a:xfrm>
          <a:prstGeom prst="rect">
            <a:avLst/>
          </a:prstGeom>
          <a:noFill/>
          <a:ln>
            <a:noFill/>
          </a:ln>
          <a:scene3d>
            <a:camera prst="orthographicFront"/>
            <a:lightRig rig="threePt" dir="t"/>
          </a:scene3d>
          <a:sp3d>
            <a:bevelT w="165100" prst="coolSlant"/>
          </a:sp3d>
        </p:spPr>
      </p:pic>
      <p:pic>
        <p:nvPicPr>
          <p:cNvPr id="9" name="Рисунок 8" descr="d:\Users\Maksunova_EV\Desktop\2024г\1 квартал отчет  УСС  города\WhatsApp Image 2024-03-26 at 2.11.43 PM.jpeg"/>
          <p:cNvPicPr/>
          <p:nvPr/>
        </p:nvPicPr>
        <p:blipFill>
          <a:blip r:embed="rId6"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5454868" y="220717"/>
            <a:ext cx="2569779" cy="3153104"/>
          </a:xfrm>
          <a:prstGeom prst="rect">
            <a:avLst/>
          </a:prstGeom>
          <a:noFill/>
          <a:ln>
            <a:noFill/>
          </a:ln>
          <a:effectLst>
            <a:reflection blurRad="6350" stA="50000" endA="300" endPos="55000" dir="5400000" sy="-100000" algn="bl" rotWithShape="0"/>
          </a:effectLst>
        </p:spPr>
      </p:pic>
      <p:pic>
        <p:nvPicPr>
          <p:cNvPr id="10" name="Рисунок 9" descr="C:\Users\Maksunova_EV\AppData\Local\Microsoft\Windows\INetCache\Content.Word\WhatsApp Image 2024-06-24 at 10.04.58.jpeg"/>
          <p:cNvPicPr/>
          <p:nvPr/>
        </p:nvPicPr>
        <p:blipFill>
          <a:blip r:embed="rId7"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849080" y="4109470"/>
            <a:ext cx="2880575" cy="2291330"/>
          </a:xfrm>
          <a:prstGeom prst="rect">
            <a:avLst/>
          </a:prstGeom>
          <a:noFill/>
          <a:ln>
            <a:noFill/>
          </a:ln>
          <a:effectLst>
            <a:glow rad="101600">
              <a:schemeClr val="accent5">
                <a:satMod val="175000"/>
                <a:alpha val="40000"/>
              </a:schemeClr>
            </a:glow>
          </a:effectLst>
        </p:spPr>
      </p:pic>
      <p:pic>
        <p:nvPicPr>
          <p:cNvPr id="11" name="Рисунок 10" descr="d:\Users\Maksunova_EV\Desktop\2024г\Отчёт 3 квартал УСС города 2024\WhatsApp Image 2024-08-23 at 09.18.29.jpeg"/>
          <p:cNvPicPr/>
          <p:nvPr/>
        </p:nvPicPr>
        <p:blipFill>
          <a:blip r:embed="rId8"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209394" y="3610303"/>
            <a:ext cx="4162096" cy="2837795"/>
          </a:xfrm>
          <a:prstGeom prst="rect">
            <a:avLst/>
          </a:prstGeom>
          <a:noFill/>
          <a:ln>
            <a:noFill/>
          </a:ln>
          <a:effectLst>
            <a:softEdge rad="63500"/>
          </a:effectLst>
        </p:spPr>
      </p:pic>
      <p:pic>
        <p:nvPicPr>
          <p:cNvPr id="12" name="Рисунок 11" descr="d:\Users\Maksunova_EV\Desktop\сайт 4 квартал\день матери\IMG_20241121_111315.jpg"/>
          <p:cNvPicPr/>
          <p:nvPr/>
        </p:nvPicPr>
        <p:blipFill>
          <a:blip r:embed="rId9"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8108731" y="646386"/>
            <a:ext cx="3752193" cy="3247696"/>
          </a:xfrm>
          <a:prstGeom prst="rect">
            <a:avLst/>
          </a:prstGeom>
          <a:noFill/>
          <a:ln>
            <a:noFill/>
          </a:ln>
          <a:effectLst>
            <a:glow rad="63500">
              <a:schemeClr val="accent2">
                <a:satMod val="175000"/>
                <a:alpha val="40000"/>
              </a:schemeClr>
            </a:glow>
          </a:effectLst>
        </p:spPr>
      </p:pic>
      <p:pic>
        <p:nvPicPr>
          <p:cNvPr id="15" name="Рисунок 14" descr="C:\Users\Maksunova_EV\AppData\Local\Microsoft\Windows\INetCache\Content.Word\image-19-12-24-12-30.jpeg"/>
          <p:cNvPicPr/>
          <p:nvPr/>
        </p:nvPicPr>
        <p:blipFill>
          <a:blip r:embed="rId10"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8135007" y="4461986"/>
            <a:ext cx="3500711" cy="239601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66CC"/>
                </a:solidFill>
              </a:rPr>
              <a:t/>
            </a:r>
            <a:br>
              <a:rPr lang="ru-RU" sz="4000" b="1" i="1" dirty="0" smtClean="0">
                <a:solidFill>
                  <a:srgbClr val="0066CC"/>
                </a:solidFill>
              </a:rPr>
            </a:br>
            <a:r>
              <a:rPr lang="ru-RU" sz="4000" b="1" i="1" dirty="0" smtClean="0">
                <a:solidFill>
                  <a:srgbClr val="002060"/>
                </a:solidFill>
              </a:rPr>
              <a:t>Отделение участковой социальной службы Каменского района</a:t>
            </a:r>
            <a:endParaRPr lang="ru-RU" sz="4000" b="1" i="1" dirty="0">
              <a:solidFill>
                <a:srgbClr val="002060"/>
              </a:solidFill>
            </a:endParaRPr>
          </a:p>
        </p:txBody>
      </p:sp>
      <p:pic>
        <p:nvPicPr>
          <p:cNvPr id="18434" name="Picture 2" descr="https://zabota039.msp.midural.ru/upload/gallery/2025/02/13/TEMQq4BCks.jpg"/>
          <p:cNvPicPr>
            <a:picLocks noChangeAspect="1" noChangeArrowheads="1"/>
          </p:cNvPicPr>
          <p:nvPr/>
        </p:nvPicPr>
        <p:blipFill>
          <a:blip r:embed="rId3" cstate="print"/>
          <a:srcRect/>
          <a:stretch>
            <a:fillRect/>
          </a:stretch>
        </p:blipFill>
        <p:spPr bwMode="auto">
          <a:xfrm>
            <a:off x="2112579" y="268014"/>
            <a:ext cx="8276897" cy="4761186"/>
          </a:xfrm>
          <a:prstGeom prst="rect">
            <a:avLst/>
          </a:prstGeom>
          <a:noFill/>
          <a:effectLst>
            <a:softEdge rad="63500"/>
          </a:effectLst>
        </p:spPr>
      </p:pic>
      <p:pic>
        <p:nvPicPr>
          <p:cNvPr id="6" name="Рисунок 5"/>
          <p:cNvPicPr>
            <a:picLocks noChangeAspect="1"/>
          </p:cNvPicPr>
          <p:nvPr/>
        </p:nvPicPr>
        <p:blipFill>
          <a:blip r:embed="rId4" cstate="print"/>
          <a:stretch>
            <a:fillRect/>
          </a:stretch>
        </p:blipFill>
        <p:spPr>
          <a:xfrm>
            <a:off x="1" y="0"/>
            <a:ext cx="1702676" cy="1931607"/>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6" name="Заголовок 5"/>
          <p:cNvSpPr>
            <a:spLocks noGrp="1"/>
          </p:cNvSpPr>
          <p:nvPr>
            <p:ph type="title"/>
          </p:nvPr>
        </p:nvSpPr>
        <p:spPr>
          <a:xfrm>
            <a:off x="232756" y="365125"/>
            <a:ext cx="11538066" cy="3026468"/>
          </a:xfrm>
        </p:spPr>
        <p:txBody>
          <a:bodyPr>
            <a:normAutofit fontScale="90000"/>
          </a:bodyPr>
          <a:lstStyle/>
          <a:p>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dirty="0" smtClean="0">
                <a:latin typeface="Arial" pitchFamily="34" charset="0"/>
                <a:cs typeface="Arial" pitchFamily="34" charset="0"/>
              </a:rPr>
              <a:t/>
            </a:r>
            <a:br>
              <a:rPr lang="ru-RU" sz="1600" b="1" dirty="0" smtClean="0">
                <a:latin typeface="Arial" pitchFamily="34" charset="0"/>
                <a:cs typeface="Arial" pitchFamily="34" charset="0"/>
              </a:rPr>
            </a:br>
            <a:r>
              <a:rPr lang="ru-RU" sz="1600" b="1" i="1" dirty="0" smtClean="0">
                <a:latin typeface="Arial" pitchFamily="34" charset="0"/>
                <a:cs typeface="Arial" pitchFamily="34" charset="0"/>
              </a:rPr>
              <a:t>Было принято на консультативных пунктах  -   3 399 человек, из них 573 человека обратились повторно.</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b="1" i="1" dirty="0" smtClean="0">
                <a:latin typeface="Arial" pitchFamily="34" charset="0"/>
                <a:cs typeface="Arial" pitchFamily="34" charset="0"/>
              </a:rPr>
              <a:t> Консультации по телефону граждан  обратившихся по социальным вопросам получили –1390 человек.</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Содействие в организации работы филиалов социального пункта проката технических средств  ухода,  адаптации и реабилитации:</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п. </a:t>
            </a:r>
            <a:r>
              <a:rPr lang="ru-RU" sz="1600" i="1" dirty="0" err="1" smtClean="0">
                <a:latin typeface="Arial" pitchFamily="34" charset="0"/>
                <a:cs typeface="Arial" pitchFamily="34" charset="0"/>
              </a:rPr>
              <a:t>Мартюш</a:t>
            </a:r>
            <a:r>
              <a:rPr lang="ru-RU" sz="1600" i="1" dirty="0" smtClean="0">
                <a:latin typeface="Arial" pitchFamily="34" charset="0"/>
                <a:cs typeface="Arial" pitchFamily="34" charset="0"/>
              </a:rPr>
              <a:t> - обратилось 46 человек, получили 46 средств;</a:t>
            </a:r>
            <a:br>
              <a:rPr lang="ru-RU" sz="1600" i="1" dirty="0" smtClean="0">
                <a:latin typeface="Arial" pitchFamily="34" charset="0"/>
                <a:cs typeface="Arial" pitchFamily="34" charset="0"/>
              </a:rPr>
            </a:br>
            <a:r>
              <a:rPr lang="ru-RU" sz="1600" b="1" i="1" dirty="0" smtClean="0">
                <a:latin typeface="Arial" pitchFamily="34" charset="0"/>
                <a:cs typeface="Arial" pitchFamily="34" charset="0"/>
              </a:rPr>
              <a:t>Всего специалистами по социальной работе оказано содействие в оформлении и получении технических  средств ухода, адаптации и реабилитации – 259 средств, 259 человек.</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b="1" i="1" dirty="0" smtClean="0">
                <a:latin typeface="Arial" pitchFamily="34" charset="0"/>
                <a:cs typeface="Arial" pitchFamily="34" charset="0"/>
              </a:rPr>
              <a:t>Участие в реализации индивидуальных программ реабилитации семей с несовершеннолетними детьми;</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b="1" i="1" dirty="0" smtClean="0">
                <a:latin typeface="Arial" pitchFamily="34" charset="0"/>
                <a:cs typeface="Arial" pitchFamily="34" charset="0"/>
              </a:rPr>
              <a:t>На конец 2024 года на учете у участковых специалистов находятся:</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1.  Неблагополучных семей, состоящих на учете в ТКДН и ЗП Каменского района – 19 семей.</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2. На внутреннем учете в отделении – 34 семьи.</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Патронажи семей  –    732  патронажей.</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Консультаций по социально-правовым вопросам – 169 консультаций.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Участие специалистов по социальной работе в оперативно профилактических мероприятиях совместно с другими субъектами профилактики:</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- 03 и 06.01.23г – Комендантский патруль – 48 семей.</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с 01.11.2023г. по 19.02.2024г. – Безопасность детства – 48 семей.</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с 01 по 06.03.2024г. – «Единый день профилактики» - 29 семей.</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- 27.03..2024г. – участие заведующей отделением  на заседании ТКДН и ЗП Каменского района по  итогам 1 квартала</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- 04.03.2024г. -  предоставление рабочей документации отделения членам рабочей группы по изучению опыта работы специалистов по социальной работе по реализации межведомственного взаимодействия в соответствии с ПП № 188 от 02.04.2020г.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с 15 по 19 апреля 2024г. – Твой выбор – охвачено 37 семей, выдано 74 буклета.</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- 17 мая 2024г. – Международный день детского телефона доверия – охвачено 23 семьи, 15 стендов.</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с 01 по 11 июня – Защита – охвачено 48 семей, выдано 96 буклетов.</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с 19 по 26 июня 2024г. – День борьбы с наркоманией – охвачено 48 семей, 16 подростков, 15 стендов.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- 26.06..2024г. – участие заведующей отделением  на заседании ТКДН и ЗП Каменского района по  итогам 2 квартала.</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с 02 по 06 июля 2024г. – «Лидер» – охвачено 26 семей, 23 несовершеннолетних.</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с 05 по 09 августа 2024г. – «Комендантский патруль» – охвачено 53 семьи</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с 22 августа по 06 сентября 2024г. – «Помоги пойти учиться» - охвачено 24 ребенка,«Всеобуч» - охвачено 58 семей.</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- 25.09..2024г. – представление заведующей отделением  отчетов по  итогам 3 квартала на заседании ТКДН и ЗП Каменского район.</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 с 07 по 11 октября 2024года – «Неделя профилактики» - охвачено 57 семей.</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20 ноября 2024г. – День правовой помощи детям – охвачено 45семей </a:t>
            </a:r>
            <a:r>
              <a:rPr lang="ru-RU" sz="1600" dirty="0" smtClean="0"/>
              <a:t/>
            </a:r>
            <a:br>
              <a:rPr lang="ru-RU" sz="1600" dirty="0" smtClean="0"/>
            </a:br>
            <a:r>
              <a:rPr lang="ru-RU" sz="1800" dirty="0" smtClean="0"/>
              <a:t/>
            </a:r>
            <a:br>
              <a:rPr lang="ru-RU" sz="1800" dirty="0" smtClean="0"/>
            </a:br>
            <a:r>
              <a:rPr lang="ru-RU" dirty="0" smtClean="0"/>
              <a:t/>
            </a:r>
            <a:br>
              <a:rPr lang="ru-RU" dirty="0" smtClean="0"/>
            </a:b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5452351"/>
          </a:xfrm>
        </p:spPr>
        <p:txBody>
          <a:bodyPr>
            <a:normAutofit fontScale="90000"/>
          </a:bodyPr>
          <a:lstStyle/>
          <a:p>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en-US" sz="2400" b="1" i="1" dirty="0" smtClean="0">
                <a:solidFill>
                  <a:srgbClr val="0066CC"/>
                </a:solidFill>
                <a:latin typeface="Arial" pitchFamily="34" charset="0"/>
                <a:cs typeface="Arial" pitchFamily="34" charset="0"/>
              </a:rPr>
              <a:t/>
            </a:r>
            <a:br>
              <a:rPr lang="en-US" sz="2400" b="1" i="1" dirty="0" smtClean="0">
                <a:solidFill>
                  <a:srgbClr val="0066CC"/>
                </a:solidFill>
                <a:latin typeface="Arial" pitchFamily="34" charset="0"/>
                <a:cs typeface="Arial" pitchFamily="34" charset="0"/>
              </a:rPr>
            </a:br>
            <a:r>
              <a:rPr lang="en-US" sz="2400" b="1" i="1" dirty="0" smtClean="0">
                <a:solidFill>
                  <a:srgbClr val="0066CC"/>
                </a:solidFill>
                <a:latin typeface="Arial" pitchFamily="34" charset="0"/>
                <a:cs typeface="Arial" pitchFamily="34" charset="0"/>
              </a:rPr>
              <a:t/>
            </a:r>
            <a:br>
              <a:rPr lang="en-US" sz="2400" b="1" i="1" dirty="0" smtClean="0">
                <a:solidFill>
                  <a:srgbClr val="0066CC"/>
                </a:solidFill>
                <a:latin typeface="Arial" pitchFamily="34" charset="0"/>
                <a:cs typeface="Arial" pitchFamily="34" charset="0"/>
              </a:rPr>
            </a:br>
            <a:r>
              <a:rPr lang="en-US" sz="2400" b="1" i="1" dirty="0" smtClean="0">
                <a:solidFill>
                  <a:srgbClr val="0066CC"/>
                </a:solidFill>
                <a:latin typeface="Arial" pitchFamily="34" charset="0"/>
                <a:cs typeface="Arial" pitchFamily="34" charset="0"/>
              </a:rPr>
              <a:t/>
            </a:r>
            <a:br>
              <a:rPr lang="en-US" sz="2400" b="1" i="1" dirty="0" smtClean="0">
                <a:solidFill>
                  <a:srgbClr val="0066CC"/>
                </a:solidFill>
                <a:latin typeface="Arial" pitchFamily="34" charset="0"/>
                <a:cs typeface="Arial" pitchFamily="34" charset="0"/>
              </a:rPr>
            </a:br>
            <a:r>
              <a:rPr lang="en-US" sz="2400" b="1" i="1" dirty="0" smtClean="0">
                <a:solidFill>
                  <a:srgbClr val="0066CC"/>
                </a:solidFill>
                <a:latin typeface="Arial" pitchFamily="34" charset="0"/>
                <a:cs typeface="Arial" pitchFamily="34" charset="0"/>
              </a:rPr>
              <a:t/>
            </a:r>
            <a:br>
              <a:rPr lang="en-US"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t>
            </a:r>
            <a:r>
              <a:rPr lang="ru-RU" sz="3100" b="1" i="1" dirty="0" smtClean="0">
                <a:solidFill>
                  <a:srgbClr val="0066CC"/>
                </a:solidFill>
                <a:latin typeface="Arial" pitchFamily="34" charset="0"/>
                <a:cs typeface="Arial" pitchFamily="34" charset="0"/>
              </a:rPr>
              <a:t>Организация работы школы пожилого возраста</a:t>
            </a:r>
            <a:br>
              <a:rPr lang="ru-RU" sz="3100" b="1" i="1" dirty="0" smtClean="0">
                <a:solidFill>
                  <a:srgbClr val="0066CC"/>
                </a:solidFill>
                <a:latin typeface="Arial" pitchFamily="34" charset="0"/>
                <a:cs typeface="Arial" pitchFamily="34" charset="0"/>
              </a:rPr>
            </a:br>
            <a:r>
              <a:rPr lang="ru-RU" sz="3100" b="1" i="1" dirty="0" smtClean="0">
                <a:solidFill>
                  <a:srgbClr val="0066CC"/>
                </a:solidFill>
                <a:latin typeface="Arial" pitchFamily="34" charset="0"/>
                <a:cs typeface="Arial" pitchFamily="34" charset="0"/>
              </a:rPr>
              <a:t>Отделения участковой социальной службы Каменского района</a:t>
            </a: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1800" b="1" i="1" dirty="0" smtClean="0"/>
              <a:t>- «Активное долголетие» </a:t>
            </a:r>
            <a:r>
              <a:rPr lang="ru-RU" sz="1800" i="1" dirty="0" smtClean="0"/>
              <a:t>(</a:t>
            </a:r>
            <a:r>
              <a:rPr lang="ru-RU" sz="1800" i="1" dirty="0" err="1" smtClean="0"/>
              <a:t>Бажкова</a:t>
            </a:r>
            <a:r>
              <a:rPr lang="ru-RU" sz="1800" i="1" dirty="0" smtClean="0"/>
              <a:t> Л.А.) – 5</a:t>
            </a:r>
            <a:r>
              <a:rPr lang="ru-RU" sz="1800" b="1" i="1" dirty="0" smtClean="0"/>
              <a:t> человек.</a:t>
            </a:r>
            <a:r>
              <a:rPr lang="ru-RU" sz="1800" i="1" dirty="0" smtClean="0"/>
              <a:t/>
            </a:r>
            <a:br>
              <a:rPr lang="ru-RU" sz="1800" i="1" dirty="0" smtClean="0"/>
            </a:br>
            <a:r>
              <a:rPr lang="ru-RU" sz="1800" b="1" i="1" dirty="0" smtClean="0"/>
              <a:t>- «Активное долголетие» </a:t>
            </a:r>
            <a:r>
              <a:rPr lang="ru-RU" sz="1800" i="1" dirty="0" smtClean="0"/>
              <a:t>(</a:t>
            </a:r>
            <a:r>
              <a:rPr lang="ru-RU" sz="1800" i="1" dirty="0" err="1" smtClean="0"/>
              <a:t>Пучкова</a:t>
            </a:r>
            <a:r>
              <a:rPr lang="ru-RU" sz="1800" i="1" dirty="0" smtClean="0"/>
              <a:t> М.В.) – 5 </a:t>
            </a:r>
            <a:r>
              <a:rPr lang="ru-RU" sz="1800" b="1" i="1" dirty="0" smtClean="0"/>
              <a:t>человек.</a:t>
            </a:r>
            <a:r>
              <a:rPr lang="ru-RU" sz="1800" i="1" dirty="0" smtClean="0"/>
              <a:t/>
            </a:r>
            <a:br>
              <a:rPr lang="ru-RU" sz="1800" i="1" dirty="0" smtClean="0"/>
            </a:br>
            <a:r>
              <a:rPr lang="ru-RU" sz="1800" b="1" i="1" dirty="0" smtClean="0"/>
              <a:t>-«Финансовая грамотность» </a:t>
            </a:r>
            <a:r>
              <a:rPr lang="ru-RU" sz="1800" i="1" dirty="0" smtClean="0"/>
              <a:t>(</a:t>
            </a:r>
            <a:r>
              <a:rPr lang="ru-RU" sz="1800" i="1" dirty="0" err="1" smtClean="0"/>
              <a:t>Лисицина</a:t>
            </a:r>
            <a:r>
              <a:rPr lang="ru-RU" sz="1800" i="1" dirty="0" smtClean="0"/>
              <a:t> А.В.) – 5</a:t>
            </a:r>
            <a:r>
              <a:rPr lang="ru-RU" sz="1800" b="1" i="1" dirty="0" smtClean="0"/>
              <a:t> человек.</a:t>
            </a:r>
            <a:r>
              <a:rPr lang="ru-RU" sz="1800" i="1" dirty="0" smtClean="0"/>
              <a:t/>
            </a:r>
            <a:br>
              <a:rPr lang="ru-RU" sz="1800" i="1" dirty="0" smtClean="0"/>
            </a:br>
            <a:r>
              <a:rPr lang="ru-RU" sz="1800" i="1" dirty="0" smtClean="0"/>
              <a:t>- </a:t>
            </a:r>
            <a:r>
              <a:rPr lang="ru-RU" sz="1800" b="1" i="1" dirty="0" smtClean="0"/>
              <a:t>«Социальный туризм» - </a:t>
            </a:r>
            <a:r>
              <a:rPr lang="ru-RU" sz="1800" i="1" dirty="0" smtClean="0"/>
              <a:t>(</a:t>
            </a:r>
            <a:r>
              <a:rPr lang="ru-RU" sz="1800" i="1" dirty="0" err="1" smtClean="0"/>
              <a:t>Паначева</a:t>
            </a:r>
            <a:r>
              <a:rPr lang="ru-RU" sz="1800" i="1" dirty="0" smtClean="0"/>
              <a:t> Г.А.) – 5</a:t>
            </a:r>
            <a:r>
              <a:rPr lang="ru-RU" sz="1800" b="1" i="1" dirty="0" smtClean="0"/>
              <a:t> человек.</a:t>
            </a:r>
            <a:r>
              <a:rPr lang="ru-RU" sz="1800" i="1" dirty="0" smtClean="0"/>
              <a:t/>
            </a:r>
            <a:br>
              <a:rPr lang="ru-RU" sz="1800" i="1" dirty="0" smtClean="0"/>
            </a:br>
            <a:r>
              <a:rPr lang="ru-RU" sz="1800" i="1" dirty="0" smtClean="0"/>
              <a:t>- </a:t>
            </a:r>
            <a:r>
              <a:rPr lang="ru-RU" sz="1800" b="1" i="1" dirty="0" smtClean="0"/>
              <a:t>«Садоводы и огородники» - </a:t>
            </a:r>
            <a:r>
              <a:rPr lang="ru-RU" sz="1800" i="1" dirty="0" smtClean="0"/>
              <a:t>(Халтурина А.В.) –11 </a:t>
            </a:r>
            <a:r>
              <a:rPr lang="ru-RU" sz="1800" b="1" i="1" dirty="0" smtClean="0"/>
              <a:t>человек.</a:t>
            </a:r>
            <a:r>
              <a:rPr lang="ru-RU" sz="1800" i="1" dirty="0" smtClean="0"/>
              <a:t/>
            </a:r>
            <a:br>
              <a:rPr lang="ru-RU" sz="1800" i="1" dirty="0" smtClean="0"/>
            </a:br>
            <a:r>
              <a:rPr lang="ru-RU" sz="1800" i="1" dirty="0" smtClean="0"/>
              <a:t>- </a:t>
            </a:r>
            <a:r>
              <a:rPr lang="ru-RU" sz="1800" b="1" i="1" dirty="0" smtClean="0"/>
              <a:t>«Обучение навыкам ухода» - </a:t>
            </a:r>
            <a:r>
              <a:rPr lang="ru-RU" sz="1800" i="1" dirty="0" smtClean="0"/>
              <a:t>(</a:t>
            </a:r>
            <a:r>
              <a:rPr lang="ru-RU" sz="1800" i="1" dirty="0" err="1" smtClean="0"/>
              <a:t>Бабинова</a:t>
            </a:r>
            <a:r>
              <a:rPr lang="ru-RU" sz="1800" i="1" dirty="0" smtClean="0"/>
              <a:t> Н.Д.) – 5</a:t>
            </a:r>
            <a:r>
              <a:rPr lang="ru-RU" sz="1800" b="1" i="1" dirty="0" smtClean="0"/>
              <a:t> человек.</a:t>
            </a:r>
            <a:r>
              <a:rPr lang="ru-RU" sz="1800" i="1" dirty="0" smtClean="0"/>
              <a:t/>
            </a:r>
            <a:br>
              <a:rPr lang="ru-RU" sz="1800" i="1" dirty="0" smtClean="0"/>
            </a:br>
            <a:r>
              <a:rPr lang="ru-RU" sz="1800" i="1" dirty="0" smtClean="0"/>
              <a:t>- </a:t>
            </a:r>
            <a:r>
              <a:rPr lang="ru-RU" sz="1800" b="1" i="1" dirty="0" smtClean="0"/>
              <a:t>«Творческая и прикладная деятельность» - </a:t>
            </a:r>
            <a:r>
              <a:rPr lang="ru-RU" sz="1800" i="1" dirty="0" smtClean="0"/>
              <a:t>(</a:t>
            </a:r>
            <a:r>
              <a:rPr lang="ru-RU" sz="1800" i="1" dirty="0" err="1" smtClean="0"/>
              <a:t>Соломеина</a:t>
            </a:r>
            <a:r>
              <a:rPr lang="ru-RU" sz="1800" i="1" dirty="0" smtClean="0"/>
              <a:t> А.А.) – 6</a:t>
            </a:r>
            <a:r>
              <a:rPr lang="ru-RU" sz="1800" b="1" i="1" dirty="0" smtClean="0"/>
              <a:t> человек.</a:t>
            </a:r>
            <a:r>
              <a:rPr lang="ru-RU" sz="1800" i="1" dirty="0" smtClean="0"/>
              <a:t/>
            </a:r>
            <a:br>
              <a:rPr lang="ru-RU" sz="1800" i="1" dirty="0" smtClean="0"/>
            </a:br>
            <a:r>
              <a:rPr lang="ru-RU" sz="1800" b="1" i="1" dirty="0" smtClean="0"/>
              <a:t>- «Компьютерная грамотность» </a:t>
            </a:r>
            <a:r>
              <a:rPr lang="ru-RU" sz="1800" i="1" dirty="0" smtClean="0"/>
              <a:t>(</a:t>
            </a:r>
            <a:r>
              <a:rPr lang="ru-RU" sz="1800" i="1" dirty="0" err="1" smtClean="0"/>
              <a:t>Калабун</a:t>
            </a:r>
            <a:r>
              <a:rPr lang="ru-RU" sz="1800" i="1" dirty="0" smtClean="0"/>
              <a:t> О.П.) –10 </a:t>
            </a:r>
            <a:r>
              <a:rPr lang="ru-RU" sz="1800" b="1" i="1" dirty="0" smtClean="0"/>
              <a:t>человек.</a:t>
            </a:r>
            <a:r>
              <a:rPr lang="ru-RU" sz="1800" i="1" dirty="0" smtClean="0"/>
              <a:t/>
            </a:r>
            <a:br>
              <a:rPr lang="ru-RU" sz="1800" i="1" dirty="0" smtClean="0"/>
            </a:br>
            <a:r>
              <a:rPr lang="ru-RU" sz="1800" b="1" i="1" dirty="0" smtClean="0"/>
              <a:t>- «Краеведение» </a:t>
            </a:r>
            <a:r>
              <a:rPr lang="ru-RU" sz="1800" i="1" dirty="0" smtClean="0"/>
              <a:t>(Окулова Г.Ф. ) – 5</a:t>
            </a:r>
            <a:r>
              <a:rPr lang="ru-RU" sz="1800" b="1" i="1" dirty="0" smtClean="0"/>
              <a:t> человек.</a:t>
            </a:r>
            <a:r>
              <a:rPr lang="ru-RU" sz="1800" i="1" dirty="0" smtClean="0"/>
              <a:t/>
            </a:r>
            <a:br>
              <a:rPr lang="ru-RU" sz="1800" i="1" dirty="0" smtClean="0"/>
            </a:br>
            <a:r>
              <a:rPr lang="ru-RU" sz="1800" b="1" i="1" dirty="0" smtClean="0"/>
              <a:t>- «Краеведение» </a:t>
            </a:r>
            <a:r>
              <a:rPr lang="ru-RU" sz="1800" i="1" dirty="0" smtClean="0"/>
              <a:t>(Хоробрых В.И. ) – 5</a:t>
            </a:r>
            <a:r>
              <a:rPr lang="ru-RU" sz="1800" b="1" i="1" dirty="0" smtClean="0"/>
              <a:t> человек.</a:t>
            </a:r>
            <a:r>
              <a:rPr lang="ru-RU" sz="1800" i="1" dirty="0" smtClean="0"/>
              <a:t/>
            </a:r>
            <a:br>
              <a:rPr lang="ru-RU" sz="1800" i="1" dirty="0" smtClean="0"/>
            </a:br>
            <a:r>
              <a:rPr lang="ru-RU" sz="1800" b="1" i="1" dirty="0" smtClean="0"/>
              <a:t>- «Краеведение» </a:t>
            </a:r>
            <a:r>
              <a:rPr lang="ru-RU" sz="1800" i="1" dirty="0" smtClean="0"/>
              <a:t>(Холкина С.А. ) – 6</a:t>
            </a:r>
            <a:r>
              <a:rPr lang="ru-RU" sz="1800" b="1" i="1" dirty="0" smtClean="0"/>
              <a:t> человек.</a:t>
            </a:r>
            <a:br>
              <a:rPr lang="ru-RU" sz="1800" b="1" i="1" dirty="0" smtClean="0"/>
            </a:br>
            <a:r>
              <a:rPr lang="ru-RU" sz="2000" b="1" dirty="0" smtClean="0"/>
              <a:t>«Садоводы и огородники»  - </a:t>
            </a:r>
            <a:r>
              <a:rPr lang="ru-RU" sz="2000" dirty="0" smtClean="0"/>
              <a:t>(</a:t>
            </a:r>
            <a:r>
              <a:rPr lang="ru-RU" sz="2000" dirty="0" err="1" smtClean="0"/>
              <a:t>Бабинова</a:t>
            </a:r>
            <a:r>
              <a:rPr lang="ru-RU" sz="2000" dirty="0" smtClean="0"/>
              <a:t> Н.Д.) – 5</a:t>
            </a:r>
            <a:r>
              <a:rPr lang="ru-RU" sz="2000" b="1" dirty="0" smtClean="0"/>
              <a:t> человек.</a:t>
            </a:r>
            <a:r>
              <a:rPr lang="ru-RU" sz="2400" dirty="0" smtClean="0"/>
              <a:t/>
            </a:r>
            <a:br>
              <a:rPr lang="ru-RU" sz="2400" dirty="0" smtClean="0"/>
            </a:br>
            <a:r>
              <a:rPr lang="ru-RU" sz="2000" b="1" dirty="0" smtClean="0"/>
              <a:t>- «Садоводы и огородники» </a:t>
            </a:r>
            <a:r>
              <a:rPr lang="ru-RU" sz="2000" dirty="0" smtClean="0"/>
              <a:t>(</a:t>
            </a:r>
            <a:r>
              <a:rPr lang="ru-RU" sz="2000" dirty="0" err="1" smtClean="0"/>
              <a:t>Бажкова</a:t>
            </a:r>
            <a:r>
              <a:rPr lang="ru-RU" sz="2000" dirty="0" smtClean="0"/>
              <a:t> Л.А.) – 5</a:t>
            </a:r>
            <a:r>
              <a:rPr lang="ru-RU" sz="2000" b="1" dirty="0" smtClean="0"/>
              <a:t> человек.</a:t>
            </a:r>
            <a:br>
              <a:rPr lang="ru-RU" sz="2000" b="1" dirty="0" smtClean="0"/>
            </a:br>
            <a:r>
              <a:rPr lang="ru-RU" sz="2000" b="1" dirty="0" smtClean="0"/>
              <a:t>- -«Ландшафтный дизайн» </a:t>
            </a:r>
            <a:r>
              <a:rPr lang="ru-RU" sz="2000" dirty="0" smtClean="0"/>
              <a:t>(</a:t>
            </a:r>
            <a:r>
              <a:rPr lang="ru-RU" sz="2000" dirty="0" err="1" smtClean="0"/>
              <a:t>Лисицина</a:t>
            </a:r>
            <a:r>
              <a:rPr lang="ru-RU" sz="2000" dirty="0" smtClean="0"/>
              <a:t> А.В.) – 7</a:t>
            </a:r>
            <a:r>
              <a:rPr lang="ru-RU" sz="2000" b="1" dirty="0" smtClean="0"/>
              <a:t> человек.</a:t>
            </a:r>
            <a:r>
              <a:rPr lang="en-US" sz="2000" b="1" dirty="0" smtClean="0"/>
              <a:t/>
            </a:r>
            <a:br>
              <a:rPr lang="en-US" sz="2000" b="1" dirty="0" smtClean="0"/>
            </a:br>
            <a:r>
              <a:rPr lang="en-US" sz="2000" b="1" dirty="0" smtClean="0"/>
              <a:t>- </a:t>
            </a:r>
            <a:r>
              <a:rPr lang="ru-RU" sz="1800" b="1" dirty="0" smtClean="0"/>
              <a:t>«Активное долголетие» - </a:t>
            </a:r>
            <a:r>
              <a:rPr lang="ru-RU" sz="1800" dirty="0" smtClean="0"/>
              <a:t>(Попкова А.В. ) – 8 </a:t>
            </a:r>
            <a:r>
              <a:rPr lang="ru-RU" sz="1800" b="1" dirty="0" smtClean="0"/>
              <a:t>человек.</a:t>
            </a:r>
            <a:r>
              <a:rPr lang="ru-RU" sz="1800" dirty="0" smtClean="0"/>
              <a:t/>
            </a:r>
            <a:br>
              <a:rPr lang="ru-RU" sz="1800" dirty="0" smtClean="0"/>
            </a:br>
            <a:r>
              <a:rPr lang="ru-RU" sz="1800" dirty="0" smtClean="0"/>
              <a:t>- </a:t>
            </a:r>
            <a:r>
              <a:rPr lang="ru-RU" sz="1800" b="1" dirty="0" smtClean="0"/>
              <a:t>«Краеведение» - </a:t>
            </a:r>
            <a:r>
              <a:rPr lang="ru-RU" sz="1800" dirty="0" smtClean="0"/>
              <a:t>(</a:t>
            </a:r>
            <a:r>
              <a:rPr lang="ru-RU" sz="1800" dirty="0" err="1" smtClean="0"/>
              <a:t>Соломеина</a:t>
            </a:r>
            <a:r>
              <a:rPr lang="ru-RU" sz="1800" dirty="0" smtClean="0"/>
              <a:t> А.А.) – 6</a:t>
            </a:r>
            <a:r>
              <a:rPr lang="ru-RU" sz="1800" b="1" dirty="0" smtClean="0"/>
              <a:t> человек.</a:t>
            </a:r>
            <a:r>
              <a:rPr lang="ru-RU" sz="1800" dirty="0" smtClean="0"/>
              <a:t/>
            </a:r>
            <a:br>
              <a:rPr lang="ru-RU" sz="1800" dirty="0" smtClean="0"/>
            </a:br>
            <a:r>
              <a:rPr lang="ru-RU" sz="1800" dirty="0" smtClean="0"/>
              <a:t>- </a:t>
            </a:r>
            <a:r>
              <a:rPr lang="ru-RU" sz="1800" b="1" dirty="0" smtClean="0"/>
              <a:t>«Садоводы и огородники» </a:t>
            </a:r>
            <a:r>
              <a:rPr lang="ru-RU" sz="1800" dirty="0" smtClean="0"/>
              <a:t>- (Халтурина А.В.) – 5</a:t>
            </a:r>
            <a:r>
              <a:rPr lang="ru-RU" sz="1800" b="1" dirty="0" smtClean="0"/>
              <a:t> человек.</a:t>
            </a:r>
            <a:r>
              <a:rPr lang="ru-RU" sz="1800" dirty="0" smtClean="0"/>
              <a:t/>
            </a:r>
            <a:br>
              <a:rPr lang="ru-RU" sz="1800" dirty="0" smtClean="0"/>
            </a:br>
            <a:r>
              <a:rPr lang="ru-RU" sz="1800" b="1" dirty="0" smtClean="0"/>
              <a:t>- «Активное долголетие» </a:t>
            </a:r>
            <a:r>
              <a:rPr lang="ru-RU" sz="1800" dirty="0" smtClean="0"/>
              <a:t>(Холкина С.А. ) – 7</a:t>
            </a:r>
            <a:r>
              <a:rPr lang="ru-RU" sz="1800" b="1" dirty="0" smtClean="0"/>
              <a:t> человек.</a:t>
            </a:r>
            <a:r>
              <a:rPr lang="ru-RU" sz="1800" dirty="0" smtClean="0"/>
              <a:t/>
            </a:r>
            <a:br>
              <a:rPr lang="ru-RU" sz="1800" dirty="0" smtClean="0"/>
            </a:br>
            <a:r>
              <a:rPr lang="ru-RU" sz="2000" dirty="0" smtClean="0"/>
              <a:t/>
            </a:r>
            <a:br>
              <a:rPr lang="ru-RU" sz="2000" dirty="0" smtClean="0"/>
            </a:br>
            <a:r>
              <a:rPr lang="ru-RU" sz="2400" dirty="0" smtClean="0"/>
              <a:t/>
            </a:r>
            <a:br>
              <a:rPr lang="ru-RU" sz="2400" dirty="0" smtClean="0"/>
            </a:br>
            <a:r>
              <a:rPr lang="ru-RU" sz="2400" dirty="0" smtClean="0"/>
              <a:t> </a:t>
            </a:r>
            <a:br>
              <a:rPr lang="ru-RU" sz="2400" dirty="0" smtClean="0"/>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endParaRPr lang="ru-RU" sz="2400" b="1" i="1" dirty="0">
              <a:solidFill>
                <a:srgbClr val="0066CC"/>
              </a:solidFill>
              <a:latin typeface="Arial" pitchFamily="34" charset="0"/>
              <a:cs typeface="Arial" pitchFamily="34" charset="0"/>
            </a:endParaRPr>
          </a:p>
        </p:txBody>
      </p:sp>
      <p:pic>
        <p:nvPicPr>
          <p:cNvPr id="4" name="Рисунок 3" descr="1732263954950"/>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921062" y="1844566"/>
            <a:ext cx="2317532" cy="1466191"/>
          </a:xfrm>
          <a:prstGeom prst="rect">
            <a:avLst/>
          </a:prstGeom>
          <a:noFill/>
          <a:ln>
            <a:noFill/>
          </a:ln>
          <a:effectLst>
            <a:softEdge rad="63500"/>
          </a:effectLst>
        </p:spPr>
      </p:pic>
      <p:pic>
        <p:nvPicPr>
          <p:cNvPr id="5" name="Рисунок 4" descr="IMG-20241121-WA0037"/>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7709338" y="4020207"/>
            <a:ext cx="2932385" cy="1954924"/>
          </a:xfrm>
          <a:prstGeom prst="rect">
            <a:avLst/>
          </a:prstGeom>
          <a:noFill/>
          <a:ln>
            <a:noFill/>
          </a:ln>
          <a:effectLst>
            <a:softEdge rad="63500"/>
          </a:effectLst>
        </p:spPr>
      </p:pic>
      <p:pic>
        <p:nvPicPr>
          <p:cNvPr id="6" name="Рисунок 5" descr="20241220_141904"/>
          <p:cNvPicPr/>
          <p:nvPr/>
        </p:nvPicPr>
        <p:blipFill>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9175531" y="1716798"/>
            <a:ext cx="2242481" cy="2003863"/>
          </a:xfrm>
          <a:prstGeom prst="rect">
            <a:avLst/>
          </a:prstGeom>
          <a:noFill/>
          <a:ln>
            <a:noFill/>
          </a:ln>
          <a:effectLst>
            <a:softEdge rad="1270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5499647"/>
          </a:xfrm>
        </p:spPr>
        <p:txBody>
          <a:bodyPr>
            <a:normAutofit fontScale="90000"/>
          </a:bodyPr>
          <a:lstStyle/>
          <a:p>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latin typeface="Arial" pitchFamily="34" charset="0"/>
                <a:cs typeface="Arial" pitchFamily="34" charset="0"/>
              </a:rPr>
              <a:t>Отделение участковой социальной службы Каменского района</a:t>
            </a:r>
            <a:br>
              <a:rPr lang="ru-RU" sz="2400" b="1" i="1" dirty="0" smtClean="0">
                <a:latin typeface="Arial" pitchFamily="34" charset="0"/>
                <a:cs typeface="Arial" pitchFamily="34" charset="0"/>
              </a:rPr>
            </a:br>
            <a:r>
              <a:rPr lang="ru-RU" sz="2400" b="1" i="1" dirty="0" smtClean="0">
                <a:latin typeface="Arial" pitchFamily="34" charset="0"/>
                <a:cs typeface="Arial" pitchFamily="34" charset="0"/>
              </a:rPr>
              <a:t>Организованы и проведены мероприятия </a:t>
            </a: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dirty="0" smtClean="0"/>
              <a:t> </a:t>
            </a:r>
            <a:r>
              <a:rPr lang="ru-RU" sz="2400" b="1" i="1" dirty="0" smtClean="0"/>
              <a:t>Мероприятия, посвященные Весенней неделе добра: </a:t>
            </a:r>
            <a:br>
              <a:rPr lang="ru-RU" sz="2400" b="1" i="1" dirty="0" smtClean="0"/>
            </a:br>
            <a:r>
              <a:rPr lang="ru-RU" sz="2400" b="1" i="1" dirty="0" smtClean="0"/>
              <a:t>Акции :«</a:t>
            </a:r>
            <a:r>
              <a:rPr lang="ru-RU" sz="2000" dirty="0" smtClean="0"/>
              <a:t>Красота в подарок» , «Руки помощи» , « Помощь для СВО» , Массы против пластмассы» , «Забота о братьях меньших» , «Книга в дом» .</a:t>
            </a:r>
            <a:br>
              <a:rPr lang="ru-RU" sz="2000" dirty="0" smtClean="0"/>
            </a:br>
            <a:r>
              <a:rPr lang="ru-RU" sz="2000" dirty="0" smtClean="0"/>
              <a:t> - «Детский праздник Пасхи» </a:t>
            </a:r>
            <a:br>
              <a:rPr lang="ru-RU" sz="2000" dirty="0" smtClean="0"/>
            </a:br>
            <a:r>
              <a:rPr lang="ru-RU" sz="2000" b="1" i="1" dirty="0" smtClean="0"/>
              <a:t> Мероприятия, посвященные Дню Победы. </a:t>
            </a:r>
            <a:r>
              <a:rPr lang="ru-RU" sz="2000" dirty="0" smtClean="0"/>
              <a:t/>
            </a:r>
            <a:br>
              <a:rPr lang="ru-RU" sz="2000" dirty="0" smtClean="0"/>
            </a:br>
            <a:r>
              <a:rPr lang="ru-RU" sz="2000" dirty="0" smtClean="0"/>
              <a:t>- Поздравление тружеников тыла и детей войны с Днем Победы – поздравлено 103 человека. </a:t>
            </a:r>
            <a:br>
              <a:rPr lang="ru-RU" sz="2000" dirty="0" smtClean="0"/>
            </a:br>
            <a:r>
              <a:rPr lang="ru-RU" sz="2000" dirty="0" smtClean="0"/>
              <a:t> - «Мы память бережно храним» , Акция «Обелиск» , «Возложение венков к Обелискам боевой славы» - митинг с возложением венков в д. </a:t>
            </a:r>
            <a:r>
              <a:rPr lang="ru-RU" sz="2000" dirty="0" err="1" smtClean="0"/>
              <a:t>Кремлевка</a:t>
            </a:r>
            <a:r>
              <a:rPr lang="ru-RU" sz="2000" dirty="0" smtClean="0"/>
              <a:t> , посещение выставки, посвященной СВО.</a:t>
            </a:r>
            <a:br>
              <a:rPr lang="ru-RU" sz="2000" dirty="0" smtClean="0"/>
            </a:br>
            <a:r>
              <a:rPr lang="ru-RU" sz="2000" u="sng" dirty="0" smtClean="0"/>
              <a:t> </a:t>
            </a:r>
            <a:r>
              <a:rPr lang="ru-RU" sz="2000" b="1" i="1" dirty="0" smtClean="0"/>
              <a:t>Мероприятия, посвященные Неделе здоровья</a:t>
            </a:r>
            <a:r>
              <a:rPr lang="ru-RU" sz="2000" u="sng" dirty="0" smtClean="0"/>
              <a:t>.</a:t>
            </a:r>
            <a:r>
              <a:rPr lang="ru-RU" sz="2000" dirty="0" smtClean="0"/>
              <a:t/>
            </a:r>
            <a:br>
              <a:rPr lang="ru-RU" sz="2000" dirty="0" smtClean="0"/>
            </a:br>
            <a:r>
              <a:rPr lang="ru-RU" sz="2000" dirty="0" smtClean="0"/>
              <a:t>- Беседа «Час здоровья», беседа «Здоровый образ жизни».</a:t>
            </a:r>
            <a:br>
              <a:rPr lang="ru-RU" sz="2000" dirty="0" smtClean="0"/>
            </a:br>
            <a:r>
              <a:rPr lang="ru-RU" sz="2000" b="1" i="1" dirty="0" smtClean="0"/>
              <a:t> Мероприятия, посвященные Дню защиты детей </a:t>
            </a:r>
            <a:br>
              <a:rPr lang="ru-RU" sz="2000" b="1" i="1" dirty="0" smtClean="0"/>
            </a:br>
            <a:r>
              <a:rPr lang="ru-RU" sz="2000" dirty="0" smtClean="0"/>
              <a:t> Рисунки на асфальте « Детство счастливая пора» </a:t>
            </a:r>
            <a:br>
              <a:rPr lang="ru-RU" sz="2000" dirty="0" smtClean="0"/>
            </a:br>
            <a:r>
              <a:rPr lang="ru-RU" sz="2000" dirty="0" smtClean="0"/>
              <a:t> Акция « Тепло души» </a:t>
            </a:r>
            <a:br>
              <a:rPr lang="ru-RU" sz="2000" dirty="0" smtClean="0"/>
            </a:br>
            <a:r>
              <a:rPr lang="ru-RU" sz="2000" dirty="0" smtClean="0"/>
              <a:t> День семьи любви и верности.</a:t>
            </a:r>
            <a:br>
              <a:rPr lang="ru-RU" sz="2000" dirty="0" smtClean="0"/>
            </a:br>
            <a:r>
              <a:rPr lang="ru-RU" sz="2000" dirty="0" smtClean="0"/>
              <a:t>- Акция «Помоги пойти учиться» </a:t>
            </a:r>
            <a:br>
              <a:rPr lang="ru-RU" sz="2000" dirty="0" smtClean="0"/>
            </a:br>
            <a:r>
              <a:rPr lang="ru-RU" sz="1800" u="sng" dirty="0" smtClean="0"/>
              <a:t> </a:t>
            </a:r>
            <a:r>
              <a:rPr lang="ru-RU" sz="1800" b="1" i="1" dirty="0" smtClean="0">
                <a:latin typeface="Arial" pitchFamily="34" charset="0"/>
                <a:cs typeface="Arial" pitchFamily="34" charset="0"/>
              </a:rPr>
              <a:t>Мероприятия, посвященные Дням пенсионеров </a:t>
            </a:r>
            <a:br>
              <a:rPr lang="ru-RU" sz="1800" b="1" i="1" dirty="0" smtClean="0">
                <a:latin typeface="Arial" pitchFamily="34" charset="0"/>
                <a:cs typeface="Arial" pitchFamily="34" charset="0"/>
              </a:rPr>
            </a:br>
            <a:r>
              <a:rPr lang="ru-RU" sz="1800" dirty="0" smtClean="0"/>
              <a:t> фестиваль  «Семейного блюда» </a:t>
            </a:r>
            <a:br>
              <a:rPr lang="ru-RU" sz="1800" dirty="0" smtClean="0"/>
            </a:br>
            <a:r>
              <a:rPr lang="ru-RU" sz="1800" dirty="0" smtClean="0"/>
              <a:t> мастер класс «Книги по цветоводству».</a:t>
            </a:r>
            <a:br>
              <a:rPr lang="ru-RU" sz="1800" dirty="0" smtClean="0"/>
            </a:br>
            <a:r>
              <a:rPr lang="ru-RU" sz="1800" dirty="0" smtClean="0"/>
              <a:t>-экскурсия на Ганину Яму «, </a:t>
            </a:r>
            <a:r>
              <a:rPr lang="ru-RU" sz="1800" dirty="0" err="1" smtClean="0"/>
              <a:t>Долматовский</a:t>
            </a:r>
            <a:r>
              <a:rPr lang="ru-RU" sz="1800" dirty="0" smtClean="0"/>
              <a:t> монастырь </a:t>
            </a:r>
            <a:br>
              <a:rPr lang="ru-RU" sz="1800" dirty="0" smtClean="0"/>
            </a:br>
            <a:r>
              <a:rPr lang="ru-RU" sz="1800" dirty="0" smtClean="0"/>
              <a:t> Экскурсия в Осенний лес -  10 человек пенсионного возраста с. </a:t>
            </a:r>
            <a:r>
              <a:rPr lang="ru-RU" sz="1800" dirty="0" err="1" smtClean="0"/>
              <a:t>Новоисетское</a:t>
            </a:r>
            <a:r>
              <a:rPr lang="ru-RU" sz="1800" dirty="0" smtClean="0"/>
              <a:t>.</a:t>
            </a:r>
            <a:br>
              <a:rPr lang="ru-RU" sz="1800" dirty="0" smtClean="0"/>
            </a:br>
            <a:r>
              <a:rPr lang="ru-RU" sz="1800" dirty="0" smtClean="0"/>
              <a:t>- Поход «Экологическая тропа – Золотая осень» - 7 человек п. Новый Быт. </a:t>
            </a:r>
            <a:br>
              <a:rPr lang="ru-RU" sz="1800" dirty="0" smtClean="0"/>
            </a:br>
            <a:r>
              <a:rPr lang="ru-RU" sz="1800" dirty="0" smtClean="0"/>
              <a:t>- «Всемирный день туризма» - организация похода в осенний лес, 16 пенсионеров с. Клевакинское.</a:t>
            </a:r>
            <a:br>
              <a:rPr lang="ru-RU" sz="1800" dirty="0" smtClean="0"/>
            </a:br>
            <a:r>
              <a:rPr lang="ru-RU" sz="2000" dirty="0" smtClean="0"/>
              <a:t/>
            </a:r>
            <a:br>
              <a:rPr lang="ru-RU" sz="2000" dirty="0" smtClean="0"/>
            </a:br>
            <a:endParaRPr lang="ru-RU" sz="2400" b="1" i="1" dirty="0"/>
          </a:p>
        </p:txBody>
      </p:sp>
      <p:pic>
        <p:nvPicPr>
          <p:cNvPr id="4" name="Рисунок 3" descr="167"/>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984124" y="3042745"/>
            <a:ext cx="2995941" cy="2033752"/>
          </a:xfrm>
          <a:prstGeom prst="rect">
            <a:avLst/>
          </a:prstGeom>
          <a:noFill/>
          <a:ln>
            <a:noFill/>
          </a:ln>
          <a:effectLst>
            <a:softEdge rad="6350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pic>
        <p:nvPicPr>
          <p:cNvPr id="4" name="Рисунок 3" descr="12"/>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581024" y="441435"/>
            <a:ext cx="1720741" cy="2333296"/>
          </a:xfrm>
          <a:prstGeom prst="rect">
            <a:avLst/>
          </a:prstGeom>
          <a:noFill/>
          <a:ln>
            <a:noFill/>
          </a:ln>
          <a:effectLst>
            <a:outerShdw blurRad="50800" dist="38100" algn="l" rotWithShape="0">
              <a:prstClr val="black">
                <a:alpha val="40000"/>
              </a:prstClr>
            </a:outerShdw>
          </a:effectLst>
        </p:spPr>
      </p:pic>
      <p:pic>
        <p:nvPicPr>
          <p:cNvPr id="5" name="Рисунок 4" descr="122"/>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2349063" y="220718"/>
            <a:ext cx="2996926" cy="2052965"/>
          </a:xfrm>
          <a:prstGeom prst="rect">
            <a:avLst/>
          </a:prstGeom>
          <a:noFill/>
          <a:ln>
            <a:solidFill>
              <a:srgbClr val="00B0F0"/>
            </a:solidFill>
          </a:ln>
          <a:effectLst>
            <a:softEdge rad="63500"/>
          </a:effectLst>
        </p:spPr>
      </p:pic>
      <p:pic>
        <p:nvPicPr>
          <p:cNvPr id="6" name="Рисунок 5" descr="PHOTO-2024-09-19-09-14-07"/>
          <p:cNvPicPr/>
          <p:nvPr/>
        </p:nvPicPr>
        <p:blipFill>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2254469" y="2100262"/>
            <a:ext cx="3223884" cy="2093366"/>
          </a:xfrm>
          <a:prstGeom prst="rect">
            <a:avLst/>
          </a:prstGeom>
          <a:noFill/>
          <a:ln>
            <a:noFill/>
          </a:ln>
          <a:effectLst>
            <a:softEdge rad="127000"/>
          </a:effectLst>
        </p:spPr>
      </p:pic>
      <p:pic>
        <p:nvPicPr>
          <p:cNvPr id="7" name="Рисунок 6" descr="145"/>
          <p:cNvPicPr/>
          <p:nvPr/>
        </p:nvPicPr>
        <p:blipFill>
          <a:blip r:embed="rId6"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4928694" y="283780"/>
            <a:ext cx="2575691" cy="1919944"/>
          </a:xfrm>
          <a:prstGeom prst="rect">
            <a:avLst/>
          </a:prstGeom>
          <a:noFill/>
          <a:ln>
            <a:noFill/>
          </a:ln>
          <a:effectLst>
            <a:softEdge rad="127000"/>
          </a:effectLst>
        </p:spPr>
      </p:pic>
      <p:pic>
        <p:nvPicPr>
          <p:cNvPr id="8" name="Рисунок 7" descr="52e0a8d0-d3d3-4159-9063-85e037d19ff4"/>
          <p:cNvPicPr/>
          <p:nvPr/>
        </p:nvPicPr>
        <p:blipFill>
          <a:blip r:embed="rId7"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5110654" y="2081048"/>
            <a:ext cx="4411717" cy="2554014"/>
          </a:xfrm>
          <a:prstGeom prst="rect">
            <a:avLst/>
          </a:prstGeom>
          <a:noFill/>
          <a:ln>
            <a:noFill/>
          </a:ln>
          <a:effectLst>
            <a:softEdge rad="127000"/>
          </a:effectLst>
        </p:spPr>
      </p:pic>
      <p:pic>
        <p:nvPicPr>
          <p:cNvPr id="9" name="Рисунок 8" descr="C:\Users\Shafikova_GA\Desktop\1.jpg"/>
          <p:cNvPicPr/>
          <p:nvPr/>
        </p:nvPicPr>
        <p:blipFill>
          <a:blip r:embed="rId8"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0" y="2270235"/>
            <a:ext cx="2837793" cy="2033588"/>
          </a:xfrm>
          <a:prstGeom prst="rect">
            <a:avLst/>
          </a:prstGeom>
          <a:noFill/>
          <a:ln>
            <a:noFill/>
          </a:ln>
          <a:effectLst>
            <a:softEdge rad="63500"/>
          </a:effectLst>
        </p:spPr>
      </p:pic>
      <p:pic>
        <p:nvPicPr>
          <p:cNvPr id="10" name="Рисунок 9" descr="IMG-20240829-WA0019"/>
          <p:cNvPicPr/>
          <p:nvPr/>
        </p:nvPicPr>
        <p:blipFill>
          <a:blip r:embed="rId9"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7236371" y="-1"/>
            <a:ext cx="2869325" cy="2112579"/>
          </a:xfrm>
          <a:prstGeom prst="rect">
            <a:avLst/>
          </a:prstGeom>
          <a:noFill/>
          <a:ln>
            <a:noFill/>
          </a:ln>
          <a:effectLst>
            <a:softEdge rad="317500"/>
          </a:effectLst>
        </p:spPr>
      </p:pic>
      <p:pic>
        <p:nvPicPr>
          <p:cNvPr id="11" name="Рисунок 10" descr="1"/>
          <p:cNvPicPr/>
          <p:nvPr/>
        </p:nvPicPr>
        <p:blipFill>
          <a:blip r:embed="rId10"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9758855" y="0"/>
            <a:ext cx="2096814" cy="2412124"/>
          </a:xfrm>
          <a:prstGeom prst="rect">
            <a:avLst/>
          </a:prstGeom>
          <a:noFill/>
          <a:ln>
            <a:noFill/>
          </a:ln>
          <a:effectLst>
            <a:softEdge rad="127000"/>
          </a:effectLst>
        </p:spPr>
      </p:pic>
      <p:pic>
        <p:nvPicPr>
          <p:cNvPr id="12" name="Рисунок 11" descr="IMG-20241001-WA0012"/>
          <p:cNvPicPr/>
          <p:nvPr/>
        </p:nvPicPr>
        <p:blipFill>
          <a:blip r:embed="rId11"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488730" y="4094107"/>
            <a:ext cx="3232588" cy="2007147"/>
          </a:xfrm>
          <a:prstGeom prst="rect">
            <a:avLst/>
          </a:prstGeom>
          <a:noFill/>
          <a:ln>
            <a:noFill/>
          </a:ln>
          <a:effectLst>
            <a:softEdge rad="127000"/>
          </a:effectLst>
        </p:spPr>
      </p:pic>
      <p:pic>
        <p:nvPicPr>
          <p:cNvPr id="13" name="Рисунок 12" descr="IMG-20241008-WA0011"/>
          <p:cNvPicPr/>
          <p:nvPr/>
        </p:nvPicPr>
        <p:blipFill>
          <a:blip r:embed="rId1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9065172" y="2349061"/>
            <a:ext cx="2869324" cy="2617075"/>
          </a:xfrm>
          <a:prstGeom prst="rect">
            <a:avLst/>
          </a:prstGeom>
          <a:noFill/>
          <a:ln>
            <a:noFill/>
          </a:ln>
          <a:effectLst>
            <a:softEdge rad="317500"/>
          </a:effectLst>
        </p:spPr>
      </p:pic>
      <p:pic>
        <p:nvPicPr>
          <p:cNvPr id="14" name="Рисунок 13" descr="IMG-20241031-WA0000"/>
          <p:cNvPicPr/>
          <p:nvPr/>
        </p:nvPicPr>
        <p:blipFill>
          <a:blip r:embed="rId1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421117" y="4114800"/>
            <a:ext cx="3339499" cy="2171042"/>
          </a:xfrm>
          <a:prstGeom prst="rect">
            <a:avLst/>
          </a:prstGeom>
          <a:noFill/>
          <a:ln>
            <a:noFill/>
          </a:ln>
          <a:effectLst>
            <a:softEdge rad="63500"/>
          </a:effectLst>
        </p:spPr>
      </p:pic>
      <p:pic>
        <p:nvPicPr>
          <p:cNvPr id="16" name="Рисунок 15" descr="1732263954950"/>
          <p:cNvPicPr/>
          <p:nvPr/>
        </p:nvPicPr>
        <p:blipFill>
          <a:blip r:embed="rId1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7094483" y="4587766"/>
            <a:ext cx="3862551" cy="2270234"/>
          </a:xfrm>
          <a:prstGeom prst="rect">
            <a:avLst/>
          </a:prstGeom>
          <a:noFill/>
          <a:ln>
            <a:noFill/>
          </a:ln>
          <a:effectLst>
            <a:softEdge rad="1270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pPr lvl="0" fontAlgn="base">
              <a:spcAft>
                <a:spcPct val="0"/>
              </a:spcAft>
            </a:pP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ОТДЕЛЕНИЕ СРОЧНОГО  </a:t>
            </a:r>
            <a:br>
              <a:rPr lang="ru-RU" sz="3200" b="1" i="1" dirty="0" smtClean="0">
                <a:solidFill>
                  <a:srgbClr val="002060"/>
                </a:solidFill>
                <a:latin typeface="Arial" pitchFamily="34" charset="0"/>
                <a:ea typeface="Times New Roman" pitchFamily="18" charset="0"/>
                <a:cs typeface="Arial" pitchFamily="34" charset="0"/>
              </a:rPr>
            </a:br>
            <a:r>
              <a:rPr lang="ru-RU" sz="3200" b="1" i="1" dirty="0" smtClean="0">
                <a:solidFill>
                  <a:srgbClr val="002060"/>
                </a:solidFill>
                <a:latin typeface="Arial" pitchFamily="34" charset="0"/>
                <a:ea typeface="Times New Roman" pitchFamily="18" charset="0"/>
                <a:cs typeface="Arial" pitchFamily="34" charset="0"/>
              </a:rPr>
              <a:t>СОЦИАЛЬНОГО ОБСЛУЖИВАНИЯ</a:t>
            </a:r>
            <a:endParaRPr lang="ru-RU" sz="3200" i="1" dirty="0">
              <a:solidFill>
                <a:srgbClr val="002060"/>
              </a:solidFill>
              <a:latin typeface="Arial" pitchFamily="34" charset="0"/>
              <a:cs typeface="Arial" pitchFamily="34" charset="0"/>
            </a:endParaRPr>
          </a:p>
        </p:txBody>
      </p:sp>
      <p:pic>
        <p:nvPicPr>
          <p:cNvPr id="14338" name="Picture 2" descr="https://zabota039.msp.midural.ru/upload/gallery/2023/06/29/GJp8SN5mg5.jpg"/>
          <p:cNvPicPr>
            <a:picLocks noChangeAspect="1" noChangeArrowheads="1"/>
          </p:cNvPicPr>
          <p:nvPr/>
        </p:nvPicPr>
        <p:blipFill>
          <a:blip r:embed="rId3" cstate="print"/>
          <a:srcRect/>
          <a:stretch>
            <a:fillRect/>
          </a:stretch>
        </p:blipFill>
        <p:spPr bwMode="auto">
          <a:xfrm>
            <a:off x="4729655" y="772511"/>
            <a:ext cx="2632841" cy="3484180"/>
          </a:xfrm>
          <a:prstGeom prst="rect">
            <a:avLst/>
          </a:prstGeom>
          <a:noFill/>
        </p:spPr>
      </p:pic>
      <p:pic>
        <p:nvPicPr>
          <p:cNvPr id="14340" name="Picture 4" descr="https://zabota039.msp.midural.ru/upload/gallery/2020/03/17/pS7D0dfkX4.jpg"/>
          <p:cNvPicPr>
            <a:picLocks noChangeAspect="1" noChangeArrowheads="1"/>
          </p:cNvPicPr>
          <p:nvPr/>
        </p:nvPicPr>
        <p:blipFill>
          <a:blip r:embed="rId4" cstate="print"/>
          <a:srcRect/>
          <a:stretch>
            <a:fillRect/>
          </a:stretch>
        </p:blipFill>
        <p:spPr bwMode="auto">
          <a:xfrm>
            <a:off x="2441575" y="204952"/>
            <a:ext cx="1905000" cy="2857500"/>
          </a:xfrm>
          <a:prstGeom prst="rect">
            <a:avLst/>
          </a:prstGeom>
          <a:noFill/>
        </p:spPr>
      </p:pic>
      <p:pic>
        <p:nvPicPr>
          <p:cNvPr id="14342" name="Picture 6" descr="https://zabota039.msp.midural.ru/upload/gallery/2020/03/17/ZFAJUE1OgH.jpg"/>
          <p:cNvPicPr>
            <a:picLocks noChangeAspect="1" noChangeArrowheads="1"/>
          </p:cNvPicPr>
          <p:nvPr/>
        </p:nvPicPr>
        <p:blipFill>
          <a:blip r:embed="rId5" cstate="print"/>
          <a:srcRect/>
          <a:stretch>
            <a:fillRect/>
          </a:stretch>
        </p:blipFill>
        <p:spPr bwMode="auto">
          <a:xfrm>
            <a:off x="439356" y="2285999"/>
            <a:ext cx="1905000" cy="2857500"/>
          </a:xfrm>
          <a:prstGeom prst="rect">
            <a:avLst/>
          </a:prstGeom>
          <a:noFill/>
        </p:spPr>
      </p:pic>
      <p:pic>
        <p:nvPicPr>
          <p:cNvPr id="14344" name="Picture 8" descr="https://zabota039.msp.midural.ru/upload/gallery/2023/10/12/Pu9jAxhBGZ.jpg"/>
          <p:cNvPicPr>
            <a:picLocks noChangeAspect="1" noChangeArrowheads="1"/>
          </p:cNvPicPr>
          <p:nvPr/>
        </p:nvPicPr>
        <p:blipFill>
          <a:blip r:embed="rId6" cstate="print"/>
          <a:srcRect/>
          <a:stretch>
            <a:fillRect/>
          </a:stretch>
        </p:blipFill>
        <p:spPr bwMode="auto">
          <a:xfrm>
            <a:off x="9525683" y="3294993"/>
            <a:ext cx="2666317" cy="3563007"/>
          </a:xfrm>
          <a:prstGeom prst="rect">
            <a:avLst/>
          </a:prstGeom>
          <a:noFill/>
        </p:spPr>
      </p:pic>
      <p:pic>
        <p:nvPicPr>
          <p:cNvPr id="14346" name="Picture 10" descr="https://zabota039.msp.midural.ru/upload/gallery/2022/08/24/2oGtO877Mm.jpg"/>
          <p:cNvPicPr>
            <a:picLocks noChangeAspect="1" noChangeArrowheads="1"/>
          </p:cNvPicPr>
          <p:nvPr/>
        </p:nvPicPr>
        <p:blipFill>
          <a:blip r:embed="rId7" cstate="print"/>
          <a:srcRect/>
          <a:stretch>
            <a:fillRect/>
          </a:stretch>
        </p:blipFill>
        <p:spPr bwMode="auto">
          <a:xfrm>
            <a:off x="7835462" y="271170"/>
            <a:ext cx="2222939" cy="3402194"/>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1"/>
            <a:ext cx="10515600" cy="4319752"/>
          </a:xfrm>
        </p:spPr>
        <p:txBody>
          <a:bodyPr>
            <a:normAutofit fontScale="90000"/>
          </a:bodyPr>
          <a:lstStyle/>
          <a:p>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600" dirty="0" smtClean="0"/>
              <a:t> </a:t>
            </a:r>
            <a:r>
              <a:rPr lang="ru-RU" sz="2000" b="1" i="1" dirty="0" smtClean="0">
                <a:latin typeface="Arial" pitchFamily="34" charset="0"/>
                <a:cs typeface="Arial" pitchFamily="34" charset="0"/>
              </a:rPr>
              <a:t>Всего за отчетный период отделение обслужено 1 439 человек, оказано 5 761 услуга.</a:t>
            </a:r>
            <a:r>
              <a:rPr lang="ru-RU" sz="1800" dirty="0" smtClean="0"/>
              <a:t/>
            </a:r>
            <a:br>
              <a:rPr lang="ru-RU" sz="1800" dirty="0" smtClean="0"/>
            </a:br>
            <a:r>
              <a:rPr lang="ru-RU" sz="1800" b="1" i="1" dirty="0" smtClean="0">
                <a:latin typeface="Arial" pitchFamily="34" charset="0"/>
                <a:cs typeface="Arial" pitchFamily="34" charset="0"/>
              </a:rPr>
              <a:t>За 2024 г. в отделение обратилось 36 граждан. С данными гражданами проведен опрос и первичная социальная диагностика, проведена работа по информированию и консультированию по вопросам, связанным с правами граждан на социальное обслуживание.</a:t>
            </a: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За 2024 год сотрудниками отделения гражданам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БОМЖ были оказаны услуги: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Консультирование по вопросам, связанным с правых граждан на социальное обслуживание – 36 граждан (47 услуг);</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проведение опроса и первичной социальной диагностики граждан для оценки их реального положения – 36граждан (47 услуг);</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содействие в подготовке документов, необходимых для оформления регистрации по месту пребывания – 13 граждан (15 услуг);</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осуществление посреднических действий между клиентом и медицинскими организациями в целях организации прохождения медицинских обследований, необходимых для предоставления жилых помещений в условиях круглосуточного или ночного пребывания в организациях социального обслуживания – 20 гражданин (52 услуги);</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обращение в интересах клиента либо сопровождение клиента в различные организации по вопросу оформления и восстановления документов – 6 гражданина (13 услуг);</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обеспечение одеждой и обувью, бывшими в употреблении – 11гражданин (89 услуг);</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помощь в восстановлении родственных связей – 4 гражданина (6 услуг);</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изготовление фотографий для оформления паспорта – 4 гражданин (4услуги);</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содействие в госпитализации получателей социальных услуг, нуждающихся в лечении, в медицинские организации – 2 гражданина (2услуги);</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покупка и доставка на дом продуктов питания, промышленных товаров первой необходимости, средств санитарии и гигиены, лекарств, средств ухода, книг, газет, журналов в районе проживания клиента – 4 человека (4 услуги).</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содействие в трудоустройстве - 1 гражданин (1услуга).</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Направлены в ОВП - 8 граждан.</a:t>
            </a:r>
            <a:r>
              <a:rPr lang="ru-RU" sz="1800" dirty="0" smtClean="0">
                <a:latin typeface="Arial" pitchFamily="34" charset="0"/>
                <a:cs typeface="Arial" pitchFamily="34" charset="0"/>
              </a:rPr>
              <a:t/>
            </a:r>
            <a:br>
              <a:rPr lang="ru-RU" sz="1800" dirty="0" smtClean="0">
                <a:latin typeface="Arial" pitchFamily="34" charset="0"/>
                <a:cs typeface="Arial" pitchFamily="34" charset="0"/>
              </a:rPr>
            </a:br>
            <a:r>
              <a:rPr lang="ru-RU" sz="1800" b="1" dirty="0" smtClean="0">
                <a:latin typeface="Arial" pitchFamily="34" charset="0"/>
                <a:cs typeface="Arial" pitchFamily="34" charset="0"/>
              </a:rPr>
              <a:t> </a:t>
            </a:r>
            <a:r>
              <a:rPr lang="ru-RU" sz="1800" dirty="0" smtClean="0">
                <a:latin typeface="Arial" pitchFamily="34" charset="0"/>
                <a:cs typeface="Arial" pitchFamily="34" charset="0"/>
              </a:rPr>
              <a:t/>
            </a:r>
            <a:br>
              <a:rPr lang="ru-RU" sz="1800" dirty="0" smtClean="0">
                <a:latin typeface="Arial" pitchFamily="34" charset="0"/>
                <a:cs typeface="Arial" pitchFamily="34" charset="0"/>
              </a:rPr>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1800" dirty="0" smtClean="0"/>
              <a:t/>
            </a:r>
            <a:br>
              <a:rPr lang="ru-RU" sz="1800" dirty="0" smtClean="0"/>
            </a:br>
            <a:r>
              <a:rPr lang="ru-RU" dirty="0" smtClean="0"/>
              <a:t/>
            </a:r>
            <a:br>
              <a:rPr lang="ru-RU" dirty="0" smtClean="0"/>
            </a:b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5137041"/>
          </a:xfrm>
        </p:spPr>
        <p:txBody>
          <a:bodyPr>
            <a:noAutofit/>
          </a:bodyPr>
          <a:lstStyle/>
          <a:p>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
            </a:r>
            <a:br>
              <a:rPr lang="ru-RU" sz="1600" b="1" i="1" dirty="0" smtClean="0">
                <a:latin typeface="Arial" pitchFamily="34" charset="0"/>
                <a:cs typeface="Arial" pitchFamily="34" charset="0"/>
              </a:rPr>
            </a:br>
            <a:r>
              <a:rPr lang="ru-RU" sz="1600" b="1" i="1" dirty="0" smtClean="0">
                <a:latin typeface="Arial" pitchFamily="34" charset="0"/>
                <a:cs typeface="Arial" pitchFamily="34" charset="0"/>
              </a:rPr>
              <a:t>В 2024 г.  организовано 13 выходов мобильной бригады в места концентрации лиц БОМЖ</a:t>
            </a:r>
            <a:r>
              <a:rPr lang="ru-RU" sz="1600" i="1" dirty="0" smtClean="0">
                <a:latin typeface="Arial" pitchFamily="34" charset="0"/>
                <a:cs typeface="Arial" pitchFamily="34" charset="0"/>
              </a:rPr>
              <a:t> -  ГАУЗ СО «Городская больница» г. Каменск-Уральский. площадь им. Горького магазин «Кировский», Корпус №2 (ОПМП, Терапевтическое отделение, приемный покой) Корпус № 3 (</a:t>
            </a:r>
            <a:r>
              <a:rPr lang="ru-RU" sz="1600" i="1" dirty="0" err="1" smtClean="0">
                <a:latin typeface="Arial" pitchFamily="34" charset="0"/>
                <a:cs typeface="Arial" pitchFamily="34" charset="0"/>
              </a:rPr>
              <a:t>травмотологическое</a:t>
            </a:r>
            <a:r>
              <a:rPr lang="ru-RU" sz="1600" i="1" dirty="0" smtClean="0">
                <a:latin typeface="Arial" pitchFamily="34" charset="0"/>
                <a:cs typeface="Arial" pitchFamily="34" charset="0"/>
              </a:rPr>
              <a:t> отделение). Коллектор на перекраске ул. Октябрьская - ул. </a:t>
            </a:r>
            <a:r>
              <a:rPr lang="ru-RU" sz="1600" i="1" dirty="0" err="1" smtClean="0">
                <a:latin typeface="Arial" pitchFamily="34" charset="0"/>
                <a:cs typeface="Arial" pitchFamily="34" charset="0"/>
              </a:rPr>
              <a:t>Исетская</a:t>
            </a:r>
            <a:r>
              <a:rPr lang="ru-RU" sz="1600" i="1" dirty="0" smtClean="0">
                <a:latin typeface="Arial" pitchFamily="34" charset="0"/>
                <a:cs typeface="Arial" pitchFamily="34" charset="0"/>
              </a:rPr>
              <a:t>, магазин «</a:t>
            </a:r>
            <a:r>
              <a:rPr lang="ru-RU" sz="1600" i="1" dirty="0" err="1" smtClean="0">
                <a:latin typeface="Arial" pitchFamily="34" charset="0"/>
                <a:cs typeface="Arial" pitchFamily="34" charset="0"/>
              </a:rPr>
              <a:t>Жизньмарт</a:t>
            </a:r>
            <a:r>
              <a:rPr lang="ru-RU" sz="1600" i="1" dirty="0" smtClean="0">
                <a:latin typeface="Arial" pitchFamily="34" charset="0"/>
                <a:cs typeface="Arial" pitchFamily="34" charset="0"/>
              </a:rPr>
              <a:t>».  В ходе выездов выявлено 9 граждан БОМЖ. По данным адресам оставлены буклеты о работе отделения и наших партнёров.  </a:t>
            </a:r>
            <a:br>
              <a:rPr lang="ru-RU" sz="1600" i="1" dirty="0" smtClean="0">
                <a:latin typeface="Arial" pitchFamily="34" charset="0"/>
                <a:cs typeface="Arial" pitchFamily="34" charset="0"/>
              </a:rPr>
            </a:br>
            <a:r>
              <a:rPr lang="ru-RU" sz="1800" b="1" i="1" dirty="0" smtClean="0"/>
              <a:t> Работа с гражданами, вышедшими из МЛС.</a:t>
            </a:r>
            <a:r>
              <a:rPr lang="ru-RU" sz="1600" i="1" dirty="0" smtClean="0">
                <a:latin typeface="Arial" pitchFamily="34" charset="0"/>
                <a:cs typeface="Arial" pitchFamily="34" charset="0"/>
              </a:rPr>
              <a:t>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В течение 2024 года поступило уведомлений о прибытии 49 граждан на территорию города и Каменского района   из них: 8 женщины, 41 мужчина.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За 2024 г.  были произведены  21 выход в адрес   граждан  МЛС  указанных в письмах от  учреждения ГУФСИН, избравших для проживания г. Каменск Уральский. 7 граждан со слов соседей  по данным адресам не проживают.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В центр обратилось 19 граждан МЛС. Обратившимся  гражданам  проведено 19 опросов, 19 консультаций,  выдано б/у вещей -  33 шт.</a:t>
            </a:r>
            <a:br>
              <a:rPr lang="ru-RU" sz="1600" i="1" dirty="0" smtClean="0">
                <a:latin typeface="Arial" pitchFamily="34" charset="0"/>
                <a:cs typeface="Arial" pitchFamily="34" charset="0"/>
              </a:rPr>
            </a:br>
            <a:r>
              <a:rPr lang="ru-RU" sz="1800" dirty="0" smtClean="0"/>
              <a:t/>
            </a:r>
            <a:br>
              <a:rPr lang="ru-RU" sz="1800" dirty="0" smtClean="0"/>
            </a:br>
            <a:r>
              <a:rPr lang="ru-RU" sz="1600" b="1" i="1" dirty="0" smtClean="0">
                <a:latin typeface="Arial" pitchFamily="34" charset="0"/>
                <a:cs typeface="Arial" pitchFamily="34" charset="0"/>
              </a:rPr>
              <a:t> Социальный пункт проката </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В течение  2024 года в социальный  пункт проката обратился </a:t>
            </a:r>
            <a:r>
              <a:rPr lang="ru-RU" sz="1600" b="1" i="1" dirty="0" smtClean="0">
                <a:latin typeface="Arial" pitchFamily="34" charset="0"/>
                <a:cs typeface="Arial" pitchFamily="34" charset="0"/>
              </a:rPr>
              <a:t>371 гражданин </a:t>
            </a:r>
            <a:r>
              <a:rPr lang="ru-RU" sz="1600" i="1" dirty="0" smtClean="0">
                <a:latin typeface="Arial" pitchFamily="34" charset="0"/>
                <a:cs typeface="Arial" pitchFamily="34" charset="0"/>
              </a:rPr>
              <a:t> и получили </a:t>
            </a:r>
            <a:r>
              <a:rPr lang="ru-RU" sz="1600" b="1" i="1" dirty="0" smtClean="0">
                <a:latin typeface="Arial" pitchFamily="34" charset="0"/>
                <a:cs typeface="Arial" pitchFamily="34" charset="0"/>
              </a:rPr>
              <a:t>424 техническое средство  реабилитации. </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В том числе в филиалы пункта проката обратились:</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п. </a:t>
            </a:r>
            <a:r>
              <a:rPr lang="ru-RU" sz="1600" i="1" dirty="0" err="1" smtClean="0">
                <a:latin typeface="Arial" pitchFamily="34" charset="0"/>
                <a:cs typeface="Arial" pitchFamily="34" charset="0"/>
              </a:rPr>
              <a:t>Мартюш</a:t>
            </a:r>
            <a:r>
              <a:rPr lang="ru-RU" sz="1600" i="1" dirty="0" smtClean="0">
                <a:latin typeface="Arial" pitchFamily="34" charset="0"/>
                <a:cs typeface="Arial" pitchFamily="34" charset="0"/>
              </a:rPr>
              <a:t> обратились </a:t>
            </a:r>
            <a:r>
              <a:rPr lang="ru-RU" sz="1600" b="1" i="1" dirty="0" smtClean="0">
                <a:latin typeface="Arial" pitchFamily="34" charset="0"/>
                <a:cs typeface="Arial" pitchFamily="34" charset="0"/>
              </a:rPr>
              <a:t>42</a:t>
            </a:r>
            <a:r>
              <a:rPr lang="ru-RU" sz="1600" i="1" dirty="0" smtClean="0">
                <a:latin typeface="Arial" pitchFamily="34" charset="0"/>
                <a:cs typeface="Arial" pitchFamily="34" charset="0"/>
              </a:rPr>
              <a:t> </a:t>
            </a:r>
            <a:r>
              <a:rPr lang="ru-RU" sz="1600" b="1" i="1" dirty="0" smtClean="0">
                <a:latin typeface="Arial" pitchFamily="34" charset="0"/>
                <a:cs typeface="Arial" pitchFamily="34" charset="0"/>
              </a:rPr>
              <a:t>гражданина, </a:t>
            </a:r>
            <a:r>
              <a:rPr lang="ru-RU" sz="1600" i="1" dirty="0" smtClean="0">
                <a:latin typeface="Arial" pitchFamily="34" charset="0"/>
                <a:cs typeface="Arial" pitchFamily="34" charset="0"/>
              </a:rPr>
              <a:t>получили </a:t>
            </a:r>
            <a:r>
              <a:rPr lang="ru-RU" sz="1600" b="1" i="1" dirty="0" smtClean="0">
                <a:latin typeface="Arial" pitchFamily="34" charset="0"/>
                <a:cs typeface="Arial" pitchFamily="34" charset="0"/>
              </a:rPr>
              <a:t>59 технических средств реабилитации;</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В настоящее время в СПП находится </a:t>
            </a:r>
            <a:r>
              <a:rPr lang="ru-RU" sz="1600" b="1" i="1" dirty="0" smtClean="0">
                <a:latin typeface="Arial" pitchFamily="34" charset="0"/>
                <a:cs typeface="Arial" pitchFamily="34" charset="0"/>
              </a:rPr>
              <a:t>483</a:t>
            </a:r>
            <a:r>
              <a:rPr lang="ru-RU" sz="1600" i="1" dirty="0" smtClean="0">
                <a:latin typeface="Arial" pitchFamily="34" charset="0"/>
                <a:cs typeface="Arial" pitchFamily="34" charset="0"/>
              </a:rPr>
              <a:t> технических  средства реабилитации. </a:t>
            </a:r>
            <a:r>
              <a:rPr lang="ru-RU" sz="1600" b="1" i="1" dirty="0" smtClean="0">
                <a:latin typeface="Arial" pitchFamily="34" charset="0"/>
                <a:cs typeface="Arial" pitchFamily="34" charset="0"/>
              </a:rPr>
              <a:t>Процент оборота выданных в 2024 году ТСР составляет</a:t>
            </a:r>
            <a:r>
              <a:rPr lang="ru-RU" sz="1600" i="1" dirty="0" smtClean="0">
                <a:latin typeface="Arial" pitchFamily="34" charset="0"/>
                <a:cs typeface="Arial" pitchFamily="34" charset="0"/>
              </a:rPr>
              <a:t> </a:t>
            </a:r>
            <a:r>
              <a:rPr lang="ru-RU" sz="1600" b="1" i="1" dirty="0" smtClean="0">
                <a:latin typeface="Arial" pitchFamily="34" charset="0"/>
                <a:cs typeface="Arial" pitchFamily="34" charset="0"/>
              </a:rPr>
              <a:t>87,78%.</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В г. Каменске-Уральском и Каменском районе специалистами по социальной работе ведется постоянная работа по информированию граждан о работе СПП.</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 </a:t>
            </a:r>
            <a:br>
              <a:rPr lang="ru-RU" sz="1600" i="1" dirty="0" smtClean="0">
                <a:latin typeface="Arial" pitchFamily="34" charset="0"/>
                <a:cs typeface="Arial" pitchFamily="34" charset="0"/>
              </a:rPr>
            </a:br>
            <a:r>
              <a:rPr lang="ru-RU" sz="1600" b="1" i="1" dirty="0" smtClean="0">
                <a:latin typeface="Arial" pitchFamily="34" charset="0"/>
                <a:cs typeface="Arial" pitchFamily="34" charset="0"/>
              </a:rPr>
              <a:t>Материальная помощь в натуральном виде</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b="1" i="1" dirty="0" smtClean="0">
                <a:latin typeface="Arial" pitchFamily="34" charset="0"/>
                <a:cs typeface="Arial" pitchFamily="34" charset="0"/>
              </a:rPr>
              <a:t>Работа с гражданами</a:t>
            </a:r>
            <a:r>
              <a:rPr lang="ru-RU" sz="1600" i="1" dirty="0" smtClean="0">
                <a:latin typeface="Arial" pitchFamily="34" charset="0"/>
                <a:cs typeface="Arial" pitchFamily="34" charset="0"/>
              </a:rPr>
              <a:t/>
            </a:r>
            <a:br>
              <a:rPr lang="ru-RU" sz="1600" i="1" dirty="0" smtClean="0">
                <a:latin typeface="Arial" pitchFamily="34" charset="0"/>
                <a:cs typeface="Arial" pitchFamily="34" charset="0"/>
              </a:rPr>
            </a:br>
            <a:r>
              <a:rPr lang="ru-RU" sz="1600" i="1" dirty="0" smtClean="0">
                <a:latin typeface="Arial" pitchFamily="34" charset="0"/>
                <a:cs typeface="Arial" pitchFamily="34" charset="0"/>
              </a:rPr>
              <a:t>В ОССО к специалистам по социальной работе, в течение 2024 г. за оказанием срочной материальной помощи в натуральном виде, сформированной за счет благотворительной помощи обратилось 65 гражданина, нуждающейся в социальной поддержке.</a:t>
            </a: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endParaRPr lang="ru-RU"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Отделение</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 «Социальное такси»</a:t>
            </a:r>
            <a:endParaRPr lang="ru-RU" b="1" i="1" dirty="0">
              <a:solidFill>
                <a:srgbClr val="002060"/>
              </a:solidFill>
              <a:latin typeface="Arial" pitchFamily="34" charset="0"/>
              <a:cs typeface="Arial" pitchFamily="34" charset="0"/>
            </a:endParaRPr>
          </a:p>
        </p:txBody>
      </p:sp>
      <p:pic>
        <p:nvPicPr>
          <p:cNvPr id="11266" name="Picture 2" descr="https://zabota039.msp.midural.ru/upload/gallery/2019/07/11/3dg5vXjXSy.jpg"/>
          <p:cNvPicPr>
            <a:picLocks noChangeAspect="1" noChangeArrowheads="1"/>
          </p:cNvPicPr>
          <p:nvPr/>
        </p:nvPicPr>
        <p:blipFill>
          <a:blip r:embed="rId3" cstate="print"/>
          <a:srcRect/>
          <a:stretch>
            <a:fillRect/>
          </a:stretch>
        </p:blipFill>
        <p:spPr bwMode="auto">
          <a:xfrm>
            <a:off x="2853559" y="220717"/>
            <a:ext cx="3246273" cy="3153487"/>
          </a:xfrm>
          <a:prstGeom prst="rect">
            <a:avLst/>
          </a:prstGeom>
          <a:noFill/>
          <a:effectLst>
            <a:softEdge rad="63500"/>
          </a:effectLst>
        </p:spPr>
      </p:pic>
      <p:pic>
        <p:nvPicPr>
          <p:cNvPr id="11268" name="Picture 4" descr="https://zabota039.msp.midural.ru/upload/gallery/2023/10/30/plTIAQO4zU.png"/>
          <p:cNvPicPr>
            <a:picLocks noChangeAspect="1" noChangeArrowheads="1"/>
          </p:cNvPicPr>
          <p:nvPr/>
        </p:nvPicPr>
        <p:blipFill>
          <a:blip r:embed="rId4" cstate="print"/>
          <a:srcRect/>
          <a:stretch>
            <a:fillRect/>
          </a:stretch>
        </p:blipFill>
        <p:spPr bwMode="auto">
          <a:xfrm>
            <a:off x="268014" y="1261242"/>
            <a:ext cx="2920275" cy="3348749"/>
          </a:xfrm>
          <a:prstGeom prst="rect">
            <a:avLst/>
          </a:prstGeom>
          <a:noFill/>
          <a:effectLst>
            <a:softEdge rad="63500"/>
          </a:effectLst>
        </p:spPr>
      </p:pic>
      <p:pic>
        <p:nvPicPr>
          <p:cNvPr id="11270" name="Picture 6" descr="https://zabota039.msp.midural.ru/upload/gallery/2022/08/24/OicZcKdsgt.jpg"/>
          <p:cNvPicPr>
            <a:picLocks noChangeAspect="1" noChangeArrowheads="1"/>
          </p:cNvPicPr>
          <p:nvPr/>
        </p:nvPicPr>
        <p:blipFill>
          <a:blip r:embed="rId5" cstate="print"/>
          <a:srcRect/>
          <a:stretch>
            <a:fillRect/>
          </a:stretch>
        </p:blipFill>
        <p:spPr bwMode="auto">
          <a:xfrm>
            <a:off x="5943599" y="315309"/>
            <a:ext cx="3536731" cy="2560701"/>
          </a:xfrm>
          <a:prstGeom prst="rect">
            <a:avLst/>
          </a:prstGeom>
          <a:noFill/>
          <a:effectLst>
            <a:softEdge rad="63500"/>
          </a:effectLst>
        </p:spPr>
      </p:pic>
      <p:pic>
        <p:nvPicPr>
          <p:cNvPr id="11272" name="Picture 8" descr="https://zabota039.msp.midural.ru/upload/gallery/2022/08/24/JjojAgur8B.jpg"/>
          <p:cNvPicPr>
            <a:picLocks noChangeAspect="1" noChangeArrowheads="1"/>
          </p:cNvPicPr>
          <p:nvPr/>
        </p:nvPicPr>
        <p:blipFill>
          <a:blip r:embed="rId6" cstate="print"/>
          <a:srcRect/>
          <a:stretch>
            <a:fillRect/>
          </a:stretch>
        </p:blipFill>
        <p:spPr bwMode="auto">
          <a:xfrm>
            <a:off x="5859782" y="2781741"/>
            <a:ext cx="2832272" cy="2799252"/>
          </a:xfrm>
          <a:prstGeom prst="rect">
            <a:avLst/>
          </a:prstGeom>
          <a:noFill/>
          <a:effectLst>
            <a:softEdge rad="127000"/>
          </a:effectLst>
        </p:spPr>
      </p:pic>
      <p:pic>
        <p:nvPicPr>
          <p:cNvPr id="11274" name="Picture 10" descr="https://zabota039.msp.midural.ru/upload/gallery/2019/07/20/MDWSZjfiIr.jpg"/>
          <p:cNvPicPr>
            <a:picLocks noChangeAspect="1" noChangeArrowheads="1"/>
          </p:cNvPicPr>
          <p:nvPr/>
        </p:nvPicPr>
        <p:blipFill>
          <a:blip r:embed="rId7" cstate="print"/>
          <a:srcRect/>
          <a:stretch>
            <a:fillRect/>
          </a:stretch>
        </p:blipFill>
        <p:spPr bwMode="auto">
          <a:xfrm>
            <a:off x="9238593" y="2456285"/>
            <a:ext cx="2953407" cy="2714806"/>
          </a:xfrm>
          <a:prstGeom prst="rect">
            <a:avLst/>
          </a:prstGeom>
          <a:noFill/>
          <a:effectLst>
            <a:softEdge rad="1270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3702378"/>
          </a:xfrm>
        </p:spPr>
        <p:txBody>
          <a:bodyPr>
            <a:normAutofit fontScale="90000"/>
          </a:bodyPr>
          <a:lstStyle/>
          <a:p>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1800" b="1" i="1" u="sng" dirty="0" smtClean="0">
                <a:latin typeface="Arial" pitchFamily="34" charset="0"/>
                <a:cs typeface="Arial" pitchFamily="34" charset="0"/>
              </a:rPr>
              <a:t/>
            </a:r>
            <a:br>
              <a:rPr lang="ru-RU" sz="1800" b="1" i="1" u="sng" dirty="0" smtClean="0">
                <a:latin typeface="Arial" pitchFamily="34" charset="0"/>
                <a:cs typeface="Arial" pitchFamily="34" charset="0"/>
              </a:rPr>
            </a:br>
            <a:r>
              <a:rPr lang="ru-RU" sz="2000" b="1" i="1" u="sng" dirty="0" smtClean="0">
                <a:latin typeface="Arial" pitchFamily="34" charset="0"/>
                <a:cs typeface="Arial" pitchFamily="34" charset="0"/>
              </a:rPr>
              <a:t>За 2024 года </a:t>
            </a:r>
            <a:r>
              <a:rPr lang="ru-RU" sz="2000" i="1" dirty="0" smtClean="0">
                <a:latin typeface="Arial" pitchFamily="34" charset="0"/>
                <a:cs typeface="Arial" pitchFamily="34" charset="0"/>
              </a:rPr>
              <a:t>было оказано:</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«Социальное такси»</a:t>
            </a:r>
            <a:r>
              <a:rPr lang="ru-RU" sz="2000" b="1" i="1" dirty="0" smtClean="0">
                <a:latin typeface="Arial" pitchFamily="34" charset="0"/>
                <a:cs typeface="Arial" pitchFamily="34" charset="0"/>
              </a:rPr>
              <a:t> - 611 </a:t>
            </a:r>
            <a:r>
              <a:rPr lang="ru-RU" sz="2000" i="1" dirty="0" smtClean="0">
                <a:latin typeface="Arial" pitchFamily="34" charset="0"/>
                <a:cs typeface="Arial" pitchFamily="34" charset="0"/>
              </a:rPr>
              <a:t>услуги, обслужено </a:t>
            </a:r>
            <a:r>
              <a:rPr lang="ru-RU" sz="2000" b="1" i="1" dirty="0" smtClean="0">
                <a:latin typeface="Arial" pitchFamily="34" charset="0"/>
                <a:cs typeface="Arial" pitchFamily="34" charset="0"/>
              </a:rPr>
              <a:t>244 </a:t>
            </a:r>
            <a:r>
              <a:rPr lang="ru-RU" sz="2000" i="1" dirty="0" smtClean="0">
                <a:latin typeface="Arial" pitchFamily="34" charset="0"/>
                <a:cs typeface="Arial" pitchFamily="34" charset="0"/>
              </a:rPr>
              <a:t>человека.</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На условиях полной оплаты было обслужено </a:t>
            </a:r>
            <a:r>
              <a:rPr lang="ru-RU" sz="2000" b="1" i="1" dirty="0" smtClean="0">
                <a:latin typeface="Arial" pitchFamily="34" charset="0"/>
                <a:cs typeface="Arial" pitchFamily="34" charset="0"/>
              </a:rPr>
              <a:t>155</a:t>
            </a:r>
            <a:r>
              <a:rPr lang="ru-RU" sz="2000" i="1" dirty="0" smtClean="0">
                <a:latin typeface="Arial" pitchFamily="34" charset="0"/>
                <a:cs typeface="Arial" pitchFamily="34" charset="0"/>
              </a:rPr>
              <a:t> человек</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Бесплатно было обслужено </a:t>
            </a:r>
            <a:r>
              <a:rPr lang="ru-RU" sz="2000" b="1" i="1" dirty="0" smtClean="0">
                <a:latin typeface="Arial" pitchFamily="34" charset="0"/>
                <a:cs typeface="Arial" pitchFamily="34" charset="0"/>
              </a:rPr>
              <a:t>89</a:t>
            </a:r>
            <a:r>
              <a:rPr lang="ru-RU" sz="2000" i="1" dirty="0" smtClean="0">
                <a:latin typeface="Arial" pitchFamily="34" charset="0"/>
                <a:cs typeface="Arial" pitchFamily="34" charset="0"/>
              </a:rPr>
              <a:t> человек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Государственное задание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за 2024 года перевыполнено</a:t>
            </a: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dirty="0" smtClean="0"/>
              <a:t/>
            </a:r>
            <a:br>
              <a:rPr lang="ru-RU" dirty="0" smtClean="0"/>
            </a:br>
            <a:r>
              <a:rPr lang="ru-RU" b="1" dirty="0" smtClean="0"/>
              <a:t> </a:t>
            </a:r>
            <a:r>
              <a:rPr lang="ru-RU" dirty="0" smtClean="0"/>
              <a:t/>
            </a:r>
            <a:br>
              <a:rPr lang="ru-RU" dirty="0" smtClean="0"/>
            </a:br>
            <a:endParaRPr lang="ru-RU" dirty="0"/>
          </a:p>
        </p:txBody>
      </p:sp>
      <p:pic>
        <p:nvPicPr>
          <p:cNvPr id="4" name="Рисунок 3"/>
          <p:cNvPicPr>
            <a:picLocks noChangeAspect="1"/>
          </p:cNvPicPr>
          <p:nvPr/>
        </p:nvPicPr>
        <p:blipFill>
          <a:blip r:embed="rId3" cstate="print"/>
          <a:stretch>
            <a:fillRect/>
          </a:stretch>
        </p:blipFill>
        <p:spPr>
          <a:xfrm>
            <a:off x="8947925" y="359139"/>
            <a:ext cx="2724458" cy="3124200"/>
          </a:xfrm>
          <a:prstGeom prst="rect">
            <a:avLst/>
          </a:prstGeom>
          <a:effectLst>
            <a:softEdge rad="63500"/>
          </a:effectLst>
        </p:spPr>
      </p:pic>
      <p:pic>
        <p:nvPicPr>
          <p:cNvPr id="5" name="Рисунок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194753" y="2267576"/>
            <a:ext cx="3810000" cy="2540000"/>
          </a:xfrm>
          <a:prstGeom prst="rect">
            <a:avLst/>
          </a:prstGeom>
          <a:effectLst>
            <a:softEdge rad="63500"/>
          </a:effectLst>
        </p:spPr>
      </p:pic>
      <p:pic>
        <p:nvPicPr>
          <p:cNvPr id="6" name="Рисунок 5"/>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8014138" y="3567931"/>
            <a:ext cx="3810776" cy="2540517"/>
          </a:xfrm>
          <a:prstGeom prst="rect">
            <a:avLst/>
          </a:prstGeom>
          <a:effectLst>
            <a:softEdge rad="1270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lstStyle/>
          <a:p>
            <a:r>
              <a:rPr lang="ru-RU" b="1" i="1" dirty="0" smtClean="0">
                <a:solidFill>
                  <a:srgbClr val="002060"/>
                </a:solidFill>
                <a:latin typeface="Arial" pitchFamily="34" charset="0"/>
                <a:cs typeface="Arial" pitchFamily="34" charset="0"/>
              </a:rPr>
              <a:t>Консультативное </a:t>
            </a:r>
            <a:br>
              <a:rPr lang="ru-RU" b="1" i="1" dirty="0" smtClean="0">
                <a:solidFill>
                  <a:srgbClr val="002060"/>
                </a:solidFill>
                <a:latin typeface="Arial" pitchFamily="34" charset="0"/>
                <a:cs typeface="Arial" pitchFamily="34" charset="0"/>
              </a:rPr>
            </a:br>
            <a:r>
              <a:rPr lang="ru-RU" b="1" i="1" dirty="0" smtClean="0">
                <a:solidFill>
                  <a:srgbClr val="002060"/>
                </a:solidFill>
                <a:latin typeface="Arial" pitchFamily="34" charset="0"/>
                <a:cs typeface="Arial" pitchFamily="34" charset="0"/>
              </a:rPr>
              <a:t>отделение</a:t>
            </a:r>
            <a:endParaRPr lang="ru-RU" b="1" i="1" dirty="0">
              <a:solidFill>
                <a:srgbClr val="002060"/>
              </a:solidFill>
              <a:latin typeface="Arial" pitchFamily="34" charset="0"/>
              <a:cs typeface="Arial" pitchFamily="34" charset="0"/>
            </a:endParaRPr>
          </a:p>
        </p:txBody>
      </p:sp>
      <p:pic>
        <p:nvPicPr>
          <p:cNvPr id="9218" name="Picture 2" descr="https://zabota039.msp.midural.ru/upload/gallery/2024/05/28/prOszWCvgM.jpg"/>
          <p:cNvPicPr>
            <a:picLocks noChangeAspect="1" noChangeArrowheads="1"/>
          </p:cNvPicPr>
          <p:nvPr/>
        </p:nvPicPr>
        <p:blipFill>
          <a:blip r:embed="rId3" cstate="print"/>
          <a:srcRect/>
          <a:stretch>
            <a:fillRect/>
          </a:stretch>
        </p:blipFill>
        <p:spPr bwMode="auto">
          <a:xfrm>
            <a:off x="4776952" y="1255612"/>
            <a:ext cx="7068205" cy="5317721"/>
          </a:xfrm>
          <a:prstGeom prst="rect">
            <a:avLst/>
          </a:prstGeom>
          <a:noFill/>
          <a:effectLst>
            <a:softEdge rad="63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6051441"/>
          </a:xfrm>
        </p:spPr>
        <p:txBody>
          <a:bodyPr>
            <a:normAutofit fontScale="90000"/>
          </a:bodyPr>
          <a:lstStyle/>
          <a:p>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1800" dirty="0" smtClean="0"/>
              <a:t/>
            </a:r>
            <a:br>
              <a:rPr lang="ru-RU" sz="1800" dirty="0" smtClean="0"/>
            </a:br>
            <a:r>
              <a:rPr lang="ru-RU" sz="2200" b="1" i="1" dirty="0" smtClean="0">
                <a:latin typeface="Arial" pitchFamily="34" charset="0"/>
                <a:cs typeface="Arial" pitchFamily="34" charset="0"/>
              </a:rPr>
              <a:t>За 2024 год было обслужено 783  человека, оказано 1053 консультативных услуги.</a:t>
            </a:r>
            <a:r>
              <a:rPr lang="ru-RU" sz="1800" dirty="0" smtClean="0"/>
              <a:t/>
            </a:r>
            <a:br>
              <a:rPr lang="ru-RU" sz="1800" dirty="0" smtClean="0"/>
            </a:br>
            <a:r>
              <a:rPr lang="ru-RU" sz="1800" b="1" dirty="0" smtClean="0"/>
              <a:t> </a:t>
            </a:r>
            <a:r>
              <a:rPr lang="ru-RU" sz="1800" dirty="0" smtClean="0"/>
              <a:t/>
            </a:r>
            <a:br>
              <a:rPr lang="ru-RU" sz="1800" dirty="0" smtClean="0"/>
            </a:br>
            <a:r>
              <a:rPr lang="ru-RU" sz="1800" i="1" u="sng" dirty="0" smtClean="0">
                <a:latin typeface="Arial" pitchFamily="34" charset="0"/>
                <a:cs typeface="Arial" pitchFamily="34" charset="0"/>
              </a:rPr>
              <a:t>Сотрудничество с местным отделением ВОГ, прием каждую среду:</a:t>
            </a: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u="sng" dirty="0" smtClean="0">
                <a:latin typeface="Arial" pitchFamily="34" charset="0"/>
                <a:cs typeface="Arial" pitchFamily="34" charset="0"/>
              </a:rPr>
              <a:t>Количество обращений:</a:t>
            </a: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В 2024 году поступило 101 </a:t>
            </a:r>
            <a:r>
              <a:rPr lang="ru-RU" sz="1800" i="1" u="sng" dirty="0" smtClean="0">
                <a:latin typeface="Arial" pitchFamily="34" charset="0"/>
                <a:cs typeface="Arial" pitchFamily="34" charset="0"/>
              </a:rPr>
              <a:t>обращений</a:t>
            </a:r>
            <a:r>
              <a:rPr lang="ru-RU" sz="1800" i="1" dirty="0" smtClean="0">
                <a:latin typeface="Arial" pitchFamily="34" charset="0"/>
                <a:cs typeface="Arial" pitchFamily="34" charset="0"/>
              </a:rPr>
              <a:t>.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Количество граждан обратившихся в ДЦС    </a:t>
            </a:r>
            <a:r>
              <a:rPr lang="ru-RU" sz="1800" i="1" u="sng" dirty="0" smtClean="0">
                <a:latin typeface="Arial" pitchFamily="34" charset="0"/>
                <a:cs typeface="Arial" pitchFamily="34" charset="0"/>
              </a:rPr>
              <a:t>25 человека</a:t>
            </a:r>
            <a:r>
              <a:rPr lang="ru-RU" sz="1800" i="1" dirty="0" smtClean="0">
                <a:latin typeface="Arial" pitchFamily="34" charset="0"/>
                <a:cs typeface="Arial" pitchFamily="34" charset="0"/>
              </a:rPr>
              <a:t>. </a:t>
            </a:r>
            <a:br>
              <a:rPr lang="ru-RU" sz="1800" i="1" dirty="0" smtClean="0">
                <a:latin typeface="Arial" pitchFamily="34" charset="0"/>
                <a:cs typeface="Arial" pitchFamily="34" charset="0"/>
              </a:rPr>
            </a:br>
            <a:r>
              <a:rPr lang="ru-RU" sz="1800" i="1" u="sng" dirty="0" smtClean="0">
                <a:latin typeface="Arial" pitchFamily="34" charset="0"/>
                <a:cs typeface="Arial" pitchFamily="34" charset="0"/>
              </a:rPr>
              <a:t>Способ обращения:</a:t>
            </a: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Специалист по социальной работе </a:t>
            </a:r>
            <a:r>
              <a:rPr lang="ru-RU" sz="1800" i="1" dirty="0" err="1" smtClean="0">
                <a:latin typeface="Arial" pitchFamily="34" charset="0"/>
                <a:cs typeface="Arial" pitchFamily="34" charset="0"/>
              </a:rPr>
              <a:t>Веденская</a:t>
            </a:r>
            <a:r>
              <a:rPr lang="ru-RU" sz="1800" i="1" dirty="0" smtClean="0">
                <a:latin typeface="Arial" pitchFamily="34" charset="0"/>
                <a:cs typeface="Arial" pitchFamily="34" charset="0"/>
              </a:rPr>
              <a:t> Ирина Павловна еженедельно по средам посещает собрания местного ВОГ, общается с ними на русском жестовом языке, консультирует по разным вопросам. Оказывает содействие в решении юридических вопросов гражданам с нарушением слуха, 8 человек.</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Через телефон-смартфон на программу «ВАЦАП» с помощью переписки со специалистом.</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Через приложение «</a:t>
            </a:r>
            <a:r>
              <a:rPr lang="ru-RU" sz="1800" i="1" dirty="0" err="1" smtClean="0">
                <a:latin typeface="Arial" pitchFamily="34" charset="0"/>
                <a:cs typeface="Arial" pitchFamily="34" charset="0"/>
              </a:rPr>
              <a:t>Сурдоком</a:t>
            </a:r>
            <a:r>
              <a:rPr lang="ru-RU" sz="1800" i="1" dirty="0" smtClean="0">
                <a:latin typeface="Arial" pitchFamily="34" charset="0"/>
                <a:cs typeface="Arial" pitchFamily="34" charset="0"/>
              </a:rPr>
              <a:t>» с помощью </a:t>
            </a:r>
            <a:r>
              <a:rPr lang="ru-RU" sz="1800" i="1" dirty="0" err="1" smtClean="0">
                <a:latin typeface="Arial" pitchFamily="34" charset="0"/>
                <a:cs typeface="Arial" pitchFamily="34" charset="0"/>
              </a:rPr>
              <a:t>сурдоперевода</a:t>
            </a:r>
            <a:r>
              <a:rPr lang="ru-RU" sz="1800" i="1" dirty="0" smtClean="0">
                <a:latin typeface="Arial" pitchFamily="34" charset="0"/>
                <a:cs typeface="Arial" pitchFamily="34" charset="0"/>
              </a:rPr>
              <a:t>.</a:t>
            </a:r>
            <a:br>
              <a:rPr lang="ru-RU" sz="1800" i="1" dirty="0" smtClean="0">
                <a:latin typeface="Arial" pitchFamily="34" charset="0"/>
                <a:cs typeface="Arial" pitchFamily="34" charset="0"/>
              </a:rPr>
            </a:br>
            <a:r>
              <a:rPr lang="ru-RU" sz="1800" i="1" u="sng" dirty="0" smtClean="0">
                <a:latin typeface="Arial" pitchFamily="34" charset="0"/>
                <a:cs typeface="Arial" pitchFamily="34" charset="0"/>
              </a:rPr>
              <a:t>Тематика обращений:</a:t>
            </a: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Консультирование об услугах Центра, информирование как можно воспользоваться социальными услугами, 52 человек.</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Помощь в оформление документов в различные инстанции (документы для приватизации жилья, оформление субсидии, помощь в написании писем ходатайств директорам учебных заведений,  помощь в оформлении ТСР, документы на оформление статуса матери-одиночки, оформление в психоневрологический интернат и др.), 9 человек.</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Содействие в оказании юридических услуг (разъяснения по различным юридическим вопросам),8 человек.</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Услуги сопровождения в различные инстанции, помощь в переводе с русского жестового языка (сопровождение в ПФР, в УСП, поликлиники и др.), 7 человек.</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Участие в мероприятиях Центра.</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Использование приложения « </a:t>
            </a:r>
            <a:r>
              <a:rPr lang="ru-RU" sz="1800" i="1" dirty="0" err="1" smtClean="0">
                <a:latin typeface="Arial" pitchFamily="34" charset="0"/>
                <a:cs typeface="Arial" pitchFamily="34" charset="0"/>
              </a:rPr>
              <a:t>Сурдоком</a:t>
            </a:r>
            <a:r>
              <a:rPr lang="ru-RU" sz="1800" i="1" dirty="0" smtClean="0">
                <a:latin typeface="Arial" pitchFamily="34" charset="0"/>
                <a:cs typeface="Arial" pitchFamily="34" charset="0"/>
              </a:rPr>
              <a:t>» для работы с гражданами с нарушением слуха с июля 2024 года. Планируется приобретение приложения «</a:t>
            </a:r>
            <a:r>
              <a:rPr lang="ru-RU" sz="1800" i="1" dirty="0" err="1" smtClean="0">
                <a:latin typeface="Arial" pitchFamily="34" charset="0"/>
                <a:cs typeface="Arial" pitchFamily="34" charset="0"/>
              </a:rPr>
              <a:t>Сурдокома</a:t>
            </a:r>
            <a:r>
              <a:rPr lang="ru-RU" sz="1800" i="1" dirty="0" smtClean="0">
                <a:latin typeface="Arial" pitchFamily="34" charset="0"/>
                <a:cs typeface="Arial" pitchFamily="34" charset="0"/>
              </a:rPr>
              <a:t>» на 2025 год (заключение договора в начале 2025 года).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dirty="0" smtClean="0"/>
              <a:t/>
            </a:r>
            <a:br>
              <a:rPr lang="ru-RU" dirty="0" smtClean="0"/>
            </a:br>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p:txBody>
          <a:bodyPr>
            <a:normAutofit fontScale="90000"/>
          </a:bodyPr>
          <a:lstStyle/>
          <a:p>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В консультативном отделении ведут  прием юрисконсульт и психолог.</a:t>
            </a:r>
            <a:br>
              <a:rPr lang="ru-RU" sz="2000" b="1" i="1" dirty="0" smtClean="0">
                <a:latin typeface="Arial" pitchFamily="34" charset="0"/>
                <a:cs typeface="Arial" pitchFamily="34" charset="0"/>
              </a:rPr>
            </a:br>
            <a:r>
              <a:rPr lang="ru-RU" sz="2000" b="1" i="1" dirty="0" smtClean="0">
                <a:latin typeface="Arial" pitchFamily="34" charset="0"/>
                <a:cs typeface="Arial" pitchFamily="34" charset="0"/>
              </a:rPr>
              <a:t/>
            </a:r>
            <a:br>
              <a:rPr lang="ru-RU" sz="2000" b="1" i="1" dirty="0" smtClean="0">
                <a:latin typeface="Arial" pitchFamily="34" charset="0"/>
                <a:cs typeface="Arial" pitchFamily="34" charset="0"/>
              </a:rPr>
            </a:br>
            <a:r>
              <a:rPr lang="ru-RU" sz="1800" b="1" i="1" u="sng" dirty="0" smtClean="0">
                <a:latin typeface="Arial" pitchFamily="34" charset="0"/>
                <a:cs typeface="Arial" pitchFamily="34" charset="0"/>
              </a:rPr>
              <a:t> </a:t>
            </a:r>
            <a:r>
              <a:rPr lang="ru-RU" sz="2000" b="1" i="1" u="sng" dirty="0" smtClean="0">
                <a:latin typeface="Arial" pitchFamily="34" charset="0"/>
                <a:cs typeface="Arial" pitchFamily="34" charset="0"/>
              </a:rPr>
              <a:t>Работа юрисконсульта: </a:t>
            </a: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консультирование по вопросам ЖКХ ,16 человек,</a:t>
            </a:r>
            <a:br>
              <a:rPr lang="ru-RU" sz="2000" dirty="0" smtClean="0">
                <a:latin typeface="Arial" pitchFamily="34" charset="0"/>
                <a:cs typeface="Arial" pitchFamily="34" charset="0"/>
              </a:rPr>
            </a:br>
            <a:r>
              <a:rPr lang="ru-RU" sz="2000" dirty="0" smtClean="0">
                <a:latin typeface="Arial" pitchFamily="34" charset="0"/>
                <a:cs typeface="Arial" pitchFamily="34" charset="0"/>
              </a:rPr>
              <a:t>составление искового заявление в суд,4 человека,</a:t>
            </a:r>
            <a:br>
              <a:rPr lang="ru-RU" sz="2000" dirty="0" smtClean="0">
                <a:latin typeface="Arial" pitchFamily="34" charset="0"/>
                <a:cs typeface="Arial" pitchFamily="34" charset="0"/>
              </a:rPr>
            </a:br>
            <a:r>
              <a:rPr lang="ru-RU" sz="2000" dirty="0" smtClean="0">
                <a:latin typeface="Arial" pitchFamily="34" charset="0"/>
                <a:cs typeface="Arial" pitchFamily="34" charset="0"/>
              </a:rPr>
              <a:t>консультирование по вопросам опеки и попечительства над совершеннолетними     недееспособными гражданами, 46 человек,</a:t>
            </a:r>
            <a:br>
              <a:rPr lang="ru-RU" sz="2000" dirty="0" smtClean="0">
                <a:latin typeface="Arial" pitchFamily="34" charset="0"/>
                <a:cs typeface="Arial" pitchFamily="34" charset="0"/>
              </a:rPr>
            </a:br>
            <a:r>
              <a:rPr lang="ru-RU" sz="2000" dirty="0" smtClean="0">
                <a:latin typeface="Arial" pitchFamily="34" charset="0"/>
                <a:cs typeface="Arial" pitchFamily="34" charset="0"/>
              </a:rPr>
              <a:t>консультирование по вопросу оформления пособий для инвалидов, 16 человек.</a:t>
            </a:r>
            <a:br>
              <a:rPr lang="ru-RU" sz="2000" dirty="0" smtClean="0">
                <a:latin typeface="Arial" pitchFamily="34" charset="0"/>
                <a:cs typeface="Arial" pitchFamily="34" charset="0"/>
              </a:rPr>
            </a:br>
            <a:r>
              <a:rPr lang="ru-RU" sz="2000" dirty="0" smtClean="0">
                <a:latin typeface="Arial" pitchFamily="34" charset="0"/>
                <a:cs typeface="Arial" pitchFamily="34" charset="0"/>
              </a:rPr>
              <a:t>Помощь в оформлении субсидии, 15 человек,</a:t>
            </a:r>
            <a:br>
              <a:rPr lang="ru-RU" sz="2000" dirty="0" smtClean="0">
                <a:latin typeface="Arial" pitchFamily="34" charset="0"/>
                <a:cs typeface="Arial" pitchFamily="34" charset="0"/>
              </a:rPr>
            </a:br>
            <a:r>
              <a:rPr lang="ru-RU" sz="2000" dirty="0" smtClean="0">
                <a:latin typeface="Arial" pitchFamily="34" charset="0"/>
                <a:cs typeface="Arial" pitchFamily="34" charset="0"/>
              </a:rPr>
              <a:t>Помощь в оформлении перерасчета пенсии, 6 человека</a:t>
            </a:r>
            <a:br>
              <a:rPr lang="ru-RU" sz="2000" dirty="0" smtClean="0">
                <a:latin typeface="Arial" pitchFamily="34" charset="0"/>
                <a:cs typeface="Arial" pitchFamily="34" charset="0"/>
              </a:rPr>
            </a:br>
            <a:r>
              <a:rPr lang="ru-RU" sz="2000" dirty="0" smtClean="0">
                <a:latin typeface="Arial" pitchFamily="34" charset="0"/>
                <a:cs typeface="Arial" pitchFamily="34" charset="0"/>
              </a:rPr>
              <a:t>Консультирование по вопросам наследства, 2 человек</a:t>
            </a:r>
            <a:br>
              <a:rPr lang="ru-RU" sz="2000" dirty="0" smtClean="0">
                <a:latin typeface="Arial" pitchFamily="34" charset="0"/>
                <a:cs typeface="Arial" pitchFamily="34" charset="0"/>
              </a:rPr>
            </a:br>
            <a:r>
              <a:rPr lang="ru-RU" sz="2000" dirty="0" smtClean="0">
                <a:latin typeface="Arial" pitchFamily="34" charset="0"/>
                <a:cs typeface="Arial" pitchFamily="34" charset="0"/>
              </a:rPr>
              <a:t>Составление заявления для оформления компенсации за санаторно-курортное лечение, 1 человек</a:t>
            </a:r>
            <a:br>
              <a:rPr lang="ru-RU" sz="2000" dirty="0" smtClean="0">
                <a:latin typeface="Arial" pitchFamily="34" charset="0"/>
                <a:cs typeface="Arial" pitchFamily="34" charset="0"/>
              </a:rPr>
            </a:br>
            <a:r>
              <a:rPr lang="ru-RU" sz="2000" dirty="0" smtClean="0">
                <a:latin typeface="Arial" pitchFamily="34" charset="0"/>
                <a:cs typeface="Arial" pitchFamily="34" charset="0"/>
              </a:rPr>
              <a:t>Консультирование граждан по кредитным задолженностям, 2 человек</a:t>
            </a:r>
            <a:br>
              <a:rPr lang="ru-RU" sz="2000" dirty="0" smtClean="0">
                <a:latin typeface="Arial" pitchFamily="34" charset="0"/>
                <a:cs typeface="Arial" pitchFamily="34" charset="0"/>
              </a:rPr>
            </a:br>
            <a:r>
              <a:rPr lang="ru-RU" sz="2000" dirty="0" smtClean="0">
                <a:latin typeface="Arial" pitchFamily="34" charset="0"/>
                <a:cs typeface="Arial" pitchFamily="34" charset="0"/>
              </a:rPr>
              <a:t> </a:t>
            </a:r>
            <a:br>
              <a:rPr lang="ru-RU" sz="2000" dirty="0" smtClean="0">
                <a:latin typeface="Arial" pitchFamily="34" charset="0"/>
                <a:cs typeface="Arial" pitchFamily="34" charset="0"/>
              </a:rPr>
            </a:br>
            <a:r>
              <a:rPr lang="ru-RU" sz="2000" b="1" u="sng" dirty="0" smtClean="0">
                <a:latin typeface="Arial" pitchFamily="34" charset="0"/>
                <a:cs typeface="Arial" pitchFamily="34" charset="0"/>
              </a:rPr>
              <a:t>Проведение занятий по программе «Подготовки граждан, выразивших желание стать опекунами или попечителями совершеннолетних недееспособных или не полностью дееспособных граждан»</a:t>
            </a: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 Итоговое тестирование прошли 29 человек.</a:t>
            </a:r>
            <a:br>
              <a:rPr lang="ru-RU" sz="2000" dirty="0" smtClean="0">
                <a:latin typeface="Arial" pitchFamily="34" charset="0"/>
                <a:cs typeface="Arial" pitchFamily="34" charset="0"/>
              </a:rPr>
            </a:b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b="1" i="1" u="sng" dirty="0" smtClean="0">
                <a:latin typeface="Arial" pitchFamily="34" charset="0"/>
                <a:cs typeface="Arial" pitchFamily="34" charset="0"/>
              </a:rPr>
              <a:t>Работа психолога</a:t>
            </a: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Оказана психологическая помощь 30 гражданам.</a:t>
            </a:r>
            <a:br>
              <a:rPr lang="ru-RU" sz="2000" dirty="0" smtClean="0">
                <a:latin typeface="Arial" pitchFamily="34" charset="0"/>
                <a:cs typeface="Arial" pitchFamily="34" charset="0"/>
              </a:rPr>
            </a:br>
            <a:r>
              <a:rPr lang="ru-RU" sz="2000" dirty="0" smtClean="0">
                <a:latin typeface="Arial" pitchFamily="34" charset="0"/>
                <a:cs typeface="Arial" pitchFamily="34" charset="0"/>
              </a:rPr>
              <a:t>Проведено 9 мероприятий с гражданами пожилого возраста, посвященных Единому дню пенсионера.</a:t>
            </a:r>
            <a:br>
              <a:rPr lang="ru-RU" sz="2000" dirty="0" smtClean="0">
                <a:latin typeface="Arial" pitchFamily="34" charset="0"/>
                <a:cs typeface="Arial" pitchFamily="34" charset="0"/>
              </a:rPr>
            </a:br>
            <a:r>
              <a:rPr lang="ru-RU" sz="2000" b="1" dirty="0" smtClean="0">
                <a:latin typeface="Arial" pitchFamily="34" charset="0"/>
                <a:cs typeface="Arial" pitchFamily="34" charset="0"/>
              </a:rPr>
              <a:t> </a:t>
            </a:r>
            <a:br>
              <a:rPr lang="ru-RU" sz="2000" b="1" dirty="0" smtClean="0">
                <a:latin typeface="Arial" pitchFamily="34" charset="0"/>
                <a:cs typeface="Arial" pitchFamily="34" charset="0"/>
              </a:rPr>
            </a:br>
            <a:r>
              <a:rPr lang="ru-RU" sz="2000" b="1" u="sng" dirty="0" smtClean="0">
                <a:latin typeface="Arial" pitchFamily="34" charset="0"/>
                <a:cs typeface="Arial" pitchFamily="34" charset="0"/>
              </a:rPr>
              <a:t>Работа с ИПРА:</a:t>
            </a: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Поступило ИПРА из УПС  </a:t>
            </a:r>
            <a:r>
              <a:rPr lang="ru-RU" sz="2000" b="1" dirty="0" smtClean="0">
                <a:latin typeface="Arial" pitchFamily="34" charset="0"/>
                <a:cs typeface="Arial" pitchFamily="34" charset="0"/>
              </a:rPr>
              <a:t>2 890</a:t>
            </a:r>
            <a:r>
              <a:rPr lang="ru-RU" sz="2000" dirty="0" smtClean="0">
                <a:latin typeface="Arial" pitchFamily="34" charset="0"/>
                <a:cs typeface="Arial" pitchFamily="34" charset="0"/>
              </a:rPr>
              <a:t> по спискам, всего отработано и сдано в УСП отчетов и актов </a:t>
            </a:r>
            <a:r>
              <a:rPr lang="ru-RU" sz="2000" b="1" dirty="0" smtClean="0">
                <a:latin typeface="Arial" pitchFamily="34" charset="0"/>
                <a:cs typeface="Arial" pitchFamily="34" charset="0"/>
              </a:rPr>
              <a:t>1 896</a:t>
            </a:r>
            <a:r>
              <a:rPr lang="ru-RU" sz="2000" dirty="0" smtClean="0">
                <a:latin typeface="Arial" pitchFamily="34" charset="0"/>
                <a:cs typeface="Arial" pitchFamily="34" charset="0"/>
              </a:rPr>
              <a:t>.</a:t>
            </a:r>
            <a:r>
              <a:rPr lang="ru-RU" sz="2000" dirty="0" smtClean="0"/>
              <a:t/>
            </a:r>
            <a:br>
              <a:rPr lang="ru-RU" sz="2000" dirty="0" smtClean="0"/>
            </a:br>
            <a:r>
              <a:rPr lang="ru-RU" sz="2000" dirty="0" smtClean="0">
                <a:latin typeface="Arial" pitchFamily="34" charset="0"/>
                <a:cs typeface="Arial" pitchFamily="34" charset="0"/>
              </a:rPr>
              <a:t/>
            </a:r>
            <a:br>
              <a:rPr lang="ru-RU" sz="2000" dirty="0" smtClean="0">
                <a:latin typeface="Arial" pitchFamily="34" charset="0"/>
                <a:cs typeface="Arial" pitchFamily="34" charset="0"/>
              </a:rPr>
            </a:br>
            <a:r>
              <a:rPr lang="ru-RU" sz="2000" dirty="0" smtClean="0">
                <a:latin typeface="Arial" pitchFamily="34" charset="0"/>
                <a:cs typeface="Arial" pitchFamily="34" charset="0"/>
              </a:rPr>
              <a:t> </a:t>
            </a:r>
            <a:endParaRPr lang="ru-RU" sz="2000" dirty="0">
              <a:latin typeface="Arial" pitchFamily="34" charset="0"/>
              <a:cs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4947854"/>
          </a:xfrm>
        </p:spPr>
        <p:txBody>
          <a:bodyPr>
            <a:normAutofit fontScale="90000"/>
          </a:bodyPr>
          <a:lstStyle/>
          <a:p>
            <a:pPr lvl="0"/>
            <a:r>
              <a:rPr lang="ru-RU" sz="3200" b="1" i="1" dirty="0" smtClean="0">
                <a:solidFill>
                  <a:srgbClr val="0066CC"/>
                </a:solidFill>
                <a:latin typeface="Arial" pitchFamily="34" charset="0"/>
                <a:cs typeface="Arial" pitchFamily="34" charset="0"/>
              </a:rPr>
              <a:t>Консультативное отделение</a:t>
            </a:r>
            <a:br>
              <a:rPr lang="ru-RU" sz="3200" b="1" i="1" dirty="0" smtClean="0">
                <a:solidFill>
                  <a:srgbClr val="0066CC"/>
                </a:solidFill>
                <a:latin typeface="Arial" pitchFamily="34" charset="0"/>
                <a:cs typeface="Arial" pitchFamily="34" charset="0"/>
              </a:rPr>
            </a:br>
            <a:r>
              <a:rPr lang="ru-RU" sz="3200" b="1" i="1" dirty="0" smtClean="0">
                <a:latin typeface="Arial" pitchFamily="34" charset="0"/>
                <a:cs typeface="Arial" pitchFamily="34" charset="0"/>
              </a:rPr>
              <a:t>Школы пожилого возраста</a:t>
            </a:r>
            <a:r>
              <a:rPr lang="ru-RU" sz="3200" b="1" i="1" dirty="0" smtClean="0">
                <a:solidFill>
                  <a:srgbClr val="0066CC"/>
                </a:solidFill>
                <a:latin typeface="Arial" pitchFamily="34" charset="0"/>
                <a:cs typeface="Arial" pitchFamily="34" charset="0"/>
              </a:rPr>
              <a:t/>
            </a:r>
            <a:br>
              <a:rPr lang="ru-RU" sz="3200" b="1" i="1" dirty="0" smtClean="0">
                <a:solidFill>
                  <a:srgbClr val="0066CC"/>
                </a:solidFill>
                <a:latin typeface="Arial" pitchFamily="34" charset="0"/>
                <a:cs typeface="Arial" pitchFamily="34" charset="0"/>
              </a:rPr>
            </a:br>
            <a:r>
              <a:rPr lang="ru-RU" sz="3200" b="1" i="1" dirty="0" smtClean="0">
                <a:solidFill>
                  <a:srgbClr val="0066CC"/>
                </a:solidFill>
                <a:latin typeface="Arial" pitchFamily="34" charset="0"/>
                <a:cs typeface="Arial" pitchFamily="34" charset="0"/>
              </a:rPr>
              <a:t/>
            </a:r>
            <a:br>
              <a:rPr lang="ru-RU" sz="3200" b="1" i="1" dirty="0" smtClean="0">
                <a:solidFill>
                  <a:srgbClr val="0066CC"/>
                </a:solidFill>
                <a:latin typeface="Arial" pitchFamily="34" charset="0"/>
                <a:cs typeface="Arial" pitchFamily="34" charset="0"/>
              </a:rPr>
            </a:br>
            <a:r>
              <a:rPr lang="ru-RU" sz="1800" i="1" dirty="0" smtClean="0">
                <a:latin typeface="Arial" pitchFamily="34" charset="0"/>
                <a:cs typeface="Arial" pitchFamily="34" charset="0"/>
              </a:rPr>
              <a:t> Проведение занятий ШПВ по направлению </a:t>
            </a:r>
            <a:r>
              <a:rPr lang="ru-RU" sz="1800" b="1" i="1" dirty="0" smtClean="0">
                <a:latin typeface="Arial" pitchFamily="34" charset="0"/>
                <a:cs typeface="Arial" pitchFamily="34" charset="0"/>
              </a:rPr>
              <a:t>«Английский язык» </a:t>
            </a:r>
            <a:r>
              <a:rPr lang="ru-RU" sz="1800" i="1" dirty="0" smtClean="0">
                <a:latin typeface="Arial" pitchFamily="34" charset="0"/>
                <a:cs typeface="Arial" pitchFamily="34" charset="0"/>
              </a:rPr>
              <a:t>(</a:t>
            </a:r>
            <a:r>
              <a:rPr lang="ru-RU" sz="1800" i="1" dirty="0" err="1" smtClean="0">
                <a:latin typeface="Arial" pitchFamily="34" charset="0"/>
                <a:cs typeface="Arial" pitchFamily="34" charset="0"/>
              </a:rPr>
              <a:t>Веденская</a:t>
            </a:r>
            <a:r>
              <a:rPr lang="ru-RU" sz="1800" i="1" dirty="0" smtClean="0">
                <a:latin typeface="Arial" pitchFamily="34" charset="0"/>
                <a:cs typeface="Arial" pitchFamily="34" charset="0"/>
              </a:rPr>
              <a:t> И.П.), занятия проходят каждый вторник , длительность занятия 2 часа, посещают  17 человек.</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Проведение занятий ШПВ по направлению </a:t>
            </a:r>
            <a:r>
              <a:rPr lang="ru-RU" sz="1800" b="1" i="1" dirty="0" smtClean="0">
                <a:latin typeface="Arial" pitchFamily="34" charset="0"/>
                <a:cs typeface="Arial" pitchFamily="34" charset="0"/>
              </a:rPr>
              <a:t>Компьютерная грамотность</a:t>
            </a:r>
            <a:r>
              <a:rPr lang="ru-RU" sz="1800" i="1" dirty="0" smtClean="0">
                <a:latin typeface="Arial" pitchFamily="34" charset="0"/>
                <a:cs typeface="Arial" pitchFamily="34" charset="0"/>
              </a:rPr>
              <a:t> (</a:t>
            </a:r>
            <a:r>
              <a:rPr lang="ru-RU" sz="1800" i="1" dirty="0" err="1" smtClean="0">
                <a:latin typeface="Arial" pitchFamily="34" charset="0"/>
                <a:cs typeface="Arial" pitchFamily="34" charset="0"/>
              </a:rPr>
              <a:t>Ахтямова</a:t>
            </a:r>
            <a:r>
              <a:rPr lang="ru-RU" sz="1800" i="1" dirty="0" smtClean="0">
                <a:latin typeface="Arial" pitchFamily="34" charset="0"/>
                <a:cs typeface="Arial" pitchFamily="34" charset="0"/>
              </a:rPr>
              <a:t> С.Г.). В 2024г обучено 12 пенсионеров</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Проведение занятий ШПВ по направлению </a:t>
            </a:r>
            <a:r>
              <a:rPr lang="ru-RU" sz="1800" b="1" i="1" dirty="0" smtClean="0">
                <a:latin typeface="Arial" pitchFamily="34" charset="0"/>
                <a:cs typeface="Arial" pitchFamily="34" charset="0"/>
              </a:rPr>
              <a:t>Творческая и прикладная деятельность</a:t>
            </a:r>
            <a:r>
              <a:rPr lang="ru-RU" sz="1800" i="1" dirty="0" smtClean="0">
                <a:latin typeface="Arial" pitchFamily="34" charset="0"/>
                <a:cs typeface="Arial" pitchFamily="34" charset="0"/>
              </a:rPr>
              <a:t> (</a:t>
            </a:r>
            <a:r>
              <a:rPr lang="ru-RU" sz="1800" i="1" dirty="0" err="1" smtClean="0">
                <a:latin typeface="Arial" pitchFamily="34" charset="0"/>
                <a:cs typeface="Arial" pitchFamily="34" charset="0"/>
              </a:rPr>
              <a:t>Паюсова</a:t>
            </a:r>
            <a:r>
              <a:rPr lang="ru-RU" sz="1800" i="1" dirty="0" smtClean="0">
                <a:latin typeface="Arial" pitchFamily="34" charset="0"/>
                <a:cs typeface="Arial" pitchFamily="34" charset="0"/>
              </a:rPr>
              <a:t> Т.В.). В 2024г обучено 10 пенсионеров.</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1800" i="1" dirty="0" smtClean="0">
                <a:latin typeface="Arial" pitchFamily="34" charset="0"/>
                <a:cs typeface="Arial" pitchFamily="34" charset="0"/>
              </a:rPr>
              <a:t/>
            </a:r>
            <a:br>
              <a:rPr lang="ru-RU" sz="1800" i="1" dirty="0" smtClean="0">
                <a:latin typeface="Arial" pitchFamily="34" charset="0"/>
                <a:cs typeface="Arial" pitchFamily="34" charset="0"/>
              </a:rPr>
            </a:br>
            <a:r>
              <a:rPr lang="ru-RU" sz="3200" dirty="0" smtClean="0"/>
              <a:t/>
            </a:r>
            <a:br>
              <a:rPr lang="ru-RU" sz="3200" dirty="0" smtClean="0"/>
            </a:br>
            <a:r>
              <a:rPr lang="ru-RU" sz="3200" b="1" dirty="0" smtClean="0"/>
              <a:t> </a:t>
            </a:r>
            <a:r>
              <a:rPr lang="ru-RU" sz="3200" dirty="0" smtClean="0"/>
              <a:t/>
            </a:r>
            <a:br>
              <a:rPr lang="ru-RU" sz="3200" dirty="0" smtClean="0"/>
            </a:br>
            <a:endParaRPr lang="ru-RU" sz="3200" b="1" i="1" dirty="0">
              <a:solidFill>
                <a:srgbClr val="0066CC"/>
              </a:solidFill>
              <a:latin typeface="Arial" pitchFamily="34" charset="0"/>
              <a:cs typeface="Arial" pitchFamily="34" charset="0"/>
            </a:endParaRPr>
          </a:p>
        </p:txBody>
      </p:sp>
      <p:pic>
        <p:nvPicPr>
          <p:cNvPr id="4" name="Рисунок 3" descr="D:\Users\Andreeva_TI\Desktop\работа 2025\работа январь\отчеты сод. 2024\конс.отд\Годовой отчет 2024 Ахтямова С.Г\фото 4 квартал\tbEozfzHa64.jpg"/>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9175531" y="3326522"/>
            <a:ext cx="2396359" cy="1797269"/>
          </a:xfrm>
          <a:prstGeom prst="rect">
            <a:avLst/>
          </a:prstGeom>
          <a:noFill/>
          <a:ln>
            <a:noFill/>
          </a:ln>
        </p:spPr>
      </p:pic>
      <p:pic>
        <p:nvPicPr>
          <p:cNvPr id="5" name="Рисунок 4" descr="D:\Users\Andreeva_TI\Desktop\работа 2025\работа январь\отчеты сод. 2024\конс.отд\Годовой отчет 2024 Ахтямова С.Г\фото 4 квартал\cJ52hj9-ZUY.jp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432330" y="3294993"/>
            <a:ext cx="2236115" cy="2869324"/>
          </a:xfrm>
          <a:prstGeom prst="rect">
            <a:avLst/>
          </a:prstGeom>
          <a:noFill/>
          <a:ln>
            <a:noFill/>
          </a:ln>
          <a:effectLst>
            <a:softEdge rad="63500"/>
          </a:effectLst>
        </p:spPr>
      </p:pic>
      <p:pic>
        <p:nvPicPr>
          <p:cNvPr id="6" name="Рисунок 5" descr="D:\Users\Andreeva_TI\Desktop\работа 2025\работа январь\отчеты сод. 2024\конс.отд\Годовой отчет 2024 Ахтямова С.Г\фото 4 квартал\lv9F6C2hyhI.jpg"/>
          <p:cNvPicPr/>
          <p:nvPr/>
        </p:nvPicPr>
        <p:blipFill>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2963917" y="3356166"/>
            <a:ext cx="3026979" cy="2745090"/>
          </a:xfrm>
          <a:prstGeom prst="rect">
            <a:avLst/>
          </a:prstGeom>
          <a:noFill/>
          <a:ln>
            <a:noFill/>
          </a:ln>
          <a:effectLst>
            <a:softEdge rad="127000"/>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5499647"/>
          </a:xfrm>
        </p:spPr>
        <p:txBody>
          <a:bodyPr>
            <a:normAutofit fontScale="90000"/>
          </a:bodyPr>
          <a:lstStyle/>
          <a:p>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3100" b="1" i="1" dirty="0" smtClean="0">
                <a:solidFill>
                  <a:srgbClr val="0066CC"/>
                </a:solidFill>
                <a:latin typeface="Arial" pitchFamily="34" charset="0"/>
                <a:cs typeface="Arial" pitchFamily="34" charset="0"/>
              </a:rPr>
              <a:t>Консультативное отделение</a:t>
            </a: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400" b="1" i="1" dirty="0" smtClean="0">
                <a:solidFill>
                  <a:srgbClr val="0066CC"/>
                </a:solidFill>
                <a:latin typeface="Arial" pitchFamily="34" charset="0"/>
                <a:cs typeface="Arial" pitchFamily="34" charset="0"/>
              </a:rPr>
              <a:t/>
            </a:r>
            <a:br>
              <a:rPr lang="ru-RU" sz="2400" b="1" i="1" dirty="0" smtClean="0">
                <a:solidFill>
                  <a:srgbClr val="0066CC"/>
                </a:solidFill>
                <a:latin typeface="Arial" pitchFamily="34" charset="0"/>
                <a:cs typeface="Arial" pitchFamily="34" charset="0"/>
              </a:rPr>
            </a:br>
            <a:r>
              <a:rPr lang="ru-RU" sz="2000" b="1" dirty="0" smtClean="0"/>
              <a:t> Организовано и проведено 67 мероприятий для граждан пожилого возраста и инвалидов.</a:t>
            </a:r>
            <a:br>
              <a:rPr lang="ru-RU" sz="2000" b="1" dirty="0" smtClean="0"/>
            </a:br>
            <a:r>
              <a:rPr lang="ru-RU" sz="2000" b="1" dirty="0" smtClean="0"/>
              <a:t/>
            </a:r>
            <a:br>
              <a:rPr lang="ru-RU" sz="2000" b="1" dirty="0" smtClean="0"/>
            </a:br>
            <a:r>
              <a:rPr lang="ru-RU" sz="2000" dirty="0" smtClean="0"/>
              <a:t> </a:t>
            </a:r>
            <a:r>
              <a:rPr lang="ru-RU" sz="2000" i="1" dirty="0" smtClean="0"/>
              <a:t>1.Выступление  ансамбля «Надежда» на различных концертных площадках (библиотеки, ОДП, СРО,</a:t>
            </a:r>
            <a:br>
              <a:rPr lang="ru-RU" sz="2000" i="1" dirty="0" smtClean="0"/>
            </a:br>
            <a:r>
              <a:rPr lang="ru-RU" sz="2000" i="1" dirty="0" smtClean="0"/>
              <a:t> профилакторий «Каменская здравница», советы ветеранов и инвалидов)</a:t>
            </a:r>
            <a:br>
              <a:rPr lang="ru-RU" sz="2000" i="1" dirty="0" smtClean="0"/>
            </a:br>
            <a:r>
              <a:rPr lang="ru-RU" sz="2000" i="1" dirty="0" smtClean="0"/>
              <a:t/>
            </a:r>
            <a:br>
              <a:rPr lang="ru-RU" sz="2000" i="1" dirty="0" smtClean="0"/>
            </a:br>
            <a:r>
              <a:rPr lang="ru-RU" sz="2000" i="1" dirty="0" smtClean="0"/>
              <a:t>2</a:t>
            </a:r>
            <a:r>
              <a:rPr lang="ru-RU" sz="2000" i="1" dirty="0" smtClean="0">
                <a:latin typeface="Arial" pitchFamily="34" charset="0"/>
                <a:cs typeface="Arial" pitchFamily="34" charset="0"/>
              </a:rPr>
              <a:t>. Мероприятия к календарным датам (Масленица, День Победы, и др.)</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3. Участие в областных конкурсах в рамках Школ пожилого возраста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(компьютерное многоборье, «Спасибо интернету, </a:t>
            </a:r>
            <a:br>
              <a:rPr lang="ru-RU" sz="2000" i="1" dirty="0" smtClean="0">
                <a:latin typeface="Arial" pitchFamily="34" charset="0"/>
                <a:cs typeface="Arial" pitchFamily="34" charset="0"/>
              </a:rPr>
            </a:br>
            <a:r>
              <a:rPr lang="ru-RU" sz="2000" i="1" dirty="0" err="1" smtClean="0">
                <a:latin typeface="Arial" pitchFamily="34" charset="0"/>
                <a:cs typeface="Arial" pitchFamily="34" charset="0"/>
              </a:rPr>
              <a:t>Тур.слет</a:t>
            </a:r>
            <a:r>
              <a:rPr lang="ru-RU" sz="2000" i="1" dirty="0" smtClean="0">
                <a:latin typeface="Arial" pitchFamily="34" charset="0"/>
                <a:cs typeface="Arial" pitchFamily="34" charset="0"/>
              </a:rPr>
              <a:t>, «Золотая осень», и др.)</a:t>
            </a:r>
            <a:br>
              <a:rPr lang="ru-RU" sz="2000" i="1" dirty="0" smtClean="0">
                <a:latin typeface="Arial" pitchFamily="34" charset="0"/>
                <a:cs typeface="Arial" pitchFamily="34" charset="0"/>
              </a:rPr>
            </a:br>
            <a:r>
              <a:rPr lang="ru-RU" sz="2000" dirty="0" smtClean="0"/>
              <a:t> </a:t>
            </a:r>
            <a:br>
              <a:rPr lang="ru-RU" sz="2000" dirty="0" smtClean="0"/>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4. Мероприятия для граждан с нарушением слуха</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(юбилей ВОГ, «Славим человека труда» и др.)</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5.</a:t>
            </a:r>
            <a:r>
              <a:rPr lang="ru-RU" sz="2000" dirty="0" smtClean="0"/>
              <a:t> </a:t>
            </a:r>
            <a:r>
              <a:rPr lang="ru-RU" sz="2000" i="1" dirty="0" smtClean="0">
                <a:latin typeface="Arial" pitchFamily="34" charset="0"/>
                <a:cs typeface="Arial" pitchFamily="34" charset="0"/>
              </a:rPr>
              <a:t>Мероприятия по гранту «Шаг за шагом»</a:t>
            </a:r>
            <a:r>
              <a:rPr lang="ru-RU" sz="1100" dirty="0" smtClean="0"/>
              <a:t/>
            </a:r>
            <a:br>
              <a:rPr lang="ru-RU" sz="1100" dirty="0" smtClean="0"/>
            </a:br>
            <a:r>
              <a:rPr lang="ru-RU" sz="1200" dirty="0" smtClean="0"/>
              <a:t/>
            </a:r>
            <a:br>
              <a:rPr lang="ru-RU" sz="1200" dirty="0" smtClean="0"/>
            </a:br>
            <a:r>
              <a:rPr lang="ru-RU" sz="1400" dirty="0" smtClean="0"/>
              <a:t/>
            </a:r>
            <a:br>
              <a:rPr lang="ru-RU" sz="1400" dirty="0" smtClean="0"/>
            </a:br>
            <a:r>
              <a:rPr lang="ru-RU" sz="1600" dirty="0" smtClean="0"/>
              <a:t/>
            </a:r>
            <a:br>
              <a:rPr lang="ru-RU" sz="1600" dirty="0" smtClean="0"/>
            </a:br>
            <a:r>
              <a:rPr lang="ru-RU" sz="1800" dirty="0" smtClean="0"/>
              <a:t/>
            </a:r>
            <a:br>
              <a:rPr lang="ru-RU" sz="1800" dirty="0" smtClean="0"/>
            </a:br>
            <a:r>
              <a:rPr lang="ru-RU" sz="1800" dirty="0" smtClean="0"/>
              <a:t> </a:t>
            </a:r>
            <a:br>
              <a:rPr lang="ru-RU" sz="1800" dirty="0" smtClean="0"/>
            </a:br>
            <a:r>
              <a:rPr lang="ru-RU" sz="2000" dirty="0" smtClean="0"/>
              <a:t/>
            </a:r>
            <a:br>
              <a:rPr lang="ru-RU" sz="2000" dirty="0" smtClean="0"/>
            </a:br>
            <a:r>
              <a:rPr lang="ru-RU" sz="2400" dirty="0" smtClean="0"/>
              <a:t/>
            </a:r>
            <a:br>
              <a:rPr lang="ru-RU" sz="2400" dirty="0" smtClean="0"/>
            </a:br>
            <a:r>
              <a:rPr lang="ru-RU" sz="2000" dirty="0" smtClean="0"/>
              <a:t> </a:t>
            </a:r>
            <a:br>
              <a:rPr lang="ru-RU" sz="20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r>
              <a:rPr lang="ru-RU" sz="2400" dirty="0" smtClean="0"/>
              <a:t/>
            </a:r>
            <a:br>
              <a:rPr lang="ru-RU" sz="2400" dirty="0" smtClean="0"/>
            </a:br>
            <a:endParaRPr lang="ru-RU" sz="2400" dirty="0"/>
          </a:p>
        </p:txBody>
      </p:sp>
      <p:pic>
        <p:nvPicPr>
          <p:cNvPr id="4" name="Рисунок 3" descr="Z:\КСОН\Консультативное - Андреева Т.И\Паюсова Т.В\31.03.2024\25.02.2024г В Арт-гостиной библиотеки им. А. С. Пушкина праздничный.jpeg"/>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9616635" y="2128344"/>
            <a:ext cx="2386178" cy="1734893"/>
          </a:xfrm>
          <a:prstGeom prst="rect">
            <a:avLst/>
          </a:prstGeom>
          <a:noFill/>
          <a:ln>
            <a:noFill/>
          </a:ln>
          <a:effectLst>
            <a:softEdge rad="63500"/>
          </a:effectLst>
        </p:spPr>
      </p:pic>
      <p:pic>
        <p:nvPicPr>
          <p:cNvPr id="5" name="Рисунок 4" descr="Z:\КСОН\Консультативное - Андреева Т.И\Паюсова Т.В\31.03.2024\DSC_7665.JP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8588327" y="4978476"/>
            <a:ext cx="3339542" cy="1879524"/>
          </a:xfrm>
          <a:prstGeom prst="rect">
            <a:avLst/>
          </a:prstGeom>
          <a:noFill/>
          <a:ln>
            <a:noFill/>
          </a:ln>
          <a:effectLst>
            <a:softEdge rad="127000"/>
          </a:effectLst>
        </p:spPr>
      </p:pic>
      <p:pic>
        <p:nvPicPr>
          <p:cNvPr id="6" name="Рисунок 5" descr="IkBC13KsCSs.jpg"/>
          <p:cNvPicPr/>
          <p:nvPr/>
        </p:nvPicPr>
        <p:blipFill>
          <a:blip r:embed="rId5" cstate="print"/>
          <a:stretch>
            <a:fillRect/>
          </a:stretch>
        </p:blipFill>
        <p:spPr>
          <a:xfrm>
            <a:off x="8470187" y="3378353"/>
            <a:ext cx="2062330" cy="1740907"/>
          </a:xfrm>
          <a:prstGeom prst="rect">
            <a:avLst/>
          </a:prstGeom>
          <a:effectLst>
            <a:softEdge rad="127000"/>
          </a:effectLst>
        </p:spPr>
      </p:pic>
      <p:pic>
        <p:nvPicPr>
          <p:cNvPr id="7" name="Рисунок 6" descr="D:\Users\Andreeva_TI\Desktop\работа 2025\работа январь\отчеты сод. 2024\конс.отд\Годовой отчет 2024 Ахтямова С.Г\фото 4 квартал\tbEozfzHa64.jpg"/>
          <p:cNvPicPr/>
          <p:nvPr/>
        </p:nvPicPr>
        <p:blipFill>
          <a:blip r:embed="rId6"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10311130" y="202565"/>
            <a:ext cx="1880870" cy="1880870"/>
          </a:xfrm>
          <a:prstGeom prst="rect">
            <a:avLst/>
          </a:prstGeom>
          <a:noFill/>
          <a:ln>
            <a:noFill/>
          </a:ln>
          <a:effectLst>
            <a:softEdge rad="127000"/>
          </a:effectLst>
        </p:spPr>
      </p:pic>
      <p:pic>
        <p:nvPicPr>
          <p:cNvPr id="8" name="Рисунок 7" descr="D:\Users\Andreeva_TI\Desktop\работа 2025\работа январь\отчеты сод. 2024\конс.отд\Годовой отчет 2024 Веденская И.П\1737355601241.jpg"/>
          <p:cNvPicPr/>
          <p:nvPr/>
        </p:nvPicPr>
        <p:blipFill>
          <a:blip r:embed="rId7"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495393" y="3137338"/>
            <a:ext cx="2066933" cy="1440696"/>
          </a:xfrm>
          <a:prstGeom prst="rect">
            <a:avLst/>
          </a:prstGeom>
          <a:noFill/>
          <a:ln>
            <a:noFill/>
          </a:ln>
          <a:effectLst>
            <a:softEdge rad="63500"/>
          </a:effectLst>
        </p:spPr>
      </p:pic>
      <p:pic>
        <p:nvPicPr>
          <p:cNvPr id="9" name="Рисунок 8" descr="D:\Users\Andreeva_TI\Desktop\работа 2025\работа январь\отчеты сод. 2024\конс.отд\Годовой отчет 2024 Веденская И.П\1737355600542.JPG"/>
          <p:cNvPicPr/>
          <p:nvPr/>
        </p:nvPicPr>
        <p:blipFill>
          <a:blip r:embed="rId8"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205852" y="4458969"/>
            <a:ext cx="2397373" cy="1597660"/>
          </a:xfrm>
          <a:prstGeom prst="rect">
            <a:avLst/>
          </a:prstGeom>
          <a:noFill/>
          <a:ln>
            <a:noFill/>
          </a:ln>
          <a:effectLst>
            <a:softEdge rad="63500"/>
          </a:effectLst>
        </p:spPr>
      </p:pic>
      <p:pic>
        <p:nvPicPr>
          <p:cNvPr id="10" name="Рисунок 9" descr="D:\Users\Andreeva_TI\Desktop\работа 2025\работа январь\отчеты сод. 2024\конс.отд\Годовой отчет 2024 Веденская И.П\1737355601417.jpg"/>
          <p:cNvPicPr/>
          <p:nvPr/>
        </p:nvPicPr>
        <p:blipFill>
          <a:blip r:embed="rId9"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4374933" y="4732567"/>
            <a:ext cx="2401608" cy="1807210"/>
          </a:xfrm>
          <a:prstGeom prst="rect">
            <a:avLst/>
          </a:prstGeom>
          <a:noFill/>
          <a:ln>
            <a:noFill/>
          </a:ln>
          <a:effectLst>
            <a:softEdge rad="63500"/>
          </a:effectLst>
        </p:spPr>
      </p:pic>
      <p:pic>
        <p:nvPicPr>
          <p:cNvPr id="11" name="Рисунок 10" descr="D:\Users\Andreeva_TI\Desktop\работа 2025\работа январь\отчеты сод. 2024\конс.отд\Годовой отчет 2024 Веденская И.П\1737355600595.JPG"/>
          <p:cNvPicPr/>
          <p:nvPr/>
        </p:nvPicPr>
        <p:blipFill>
          <a:blip r:embed="rId10"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0" y="4752800"/>
            <a:ext cx="2413635" cy="1609090"/>
          </a:xfrm>
          <a:prstGeom prst="rect">
            <a:avLst/>
          </a:prstGeom>
          <a:noFill/>
          <a:ln>
            <a:noFill/>
          </a:ln>
          <a:effectLst>
            <a:softEdge rad="63500"/>
          </a:effectLst>
        </p:spPr>
      </p:pic>
      <p:pic>
        <p:nvPicPr>
          <p:cNvPr id="12" name="Рисунок 11" descr="D:\Users\Andreeva_TI\Desktop\работа 2025\работа январь\отчеты сод. 2024\конс.отд\Годовой отчет 2024 Веденская И.П\1737355601450.jpg"/>
          <p:cNvPicPr/>
          <p:nvPr/>
        </p:nvPicPr>
        <p:blipFill>
          <a:blip r:embed="rId11"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2151306" y="4747063"/>
            <a:ext cx="2402988" cy="1809750"/>
          </a:xfrm>
          <a:prstGeom prst="rect">
            <a:avLst/>
          </a:prstGeom>
          <a:noFill/>
          <a:ln>
            <a:noFill/>
          </a:ln>
          <a:effectLst>
            <a:softEdge rad="6350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pic>
        <p:nvPicPr>
          <p:cNvPr id="4098" name="Picture 2" descr="https://zabota039.msp.midural.ru/upload/gallery/2022/08/04/1LdHbZCWZU.jpg"/>
          <p:cNvPicPr>
            <a:picLocks noChangeAspect="1" noChangeArrowheads="1"/>
          </p:cNvPicPr>
          <p:nvPr/>
        </p:nvPicPr>
        <p:blipFill>
          <a:blip r:embed="rId3" cstate="print"/>
          <a:srcRect/>
          <a:stretch>
            <a:fillRect/>
          </a:stretch>
        </p:blipFill>
        <p:spPr bwMode="auto">
          <a:xfrm>
            <a:off x="4398579" y="283780"/>
            <a:ext cx="2968429" cy="3578772"/>
          </a:xfrm>
          <a:prstGeom prst="rect">
            <a:avLst/>
          </a:prstGeom>
          <a:noFill/>
        </p:spPr>
      </p:pic>
      <p:pic>
        <p:nvPicPr>
          <p:cNvPr id="4100" name="Picture 4" descr="https://zabota039.msp.midural.ru/upload/gallery/2020/03/04/ESOduyYyri.jpg"/>
          <p:cNvPicPr>
            <a:picLocks noChangeAspect="1" noChangeArrowheads="1"/>
          </p:cNvPicPr>
          <p:nvPr/>
        </p:nvPicPr>
        <p:blipFill>
          <a:blip r:embed="rId4" cstate="print"/>
          <a:srcRect/>
          <a:stretch>
            <a:fillRect/>
          </a:stretch>
        </p:blipFill>
        <p:spPr bwMode="auto">
          <a:xfrm>
            <a:off x="189186" y="294263"/>
            <a:ext cx="2425809" cy="3032261"/>
          </a:xfrm>
          <a:prstGeom prst="rect">
            <a:avLst/>
          </a:prstGeom>
          <a:noFill/>
        </p:spPr>
      </p:pic>
      <p:pic>
        <p:nvPicPr>
          <p:cNvPr id="4102" name="Picture 6" descr="https://zabota039.msp.midural.ru/upload/gallery/2021/11/29/WrbyHpOG4B.jpg"/>
          <p:cNvPicPr>
            <a:picLocks noChangeAspect="1" noChangeArrowheads="1"/>
          </p:cNvPicPr>
          <p:nvPr/>
        </p:nvPicPr>
        <p:blipFill>
          <a:blip r:embed="rId5" cstate="print"/>
          <a:srcRect/>
          <a:stretch>
            <a:fillRect/>
          </a:stretch>
        </p:blipFill>
        <p:spPr bwMode="auto">
          <a:xfrm>
            <a:off x="2569780" y="2429541"/>
            <a:ext cx="2087837" cy="3151452"/>
          </a:xfrm>
          <a:prstGeom prst="rect">
            <a:avLst/>
          </a:prstGeom>
          <a:noFill/>
        </p:spPr>
      </p:pic>
      <p:sp>
        <p:nvSpPr>
          <p:cNvPr id="4104" name="AutoShape 8" descr="https://zabota039.msp.midural.ru/upload/gallery/2023/10/17/eTIfdxNy3B.jpg"/>
          <p:cNvSpPr>
            <a:spLocks noGrp="1" noChangeAspect="1" noChangeArrowheads="1"/>
          </p:cNvSpPr>
          <p:nvPr>
            <p:ph type="title"/>
          </p:nvPr>
        </p:nvSpPr>
        <p:spPr bwMode="auto">
          <a:prstGeom prst="rect">
            <a:avLst/>
          </a:prstGeom>
          <a:noFill/>
        </p:spPr>
        <p:txBody>
          <a:bodyPr vert="horz" wrap="square" lIns="91440" tIns="45720" rIns="91440" bIns="45720" numCol="1" anchor="t" anchorCtr="0" compatLnSpc="1">
            <a:prstTxWarp prst="textNoShape">
              <a:avLst/>
            </a:prstTxWarp>
            <a:normAutofit fontScale="90000"/>
          </a:bodyPr>
          <a:lstStyle/>
          <a:p>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
            </a:r>
            <a:br>
              <a:rPr lang="ru-RU" sz="4000" b="1" i="1" dirty="0" smtClean="0">
                <a:solidFill>
                  <a:srgbClr val="002060"/>
                </a:solidFill>
                <a:latin typeface="Arial" pitchFamily="34" charset="0"/>
                <a:cs typeface="Arial" pitchFamily="34" charset="0"/>
              </a:rPr>
            </a:br>
            <a:r>
              <a:rPr lang="ru-RU" sz="4000" b="1" i="1" dirty="0" smtClean="0">
                <a:solidFill>
                  <a:srgbClr val="002060"/>
                </a:solidFill>
                <a:latin typeface="Arial" pitchFamily="34" charset="0"/>
                <a:cs typeface="Arial" pitchFamily="34" charset="0"/>
              </a:rPr>
              <a:t>Социально-реабилитационное отделение</a:t>
            </a:r>
            <a:endParaRPr lang="ru-RU" sz="4000" b="1" i="1" dirty="0">
              <a:solidFill>
                <a:srgbClr val="002060"/>
              </a:solidFill>
              <a:latin typeface="Arial" pitchFamily="34" charset="0"/>
              <a:cs typeface="Arial" pitchFamily="34" charset="0"/>
            </a:endParaRPr>
          </a:p>
        </p:txBody>
      </p:sp>
      <p:pic>
        <p:nvPicPr>
          <p:cNvPr id="4106" name="Picture 10" descr="https://zabota039.msp.midural.ru/upload/gallery/2023/10/17/eTIfdxNy3B.jpg"/>
          <p:cNvPicPr>
            <a:picLocks noChangeAspect="1" noChangeArrowheads="1"/>
          </p:cNvPicPr>
          <p:nvPr/>
        </p:nvPicPr>
        <p:blipFill>
          <a:blip r:embed="rId6" cstate="print"/>
          <a:srcRect/>
          <a:stretch>
            <a:fillRect/>
          </a:stretch>
        </p:blipFill>
        <p:spPr bwMode="auto">
          <a:xfrm>
            <a:off x="7346731" y="297064"/>
            <a:ext cx="2248447" cy="2997929"/>
          </a:xfrm>
          <a:prstGeom prst="rect">
            <a:avLst/>
          </a:prstGeom>
          <a:noFill/>
        </p:spPr>
      </p:pic>
      <p:pic>
        <p:nvPicPr>
          <p:cNvPr id="4108" name="Picture 12" descr="https://zabota039.msp.midural.ru/upload/gallery/2019/11/13/dynxvajxrT.jpg"/>
          <p:cNvPicPr>
            <a:picLocks noChangeAspect="1" noChangeArrowheads="1"/>
          </p:cNvPicPr>
          <p:nvPr/>
        </p:nvPicPr>
        <p:blipFill>
          <a:blip r:embed="rId7" cstate="print"/>
          <a:srcRect/>
          <a:stretch>
            <a:fillRect/>
          </a:stretch>
        </p:blipFill>
        <p:spPr bwMode="auto">
          <a:xfrm>
            <a:off x="9175531" y="2333296"/>
            <a:ext cx="2385848" cy="3471548"/>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p:txBody>
          <a:bodyPr>
            <a:normAutofit fontScale="90000"/>
          </a:bodyPr>
          <a:lstStyle/>
          <a:p>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1800" b="1" u="sng" dirty="0" smtClean="0">
                <a:latin typeface="Arial" pitchFamily="34" charset="0"/>
                <a:cs typeface="Arial" pitchFamily="34" charset="0"/>
              </a:rPr>
              <a:t/>
            </a:r>
            <a:br>
              <a:rPr lang="ru-RU" sz="1800" b="1" u="sng" dirty="0" smtClean="0">
                <a:latin typeface="Arial" pitchFamily="34" charset="0"/>
                <a:cs typeface="Arial" pitchFamily="34" charset="0"/>
              </a:rPr>
            </a:br>
            <a:r>
              <a:rPr lang="ru-RU" sz="3100" b="1" i="1" dirty="0" smtClean="0">
                <a:solidFill>
                  <a:srgbClr val="0066CC"/>
                </a:solidFill>
                <a:latin typeface="Arial" pitchFamily="34" charset="0"/>
                <a:cs typeface="Arial" pitchFamily="34" charset="0"/>
              </a:rPr>
              <a:t/>
            </a:r>
            <a:br>
              <a:rPr lang="ru-RU" sz="3100" b="1" i="1" dirty="0" smtClean="0">
                <a:solidFill>
                  <a:srgbClr val="0066CC"/>
                </a:solidFill>
                <a:latin typeface="Arial" pitchFamily="34" charset="0"/>
                <a:cs typeface="Arial" pitchFamily="34" charset="0"/>
              </a:rPr>
            </a:br>
            <a:r>
              <a:rPr lang="ru-RU" sz="3100" b="1" i="1" dirty="0" smtClean="0">
                <a:solidFill>
                  <a:srgbClr val="0066CC"/>
                </a:solidFill>
                <a:latin typeface="Arial" pitchFamily="34" charset="0"/>
                <a:cs typeface="Arial" pitchFamily="34" charset="0"/>
              </a:rPr>
              <a:t>              Социально-реабилитационное отделение</a:t>
            </a:r>
            <a:br>
              <a:rPr lang="ru-RU" sz="3100" b="1" i="1" dirty="0" smtClean="0">
                <a:solidFill>
                  <a:srgbClr val="0066CC"/>
                </a:solidFill>
                <a:latin typeface="Arial" pitchFamily="34" charset="0"/>
                <a:cs typeface="Arial" pitchFamily="34" charset="0"/>
              </a:rPr>
            </a:br>
            <a:r>
              <a:rPr lang="ru-RU" sz="1800" dirty="0" smtClean="0">
                <a:latin typeface="Arial" pitchFamily="34" charset="0"/>
                <a:cs typeface="Arial" pitchFamily="34" charset="0"/>
              </a:rPr>
              <a:t/>
            </a:r>
            <a:br>
              <a:rPr lang="ru-RU" sz="1800" dirty="0" smtClean="0">
                <a:latin typeface="Arial" pitchFamily="34" charset="0"/>
                <a:cs typeface="Arial" pitchFamily="34" charset="0"/>
              </a:rPr>
            </a:br>
            <a:r>
              <a:rPr lang="ru-RU" sz="2000" i="1" dirty="0" smtClean="0">
                <a:latin typeface="Arial" pitchFamily="34" charset="0"/>
                <a:cs typeface="Arial" pitchFamily="34" charset="0"/>
              </a:rPr>
              <a:t>1.Количество заключённых договоров  на социальные услуги –  512;</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2. Количество  заключённых договоров на оказание дополнительных услуг –441человек;</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3.Количество клиентов, прошедших реабилитацию  в Центре –  512человек (из них: уникальных -498 чел., инвалидов 158 чел.) </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3.Колличество курсов – 23,</a:t>
            </a: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   4.Количество проведенных заседаний </a:t>
            </a: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экспертно-  реабилитационной комиссии–  23</a:t>
            </a:r>
            <a:r>
              <a:rPr lang="ru-RU" sz="2000" b="1" i="1" dirty="0" smtClean="0">
                <a:latin typeface="Arial" pitchFamily="34" charset="0"/>
                <a:cs typeface="Arial" pitchFamily="34" charset="0"/>
              </a:rPr>
              <a:t>,</a:t>
            </a: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5.Мероприятия социальной реабилитации </a:t>
            </a: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Психологические занятия посетили – 220 человек;</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Оздоровительные  мероприятия и лечебной физкультуре  –512 человек;</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Консультативные услуги фельдшера – 512 человек;</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Занятия и  мастер-классы в творческих мастерских  посетили –461 человек;</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Консультативные услуги специалиста по социальной работе  – 512 человек;</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Услуги по бытовому обслуживанию (питанию и проживанию) – 512человек.</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Всего организовано и проведено: 315 мероприятий.</a:t>
            </a:r>
            <a:r>
              <a:rPr lang="ru-RU" dirty="0" smtClean="0"/>
              <a:t/>
            </a:r>
            <a:br>
              <a:rPr lang="ru-RU" dirty="0" smtClean="0"/>
            </a:br>
            <a:endParaRPr lang="ru-RU" dirty="0"/>
          </a:p>
        </p:txBody>
      </p:sp>
      <p:pic>
        <p:nvPicPr>
          <p:cNvPr id="4" name="Рисунок 3" descr="D:\ЛЕБЯЖКА\ПЛАНЫ\24 год\2024 календ планы\IMG_3156.jpg"/>
          <p:cNvPicPr/>
          <p:nvPr/>
        </p:nvPicPr>
        <p:blipFill>
          <a:blip r:embed="rId3" cstate="print"/>
          <a:srcRect/>
          <a:stretch>
            <a:fillRect/>
          </a:stretch>
        </p:blipFill>
        <p:spPr bwMode="auto">
          <a:xfrm>
            <a:off x="9199761" y="1512340"/>
            <a:ext cx="2992239" cy="2162175"/>
          </a:xfrm>
          <a:prstGeom prst="rect">
            <a:avLst/>
          </a:prstGeom>
          <a:noFill/>
          <a:ln w="9525">
            <a:noFill/>
            <a:miter lim="800000"/>
            <a:headEnd/>
            <a:tailEnd/>
          </a:ln>
          <a:effectLst>
            <a:softEdge rad="127000"/>
          </a:effectLst>
        </p:spPr>
      </p:pic>
      <p:pic>
        <p:nvPicPr>
          <p:cNvPr id="5" name="Рисунок 4" descr="D:\ЛЕБЯЖКА\ПЛАНЫ\24 год\2024 календ планы\IMG_20240315_141310.jpg"/>
          <p:cNvPicPr/>
          <p:nvPr/>
        </p:nvPicPr>
        <p:blipFill>
          <a:blip r:embed="rId4" cstate="print"/>
          <a:srcRect/>
          <a:stretch>
            <a:fillRect/>
          </a:stretch>
        </p:blipFill>
        <p:spPr bwMode="auto">
          <a:xfrm>
            <a:off x="266338" y="4488243"/>
            <a:ext cx="2893695" cy="2169736"/>
          </a:xfrm>
          <a:prstGeom prst="rect">
            <a:avLst/>
          </a:prstGeom>
          <a:noFill/>
          <a:ln w="9525">
            <a:noFill/>
            <a:miter lim="800000"/>
            <a:headEnd/>
            <a:tailEnd/>
          </a:ln>
          <a:effectLst>
            <a:softEdge rad="127000"/>
          </a:effectLst>
        </p:spPr>
      </p:pic>
      <p:pic>
        <p:nvPicPr>
          <p:cNvPr id="6" name="Рисунок 5" descr="C:\Users\Margo\Downloads\IMG_20240306_145200.jpg"/>
          <p:cNvPicPr/>
          <p:nvPr/>
        </p:nvPicPr>
        <p:blipFill>
          <a:blip r:embed="rId5" cstate="print"/>
          <a:srcRect/>
          <a:stretch>
            <a:fillRect/>
          </a:stretch>
        </p:blipFill>
        <p:spPr bwMode="auto">
          <a:xfrm>
            <a:off x="3125843" y="4568157"/>
            <a:ext cx="1809750" cy="2072969"/>
          </a:xfrm>
          <a:prstGeom prst="rect">
            <a:avLst/>
          </a:prstGeom>
          <a:noFill/>
          <a:ln w="9525">
            <a:noFill/>
            <a:miter lim="800000"/>
            <a:headEnd/>
            <a:tailEnd/>
          </a:ln>
          <a:effectLst>
            <a:softEdge rad="127000"/>
          </a:effectLst>
        </p:spPr>
      </p:pic>
      <p:pic>
        <p:nvPicPr>
          <p:cNvPr id="7" name="Рисунок 6" descr="C:\Users\Margo\Downloads\hL-5jJThnIs.jpg"/>
          <p:cNvPicPr/>
          <p:nvPr/>
        </p:nvPicPr>
        <p:blipFill>
          <a:blip r:embed="rId6" cstate="print"/>
          <a:srcRect/>
          <a:stretch>
            <a:fillRect/>
          </a:stretch>
        </p:blipFill>
        <p:spPr bwMode="auto">
          <a:xfrm>
            <a:off x="4962031" y="4624141"/>
            <a:ext cx="4118907" cy="2024062"/>
          </a:xfrm>
          <a:prstGeom prst="rect">
            <a:avLst/>
          </a:prstGeom>
          <a:noFill/>
          <a:ln w="9525">
            <a:noFill/>
            <a:miter lim="800000"/>
            <a:headEnd/>
            <a:tailEnd/>
          </a:ln>
          <a:effectLst>
            <a:softEdge rad="63500"/>
          </a:effectLst>
        </p:spPr>
      </p:pic>
      <p:pic>
        <p:nvPicPr>
          <p:cNvPr id="8" name="Рисунок 7" descr="C:\Users\Margo\Downloads\f747df40-edd5-4386-a568-0d15d07fe996-1_all_7625.jpg"/>
          <p:cNvPicPr/>
          <p:nvPr/>
        </p:nvPicPr>
        <p:blipFill>
          <a:blip r:embed="rId7" cstate="print"/>
          <a:srcRect/>
          <a:stretch>
            <a:fillRect/>
          </a:stretch>
        </p:blipFill>
        <p:spPr bwMode="auto">
          <a:xfrm>
            <a:off x="8986346" y="4089106"/>
            <a:ext cx="2589514" cy="2548177"/>
          </a:xfrm>
          <a:prstGeom prst="rect">
            <a:avLst/>
          </a:prstGeom>
          <a:noFill/>
          <a:ln w="9525">
            <a:noFill/>
            <a:miter lim="800000"/>
            <a:headEnd/>
            <a:tailEnd/>
          </a:ln>
          <a:effectLst>
            <a:softEdge rad="12700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rmAutofit fontScale="90000"/>
          </a:bodyPr>
          <a:lstStyle/>
          <a:p>
            <a:pPr lvl="1" fontAlgn="base">
              <a:spcBef>
                <a:spcPct val="0"/>
              </a:spcBef>
              <a:spcAft>
                <a:spcPct val="0"/>
              </a:spcAft>
            </a:pPr>
            <a:r>
              <a:rPr lang="ru-RU" sz="4400" b="1" i="1" dirty="0" smtClean="0">
                <a:solidFill>
                  <a:srgbClr val="002060"/>
                </a:solidFill>
                <a:latin typeface="Arial" pitchFamily="34" charset="0"/>
                <a:ea typeface="Times New Roman" pitchFamily="18" charset="0"/>
                <a:cs typeface="Arial" pitchFamily="34" charset="0"/>
              </a:rPr>
              <a:t/>
            </a:r>
            <a:br>
              <a:rPr lang="ru-RU" sz="4400" b="1" i="1" dirty="0" smtClean="0">
                <a:solidFill>
                  <a:srgbClr val="002060"/>
                </a:solidFill>
                <a:latin typeface="Arial" pitchFamily="34" charset="0"/>
                <a:ea typeface="Times New Roman" pitchFamily="18" charset="0"/>
                <a:cs typeface="Arial" pitchFamily="34" charset="0"/>
              </a:rPr>
            </a:br>
            <a:r>
              <a:rPr lang="ru-RU" sz="4400" b="1" i="1" dirty="0">
                <a:solidFill>
                  <a:srgbClr val="002060"/>
                </a:solidFill>
                <a:latin typeface="Arial" pitchFamily="34" charset="0"/>
                <a:ea typeface="Times New Roman" pitchFamily="18" charset="0"/>
                <a:cs typeface="Arial" pitchFamily="34" charset="0"/>
              </a:rPr>
              <a:t/>
            </a:r>
            <a:br>
              <a:rPr lang="ru-RU" sz="4400" b="1" i="1" dirty="0">
                <a:solidFill>
                  <a:srgbClr val="002060"/>
                </a:solidFill>
                <a:latin typeface="Arial" pitchFamily="34" charset="0"/>
                <a:ea typeface="Times New Roman" pitchFamily="18" charset="0"/>
                <a:cs typeface="Arial" pitchFamily="34" charset="0"/>
              </a:rPr>
            </a:br>
            <a:r>
              <a:rPr lang="ru-RU" sz="4400" b="1" i="1" dirty="0" smtClean="0">
                <a:solidFill>
                  <a:srgbClr val="002060"/>
                </a:solidFill>
                <a:latin typeface="Arial" pitchFamily="34" charset="0"/>
                <a:ea typeface="Times New Roman" pitchFamily="18" charset="0"/>
                <a:cs typeface="Arial" pitchFamily="34" charset="0"/>
              </a:rPr>
              <a:t/>
            </a:r>
            <a:br>
              <a:rPr lang="ru-RU" sz="4400" b="1" i="1" dirty="0" smtClean="0">
                <a:solidFill>
                  <a:srgbClr val="002060"/>
                </a:solidFill>
                <a:latin typeface="Arial" pitchFamily="34" charset="0"/>
                <a:ea typeface="Times New Roman" pitchFamily="18" charset="0"/>
                <a:cs typeface="Arial" pitchFamily="34" charset="0"/>
              </a:rPr>
            </a:br>
            <a:r>
              <a:rPr lang="ru-RU" sz="4400" b="1" i="1" dirty="0">
                <a:solidFill>
                  <a:srgbClr val="002060"/>
                </a:solidFill>
                <a:latin typeface="Arial" pitchFamily="34" charset="0"/>
                <a:ea typeface="Times New Roman" pitchFamily="18" charset="0"/>
                <a:cs typeface="Arial" pitchFamily="34" charset="0"/>
              </a:rPr>
              <a:t/>
            </a:r>
            <a:br>
              <a:rPr lang="ru-RU" sz="4400" b="1" i="1" dirty="0">
                <a:solidFill>
                  <a:srgbClr val="002060"/>
                </a:solidFill>
                <a:latin typeface="Arial" pitchFamily="34" charset="0"/>
                <a:ea typeface="Times New Roman" pitchFamily="18" charset="0"/>
                <a:cs typeface="Arial" pitchFamily="34" charset="0"/>
              </a:rPr>
            </a:br>
            <a:r>
              <a:rPr lang="ru-RU" sz="4400" b="1" i="1" dirty="0" smtClean="0">
                <a:solidFill>
                  <a:srgbClr val="002060"/>
                </a:solidFill>
                <a:latin typeface="Arial" pitchFamily="34" charset="0"/>
                <a:ea typeface="Times New Roman" pitchFamily="18" charset="0"/>
                <a:cs typeface="Arial" pitchFamily="34" charset="0"/>
              </a:rPr>
              <a:t/>
            </a:r>
            <a:br>
              <a:rPr lang="ru-RU" sz="4400" b="1" i="1" dirty="0" smtClean="0">
                <a:solidFill>
                  <a:srgbClr val="002060"/>
                </a:solidFill>
                <a:latin typeface="Arial" pitchFamily="34" charset="0"/>
                <a:ea typeface="Times New Roman" pitchFamily="18" charset="0"/>
                <a:cs typeface="Arial" pitchFamily="34" charset="0"/>
              </a:rPr>
            </a:br>
            <a:r>
              <a:rPr lang="ru-RU" sz="4400" b="1" i="1" dirty="0">
                <a:solidFill>
                  <a:srgbClr val="002060"/>
                </a:solidFill>
                <a:latin typeface="Arial" pitchFamily="34" charset="0"/>
                <a:ea typeface="Times New Roman" pitchFamily="18" charset="0"/>
                <a:cs typeface="Arial" pitchFamily="34" charset="0"/>
              </a:rPr>
              <a:t/>
            </a:r>
            <a:br>
              <a:rPr lang="ru-RU" sz="4400" b="1" i="1" dirty="0">
                <a:solidFill>
                  <a:srgbClr val="002060"/>
                </a:solidFill>
                <a:latin typeface="Arial" pitchFamily="34" charset="0"/>
                <a:ea typeface="Times New Roman" pitchFamily="18" charset="0"/>
                <a:cs typeface="Arial" pitchFamily="34" charset="0"/>
              </a:rPr>
            </a:br>
            <a:r>
              <a:rPr lang="ru-RU" sz="4400" b="1" i="1" dirty="0" smtClean="0">
                <a:solidFill>
                  <a:srgbClr val="002060"/>
                </a:solidFill>
                <a:latin typeface="Arial" pitchFamily="34" charset="0"/>
                <a:ea typeface="Times New Roman" pitchFamily="18" charset="0"/>
                <a:cs typeface="Arial" pitchFamily="34" charset="0"/>
              </a:rPr>
              <a:t/>
            </a:r>
            <a:br>
              <a:rPr lang="ru-RU" sz="4400" b="1" i="1" dirty="0" smtClean="0">
                <a:solidFill>
                  <a:srgbClr val="002060"/>
                </a:solidFill>
                <a:latin typeface="Arial" pitchFamily="34" charset="0"/>
                <a:ea typeface="Times New Roman" pitchFamily="18" charset="0"/>
                <a:cs typeface="Arial" pitchFamily="34" charset="0"/>
              </a:rPr>
            </a:br>
            <a:r>
              <a:rPr lang="ru-RU" sz="4400" b="1" i="1" dirty="0">
                <a:solidFill>
                  <a:srgbClr val="002060"/>
                </a:solidFill>
                <a:latin typeface="Arial" pitchFamily="34" charset="0"/>
                <a:ea typeface="Times New Roman" pitchFamily="18" charset="0"/>
                <a:cs typeface="Arial" pitchFamily="34" charset="0"/>
              </a:rPr>
              <a:t/>
            </a:r>
            <a:br>
              <a:rPr lang="ru-RU" sz="4400" b="1" i="1" dirty="0">
                <a:solidFill>
                  <a:srgbClr val="002060"/>
                </a:solidFill>
                <a:latin typeface="Arial" pitchFamily="34" charset="0"/>
                <a:ea typeface="Times New Roman" pitchFamily="18" charset="0"/>
                <a:cs typeface="Arial" pitchFamily="34" charset="0"/>
              </a:rPr>
            </a:br>
            <a:r>
              <a:rPr lang="ru-RU" sz="4400" b="1" i="1" dirty="0" smtClean="0">
                <a:solidFill>
                  <a:srgbClr val="002060"/>
                </a:solidFill>
                <a:latin typeface="Arial" pitchFamily="34" charset="0"/>
                <a:ea typeface="Times New Roman" pitchFamily="18" charset="0"/>
                <a:cs typeface="Arial" pitchFamily="34" charset="0"/>
              </a:rPr>
              <a:t/>
            </a:r>
            <a:br>
              <a:rPr lang="ru-RU" sz="4400" b="1" i="1" dirty="0" smtClean="0">
                <a:solidFill>
                  <a:srgbClr val="002060"/>
                </a:solidFill>
                <a:latin typeface="Arial" pitchFamily="34" charset="0"/>
                <a:ea typeface="Times New Roman" pitchFamily="18" charset="0"/>
                <a:cs typeface="Arial" pitchFamily="34" charset="0"/>
              </a:rPr>
            </a:br>
            <a:r>
              <a:rPr lang="ru-RU" sz="4400" b="1" i="1" dirty="0">
                <a:solidFill>
                  <a:srgbClr val="002060"/>
                </a:solidFill>
                <a:latin typeface="Arial" pitchFamily="34" charset="0"/>
                <a:ea typeface="Times New Roman" pitchFamily="18" charset="0"/>
                <a:cs typeface="Arial" pitchFamily="34" charset="0"/>
              </a:rPr>
              <a:t/>
            </a:r>
            <a:br>
              <a:rPr lang="ru-RU" sz="4400" b="1" i="1" dirty="0">
                <a:solidFill>
                  <a:srgbClr val="002060"/>
                </a:solidFill>
                <a:latin typeface="Arial" pitchFamily="34" charset="0"/>
                <a:ea typeface="Times New Roman" pitchFamily="18" charset="0"/>
                <a:cs typeface="Arial" pitchFamily="34" charset="0"/>
              </a:rPr>
            </a:br>
            <a:r>
              <a:rPr lang="ru-RU" sz="4400" b="1" i="1" dirty="0" smtClean="0">
                <a:solidFill>
                  <a:srgbClr val="002060"/>
                </a:solidFill>
                <a:latin typeface="Arial" pitchFamily="34" charset="0"/>
                <a:ea typeface="Times New Roman" pitchFamily="18" charset="0"/>
                <a:cs typeface="Arial" pitchFamily="34" charset="0"/>
              </a:rPr>
              <a:t/>
            </a:r>
            <a:br>
              <a:rPr lang="ru-RU" sz="4400" b="1" i="1" dirty="0" smtClean="0">
                <a:solidFill>
                  <a:srgbClr val="002060"/>
                </a:solidFill>
                <a:latin typeface="Arial" pitchFamily="34" charset="0"/>
                <a:ea typeface="Times New Roman" pitchFamily="18" charset="0"/>
                <a:cs typeface="Arial" pitchFamily="34" charset="0"/>
              </a:rPr>
            </a:br>
            <a:r>
              <a:rPr lang="ru-RU" sz="4400" b="1" i="1" dirty="0">
                <a:solidFill>
                  <a:srgbClr val="002060"/>
                </a:solidFill>
                <a:latin typeface="Arial" pitchFamily="34" charset="0"/>
                <a:ea typeface="Times New Roman" pitchFamily="18" charset="0"/>
                <a:cs typeface="Arial" pitchFamily="34" charset="0"/>
              </a:rPr>
              <a:t/>
            </a:r>
            <a:br>
              <a:rPr lang="ru-RU" sz="4400" b="1" i="1" dirty="0">
                <a:solidFill>
                  <a:srgbClr val="002060"/>
                </a:solidFill>
                <a:latin typeface="Arial" pitchFamily="34" charset="0"/>
                <a:ea typeface="Times New Roman" pitchFamily="18" charset="0"/>
                <a:cs typeface="Arial" pitchFamily="34" charset="0"/>
              </a:rPr>
            </a:br>
            <a:r>
              <a:rPr lang="ru-RU" sz="4400" b="1" i="1" dirty="0" smtClean="0">
                <a:solidFill>
                  <a:srgbClr val="002060"/>
                </a:solidFill>
                <a:latin typeface="Arial" pitchFamily="34" charset="0"/>
                <a:ea typeface="Times New Roman" pitchFamily="18" charset="0"/>
                <a:cs typeface="Arial" pitchFamily="34" charset="0"/>
              </a:rPr>
              <a:t/>
            </a:r>
            <a:br>
              <a:rPr lang="ru-RU" sz="4400" b="1" i="1" dirty="0" smtClean="0">
                <a:solidFill>
                  <a:srgbClr val="002060"/>
                </a:solidFill>
                <a:latin typeface="Arial" pitchFamily="34" charset="0"/>
                <a:ea typeface="Times New Roman" pitchFamily="18" charset="0"/>
                <a:cs typeface="Arial" pitchFamily="34" charset="0"/>
              </a:rPr>
            </a:br>
            <a:r>
              <a:rPr lang="ru-RU" sz="4400" b="1" i="1" dirty="0">
                <a:solidFill>
                  <a:srgbClr val="002060"/>
                </a:solidFill>
                <a:latin typeface="Arial" pitchFamily="34" charset="0"/>
                <a:ea typeface="Times New Roman" pitchFamily="18" charset="0"/>
                <a:cs typeface="Arial" pitchFamily="34" charset="0"/>
              </a:rPr>
              <a:t/>
            </a:r>
            <a:br>
              <a:rPr lang="ru-RU" sz="4400" b="1" i="1" dirty="0">
                <a:solidFill>
                  <a:srgbClr val="002060"/>
                </a:solidFill>
                <a:latin typeface="Arial" pitchFamily="34" charset="0"/>
                <a:ea typeface="Times New Roman" pitchFamily="18" charset="0"/>
                <a:cs typeface="Arial" pitchFamily="34" charset="0"/>
              </a:rPr>
            </a:br>
            <a:r>
              <a:rPr lang="ru-RU" sz="4400" b="1" i="1" dirty="0" smtClean="0">
                <a:solidFill>
                  <a:srgbClr val="002060"/>
                </a:solidFill>
                <a:latin typeface="Arial" pitchFamily="34" charset="0"/>
                <a:ea typeface="Times New Roman" pitchFamily="18" charset="0"/>
                <a:cs typeface="Arial" pitchFamily="34" charset="0"/>
              </a:rPr>
              <a:t/>
            </a:r>
            <a:br>
              <a:rPr lang="ru-RU" sz="4400" b="1" i="1" dirty="0" smtClean="0">
                <a:solidFill>
                  <a:srgbClr val="002060"/>
                </a:solidFill>
                <a:latin typeface="Arial" pitchFamily="34" charset="0"/>
                <a:ea typeface="Times New Roman" pitchFamily="18" charset="0"/>
                <a:cs typeface="Arial" pitchFamily="34" charset="0"/>
              </a:rPr>
            </a:br>
            <a:r>
              <a:rPr lang="ru-RU" sz="4400" b="1" i="1" dirty="0">
                <a:solidFill>
                  <a:srgbClr val="002060"/>
                </a:solidFill>
                <a:latin typeface="Arial" pitchFamily="34" charset="0"/>
                <a:ea typeface="Times New Roman" pitchFamily="18" charset="0"/>
                <a:cs typeface="Arial" pitchFamily="34" charset="0"/>
              </a:rPr>
              <a:t/>
            </a:r>
            <a:br>
              <a:rPr lang="ru-RU" sz="4400" b="1" i="1" dirty="0">
                <a:solidFill>
                  <a:srgbClr val="002060"/>
                </a:solidFill>
                <a:latin typeface="Arial" pitchFamily="34" charset="0"/>
                <a:ea typeface="Times New Roman" pitchFamily="18" charset="0"/>
                <a:cs typeface="Arial" pitchFamily="34" charset="0"/>
              </a:rPr>
            </a:br>
            <a:r>
              <a:rPr lang="ru-RU" sz="4400" b="1" i="1" dirty="0" smtClean="0">
                <a:solidFill>
                  <a:srgbClr val="002060"/>
                </a:solidFill>
                <a:latin typeface="Arial" pitchFamily="34" charset="0"/>
                <a:ea typeface="Times New Roman" pitchFamily="18" charset="0"/>
                <a:cs typeface="Arial" pitchFamily="34" charset="0"/>
              </a:rPr>
              <a:t>Отделение дневного </a:t>
            </a:r>
            <a:br>
              <a:rPr lang="ru-RU" sz="4400" b="1" i="1" dirty="0" smtClean="0">
                <a:solidFill>
                  <a:srgbClr val="002060"/>
                </a:solidFill>
                <a:latin typeface="Arial" pitchFamily="34" charset="0"/>
                <a:ea typeface="Times New Roman" pitchFamily="18" charset="0"/>
                <a:cs typeface="Arial" pitchFamily="34" charset="0"/>
              </a:rPr>
            </a:br>
            <a:r>
              <a:rPr lang="ru-RU" sz="4400" b="1" i="1" dirty="0" smtClean="0">
                <a:solidFill>
                  <a:srgbClr val="002060"/>
                </a:solidFill>
                <a:latin typeface="Arial" pitchFamily="34" charset="0"/>
                <a:ea typeface="Times New Roman" pitchFamily="18" charset="0"/>
                <a:cs typeface="Arial" pitchFamily="34" charset="0"/>
              </a:rPr>
              <a:t>пребывания</a:t>
            </a:r>
            <a:r>
              <a:rPr lang="ru-RU" sz="2800" dirty="0" smtClean="0">
                <a:latin typeface="Segoe Script" pitchFamily="34" charset="0"/>
                <a:cs typeface="Arial" pitchFamily="34" charset="0"/>
              </a:rPr>
              <a:t/>
            </a:r>
            <a:br>
              <a:rPr lang="ru-RU" sz="2800" dirty="0" smtClean="0">
                <a:latin typeface="Segoe Script" pitchFamily="34" charset="0"/>
                <a:cs typeface="Arial" pitchFamily="34" charset="0"/>
              </a:rPr>
            </a:br>
            <a:endParaRPr lang="ru-RU" dirty="0"/>
          </a:p>
        </p:txBody>
      </p:sp>
      <p:pic>
        <p:nvPicPr>
          <p:cNvPr id="2050" name="Picture 2" descr="https://zabota039.msp.midural.ru/upload/gallery/2019/03/17/x05gytMgCo.jpg"/>
          <p:cNvPicPr>
            <a:picLocks noChangeAspect="1" noChangeArrowheads="1"/>
          </p:cNvPicPr>
          <p:nvPr/>
        </p:nvPicPr>
        <p:blipFill>
          <a:blip r:embed="rId3" cstate="print"/>
          <a:srcRect/>
          <a:stretch>
            <a:fillRect/>
          </a:stretch>
        </p:blipFill>
        <p:spPr bwMode="auto">
          <a:xfrm>
            <a:off x="2743200" y="599089"/>
            <a:ext cx="2680138" cy="3655356"/>
          </a:xfrm>
          <a:prstGeom prst="rect">
            <a:avLst/>
          </a:prstGeom>
          <a:noFill/>
        </p:spPr>
      </p:pic>
      <p:pic>
        <p:nvPicPr>
          <p:cNvPr id="2052" name="Picture 4" descr="https://zabota039.msp.midural.ru/upload/gallery/2022/09/05/uruT9nEBAn.jpg"/>
          <p:cNvPicPr>
            <a:picLocks noChangeAspect="1" noChangeArrowheads="1"/>
          </p:cNvPicPr>
          <p:nvPr/>
        </p:nvPicPr>
        <p:blipFill>
          <a:blip r:embed="rId4" cstate="print"/>
          <a:srcRect/>
          <a:stretch>
            <a:fillRect/>
          </a:stretch>
        </p:blipFill>
        <p:spPr bwMode="auto">
          <a:xfrm>
            <a:off x="234404" y="220718"/>
            <a:ext cx="2351142" cy="3752193"/>
          </a:xfrm>
          <a:prstGeom prst="rect">
            <a:avLst/>
          </a:prstGeom>
          <a:noFill/>
        </p:spPr>
      </p:pic>
      <p:pic>
        <p:nvPicPr>
          <p:cNvPr id="2054" name="Picture 6" descr="https://zabota039.msp.midural.ru/upload/gallery/2020/03/23/i5b0lFsIey.jpg"/>
          <p:cNvPicPr>
            <a:picLocks noChangeAspect="1" noChangeArrowheads="1"/>
          </p:cNvPicPr>
          <p:nvPr/>
        </p:nvPicPr>
        <p:blipFill>
          <a:blip r:embed="rId5" cstate="print"/>
          <a:srcRect/>
          <a:stretch>
            <a:fillRect/>
          </a:stretch>
        </p:blipFill>
        <p:spPr bwMode="auto">
          <a:xfrm>
            <a:off x="7449445" y="3815255"/>
            <a:ext cx="4742555" cy="2736302"/>
          </a:xfrm>
          <a:prstGeom prst="rect">
            <a:avLst/>
          </a:prstGeom>
          <a:noFill/>
        </p:spPr>
      </p:pic>
      <p:pic>
        <p:nvPicPr>
          <p:cNvPr id="2056" name="Picture 8" descr="https://zabota039.msp.midural.ru/upload/gallery/2020/03/23/sjA7G1Yd5L.jpg"/>
          <p:cNvPicPr>
            <a:picLocks noChangeAspect="1" noChangeArrowheads="1"/>
          </p:cNvPicPr>
          <p:nvPr/>
        </p:nvPicPr>
        <p:blipFill>
          <a:blip r:embed="rId6" cstate="print"/>
          <a:srcRect/>
          <a:stretch>
            <a:fillRect/>
          </a:stretch>
        </p:blipFill>
        <p:spPr bwMode="auto">
          <a:xfrm>
            <a:off x="8281174" y="425669"/>
            <a:ext cx="3910826" cy="2561161"/>
          </a:xfrm>
          <a:prstGeom prst="rect">
            <a:avLst/>
          </a:prstGeom>
          <a:noFill/>
        </p:spPr>
      </p:pic>
      <p:pic>
        <p:nvPicPr>
          <p:cNvPr id="2058" name="Picture 10" descr="https://zabota039.msp.midural.ru/upload/gallery/2021/11/29/MNrgw9lZ6F.jpg"/>
          <p:cNvPicPr>
            <a:picLocks noChangeAspect="1" noChangeArrowheads="1"/>
          </p:cNvPicPr>
          <p:nvPr/>
        </p:nvPicPr>
        <p:blipFill>
          <a:blip r:embed="rId7" cstate="print"/>
          <a:srcRect/>
          <a:stretch>
            <a:fillRect/>
          </a:stretch>
        </p:blipFill>
        <p:spPr bwMode="auto">
          <a:xfrm>
            <a:off x="5628290" y="0"/>
            <a:ext cx="2635688" cy="2774731"/>
          </a:xfrm>
          <a:prstGeom prst="rect">
            <a:avLst/>
          </a:prstGeom>
          <a:noFill/>
        </p:spPr>
      </p:pic>
      <p:pic>
        <p:nvPicPr>
          <p:cNvPr id="2060" name="Picture 12" descr="https://zabota039.msp.midural.ru/upload/gallery/2024/05/28/71XidlyQC9.jpg"/>
          <p:cNvPicPr>
            <a:picLocks noChangeAspect="1" noChangeArrowheads="1"/>
          </p:cNvPicPr>
          <p:nvPr/>
        </p:nvPicPr>
        <p:blipFill>
          <a:blip r:embed="rId8" cstate="print"/>
          <a:srcRect/>
          <a:stretch>
            <a:fillRect/>
          </a:stretch>
        </p:blipFill>
        <p:spPr bwMode="auto">
          <a:xfrm>
            <a:off x="5619403" y="2460566"/>
            <a:ext cx="2627225" cy="2751513"/>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1112062" cy="4411827"/>
          </a:xfrm>
        </p:spPr>
        <p:txBody>
          <a:bodyPr>
            <a:normAutofit fontScale="90000"/>
          </a:bodyPr>
          <a:lstStyle/>
          <a:p>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3100" b="1" i="1" dirty="0" smtClean="0">
                <a:solidFill>
                  <a:srgbClr val="0066CC"/>
                </a:solidFill>
                <a:latin typeface="Arial" pitchFamily="34" charset="0"/>
                <a:cs typeface="Arial" pitchFamily="34" charset="0"/>
              </a:rPr>
              <a:t>Отделение дневного пребывания</a:t>
            </a:r>
            <a:r>
              <a:rPr lang="ru-RU" sz="3100" i="1" dirty="0" smtClean="0">
                <a:solidFill>
                  <a:srgbClr val="0066CC"/>
                </a:solidFill>
                <a:latin typeface="Arial" pitchFamily="34" charset="0"/>
                <a:cs typeface="Arial" pitchFamily="34" charset="0"/>
              </a:rPr>
              <a:t/>
            </a:r>
            <a:br>
              <a:rPr lang="ru-RU" sz="3100" i="1" dirty="0" smtClean="0">
                <a:solidFill>
                  <a:srgbClr val="0066CC"/>
                </a:solidFill>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За  2024 год обслужено специалистами 253 человек.</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Год:</a:t>
            </a:r>
            <a:r>
              <a:rPr lang="ru-RU" sz="2000" i="1" dirty="0" smtClean="0">
                <a:latin typeface="Arial" pitchFamily="34" charset="0"/>
                <a:cs typeface="Arial" pitchFamily="34" charset="0"/>
              </a:rPr>
              <a:t> количество заездов -15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Количество проведенных заседаний экспертно - реабилитационной комиссии – 38</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Было организовано и проведено более 60 реабилитационных мероприятий в течение 2024 года: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t>
            </a:r>
            <a:r>
              <a:rPr lang="ru-RU" sz="2000" b="1" i="1" dirty="0" err="1" smtClean="0">
                <a:latin typeface="Arial" pitchFamily="34" charset="0"/>
                <a:cs typeface="Arial" pitchFamily="34" charset="0"/>
              </a:rPr>
              <a:t>социокультурная</a:t>
            </a:r>
            <a:r>
              <a:rPr lang="ru-RU" sz="2000" b="1" i="1" dirty="0" smtClean="0">
                <a:latin typeface="Arial" pitchFamily="34" charset="0"/>
                <a:cs typeface="Arial" pitchFamily="34" charset="0"/>
              </a:rPr>
              <a:t> реабилитация </a:t>
            </a:r>
            <a:r>
              <a:rPr lang="ru-RU" sz="2000" i="1" dirty="0" smtClean="0">
                <a:latin typeface="Arial" pitchFamily="34" charset="0"/>
                <a:cs typeface="Arial" pitchFamily="34" charset="0"/>
              </a:rPr>
              <a:t>(театр «Скарабей», творческие встречи, мастер-классы декоративно-прикладного творчества и др.)</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 - социально-медицинская реабилитация </a:t>
            </a:r>
            <a:r>
              <a:rPr lang="ru-RU" sz="2000" i="1" dirty="0" smtClean="0">
                <a:latin typeface="Arial" pitchFamily="34" charset="0"/>
                <a:cs typeface="Arial" pitchFamily="34" charset="0"/>
              </a:rPr>
              <a:t>(оздоровительные мероприятия и спортивные соревнования, ЛФК, физиотерапия, </a:t>
            </a:r>
            <a:r>
              <a:rPr lang="ru-RU" sz="2000" i="1" dirty="0" err="1" smtClean="0">
                <a:latin typeface="Arial" pitchFamily="34" charset="0"/>
                <a:cs typeface="Arial" pitchFamily="34" charset="0"/>
              </a:rPr>
              <a:t>фиточай</a:t>
            </a:r>
            <a:r>
              <a:rPr lang="ru-RU" sz="2000" i="1" dirty="0" smtClean="0">
                <a:latin typeface="Arial" pitchFamily="34" charset="0"/>
                <a:cs typeface="Arial" pitchFamily="34" charset="0"/>
              </a:rPr>
              <a:t>, профилактические лекции и беседы и др.)</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 - социально-психологическая реабилитация </a:t>
            </a:r>
            <a:r>
              <a:rPr lang="ru-RU" sz="2000" i="1" dirty="0" smtClean="0">
                <a:latin typeface="Arial" pitchFamily="34" charset="0"/>
                <a:cs typeface="Arial" pitchFamily="34" charset="0"/>
              </a:rPr>
              <a:t>(консультации, тренинги, </a:t>
            </a:r>
            <a:r>
              <a:rPr lang="ru-RU" sz="2000" i="1" dirty="0" err="1" smtClean="0">
                <a:latin typeface="Arial" pitchFamily="34" charset="0"/>
                <a:cs typeface="Arial" pitchFamily="34" charset="0"/>
              </a:rPr>
              <a:t>песко-терапия</a:t>
            </a:r>
            <a:r>
              <a:rPr lang="ru-RU" sz="2000" i="1" dirty="0" smtClean="0">
                <a:latin typeface="Arial" pitchFamily="34" charset="0"/>
                <a:cs typeface="Arial" pitchFamily="34" charset="0"/>
              </a:rPr>
              <a:t>, </a:t>
            </a:r>
            <a:r>
              <a:rPr lang="ru-RU" sz="2000" i="1" dirty="0" err="1" smtClean="0">
                <a:latin typeface="Arial" pitchFamily="34" charset="0"/>
                <a:cs typeface="Arial" pitchFamily="34" charset="0"/>
              </a:rPr>
              <a:t>арт-терапия</a:t>
            </a:r>
            <a:r>
              <a:rPr lang="ru-RU" sz="2000" i="1" dirty="0" smtClean="0">
                <a:latin typeface="Arial" pitchFamily="34" charset="0"/>
                <a:cs typeface="Arial" pitchFamily="34" charset="0"/>
              </a:rPr>
              <a:t> и др.)</a:t>
            </a:r>
            <a:br>
              <a:rPr lang="ru-RU" sz="2000" i="1" dirty="0" smtClean="0">
                <a:latin typeface="Arial" pitchFamily="34" charset="0"/>
                <a:cs typeface="Arial" pitchFamily="34" charset="0"/>
              </a:rPr>
            </a:br>
            <a:r>
              <a:rPr lang="ru-RU" sz="2000" b="1" dirty="0" smtClean="0">
                <a:latin typeface="Arial" pitchFamily="34" charset="0"/>
                <a:cs typeface="Arial" pitchFamily="34" charset="0"/>
              </a:rPr>
              <a:t> - социально-бытовая реабилитация </a:t>
            </a:r>
            <a:r>
              <a:rPr lang="ru-RU" sz="2000" dirty="0" smtClean="0">
                <a:latin typeface="Arial" pitchFamily="34" charset="0"/>
                <a:cs typeface="Arial" pitchFamily="34" charset="0"/>
              </a:rPr>
              <a:t>(грант «Шаг за шагом»)</a:t>
            </a:r>
            <a:br>
              <a:rPr lang="ru-RU" sz="2000" dirty="0" smtClean="0">
                <a:latin typeface="Arial" pitchFamily="34" charset="0"/>
                <a:cs typeface="Arial" pitchFamily="34" charset="0"/>
              </a:rPr>
            </a:br>
            <a:r>
              <a:rPr lang="ru-RU" sz="1600" dirty="0" smtClean="0"/>
              <a:t/>
            </a:r>
            <a:br>
              <a:rPr lang="ru-RU" sz="1600" dirty="0" smtClean="0"/>
            </a:br>
            <a:r>
              <a:rPr lang="ru-RU" sz="1800" dirty="0" smtClean="0">
                <a:latin typeface="Arial" pitchFamily="34" charset="0"/>
                <a:cs typeface="Arial" pitchFamily="34" charset="0"/>
              </a:rPr>
              <a:t/>
            </a:r>
            <a:br>
              <a:rPr lang="ru-RU" sz="1800"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dirty="0" smtClean="0"/>
              <a:t/>
            </a:r>
            <a:br>
              <a:rPr lang="ru-RU" dirty="0" smtClean="0"/>
            </a:br>
            <a:endParaRPr lang="ru-RU" dirty="0"/>
          </a:p>
        </p:txBody>
      </p:sp>
      <p:pic>
        <p:nvPicPr>
          <p:cNvPr id="5" name="Рисунок 4"/>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26598" y="3727724"/>
            <a:ext cx="2952630" cy="1916331"/>
          </a:xfrm>
          <a:prstGeom prst="rect">
            <a:avLst/>
          </a:prstGeom>
          <a:noFill/>
          <a:effectLst>
            <a:softEdge rad="63500"/>
          </a:effectLst>
        </p:spPr>
      </p:pic>
      <p:pic>
        <p:nvPicPr>
          <p:cNvPr id="6" name="Рисунок 5"/>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212738" y="3558528"/>
            <a:ext cx="2487295" cy="1664335"/>
          </a:xfrm>
          <a:prstGeom prst="rect">
            <a:avLst/>
          </a:prstGeom>
          <a:noFill/>
          <a:effectLst>
            <a:softEdge rad="63500"/>
          </a:effectLst>
        </p:spPr>
      </p:pic>
      <p:pic>
        <p:nvPicPr>
          <p:cNvPr id="7" name="Рисунок 6" descr="IMG_7030"/>
          <p:cNvPicPr/>
          <p:nvPr/>
        </p:nvPicPr>
        <p:blipFill>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t="34427"/>
          <a:stretch>
            <a:fillRect/>
          </a:stretch>
        </p:blipFill>
        <p:spPr bwMode="auto">
          <a:xfrm>
            <a:off x="8426570" y="3221421"/>
            <a:ext cx="3442335" cy="1676400"/>
          </a:xfrm>
          <a:prstGeom prst="rect">
            <a:avLst/>
          </a:prstGeom>
          <a:noFill/>
          <a:ln>
            <a:noFill/>
          </a:ln>
          <a:effectLst>
            <a:softEdge rad="63500"/>
          </a:effectLst>
        </p:spPr>
      </p:pic>
      <p:pic>
        <p:nvPicPr>
          <p:cNvPr id="8" name="Рисунок 7"/>
          <p:cNvPicPr/>
          <p:nvPr/>
        </p:nvPicPr>
        <p:blipFill>
          <a:blip r:embed="rId6"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5608801" y="3593991"/>
            <a:ext cx="2298700" cy="1530350"/>
          </a:xfrm>
          <a:prstGeom prst="rect">
            <a:avLst/>
          </a:prstGeom>
          <a:noFill/>
          <a:effectLst>
            <a:softEdge rad="63500"/>
          </a:effectLst>
        </p:spPr>
      </p:pic>
      <p:pic>
        <p:nvPicPr>
          <p:cNvPr id="9" name="Рисунок 8" descr="D:\фото 2024\ФОТО ШАГ ЗА ШАГОМ\IMG20241209101316.jpg"/>
          <p:cNvPicPr/>
          <p:nvPr/>
        </p:nvPicPr>
        <p:blipFill>
          <a:blip r:embed="rId7"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9261079" y="4808483"/>
            <a:ext cx="1874632" cy="2049517"/>
          </a:xfrm>
          <a:prstGeom prst="rect">
            <a:avLst/>
          </a:prstGeom>
          <a:noFill/>
          <a:ln>
            <a:noFill/>
          </a:ln>
          <a:effectLst>
            <a:softEdge rad="63500"/>
          </a:effectLst>
        </p:spPr>
      </p:pic>
      <p:pic>
        <p:nvPicPr>
          <p:cNvPr id="10" name="Рисунок 9" descr="C:\Users\ANDREE~1\AppData\Local\Temp\7zO820F597B\DSC_0956.JPG"/>
          <p:cNvPicPr/>
          <p:nvPr/>
        </p:nvPicPr>
        <p:blipFill>
          <a:blip r:embed="rId8"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951685" y="4932885"/>
            <a:ext cx="2072355" cy="1925115"/>
          </a:xfrm>
          <a:prstGeom prst="rect">
            <a:avLst/>
          </a:prstGeom>
          <a:noFill/>
          <a:ln>
            <a:noFill/>
          </a:ln>
          <a:effectLst>
            <a:softEdge rad="63500"/>
          </a:effectLst>
        </p:spPr>
      </p:pic>
      <p:pic>
        <p:nvPicPr>
          <p:cNvPr id="11" name="Рисунок 10" descr="D:\Users\Andreeva_TI\Desktop\работа 2025\работа январь\ФОТО ШАГ ЗА ШАГОМ\IMG20241126153957.jpg"/>
          <p:cNvPicPr/>
          <p:nvPr/>
        </p:nvPicPr>
        <p:blipFill>
          <a:blip r:embed="rId9"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5293272" y="4674744"/>
            <a:ext cx="1447800" cy="1922858"/>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Autofit/>
          </a:bodyPr>
          <a:lstStyle/>
          <a:p>
            <a:pPr lvl="1" fontAlgn="base">
              <a:spcBef>
                <a:spcPct val="0"/>
              </a:spcBef>
              <a:spcAft>
                <a:spcPct val="0"/>
              </a:spcAft>
            </a:pPr>
            <a:r>
              <a:rPr lang="ru-RU" sz="4000" b="1" i="1" dirty="0" smtClean="0">
                <a:solidFill>
                  <a:srgbClr val="002060"/>
                </a:solidFill>
                <a:latin typeface="Arial" pitchFamily="34" charset="0"/>
                <a:ea typeface="Times New Roman" pitchFamily="18" charset="0"/>
                <a:cs typeface="Arial" pitchFamily="34" charset="0"/>
              </a:rPr>
              <a:t/>
            </a:r>
            <a:br>
              <a:rPr lang="ru-RU" sz="4000" b="1" i="1" dirty="0" smtClean="0">
                <a:solidFill>
                  <a:srgbClr val="002060"/>
                </a:solidFill>
                <a:latin typeface="Arial" pitchFamily="34" charset="0"/>
                <a:ea typeface="Times New Roman" pitchFamily="18" charset="0"/>
                <a:cs typeface="Arial" pitchFamily="34" charset="0"/>
              </a:rPr>
            </a:br>
            <a:r>
              <a:rPr lang="ru-RU" sz="4000" b="1" i="1" dirty="0">
                <a:solidFill>
                  <a:srgbClr val="002060"/>
                </a:solidFill>
                <a:latin typeface="Arial" pitchFamily="34" charset="0"/>
                <a:ea typeface="Times New Roman" pitchFamily="18" charset="0"/>
                <a:cs typeface="Arial" pitchFamily="34" charset="0"/>
              </a:rPr>
              <a:t/>
            </a:r>
            <a:br>
              <a:rPr lang="ru-RU" sz="4000" b="1" i="1" dirty="0">
                <a:solidFill>
                  <a:srgbClr val="002060"/>
                </a:solidFill>
                <a:latin typeface="Arial" pitchFamily="34" charset="0"/>
                <a:ea typeface="Times New Roman" pitchFamily="18" charset="0"/>
                <a:cs typeface="Arial" pitchFamily="34" charset="0"/>
              </a:rPr>
            </a:br>
            <a:r>
              <a:rPr lang="ru-RU" sz="4000" b="1" i="1" dirty="0" smtClean="0">
                <a:solidFill>
                  <a:srgbClr val="002060"/>
                </a:solidFill>
                <a:latin typeface="Arial" pitchFamily="34" charset="0"/>
                <a:ea typeface="Times New Roman" pitchFamily="18" charset="0"/>
                <a:cs typeface="Arial" pitchFamily="34" charset="0"/>
              </a:rPr>
              <a:t/>
            </a:r>
            <a:br>
              <a:rPr lang="ru-RU" sz="4000" b="1" i="1" dirty="0" smtClean="0">
                <a:solidFill>
                  <a:srgbClr val="002060"/>
                </a:solidFill>
                <a:latin typeface="Arial" pitchFamily="34" charset="0"/>
                <a:ea typeface="Times New Roman" pitchFamily="18" charset="0"/>
                <a:cs typeface="Arial" pitchFamily="34" charset="0"/>
              </a:rPr>
            </a:br>
            <a:r>
              <a:rPr lang="ru-RU" sz="4000" b="1" i="1" dirty="0">
                <a:solidFill>
                  <a:srgbClr val="002060"/>
                </a:solidFill>
                <a:latin typeface="Arial" pitchFamily="34" charset="0"/>
                <a:ea typeface="Times New Roman" pitchFamily="18" charset="0"/>
                <a:cs typeface="Arial" pitchFamily="34" charset="0"/>
              </a:rPr>
              <a:t/>
            </a:r>
            <a:br>
              <a:rPr lang="ru-RU" sz="4000" b="1" i="1" dirty="0">
                <a:solidFill>
                  <a:srgbClr val="002060"/>
                </a:solidFill>
                <a:latin typeface="Arial" pitchFamily="34" charset="0"/>
                <a:ea typeface="Times New Roman" pitchFamily="18" charset="0"/>
                <a:cs typeface="Arial" pitchFamily="34" charset="0"/>
              </a:rPr>
            </a:br>
            <a:r>
              <a:rPr lang="ru-RU" sz="4000" b="1" i="1" dirty="0" smtClean="0">
                <a:solidFill>
                  <a:srgbClr val="002060"/>
                </a:solidFill>
                <a:latin typeface="Arial" pitchFamily="34" charset="0"/>
                <a:ea typeface="Times New Roman" pitchFamily="18" charset="0"/>
                <a:cs typeface="Arial" pitchFamily="34" charset="0"/>
              </a:rPr>
              <a:t/>
            </a:r>
            <a:br>
              <a:rPr lang="ru-RU" sz="4000" b="1" i="1" dirty="0" smtClean="0">
                <a:solidFill>
                  <a:srgbClr val="002060"/>
                </a:solidFill>
                <a:latin typeface="Arial" pitchFamily="34" charset="0"/>
                <a:ea typeface="Times New Roman" pitchFamily="18" charset="0"/>
                <a:cs typeface="Arial" pitchFamily="34" charset="0"/>
              </a:rPr>
            </a:br>
            <a:r>
              <a:rPr lang="ru-RU" sz="4000" b="1" i="1" dirty="0">
                <a:solidFill>
                  <a:srgbClr val="002060"/>
                </a:solidFill>
                <a:latin typeface="Arial" pitchFamily="34" charset="0"/>
                <a:ea typeface="Times New Roman" pitchFamily="18" charset="0"/>
                <a:cs typeface="Arial" pitchFamily="34" charset="0"/>
              </a:rPr>
              <a:t/>
            </a:r>
            <a:br>
              <a:rPr lang="ru-RU" sz="4000" b="1" i="1" dirty="0">
                <a:solidFill>
                  <a:srgbClr val="002060"/>
                </a:solidFill>
                <a:latin typeface="Arial" pitchFamily="34" charset="0"/>
                <a:ea typeface="Times New Roman" pitchFamily="18" charset="0"/>
                <a:cs typeface="Arial" pitchFamily="34" charset="0"/>
              </a:rPr>
            </a:br>
            <a:r>
              <a:rPr lang="ru-RU" sz="4000" b="1" i="1" dirty="0" smtClean="0">
                <a:solidFill>
                  <a:srgbClr val="002060"/>
                </a:solidFill>
                <a:latin typeface="Arial" pitchFamily="34" charset="0"/>
                <a:ea typeface="Times New Roman" pitchFamily="18" charset="0"/>
                <a:cs typeface="Arial" pitchFamily="34" charset="0"/>
              </a:rPr>
              <a:t/>
            </a:r>
            <a:br>
              <a:rPr lang="ru-RU" sz="4000" b="1" i="1" dirty="0" smtClean="0">
                <a:solidFill>
                  <a:srgbClr val="002060"/>
                </a:solidFill>
                <a:latin typeface="Arial" pitchFamily="34" charset="0"/>
                <a:ea typeface="Times New Roman" pitchFamily="18" charset="0"/>
                <a:cs typeface="Arial" pitchFamily="34" charset="0"/>
              </a:rPr>
            </a:br>
            <a:r>
              <a:rPr lang="ru-RU" sz="4000" b="1" i="1" dirty="0">
                <a:solidFill>
                  <a:srgbClr val="002060"/>
                </a:solidFill>
                <a:latin typeface="Arial" pitchFamily="34" charset="0"/>
                <a:ea typeface="Times New Roman" pitchFamily="18" charset="0"/>
                <a:cs typeface="Arial" pitchFamily="34" charset="0"/>
              </a:rPr>
              <a:t/>
            </a:r>
            <a:br>
              <a:rPr lang="ru-RU" sz="4000" b="1" i="1" dirty="0">
                <a:solidFill>
                  <a:srgbClr val="002060"/>
                </a:solidFill>
                <a:latin typeface="Arial" pitchFamily="34" charset="0"/>
                <a:ea typeface="Times New Roman" pitchFamily="18" charset="0"/>
                <a:cs typeface="Arial" pitchFamily="34" charset="0"/>
              </a:rPr>
            </a:br>
            <a:r>
              <a:rPr lang="ru-RU" sz="4000" b="1" i="1" dirty="0" smtClean="0">
                <a:solidFill>
                  <a:srgbClr val="002060"/>
                </a:solidFill>
                <a:latin typeface="Arial" pitchFamily="34" charset="0"/>
                <a:ea typeface="Times New Roman" pitchFamily="18" charset="0"/>
                <a:cs typeface="Arial" pitchFamily="34" charset="0"/>
              </a:rPr>
              <a:t/>
            </a:r>
            <a:br>
              <a:rPr lang="ru-RU" sz="4000" b="1" i="1" dirty="0" smtClean="0">
                <a:solidFill>
                  <a:srgbClr val="002060"/>
                </a:solidFill>
                <a:latin typeface="Arial" pitchFamily="34" charset="0"/>
                <a:ea typeface="Times New Roman" pitchFamily="18" charset="0"/>
                <a:cs typeface="Arial" pitchFamily="34" charset="0"/>
              </a:rPr>
            </a:br>
            <a:r>
              <a:rPr lang="ru-RU" sz="4000" b="1" i="1" dirty="0">
                <a:solidFill>
                  <a:srgbClr val="002060"/>
                </a:solidFill>
                <a:latin typeface="Arial" pitchFamily="34" charset="0"/>
                <a:ea typeface="Times New Roman" pitchFamily="18" charset="0"/>
                <a:cs typeface="Arial" pitchFamily="34" charset="0"/>
              </a:rPr>
              <a:t/>
            </a:r>
            <a:br>
              <a:rPr lang="ru-RU" sz="4000" b="1" i="1" dirty="0">
                <a:solidFill>
                  <a:srgbClr val="002060"/>
                </a:solidFill>
                <a:latin typeface="Arial" pitchFamily="34" charset="0"/>
                <a:ea typeface="Times New Roman" pitchFamily="18" charset="0"/>
                <a:cs typeface="Arial" pitchFamily="34" charset="0"/>
              </a:rPr>
            </a:br>
            <a:r>
              <a:rPr lang="ru-RU" sz="4000" b="1" i="1" dirty="0" smtClean="0">
                <a:solidFill>
                  <a:srgbClr val="002060"/>
                </a:solidFill>
                <a:latin typeface="Arial" pitchFamily="34" charset="0"/>
                <a:ea typeface="Times New Roman" pitchFamily="18" charset="0"/>
                <a:cs typeface="Arial" pitchFamily="34" charset="0"/>
              </a:rPr>
              <a:t/>
            </a:r>
            <a:br>
              <a:rPr lang="ru-RU" sz="4000" b="1" i="1" dirty="0" smtClean="0">
                <a:solidFill>
                  <a:srgbClr val="002060"/>
                </a:solidFill>
                <a:latin typeface="Arial" pitchFamily="34" charset="0"/>
                <a:ea typeface="Times New Roman" pitchFamily="18" charset="0"/>
                <a:cs typeface="Arial" pitchFamily="34" charset="0"/>
              </a:rPr>
            </a:br>
            <a:r>
              <a:rPr lang="ru-RU" sz="4000" b="1" i="1" dirty="0">
                <a:solidFill>
                  <a:srgbClr val="002060"/>
                </a:solidFill>
                <a:latin typeface="Arial" pitchFamily="34" charset="0"/>
                <a:ea typeface="Times New Roman" pitchFamily="18" charset="0"/>
                <a:cs typeface="Arial" pitchFamily="34" charset="0"/>
              </a:rPr>
              <a:t/>
            </a:r>
            <a:br>
              <a:rPr lang="ru-RU" sz="4000" b="1" i="1" dirty="0">
                <a:solidFill>
                  <a:srgbClr val="002060"/>
                </a:solidFill>
                <a:latin typeface="Arial" pitchFamily="34" charset="0"/>
                <a:ea typeface="Times New Roman" pitchFamily="18" charset="0"/>
                <a:cs typeface="Arial" pitchFamily="34" charset="0"/>
              </a:rPr>
            </a:br>
            <a:r>
              <a:rPr lang="ru-RU" sz="4000" b="1" i="1" dirty="0" smtClean="0">
                <a:solidFill>
                  <a:srgbClr val="002060"/>
                </a:solidFill>
                <a:latin typeface="Arial" pitchFamily="34" charset="0"/>
                <a:ea typeface="Times New Roman" pitchFamily="18" charset="0"/>
                <a:cs typeface="Arial" pitchFamily="34" charset="0"/>
              </a:rPr>
              <a:t/>
            </a:r>
            <a:br>
              <a:rPr lang="ru-RU" sz="4000" b="1" i="1" dirty="0" smtClean="0">
                <a:solidFill>
                  <a:srgbClr val="002060"/>
                </a:solidFill>
                <a:latin typeface="Arial" pitchFamily="34" charset="0"/>
                <a:ea typeface="Times New Roman" pitchFamily="18" charset="0"/>
                <a:cs typeface="Arial" pitchFamily="34" charset="0"/>
              </a:rPr>
            </a:br>
            <a:r>
              <a:rPr lang="ru-RU" sz="4000" b="1" i="1" dirty="0">
                <a:solidFill>
                  <a:srgbClr val="002060"/>
                </a:solidFill>
                <a:latin typeface="Arial" pitchFamily="34" charset="0"/>
                <a:ea typeface="Times New Roman" pitchFamily="18" charset="0"/>
                <a:cs typeface="Arial" pitchFamily="34" charset="0"/>
              </a:rPr>
              <a:t/>
            </a:r>
            <a:br>
              <a:rPr lang="ru-RU" sz="4000" b="1" i="1" dirty="0">
                <a:solidFill>
                  <a:srgbClr val="002060"/>
                </a:solidFill>
                <a:latin typeface="Arial" pitchFamily="34" charset="0"/>
                <a:ea typeface="Times New Roman" pitchFamily="18" charset="0"/>
                <a:cs typeface="Arial" pitchFamily="34" charset="0"/>
              </a:rPr>
            </a:br>
            <a:r>
              <a:rPr lang="ru-RU" sz="4000" b="1" i="1" dirty="0" smtClean="0">
                <a:solidFill>
                  <a:srgbClr val="002060"/>
                </a:solidFill>
                <a:latin typeface="Arial" pitchFamily="34" charset="0"/>
                <a:ea typeface="Times New Roman" pitchFamily="18" charset="0"/>
                <a:cs typeface="Arial" pitchFamily="34" charset="0"/>
              </a:rPr>
              <a:t/>
            </a:r>
            <a:br>
              <a:rPr lang="ru-RU" sz="4000" b="1" i="1" dirty="0" smtClean="0">
                <a:solidFill>
                  <a:srgbClr val="002060"/>
                </a:solidFill>
                <a:latin typeface="Arial" pitchFamily="34" charset="0"/>
                <a:ea typeface="Times New Roman" pitchFamily="18" charset="0"/>
                <a:cs typeface="Arial" pitchFamily="34" charset="0"/>
              </a:rPr>
            </a:br>
            <a:r>
              <a:rPr lang="ru-RU" sz="4000" b="1" i="1" dirty="0">
                <a:solidFill>
                  <a:srgbClr val="002060"/>
                </a:solidFill>
                <a:latin typeface="Arial" pitchFamily="34" charset="0"/>
                <a:ea typeface="Times New Roman" pitchFamily="18" charset="0"/>
                <a:cs typeface="Arial" pitchFamily="34" charset="0"/>
              </a:rPr>
              <a:t/>
            </a:r>
            <a:br>
              <a:rPr lang="ru-RU" sz="4000" b="1" i="1" dirty="0">
                <a:solidFill>
                  <a:srgbClr val="002060"/>
                </a:solidFill>
                <a:latin typeface="Arial" pitchFamily="34" charset="0"/>
                <a:ea typeface="Times New Roman" pitchFamily="18" charset="0"/>
                <a:cs typeface="Arial" pitchFamily="34" charset="0"/>
              </a:rPr>
            </a:br>
            <a:r>
              <a:rPr lang="ru-RU" sz="4000" b="1" i="1" dirty="0" smtClean="0">
                <a:solidFill>
                  <a:srgbClr val="002060"/>
                </a:solidFill>
                <a:latin typeface="Arial" pitchFamily="34" charset="0"/>
                <a:ea typeface="Times New Roman" pitchFamily="18" charset="0"/>
                <a:cs typeface="Arial" pitchFamily="34" charset="0"/>
              </a:rPr>
              <a:t>Отделение </a:t>
            </a:r>
            <a:br>
              <a:rPr lang="ru-RU" sz="4000" b="1" i="1" dirty="0" smtClean="0">
                <a:solidFill>
                  <a:srgbClr val="002060"/>
                </a:solidFill>
                <a:latin typeface="Arial" pitchFamily="34" charset="0"/>
                <a:ea typeface="Times New Roman" pitchFamily="18" charset="0"/>
                <a:cs typeface="Arial" pitchFamily="34" charset="0"/>
              </a:rPr>
            </a:br>
            <a:r>
              <a:rPr lang="ru-RU" sz="4000" b="1" i="1" dirty="0" smtClean="0">
                <a:solidFill>
                  <a:srgbClr val="002060"/>
                </a:solidFill>
                <a:latin typeface="Arial" pitchFamily="34" charset="0"/>
                <a:ea typeface="Times New Roman" pitchFamily="18" charset="0"/>
                <a:cs typeface="Arial" pitchFamily="34" charset="0"/>
              </a:rPr>
              <a:t> временного пребывания</a:t>
            </a:r>
            <a:r>
              <a:rPr lang="ru-RU" sz="4000" i="1" dirty="0" smtClean="0">
                <a:latin typeface="Segoe Script" pitchFamily="34" charset="0"/>
                <a:cs typeface="Arial" pitchFamily="34" charset="0"/>
              </a:rPr>
              <a:t/>
            </a:r>
            <a:br>
              <a:rPr lang="ru-RU" sz="4000" i="1" dirty="0" smtClean="0">
                <a:latin typeface="Segoe Script" pitchFamily="34" charset="0"/>
                <a:cs typeface="Arial" pitchFamily="34" charset="0"/>
              </a:rPr>
            </a:br>
            <a:endParaRPr lang="ru-RU" sz="4000" i="1" dirty="0"/>
          </a:p>
        </p:txBody>
      </p:sp>
      <p:pic>
        <p:nvPicPr>
          <p:cNvPr id="58370" name="Picture 2" descr="https://zabota039.msp.midural.ru/upload/gallery/2022/09/05/4AL9QEV3nj.jpg"/>
          <p:cNvPicPr>
            <a:picLocks noChangeAspect="1" noChangeArrowheads="1"/>
          </p:cNvPicPr>
          <p:nvPr/>
        </p:nvPicPr>
        <p:blipFill>
          <a:blip r:embed="rId3" cstate="print"/>
          <a:srcRect/>
          <a:stretch>
            <a:fillRect/>
          </a:stretch>
        </p:blipFill>
        <p:spPr bwMode="auto">
          <a:xfrm>
            <a:off x="331076" y="567559"/>
            <a:ext cx="3153104" cy="4272455"/>
          </a:xfrm>
          <a:prstGeom prst="rect">
            <a:avLst/>
          </a:prstGeom>
          <a:noFill/>
        </p:spPr>
      </p:pic>
      <p:pic>
        <p:nvPicPr>
          <p:cNvPr id="58372" name="Picture 4" descr="https://zabota039.msp.midural.ru/upload/gallery/2024/07/03/FwjoWDAij9.jpg"/>
          <p:cNvPicPr>
            <a:picLocks noChangeAspect="1" noChangeArrowheads="1"/>
          </p:cNvPicPr>
          <p:nvPr/>
        </p:nvPicPr>
        <p:blipFill>
          <a:blip r:embed="rId4" cstate="print"/>
          <a:srcRect/>
          <a:stretch>
            <a:fillRect/>
          </a:stretch>
        </p:blipFill>
        <p:spPr bwMode="auto">
          <a:xfrm>
            <a:off x="4223079" y="457200"/>
            <a:ext cx="3328604" cy="4445875"/>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769608"/>
          </a:xfrm>
          <a:prstGeom prst="rect">
            <a:avLst/>
          </a:prstGeom>
        </p:spPr>
      </p:pic>
      <p:sp>
        <p:nvSpPr>
          <p:cNvPr id="2" name="Заголовок 1"/>
          <p:cNvSpPr>
            <a:spLocks noGrp="1"/>
          </p:cNvSpPr>
          <p:nvPr>
            <p:ph type="title"/>
          </p:nvPr>
        </p:nvSpPr>
        <p:spPr>
          <a:xfrm>
            <a:off x="838200" y="365125"/>
            <a:ext cx="10515600" cy="5073978"/>
          </a:xfrm>
        </p:spPr>
        <p:txBody>
          <a:bodyPr>
            <a:normAutofit fontScale="90000"/>
          </a:bodyPr>
          <a:lstStyle/>
          <a:p>
            <a:r>
              <a:rPr lang="ru-RU" sz="2800" b="1" i="1" dirty="0" smtClean="0">
                <a:solidFill>
                  <a:srgbClr val="0066CC"/>
                </a:solidFill>
                <a:latin typeface="Arial" pitchFamily="34" charset="0"/>
                <a:cs typeface="Arial" pitchFamily="34" charset="0"/>
              </a:rPr>
              <a:t/>
            </a:r>
            <a:br>
              <a:rPr lang="ru-RU" sz="2800" b="1" i="1" dirty="0" smtClean="0">
                <a:solidFill>
                  <a:srgbClr val="0066CC"/>
                </a:solidFill>
                <a:latin typeface="Arial" pitchFamily="34" charset="0"/>
                <a:cs typeface="Arial" pitchFamily="34" charset="0"/>
              </a:rPr>
            </a:br>
            <a:r>
              <a:rPr lang="ru-RU" sz="2800" b="1" i="1" dirty="0" smtClean="0">
                <a:solidFill>
                  <a:srgbClr val="0066CC"/>
                </a:solidFill>
                <a:latin typeface="Arial" pitchFamily="34" charset="0"/>
                <a:cs typeface="Arial" pitchFamily="34" charset="0"/>
              </a:rPr>
              <a:t/>
            </a:r>
            <a:br>
              <a:rPr lang="ru-RU" sz="2800" b="1" i="1" dirty="0" smtClean="0">
                <a:solidFill>
                  <a:srgbClr val="0066CC"/>
                </a:solidFill>
                <a:latin typeface="Arial" pitchFamily="34" charset="0"/>
                <a:cs typeface="Arial" pitchFamily="34" charset="0"/>
              </a:rPr>
            </a:br>
            <a:r>
              <a:rPr lang="ru-RU" sz="2800" b="1" i="1" dirty="0" smtClean="0">
                <a:solidFill>
                  <a:srgbClr val="0066CC"/>
                </a:solidFill>
                <a:latin typeface="Arial" pitchFamily="34" charset="0"/>
                <a:cs typeface="Arial" pitchFamily="34" charset="0"/>
              </a:rPr>
              <a:t/>
            </a:r>
            <a:br>
              <a:rPr lang="ru-RU" sz="2800" b="1" i="1" dirty="0" smtClean="0">
                <a:solidFill>
                  <a:srgbClr val="0066CC"/>
                </a:solidFill>
                <a:latin typeface="Arial" pitchFamily="34" charset="0"/>
                <a:cs typeface="Arial" pitchFamily="34" charset="0"/>
              </a:rPr>
            </a:br>
            <a:r>
              <a:rPr lang="ru-RU" sz="2800" b="1" i="1" dirty="0" smtClean="0">
                <a:solidFill>
                  <a:srgbClr val="0066CC"/>
                </a:solidFill>
                <a:latin typeface="Arial" pitchFamily="34" charset="0"/>
                <a:cs typeface="Arial" pitchFamily="34" charset="0"/>
              </a:rPr>
              <a:t>Отделение временного пребывания</a:t>
            </a:r>
            <a:br>
              <a:rPr lang="ru-RU" sz="2800" b="1" i="1" dirty="0" smtClean="0">
                <a:solidFill>
                  <a:srgbClr val="0066CC"/>
                </a:solidFill>
                <a:latin typeface="Arial" pitchFamily="34" charset="0"/>
                <a:cs typeface="Arial" pitchFamily="34" charset="0"/>
              </a:rPr>
            </a:br>
            <a:r>
              <a:rPr lang="ru-RU" sz="2800" b="1" i="1" dirty="0" smtClean="0"/>
              <a:t> </a:t>
            </a:r>
            <a:r>
              <a:rPr lang="ru-RU" sz="2000" b="1" i="1" dirty="0" smtClean="0">
                <a:latin typeface="Arial" pitchFamily="34" charset="0"/>
                <a:cs typeface="Arial" pitchFamily="34" charset="0"/>
              </a:rPr>
              <a:t>За 2024 год: поступило 33 человек, из них:</a:t>
            </a: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10– инвалиды,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23-  человек утратили социально – полезные связи. </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Всего обслужено 60 человек, из них:</a:t>
            </a: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21 – инвалиды общего заболевания</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На бесплатном социальном обслуживании находилось – 39 человека,</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На условиях частичной оплаты -  21 человек.</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отчислено – 27 человек, из них</a:t>
            </a:r>
            <a:r>
              <a:rPr lang="ru-RU" sz="2000" i="1" dirty="0" smtClean="0">
                <a:latin typeface="Arial" pitchFamily="34" charset="0"/>
                <a:cs typeface="Arial" pitchFamily="34" charset="0"/>
              </a:rPr>
              <a:t>:</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в Дом  - интернат – 9,</a:t>
            </a:r>
            <a:br>
              <a:rPr lang="ru-RU" sz="2000" i="1" dirty="0" smtClean="0">
                <a:latin typeface="Arial" pitchFamily="34" charset="0"/>
                <a:cs typeface="Arial" pitchFamily="34" charset="0"/>
              </a:rPr>
            </a:br>
            <a:r>
              <a:rPr lang="ru-RU" sz="2000" b="1" i="1" u="sng" dirty="0" smtClean="0">
                <a:latin typeface="Arial" pitchFamily="34" charset="0"/>
                <a:cs typeface="Arial" pitchFamily="34" charset="0"/>
              </a:rPr>
              <a:t>Предоставлено 9191 койко-места</a:t>
            </a:r>
            <a:r>
              <a:rPr lang="ru-RU" sz="2000" b="1" i="1" dirty="0" smtClean="0">
                <a:latin typeface="Arial" pitchFamily="34" charset="0"/>
                <a:cs typeface="Arial" pitchFamily="34" charset="0"/>
              </a:rPr>
              <a:t>.</a:t>
            </a: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a:t>
            </a:r>
            <a:br>
              <a:rPr lang="ru-RU" sz="2000" i="1" dirty="0" smtClean="0">
                <a:latin typeface="Arial" pitchFamily="34" charset="0"/>
                <a:cs typeface="Arial" pitchFamily="34" charset="0"/>
              </a:rPr>
            </a:br>
            <a:r>
              <a:rPr lang="ru-RU" sz="2000" b="1" i="1" dirty="0" smtClean="0">
                <a:latin typeface="Arial" pitchFamily="34" charset="0"/>
                <a:cs typeface="Arial" pitchFamily="34" charset="0"/>
              </a:rPr>
              <a:t>Оформлено документов: </a:t>
            </a:r>
            <a:r>
              <a:rPr lang="ru-RU" sz="2000" i="1" dirty="0" smtClean="0">
                <a:latin typeface="Arial" pitchFamily="34" charset="0"/>
                <a:cs typeface="Arial" pitchFamily="34" charset="0"/>
              </a:rPr>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- 32 регистраций по месту пребывания;</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- 1 паспорт,</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- 3 полисов ОМС, </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- 5 СНИЛС;</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для 14 человек ежемесячно получаем  бесплатные лекарственные препараты по рецептам врачей;</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для 7 человек оформлены группы инвалидности; 25 - пенсия по инвалидности;</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- 21 обращения в УПФР г. Каменска – Уральского по разным вопросам: запроса пенсионного выплатного дела, справок о размере пенсии за 12 месяцев, смене способа доставки, персональных данных.</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На 2 человек сданы документы в УСП на путевку в Дом – интернат.</a:t>
            </a:r>
            <a:br>
              <a:rPr lang="ru-RU" sz="2000" i="1" dirty="0" smtClean="0">
                <a:latin typeface="Arial" pitchFamily="34" charset="0"/>
                <a:cs typeface="Arial" pitchFamily="34" charset="0"/>
              </a:rPr>
            </a:br>
            <a:r>
              <a:rPr lang="ru-RU" sz="2000" i="1" dirty="0" smtClean="0">
                <a:latin typeface="Arial" pitchFamily="34" charset="0"/>
                <a:cs typeface="Arial" pitchFamily="34" charset="0"/>
              </a:rPr>
              <a:t>Проведено 28 профилактических и </a:t>
            </a:r>
            <a:r>
              <a:rPr lang="ru-RU" sz="2000" i="1" dirty="0" err="1" smtClean="0">
                <a:latin typeface="Arial" pitchFamily="34" charset="0"/>
                <a:cs typeface="Arial" pitchFamily="34" charset="0"/>
              </a:rPr>
              <a:t>досуговых</a:t>
            </a:r>
            <a:r>
              <a:rPr lang="ru-RU" sz="2000" i="1" dirty="0" smtClean="0">
                <a:latin typeface="Arial" pitchFamily="34" charset="0"/>
                <a:cs typeface="Arial" pitchFamily="34" charset="0"/>
              </a:rPr>
              <a:t> мероприятий с клиентами отделения.</a:t>
            </a:r>
            <a:r>
              <a:rPr lang="ru-RU" sz="2800" dirty="0" smtClean="0"/>
              <a:t/>
            </a:r>
            <a:br>
              <a:rPr lang="ru-RU" sz="2800" dirty="0" smtClean="0"/>
            </a:br>
            <a:endParaRPr lang="ru-RU" sz="2800" b="1" i="1" dirty="0">
              <a:solidFill>
                <a:srgbClr val="0066CC"/>
              </a:solidFill>
              <a:latin typeface="Arial" pitchFamily="34" charset="0"/>
              <a:cs typeface="Arial" pitchFamily="34" charset="0"/>
            </a:endParaRPr>
          </a:p>
        </p:txBody>
      </p:sp>
      <p:pic>
        <p:nvPicPr>
          <p:cNvPr id="57346" name="Picture 2" descr="https://zabota039.msp.midural.ru/upload/gallery/2019/03/10/ADucSWaFOA.jpg"/>
          <p:cNvPicPr>
            <a:picLocks noChangeAspect="1" noChangeArrowheads="1"/>
          </p:cNvPicPr>
          <p:nvPr/>
        </p:nvPicPr>
        <p:blipFill>
          <a:blip r:embed="rId3" cstate="print"/>
          <a:srcRect/>
          <a:stretch>
            <a:fillRect/>
          </a:stretch>
        </p:blipFill>
        <p:spPr bwMode="auto">
          <a:xfrm>
            <a:off x="6114394" y="2112578"/>
            <a:ext cx="3570888" cy="2380593"/>
          </a:xfrm>
          <a:prstGeom prst="rect">
            <a:avLst/>
          </a:prstGeom>
          <a:noFill/>
          <a:effectLst>
            <a:softEdge rad="63500"/>
          </a:effectLst>
        </p:spPr>
      </p:pic>
      <p:pic>
        <p:nvPicPr>
          <p:cNvPr id="57348" name="Picture 4" descr="https://zabota039.msp.midural.ru/upload/gallery/2020/02/22/MNW5a0J7wg.jpg"/>
          <p:cNvPicPr>
            <a:picLocks noChangeAspect="1" noChangeArrowheads="1"/>
          </p:cNvPicPr>
          <p:nvPr/>
        </p:nvPicPr>
        <p:blipFill>
          <a:blip r:embed="rId4" cstate="print"/>
          <a:srcRect/>
          <a:stretch>
            <a:fillRect/>
          </a:stretch>
        </p:blipFill>
        <p:spPr bwMode="auto">
          <a:xfrm>
            <a:off x="10074166" y="536028"/>
            <a:ext cx="1802524" cy="2696458"/>
          </a:xfrm>
          <a:prstGeom prst="rect">
            <a:avLst/>
          </a:prstGeom>
          <a:noFill/>
          <a:effectLst>
            <a:softEdge rad="63500"/>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0" y="0"/>
            <a:ext cx="12192000" cy="6858000"/>
          </a:xfrm>
          <a:prstGeom prst="rect">
            <a:avLst/>
          </a:prstGeom>
        </p:spPr>
      </p:pic>
      <p:sp>
        <p:nvSpPr>
          <p:cNvPr id="2" name="Заголовок 1"/>
          <p:cNvSpPr>
            <a:spLocks noGrp="1"/>
          </p:cNvSpPr>
          <p:nvPr>
            <p:ph type="title"/>
          </p:nvPr>
        </p:nvSpPr>
        <p:spPr/>
        <p:txBody>
          <a:bodyPr>
            <a:noAutofit/>
          </a:bodyPr>
          <a:lstStyle/>
          <a:p>
            <a:r>
              <a:rPr lang="ru-RU" sz="7200" b="1" i="1" dirty="0" smtClean="0">
                <a:solidFill>
                  <a:srgbClr val="002060"/>
                </a:solidFill>
              </a:rPr>
              <a:t/>
            </a:r>
            <a:br>
              <a:rPr lang="ru-RU" sz="7200" b="1" i="1" dirty="0" smtClean="0">
                <a:solidFill>
                  <a:srgbClr val="002060"/>
                </a:solidFill>
              </a:rPr>
            </a:br>
            <a:r>
              <a:rPr lang="ru-RU" sz="7200" b="1" i="1" dirty="0" smtClean="0">
                <a:solidFill>
                  <a:srgbClr val="002060"/>
                </a:solidFill>
              </a:rPr>
              <a:t/>
            </a:r>
            <a:br>
              <a:rPr lang="ru-RU" sz="7200" b="1" i="1" dirty="0" smtClean="0">
                <a:solidFill>
                  <a:srgbClr val="002060"/>
                </a:solidFill>
              </a:rPr>
            </a:br>
            <a:r>
              <a:rPr lang="ru-RU" sz="7200" b="1" i="1" dirty="0" smtClean="0">
                <a:solidFill>
                  <a:srgbClr val="002060"/>
                </a:solidFill>
              </a:rPr>
              <a:t/>
            </a:r>
            <a:br>
              <a:rPr lang="ru-RU" sz="7200" b="1" i="1" dirty="0" smtClean="0">
                <a:solidFill>
                  <a:srgbClr val="002060"/>
                </a:solidFill>
              </a:rPr>
            </a:br>
            <a:r>
              <a:rPr lang="ru-RU" sz="7200" b="1" i="1" dirty="0" smtClean="0">
                <a:solidFill>
                  <a:srgbClr val="002060"/>
                </a:solidFill>
              </a:rPr>
              <a:t/>
            </a:r>
            <a:br>
              <a:rPr lang="ru-RU" sz="7200" b="1" i="1" dirty="0" smtClean="0">
                <a:solidFill>
                  <a:srgbClr val="002060"/>
                </a:solidFill>
              </a:rPr>
            </a:br>
            <a:r>
              <a:rPr lang="ru-RU" sz="7200" b="1" i="1" dirty="0" smtClean="0">
                <a:solidFill>
                  <a:srgbClr val="002060"/>
                </a:solidFill>
              </a:rPr>
              <a:t/>
            </a:r>
            <a:br>
              <a:rPr lang="ru-RU" sz="7200" b="1" i="1" dirty="0" smtClean="0">
                <a:solidFill>
                  <a:srgbClr val="002060"/>
                </a:solidFill>
              </a:rPr>
            </a:br>
            <a:r>
              <a:rPr lang="ru-RU" sz="7200" b="1" i="1" dirty="0" smtClean="0">
                <a:solidFill>
                  <a:srgbClr val="002060"/>
                </a:solidFill>
              </a:rPr>
              <a:t/>
            </a:r>
            <a:br>
              <a:rPr lang="ru-RU" sz="7200" b="1" i="1" dirty="0" smtClean="0">
                <a:solidFill>
                  <a:srgbClr val="002060"/>
                </a:solidFill>
              </a:rPr>
            </a:br>
            <a:r>
              <a:rPr lang="ru-RU" sz="7200" b="1" i="1" dirty="0" smtClean="0">
                <a:solidFill>
                  <a:srgbClr val="002060"/>
                </a:solidFill>
              </a:rPr>
              <a:t/>
            </a:r>
            <a:br>
              <a:rPr lang="ru-RU" sz="7200" b="1" i="1" dirty="0" smtClean="0">
                <a:solidFill>
                  <a:srgbClr val="002060"/>
                </a:solidFill>
              </a:rPr>
            </a:br>
            <a:r>
              <a:rPr lang="ru-RU" sz="7200" b="1" i="1" dirty="0" smtClean="0">
                <a:solidFill>
                  <a:srgbClr val="002060"/>
                </a:solidFill>
              </a:rPr>
              <a:t>Творите добро и оно обязательно к Вам вернется!</a:t>
            </a:r>
            <a:br>
              <a:rPr lang="ru-RU" sz="7200" b="1" i="1" dirty="0" smtClean="0">
                <a:solidFill>
                  <a:srgbClr val="002060"/>
                </a:solidFill>
              </a:rPr>
            </a:br>
            <a:r>
              <a:rPr lang="ru-RU" sz="7200" b="1" i="1" dirty="0" smtClean="0">
                <a:solidFill>
                  <a:srgbClr val="002060"/>
                </a:solidFill>
              </a:rPr>
              <a:t>Спасибо за внимание!</a:t>
            </a:r>
            <a:br>
              <a:rPr lang="ru-RU" sz="7200" b="1" i="1" dirty="0" smtClean="0">
                <a:solidFill>
                  <a:srgbClr val="002060"/>
                </a:solidFill>
              </a:rPr>
            </a:br>
            <a:endParaRPr lang="ru-RU" sz="7200" b="1" i="1" dirty="0">
              <a:solidFill>
                <a:srgbClr val="002060"/>
              </a:solidFill>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811</TotalTime>
  <Words>802</Words>
  <Application>Microsoft Office PowerPoint</Application>
  <PresentationFormat>Произвольный</PresentationFormat>
  <Paragraphs>161</Paragraphs>
  <Slides>41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41</vt:i4>
      </vt:variant>
    </vt:vector>
  </HeadingPairs>
  <TitlesOfParts>
    <vt:vector size="42" baseType="lpstr">
      <vt:lpstr>Тема Office</vt:lpstr>
      <vt:lpstr>                                                       </vt:lpstr>
      <vt:lpstr>Директор ГАУСО СО «КЦСОН  города Каменска-Уральского» Ирина Сергеевна  Гапанович</vt:lpstr>
      <vt:lpstr>          Мероприятия 2024 года  «Встреча друзей» Центров социального обслуживания населения Южного управленческого округа   11 июня 2024 года ГАУ «КЦСОН города Каменска-Уральского» принимал гостей из Центров социального обслуживания населения Южного управленческого округа.    </vt:lpstr>
      <vt:lpstr>Реализация проекта с участием инвалидов с  ментальными нарушениями «Шаг за шагом» </vt:lpstr>
      <vt:lpstr>Туристический слет «На привале»</vt:lpstr>
      <vt:lpstr>Единый день пенсионера  от ГАУ «КЦСОН города Каменска-Уральского» </vt:lpstr>
      <vt:lpstr>            XI Открытый Форум в поддержку людей с           ограниченными возможностями здоровья                              «Мы вместе!» </vt:lpstr>
      <vt:lpstr>                 Отделения социального обслуживания на дому  (город Каменск-Уральский)</vt:lpstr>
      <vt:lpstr>                 Отделения социального обслуживания на дому  (город Каменск-Уральский)</vt:lpstr>
      <vt:lpstr>Отделения социального обслуживания на дому  (город Каменск-Уральский)</vt:lpstr>
      <vt:lpstr>                  Отделения социального обслуживания на дому  (Каменский район)</vt:lpstr>
      <vt:lpstr>      Отделения социального обслуживания на дому                    (Каменский район)</vt:lpstr>
      <vt:lpstr>Отделение социального обслуживания на дому (Каменский район)</vt:lpstr>
      <vt:lpstr>  Отделение участковой социальной службы города Каменска-Уральского</vt:lpstr>
      <vt:lpstr>                 Отделение участковой социальной службы города Каменска-Уральского </vt:lpstr>
      <vt:lpstr>Слайд 16</vt:lpstr>
      <vt:lpstr>   </vt:lpstr>
      <vt:lpstr>             В течении года на участках были проведены разнообразные мероприятия: - 26 января 2024 года в библиотеке № 17 п. Чкалова прошло мероприятие «900 дней подвига», посвященное 80-летию со дня снятия блокады с города Ленинграда. - 23 января 2024 года в Детской центральной библиотеке им. П.П. Бажова прошло  мероприятие «Татьянин день». - 11 марта 2024 года у библиотеки №4 на территории п. Силикатный состоялся народный праздник «Широка ты, Масленица!» - в апреле были проведены ряд мероприятий ко Дню Космонавтики: «Вперёд со звёздами», «Звездная эстафета», «Сила притяжения», «Космическое чаепитие». - 8 мая 2024 на территории библиотека имени С.Я. Маршака по адресу ул.О.Кошевого,2а проводилось мероприятие по теме: «Имя тебе -Победитель».  - 15 мая 2024 г. выездное мероприятие «Путешествие по истории Каменска-Уральского» в  Каменск-Уральском краеведческиом музеи им. И.Я. Стяжкина . - 04 июня 2024 года в библиотеке им. П.П. проведено мероприятие «Наши соседи».  -14 июня 2024 года на территории библиотека имени С.Я. Маршака по адресу ул.О.Кошевого,2а проводилось мероприятие по теме: «Лето, солнце, сто фантазий»!  - 20 июня 2024 в библиотеке № 5 д.Монастырка прошло мероприятие «Так начиналась война» - 21 июня 2024 в библиотеке № 14 п. Чкалова прошло мероприятие «Ровно в 4 часа…». - 16 июля 2024 года в библиотеке им. П.П. Бажова проведено  мероприятие «Каменск мой, ты начало начал». - 26 июля 2024 года проведена встреча с пенсионерами  по теме «Живые традиции». - 22 августа 2024 года тематическое мероприятие ко  Дню Российского флага. - 27 августа 2024 года творческое мероприятие «Музыка нас связала»  - Тематические мероприятия  посвященное празднованию Дня пенсионера в Свердловской области :«Внимание! Здоровье!» ,«Игры нашего детства «. - 3 сентября 2024 года состоялась встреча клуба «Виктория» «По волнам Исети с ветерком» , - 30 сентября на территории библиотека имени С.Я. Маршака проведено мероприятию на тему: «Там, где есть единство, всегда есть победа!». - 04 октября 2024 года в библиотеке им. П.П. Бажова проведено мероприятие «Прощание с осенью».  - В ноябре были проведены мероприятия ко Дню Матери. - 11 декабря 2024 года вбиблиотеки семейного чтения №13 проведен мастер класс  по изготовлению новогодней игрушки «Снегурочка» .                  </vt:lpstr>
      <vt:lpstr>   </vt:lpstr>
      <vt:lpstr>                   Отделение участковой социальной службы Каменского района</vt:lpstr>
      <vt:lpstr>                        Было принято на консультативных пунктах  -   3 399 человек, из них 573 человека обратились повторно.  Консультации по телефону граждан  обратившихся по социальным вопросам получили –1390 человек. - Содействие в организации работы филиалов социального пункта проката технических средств  ухода,  адаптации и реабилитации: - п. Мартюш - обратилось 46 человек, получили 46 средств; Всего специалистами по социальной работе оказано содействие в оформлении и получении технических  средств ухода, адаптации и реабилитации – 259 средств, 259 человек. Участие в реализации индивидуальных программ реабилитации семей с несовершеннолетними детьми; На конец 2024 года на учете у участковых специалистов находятся: 1.  Неблагополучных семей, состоящих на учете в ТКДН и ЗП Каменского района – 19 семей. 2. На внутреннем учете в отделении – 34 семьи. - Патронажи семей  –    732  патронажей. - Консультаций по социально-правовым вопросам – 169 консультаций.  Участие специалистов по социальной работе в оперативно профилактических мероприятиях совместно с другими субъектами профилактики: - 03 и 06.01.23г – Комендантский патруль – 48 семей. -  с 01.11.2023г. по 19.02.2024г. – Безопасность детства – 48 семей. - с 01 по 06.03.2024г. – «Единый день профилактики» - 29 семей. - 27.03..2024г. – участие заведующей отделением  на заседании ТКДН и ЗП Каменского района по  итогам 1 квартала - 04.03.2024г. -  предоставление рабочей документации отделения членам рабочей группы по изучению опыта работы специалистов по социальной работе по реализации межведомственного взаимодействия в соответствии с ПП № 188 от 02.04.2020г.  - с 15 по 19 апреля 2024г. – Твой выбор – охвачено 37 семей, выдано 74 буклета. - 17 мая 2024г. – Международный день детского телефона доверия – охвачено 23 семьи, 15 стендов. - с 01 по 11 июня – Защита – охвачено 48 семей, выдано 96 буклетов. - с 19 по 26 июня 2024г. – День борьбы с наркоманией – охвачено 48 семей, 16 подростков, 15 стендов.  - 26.06..2024г. – участие заведующей отделением  на заседании ТКДН и ЗП Каменского района по  итогам 2 квартала.   - с 02 по 06 июля 2024г. – «Лидер» – охвачено 26 семей, 23 несовершеннолетних. - с 05 по 09 августа 2024г. – «Комендантский патруль» – охвачено 53 семьи - с 22 августа по 06 сентября 2024г. – «Помоги пойти учиться» - охвачено 24 ребенка,«Всеобуч» - охвачено 58 семей. - 25.09..2024г. – представление заведующей отделением  отчетов по  итогам 3 квартала на заседании ТКДН и ЗП Каменского район.         - с 07 по 11 октября 2024года – «Неделя профилактики» - охвачено 57 семей. -  20 ноября 2024г. – День правовой помощи детям – охвачено 45семей    </vt:lpstr>
      <vt:lpstr>                        Организация работы школы пожилого возраста Отделения участковой социальной службы Каменского района - «Активное долголетие» (Бажкова Л.А.) – 5 человек. - «Активное долголетие» (Пучкова М.В.) – 5 человек. -«Финансовая грамотность» (Лисицина А.В.) – 5 человек. - «Социальный туризм» - (Паначева Г.А.) – 5 человек. - «Садоводы и огородники» - (Халтурина А.В.) –11 человек. - «Обучение навыкам ухода» - (Бабинова Н.Д.) – 5 человек. - «Творческая и прикладная деятельность» - (Соломеина А.А.) – 6 человек. - «Компьютерная грамотность» (Калабун О.П.) –10 человек. - «Краеведение» (Окулова Г.Ф. ) – 5 человек. - «Краеведение» (Хоробрых В.И. ) – 5 человек. - «Краеведение» (Холкина С.А. ) – 6 человек. «Садоводы и огородники»  - (Бабинова Н.Д.) – 5 человек. - «Садоводы и огородники» (Бажкова Л.А.) – 5 человек. - -«Ландшафтный дизайн» (Лисицина А.В.) – 7 человек. - «Активное долголетие» - (Попкова А.В. ) – 8 человек. - «Краеведение» - (Соломеина А.А.) – 6 человек. - «Садоводы и огородники» - (Халтурина А.В.) – 5 человек. - «Активное долголетие» (Холкина С.А. ) – 7 человек.              </vt:lpstr>
      <vt:lpstr>  Отделение участковой социальной службы Каменского района Организованы и проведены мероприятия   Мероприятия, посвященные Весенней неделе добра:  Акции :«Красота в подарок» , «Руки помощи» , « Помощь для СВО» , Массы против пластмассы» , «Забота о братьях меньших» , «Книга в дом» .  - «Детский праздник Пасхи»   Мероприятия, посвященные Дню Победы.  - Поздравление тружеников тыла и детей войны с Днем Победы – поздравлено 103 человека.   - «Мы память бережно храним» , Акция «Обелиск» , «Возложение венков к Обелискам боевой славы» - митинг с возложением венков в д. Кремлевка , посещение выставки, посвященной СВО.  Мероприятия, посвященные Неделе здоровья. - Беседа «Час здоровья», беседа «Здоровый образ жизни».  Мероприятия, посвященные Дню защиты детей   Рисунки на асфальте « Детство счастливая пора»   Акция « Тепло души»   День семьи любви и верности. - Акция «Помоги пойти учиться»   Мероприятия, посвященные Дням пенсионеров   фестиваль  «Семейного блюда»   мастер класс «Книги по цветоводству». -экскурсия на Ганину Яму «, Долматовский монастырь   Экскурсия в Осенний лес -  10 человек пенсионного возраста с. Новоисетское. - Поход «Экологическая тропа – Золотая осень» - 7 человек п. Новый Быт.  - «Всемирный день туризма» - организация похода в осенний лес, 16 пенсионеров с. Клевакинское.  </vt:lpstr>
      <vt:lpstr>Слайд 24</vt:lpstr>
      <vt:lpstr>                         ОТДЕЛЕНИЕ СРОЧНОГО   СОЦИАЛЬНОГО ОБСЛУЖИВАНИЯ</vt:lpstr>
      <vt:lpstr>                                  Всего за отчетный период отделение обслужено 1 439 человек, оказано 5 761 услуга. За 2024 г. в отделение обратилось 36 граждан. С данными гражданами проведен опрос и первичная социальная диагностика, проведена работа по информированию и консультированию по вопросам, связанным с правами граждан на социальное обслуживание.  За 2024 год сотрудниками отделения гражданам  БОМЖ были оказаны услуги:  - Консультирование по вопросам, связанным с правых граждан на социальное обслуживание – 36 граждан (47 услуг); - проведение опроса и первичной социальной диагностики граждан для оценки их реального положения – 36граждан (47 услуг); -   содействие в подготовке документов, необходимых для оформления регистрации по месту пребывания – 13 граждан (15 услуг); - осуществление посреднических действий между клиентом и медицинскими организациями в целях организации прохождения медицинских обследований, необходимых для предоставления жилых помещений в условиях круглосуточного или ночного пребывания в организациях социального обслуживания – 20 гражданин (52 услуги); - обращение в интересах клиента либо сопровождение клиента в различные организации по вопросу оформления и восстановления документов – 6 гражданина (13 услуг); - обеспечение одеждой и обувью, бывшими в употреблении – 11гражданин (89 услуг); - помощь в восстановлении родственных связей – 4 гражданина (6 услуг); - изготовление фотографий для оформления паспорта – 4 гражданин (4услуги); - содействие в госпитализации получателей социальных услуг, нуждающихся в лечении, в медицинские организации – 2 гражданина (2услуги); - покупка и доставка на дом продуктов питания, промышленных товаров первой необходимости, средств санитарии и гигиены, лекарств, средств ухода, книг, газет, журналов в районе проживания клиента – 4 человека (4 услуги). - содействие в трудоустройстве - 1 гражданин (1услуга).          Направлены в ОВП - 8 граждан.                     </vt:lpstr>
      <vt:lpstr>                      В 2024 г.  организовано 13 выходов мобильной бригады в места концентрации лиц БОМЖ -  ГАУЗ СО «Городская больница» г. Каменск-Уральский. площадь им. Горького магазин «Кировский», Корпус №2 (ОПМП, Терапевтическое отделение, приемный покой) Корпус № 3 (травмотологическое отделение). Коллектор на перекраске ул. Октябрьская - ул. Исетская, магазин «Жизньмарт».  В ходе выездов выявлено 9 граждан БОМЖ. По данным адресам оставлены буклеты о работе отделения и наших партнёров.    Работа с гражданами, вышедшими из МЛС.  В течение 2024 года поступило уведомлений о прибытии 49 граждан на территорию города и Каменского района   из них: 8 женщины, 41 мужчина.    За 2024 г.  были произведены  21 выход в адрес   граждан  МЛС  указанных в письмах от  учреждения ГУФСИН, избравших для проживания г. Каменск Уральский. 7 граждан со слов соседей  по данным адресам не проживают.   В центр обратилось 19 граждан МЛС. Обратившимся  гражданам  проведено 19 опросов, 19 консультаций,  выдано б/у вещей -  33 шт.   Социальный пункт проката  В течение  2024 года в социальный  пункт проката обратился 371 гражданин  и получили 424 техническое средство  реабилитации.  В том числе в филиалы пункта проката обратились: - п. Мартюш обратились 42 гражданина, получили 59 технических средств реабилитации; В настоящее время в СПП находится 483 технических  средства реабилитации. Процент оборота выданных в 2024 году ТСР составляет 87,78%. В г. Каменске-Уральском и Каменском районе специалистами по социальной работе ведется постоянная работа по информированию граждан о работе СПП.   Материальная помощь в натуральном виде Работа с гражданами В ОССО к специалистам по социальной работе, в течение 2024 г. за оказанием срочной материальной помощи в натуральном виде, сформированной за счет благотворительной помощи обратилось 65 гражданина, нуждающейся в социальной поддержке.                </vt:lpstr>
      <vt:lpstr>                 Отделение  «Социальное такси»</vt:lpstr>
      <vt:lpstr>                   За 2024 года было оказано:  «Социальное такси» - 611 услуги, обслужено 244 человека.  На условиях полной оплаты было обслужено 155 человек  Бесплатно было обслужено 89 человек   Государственное задание  за 2024 года перевыполнено                     </vt:lpstr>
      <vt:lpstr>Консультативное  отделение</vt:lpstr>
      <vt:lpstr>     За 2024 год было обслужено 783  человека, оказано 1053 консультативных услуги.   Сотрудничество с местным отделением ВОГ, прием каждую среду: Количество обращений: В 2024 году поступило 101 обращений.  Количество граждан обратившихся в ДЦС    25 человека.  Способ обращения: Специалист по социальной работе Веденская Ирина Павловна еженедельно по средам посещает собрания местного ВОГ, общается с ними на русском жестовом языке, консультирует по разным вопросам. Оказывает содействие в решении юридических вопросов гражданам с нарушением слуха, 8 человек. Через телефон-смартфон на программу «ВАЦАП» с помощью переписки со специалистом. Через приложение «Сурдоком» с помощью сурдоперевода. Тематика обращений: Консультирование об услугах Центра, информирование как можно воспользоваться социальными услугами, 52 человек. Помощь в оформление документов в различные инстанции (документы для приватизации жилья, оформление субсидии, помощь в написании писем ходатайств директорам учебных заведений,  помощь в оформлении ТСР, документы на оформление статуса матери-одиночки, оформление в психоневрологический интернат и др.), 9 человек. Содействие в оказании юридических услуг (разъяснения по различным юридическим вопросам),8 человек. Услуги сопровождения в различные инстанции, помощь в переводе с русского жестового языка (сопровождение в ПФР, в УСП, поликлиники и др.), 7 человек. Участие в мероприятиях Центра.  Использование приложения « Сурдоком» для работы с гражданами с нарушением слуха с июля 2024 года. Планируется приобретение приложения «Сурдокома» на 2025 год (заключение договора в начале 2025 года).    </vt:lpstr>
      <vt:lpstr>                  В консультативном отделении ведут  прием юрисконсульт и психолог.   Работа юрисконсульта:  консультирование по вопросам ЖКХ ,16 человек, составление искового заявление в суд,4 человека, консультирование по вопросам опеки и попечительства над совершеннолетними     недееспособными гражданами, 46 человек, консультирование по вопросу оформления пособий для инвалидов, 16 человек. Помощь в оформлении субсидии, 15 человек, Помощь в оформлении перерасчета пенсии, 6 человека Консультирование по вопросам наследства, 2 человек Составление заявления для оформления компенсации за санаторно-курортное лечение, 1 человек Консультирование граждан по кредитным задолженностям, 2 человек   Проведение занятий по программе «Подготовки граждан, выразивших желание стать опекунами или попечителями совершеннолетних недееспособных или не полностью дееспособных граждан»  Итоговое тестирование прошли 29 человек.  Работа психолога Оказана психологическая помощь 30 гражданам. Проведено 9 мероприятий с гражданами пожилого возраста, посвященных Единому дню пенсионера.   Работа с ИПРА: Поступило ИПРА из УПС  2 890 по спискам, всего отработано и сдано в УСП отчетов и актов 1 896.   </vt:lpstr>
      <vt:lpstr>Консультативное отделение Школы пожилого возраста   Проведение занятий ШПВ по направлению «Английский язык» (Веденская И.П.), занятия проходят каждый вторник , длительность занятия 2 часа, посещают  17 человек.  Проведение занятий ШПВ по направлению Компьютерная грамотность (Ахтямова С.Г.). В 2024г обучено 12 пенсионеров  Проведение занятий ШПВ по направлению Творческая и прикладная деятельность (Паюсова Т.В.). В 2024г обучено 10 пенсионеров.        </vt:lpstr>
      <vt:lpstr>               Консультативное отделение   Организовано и проведено 67 мероприятий для граждан пожилого возраста и инвалидов.   1.Выступление  ансамбля «Надежда» на различных концертных площадках (библиотеки, ОДП, СРО,  профилакторий «Каменская здравница», советы ветеранов и инвалидов)  2. Мероприятия к календарным датам (Масленица, День Победы, и др.)  3. Участие в областных конкурсах в рамках Школ пожилого возраста  (компьютерное многоборье, «Спасибо интернету,  Тур.слет, «Золотая осень», и др.)    4. Мероприятия для граждан с нарушением слуха  (юбилей ВОГ, «Славим человека труда» и др.)  5. Мероприятия по гранту «Шаг за шагом»                        </vt:lpstr>
      <vt:lpstr>           Социально-реабилитационное отделение</vt:lpstr>
      <vt:lpstr>                           Социально-реабилитационное отделение  1.Количество заключённых договоров  на социальные услуги –  512; 2. Количество  заключённых договоров на оказание дополнительных услуг –441человек; 3.Количество клиентов, прошедших реабилитацию  в Центре –  512человек (из них: уникальных -498 чел., инвалидов 158 чел.)  3.Колличество курсов – 23,    4.Количество проведенных заседаний   экспертно-  реабилитационной комиссии–  23, 5.Мероприятия социальной реабилитации  Психологические занятия посетили – 220 человек; Оздоровительные  мероприятия и лечебной физкультуре  –512 человек; Консультативные услуги фельдшера – 512 человек; Занятия и  мастер-классы в творческих мастерских  посетили –461 человек; Консультативные услуги специалиста по социальной работе  – 512 человек; Услуги по бытовому обслуживанию (питанию и проживанию) – 512человек. Всего организовано и проведено: 315 мероприятий. </vt:lpstr>
      <vt:lpstr>                Отделение дневного  пребывания </vt:lpstr>
      <vt:lpstr>              Отделение дневного пребывания  За  2024 год обслужено специалистами 253 человек. Год: количество заездов -15  Количество проведенных заседаний экспертно - реабилитационной комиссии – 38 Было организовано и проведено более 60 реабилитационных мероприятий в течение 2024 года:  - социокультурная реабилитация (театр «Скарабей», творческие встречи, мастер-классы декоративно-прикладного творчества и др.)  - социально-медицинская реабилитация (оздоровительные мероприятия и спортивные соревнования, ЛФК, физиотерапия, фиточай, профилактические лекции и беседы и др.)  - социально-психологическая реабилитация (консультации, тренинги, песко-терапия, арт-терапия и др.)  - социально-бытовая реабилитация (грант «Шаг за шагом»)                 </vt:lpstr>
      <vt:lpstr>                Отделение   временного пребывания </vt:lpstr>
      <vt:lpstr>   Отделение временного пребывания  За 2024 год: поступило 33 человек, из них: 10– инвалиды,  23-  человек утратили социально – полезные связи.  Всего обслужено 60 человек, из них: 21 – инвалиды общего заболевания На бесплатном социальном обслуживании находилось – 39 человека, На условиях частичной оплаты -  21 человек. отчислено – 27 человек, из них: в Дом  - интернат – 9, Предоставлено 9191 койко-места.   Оформлено документов:  - 32 регистраций по месту пребывания;  - 1 паспорт, - 3 полисов ОМС,  - 5 СНИЛС; - для 14 человек ежемесячно получаем  бесплатные лекарственные препараты по рецептам врачей; - для 7 человек оформлены группы инвалидности; 25 - пенсия по инвалидности; - 21 обращения в УПФР г. Каменска – Уральского по разным вопросам: запроса пенсионного выплатного дела, справок о размере пенсии за 12 месяцев, смене способа доставки, персональных данных. На 2 человек сданы документы в УСП на путевку в Дом – интернат. Проведено 28 профилактических и досуговых мероприятий с клиентами отделения. </vt:lpstr>
      <vt:lpstr>       Творите добро и оно обязательно к Вам вернется! Спасибо за внимание!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Веденская Ирина Павловна</dc:creator>
  <cp:lastModifiedBy>Star3</cp:lastModifiedBy>
  <cp:revision>70</cp:revision>
  <dcterms:created xsi:type="dcterms:W3CDTF">2025-03-06T06:45:03Z</dcterms:created>
  <dcterms:modified xsi:type="dcterms:W3CDTF">2025-03-19T17:39:22Z</dcterms:modified>
</cp:coreProperties>
</file>