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21"/>
  </p:notesMasterIdLst>
  <p:sldIdLst>
    <p:sldId id="256" r:id="rId2"/>
    <p:sldId id="270" r:id="rId3"/>
    <p:sldId id="257" r:id="rId4"/>
    <p:sldId id="258" r:id="rId5"/>
    <p:sldId id="259" r:id="rId6"/>
    <p:sldId id="271" r:id="rId7"/>
    <p:sldId id="272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73" r:id="rId16"/>
    <p:sldId id="267" r:id="rId17"/>
    <p:sldId id="268" r:id="rId18"/>
    <p:sldId id="269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334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552" autoAdjust="0"/>
  </p:normalViewPr>
  <p:slideViewPr>
    <p:cSldViewPr>
      <p:cViewPr varScale="1">
        <p:scale>
          <a:sx n="100" d="100"/>
          <a:sy n="100" d="100"/>
        </p:scale>
        <p:origin x="-19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7E37A3-783D-411F-99F2-A92F59B2F59F}" type="datetimeFigureOut">
              <a:rPr lang="ru-RU" smtClean="0"/>
              <a:pPr/>
              <a:t>19.02.2025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B88BF4-05B4-4079-9658-F93F8DDFBBC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B88BF4-05B4-4079-9658-F93F8DDFBBC7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B88BF4-05B4-4079-9658-F93F8DDFBBC7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B88BF4-05B4-4079-9658-F93F8DDFBBC7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B88BF4-05B4-4079-9658-F93F8DDFBBC7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B88BF4-05B4-4079-9658-F93F8DDFBBC7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B88BF4-05B4-4079-9658-F93F8DDFBBC7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04800" y="914400"/>
            <a:ext cx="8610600" cy="320040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+mn-lt"/>
              </a:rPr>
              <a:t>Отчёт </a:t>
            </a:r>
            <a:br>
              <a:rPr lang="ru-RU" sz="2400" b="1" dirty="0" smtClean="0">
                <a:latin typeface="+mn-lt"/>
              </a:rPr>
            </a:br>
            <a:r>
              <a:rPr lang="ru-RU" sz="2400" b="1" dirty="0" smtClean="0">
                <a:latin typeface="+mn-lt"/>
              </a:rPr>
              <a:t>о реализации </a:t>
            </a:r>
            <a:r>
              <a:rPr lang="ru-RU" sz="2400" b="1" dirty="0" err="1" smtClean="0">
                <a:latin typeface="+mn-lt"/>
              </a:rPr>
              <a:t>антикоррупционных</a:t>
            </a:r>
            <a:r>
              <a:rPr lang="ru-RU" sz="2400" b="1" dirty="0" smtClean="0">
                <a:latin typeface="+mn-lt"/>
              </a:rPr>
              <a:t> мероприятий в Государственном  автономном учреждении социального обслуживания Свердловской области «Комплексный центр социального обслуживания населения города Каменска – Уральского» </a:t>
            </a:r>
            <a:br>
              <a:rPr lang="ru-RU" sz="2400" b="1" dirty="0" smtClean="0">
                <a:latin typeface="+mn-lt"/>
              </a:rPr>
            </a:br>
            <a:r>
              <a:rPr lang="ru-RU" sz="2400" b="1" dirty="0" smtClean="0">
                <a:latin typeface="+mn-lt"/>
              </a:rPr>
              <a:t>за 2024 год</a:t>
            </a:r>
            <a:endParaRPr lang="ru-RU" sz="24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04800" y="838200"/>
            <a:ext cx="8610600" cy="5334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FF0000"/>
                </a:solidFill>
              </a:rPr>
              <a:t>1. Нормативное обеспечение деятельности по противодействию коррупции</a:t>
            </a:r>
            <a:endParaRPr lang="ru-RU" sz="16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04800" y="1676400"/>
          <a:ext cx="8610600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8295"/>
                <a:gridCol w="5182305"/>
              </a:tblGrid>
              <a:tr h="58821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1071384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buFont typeface="Arial" pitchFamily="34" charset="0"/>
                        <a:buNone/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Разработка плана работы комиссии по противодействию коррупции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indent="191135"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План работы комиссии  по противодействию коррупции в ГАУ «КЦСОН города Каменска – Уральского», утвержден приказом директора № 01-07/592 от 29.09.2022 «Об утверждении  плана мероприятий, направленных на противодействие коррупции на 2021 – 2024 г.»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  <a:tr h="3369606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Контроль за выполнением стандартов и процедур, направленных на обеспечение добросовестной работы всех сотрудников Учреждения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В учреждении на постоянной основе осуществляется контроль  за выполнением стандартов и процедур, направленных на обеспечение добросовестной работы всех сотрудников учреждения. Осуществляется внутренний контроль качества предоставляемых услуг получателям социальных услуг в стационарной,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полустационарной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форме социального обслуживания и форме социального обслуживания на дому. </a:t>
                      </a:r>
                    </a:p>
                    <a:p>
                      <a:pPr algn="just"/>
                      <a:r>
                        <a:rPr kumimoji="0" lang="ru-RU" sz="1200" b="1" i="1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В связи с этим разработаны и утверждены приказы по учреждению: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- приказ  ГАУСО СО «КЦСОН города Каменска – Уральского» № 01-07/30 от 11.01.2024 «Об утверждении государственного задания на 2024 год»;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-  приказ  ГАУСО СО «КЦСОН города Каменска – Уральского» № 01-07/738 от 13.11.2024 «О проведении внутреннего аудита СМК»;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- приказ ГАУСО СО «КЦСОН города Каменска – Уральского» № 01-07/721 от 30.10.2024  «О проведении внутреннего аудита СМ СО»;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- приказ  ГАУСО СО «КЦСОН города Каменска – Уральского» № 01-07/31 от 11.01.2024 «Об утверждении Плана – графика по проведению внутренней проверки структурных подразделений в 2024 году»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28600" y="304801"/>
          <a:ext cx="8686800" cy="6268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3691"/>
                <a:gridCol w="5133109"/>
              </a:tblGrid>
              <a:tr h="327548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2129062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Мониторинг изменений действующего законодательства в области противодействия коррупции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Работа ведется в соответствии с Планом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антикоррупционного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просвещения сотрудников  - Приказ ГАУ «КЦСОН города Каменска – Уральского» № 01-07/704 от 22.11.2023 «Об утверждении плана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антикоррупционного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просвещения сотрудников ГАУ «КЦСОН города Каменска – Уральского» на 2024 год».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В течение 2024 года юрисконсультом учреждения проводился мониторинг изменений действующего законодательства в области противодействия коррупции.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Подготовлен и утвержден директором учреждения  План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антикоррупционного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просвещения сотрудников  ГАУСО СО «КЦСОН города  Каменска – Уральского» на 2025 год - № 01-07/741 от 13.11.2024 года.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  <a:tr h="1100782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Доведение до лиц занимающих должности в Учреждении положений законодательства РФ о противодействии коррупции, в том числе об ответственности за коррупционные правонарушения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Министерством социальной политики Свердловской области в течение 2024 года своевременно доводились до лиц занимающих должности в Учреждении положения законодательства РФ о противодействии коррупции, в том числе об ответственности за коррупционные правонарушения (в формате видеоконференций, по электронной почте и др.)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  <a:tr h="2691008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Введение в договоры связанные с хозяйственной деятельностью Учреждения стандартной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антикоррупционной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оговорки 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</a:t>
                      </a:r>
                      <a:r>
                        <a:rPr kumimoji="0" lang="ru-RU" sz="1200" b="1" i="1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договоры и локальные документы, связанные с хозяйственной деятельностью учреждения введены </a:t>
                      </a:r>
                      <a:r>
                        <a:rPr kumimoji="0" lang="ru-RU" sz="1200" b="1" i="1" u="sng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антикоррупционные</a:t>
                      </a:r>
                      <a:r>
                        <a:rPr kumimoji="0" lang="ru-RU" sz="1200" b="1" i="1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оговорки в: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Положение о предотвращении и урегулировании конфликта интересов в ГАУ «КЦСОН города Каменска-Уральского»;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- Положение об уведомлении директора ГАУ «КЦСОН города Каменска-Уральского» о фактах обращения в целях склонения к совершению коррупционных  правонарушений сотрудников Центра»;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- Положение обмена деловыми подарками и знаками делового гостеприимства в ГАУ «КЦСОН города Каменска-Уральского»;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- Положение о работе комиссии по противодействию коррупции в ГАУ «КЦСОН города Каменска-Уральского»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- Положение о благотворительной деятельности (добровольных пожертвованиях) в ГАУ «КЦСОН города Каменска-Уральского».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2400" y="152400"/>
          <a:ext cx="8839200" cy="2293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6036"/>
                <a:gridCol w="5223164"/>
              </a:tblGrid>
              <a:tr h="15324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1462349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Внесение изменений в мероприятия по противодействию коррупции Учреждении в целях приведения их в соответствие требованиям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антикоррупционного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законодательства и методических рекомендаций по вопросам противодействия коррупции    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05.06.2024 года  Министерством социальной политики свердловской области были направлены «Методические рекомендации по вопросам формирования и оценки реализации плана по противодействию коррупции федерального органа исполнительной власти» для дальнейшей работы по данному направлению.</a:t>
                      </a:r>
                      <a:endParaRPr kumimoji="0" lang="ru-RU" sz="1200" b="1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В течение 2024 года в связи с данными Методическими рекомендациями, ответственным лицом за профилактику коррупционных и иных правонарушений, периодически вносятся изменения в локальные документы по противодействию коррупции ГАУСО СО «КЦСОН города Каменска – Уральского».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52400" y="2514600"/>
            <a:ext cx="8839200" cy="5334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2. Разработка и внедрение специальных </a:t>
            </a:r>
            <a:r>
              <a:rPr lang="ru-RU" sz="1600" b="1" dirty="0" err="1" smtClean="0">
                <a:solidFill>
                  <a:srgbClr val="FF0000"/>
                </a:solidFill>
              </a:rPr>
              <a:t>антикоррупционных</a:t>
            </a:r>
            <a:r>
              <a:rPr lang="ru-RU" sz="1600" b="1" dirty="0" smtClean="0">
                <a:solidFill>
                  <a:srgbClr val="FF0000"/>
                </a:solidFill>
              </a:rPr>
              <a:t> процедур</a:t>
            </a:r>
            <a:endParaRPr lang="ru-RU" sz="16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52400" y="3124200"/>
          <a:ext cx="8839200" cy="3609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6036"/>
                <a:gridCol w="5223164"/>
              </a:tblGrid>
              <a:tr h="370502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3134698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Проведение периодической оценки коррупционных рисков в целях выявления тех сфер деятельности Учреждения, которые подвержены таким рискам, и разработка соответствующих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антикоррупционных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мер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/>
                      <a:r>
                        <a:rPr kumimoji="0" lang="ru-RU" sz="1200" b="1" i="1" u="none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</a:t>
                      </a:r>
                      <a:r>
                        <a:rPr kumimoji="0" lang="ru-RU" sz="1200" b="1" i="1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течение 2024 года подготовлены и утверждены следующие нормативно – правовые акты: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- Приказ № 01-07/192 от 19.03.2024 «Об утверждении Порядка проведения оценки коррупционных рисков в ГАУ «КЦСОН города Каменска – Уральского»;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- Приказ № 01-07/193 от 19.03.2024 «Об утверждении Карты коррупционных рисков в ГАУ «КЦСОН города Каменска – Уральского»;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- Приказ № 01-07/194 от 19.03.2024 « Об утверждении Плана по минимизации коррупционных рисков в ГАУ «КЦСОН города Каменска – Уральского»;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- в соответствии с приказом по учреждению № 01-07/461 от 04.07.2024 «О проведении оценки коррупционных рисков в Государственном автономном учреждении социального обслуживания Свердловской области «Комплексный центр социального обслуживания населения города Каменска – Уральского» в 2024 году» проведена оценка коррупционных рисков. 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Отчет размещен на официальном сайте учреждения, в разделе «Противодействие коррупции».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04800" y="1219201"/>
          <a:ext cx="8686800" cy="5166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4200"/>
                <a:gridCol w="5562600"/>
              </a:tblGrid>
              <a:tr h="322607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828513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Привлечение к дисциплинарной ответственности сотрудников, не принимающих должных мер по обеспечению исполнения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антиррупционного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законодательства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Отсутствовали случаи для привлечения сотрудников к дисциплинарным мерам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  <a:tr h="2544195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Проверки предоставляемых персональных данных и иных сведений при поступлении на работу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Проверку предоставляемых данных и иных сведений при поступлении на работу осуществляет специалист отдела кадров.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Так же в учреждении работает комиссия по персональным данным, где председателем комиссии является заместитель директора. 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2024 году утверждены следующие нормативно – правовые акты: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 Приказ № 01-07/782 от 27.11.2024 «Об утверждении Графика проведения проверок за выполнением инструкций по обработке персональных данных сотрудниками ГАУСО СО «КЦСОН города Каменска - Уральского»;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№ 01-07/101 от 06.02.2024 «Об изменении списка лиц, которым для выполнения служебных (трудовых) обязанностей необходим  доступ к персональным данным, обрабатываемым в информационных системах персональных данных (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ИСПДн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№ 01-07/181 от 13.03.2024 «Об изменении списка лиц, которым для выполнения служебных (трудовых) обязанностей необходим  доступ к персональным данным, обрабатываемым в информационных системах персональных данных (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ИСПДн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№ 01-07/292 от 22.04.2024 «Об изменении списка лиц, которым для выполнения служебных (трудовых) обязанностей необходим  доступ к персональным данным, обрабатываемым в информационных системах персональных данных (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ИСПДн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)»;</a:t>
                      </a: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28600" y="609600"/>
            <a:ext cx="8763000" cy="5334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3. Меры, направленные на совершенствование работы по профилактике коррупционных и иных нарушений</a:t>
            </a:r>
            <a:endParaRPr lang="ru-RU" sz="16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28600" y="1371600"/>
          <a:ext cx="8686800" cy="4853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6600"/>
                <a:gridCol w="5410200"/>
              </a:tblGrid>
              <a:tr h="322607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828513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№ 01-07/390 от 29.05.2024 «Об изменении списка лиц, которым для выполнения служебных (трудовых) обязанностей необходим  доступ к персональным данным, обрабатываемым в информационных системах персональных данных (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ИСПДн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№ 01-07/469 от 09.07.2024 «Об изменении списка лиц, которым для выполнения служебных (трудовых) обязанностей необходим  доступ к персональным данным, обрабатываемым в информационных системах персональных данных (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ИСПДн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№ 01-07/581 от 02.09.2024 «Об изменении списка лиц, которым для выполнения служебных (трудовых) обязанностей необходим  доступ к персональным данным, обрабатываемым в информационных системах персональных данных (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ИСПДн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№ 01-07/678 от 11.10.2024 «Об изменении списка лиц, которым для выполнения служебных (трудовых) обязанностей необходим  доступ к персональным данным, обрабатываемым в информационных системах персональных данных (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ИСПДн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№ 01-07/767 от 22.11.2024 «Об изменении списка лиц, которым для выполнения служебных (трудовых) обязанностей необходим  доступ к персональным данным, обрабатываемым в информационных системах персональных данных (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ИСПДн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)».  </a:t>
                      </a:r>
                    </a:p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течение отчетного периода комиссией по контролю за выполнением инструкций по обработке персональных данных  проведено </a:t>
                      </a:r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  проверок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с составлением  акта.</a:t>
                      </a:r>
                      <a:endParaRPr lang="ru-RU" sz="1200" dirty="0" smtClean="0"/>
                    </a:p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28600" y="1219200"/>
          <a:ext cx="8686800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0400"/>
                <a:gridCol w="5486400"/>
              </a:tblGrid>
              <a:tr h="42407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201433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518795" algn="l"/>
                        </a:tabLst>
                        <a:defRPr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Ознакомление сотрудников с нормативно-правовыми документами при поступлении на работу и при внесении изменений в нормативные акты</a:t>
                      </a:r>
                      <a:endParaRPr lang="ru-RU" sz="12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Ознакомление сотрудников с нормативно-правовыми документами при поступлении на работу и при внесении изменений в нормативные акты осуществляет специалист отдела кадров и заведующие структурными подразделениями.  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В течение отчетного периода принято на работу в ГАУСО СО «КЦСОН города Каменска – Уральского»  - </a:t>
                      </a:r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 человек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Со всеми  вновь прибывшими сотрудниками проведена работа по ознакомлению с нормативно – правовыми документами по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антикоррупции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утвержденными в учреждении. 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228600" y="3657600"/>
          <a:ext cx="8686800" cy="190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0400"/>
                <a:gridCol w="5486400"/>
              </a:tblGrid>
              <a:tr h="1905000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b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Выявление случаев возникновение конфликта интересов, возникающих у сотрудников Учреждения, выявление родственных связей у сотрудников Учреждения, контрагентов Учреждения, влияние которых может привести к конфликту </a:t>
                      </a:r>
                      <a:r>
                        <a:rPr lang="ru-RU" sz="1200" b="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интересов</a:t>
                      </a: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r>
                        <a:rPr kumimoji="0" lang="ru-RU" sz="12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Случаев возникновения конфликта интересов у сотрудников Учреждения в 2024 году не выявлено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28600" y="457200"/>
          <a:ext cx="8686800" cy="61836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3690"/>
                <a:gridCol w="5133110"/>
              </a:tblGrid>
              <a:tr h="343247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4903459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Разработка и проведение мероприятий к Международному дню борьбы с коррупцией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Согласно плана мероприятий, посвященных  Международному дню борьбы с коррупцией, который отмечается ежегодно 09 декабря, были проведены следующие мероприятия: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-  Проведены беседы с сотрудниками  структурных подразделений ГАУСО СО «КЦСОН города Каменска – Уральского», во время проведения оперативных совещаний,  по вопросам противодействия коррупции;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- Проведена разъяснительная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антикоррупционная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работа для получателей социальных услуг и сотрудников ГАУСО СО  «КЦСОН города Каменска – Уральского»;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- Распространение методических и информационных материалов (памяток, листовок, методических пособий и др.)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антикоррупционного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характера для получателей социальных услуг ГАУСО СО «КЦСОН города Каменска – Уральского»;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- Размещение методических и информационных материалов (памяток, листовок, методических пособий и др.)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антикоррупционного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характера на официальных стендах в помещениях ГАУСО СО «КЦСОН города Каменска – Уральского»;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- Проведена Акция «Мы против коррупции» по раздаче получателям социальных услуг буклетов «Памятка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антикоррупционного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поведения гражданина» (отделение социального обслуживания на дому, отделение дневного пребывания, социально – реабилитационное отделение);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- 09.12.2024 г. - Проведен «круглый стол»  с заведующими структурными подразделениями учреждения, где на актуальные вопросы по противодействию коррупции отвечал юрисконсульт. 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Всего охвачено </a:t>
                      </a:r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более 405 получателей социальных услуг, 173 сотрудника.</a:t>
                      </a:r>
                      <a:endParaRPr lang="ru-RU" sz="1200" dirty="0"/>
                    </a:p>
                  </a:txBody>
                  <a:tcPr marL="39370" marR="39370" marT="64770" marB="64770"/>
                </a:tc>
              </a:tr>
              <a:tr h="773094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Оформление информационного стенда с информацией о профилактике коррупции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Информационный стенд, размещенный по адресу: ул. Октябрьская, д. 11 «Б» с информацией по профилактике коррупции периодически обновляется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600" y="914400"/>
            <a:ext cx="8610600" cy="8382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4. Внедрение инновационных технологий обеспечивающих межведомственное электронное взаимодействие граждан и организаций в рамках доступности и качества предоставления услуг</a:t>
            </a:r>
            <a:endParaRPr lang="ru-RU" sz="16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81000" y="2057400"/>
          <a:ext cx="8458200" cy="41406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0173"/>
                <a:gridCol w="4998027"/>
              </a:tblGrid>
              <a:tr h="429402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942198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Своевременное пополнение и актуализация раздела официального сайта Учреждения «Противодействие коррупции»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Раздел «Противодействие коррупции» на официальном сайте  учреждения обновляется своевременно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  <a:tr h="1432034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Размещение на официальном сайте Учреждения информации о прядке предоставления государственных услуг и поддержании ее в актуальном состоянии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Порядок предоставления государственных социальных услуг  размещен на официальном сайте, в разделе «документы», подраздел «локальные документы» - «Правила внутреннего распорядка для получателей социальных услуг», утвержденные приказом директора ГАУСО СО «КЦСОН города Каменска – Уральского» от 25.02.2019 г. № 01-09/139.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  <a:tr h="1337005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Информирование вновь принятых сотрудников об информации, размещенной на официальном сайте Учреждения в информационно-телекоммуникационной сети «Интернет» в том числе в разделе «Противодействие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антикоррупции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Руководители структурных подразделений ГАУСО СО «КЦСОН города Каменска – Уральского» периодически проводят со вновь принятыми сотрудниками беседы об информации, размещенной на официальном сайте учреждения, в том числе и о разделе «Противодействие коррупции».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Всего в отчетном периоде беседы проведены с </a:t>
                      </a:r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 сотрудниками.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600" y="914400"/>
            <a:ext cx="8610600" cy="762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hangingPunct="0"/>
            <a:r>
              <a:rPr lang="ru-RU" sz="1600" b="1" dirty="0" smtClean="0">
                <a:solidFill>
                  <a:srgbClr val="FF0000"/>
                </a:solidFill>
              </a:rPr>
              <a:t>5. Повышение эффективности работы с обращениями граждан и организациями</a:t>
            </a:r>
            <a:endParaRPr lang="ru-RU" sz="1600" dirty="0" smtClean="0">
              <a:solidFill>
                <a:srgbClr val="FF0000"/>
              </a:solidFill>
            </a:endParaRPr>
          </a:p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по фактам коррупций</a:t>
            </a:r>
            <a:endParaRPr lang="ru-RU" sz="16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304800" y="2057400"/>
          <a:ext cx="8458200" cy="4343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0173"/>
                <a:gridCol w="4998027"/>
              </a:tblGrid>
              <a:tr h="409228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1943834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 возможности оперативного информирования гражданами  и организациями о фактах коррупции в действиях (бездействии) работников Учреждения посредством «телефона доверия» (горячих линий) по вопросам противодействия коррупции электронных сообщений на сайт Учреждения и (или) иными способами обратной связи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В отчетном периоде, на «телефон доверия», вопросы о фактах коррупции в действиях (бездействиях) сотрудников учреждения – не поступали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  <a:tr h="716149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Формирование и ведение базы данных обращений граждан по фактам коррупционных проявлений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В течение отчетного периода обращений граждан по фактам коррупционных проявлений не поступало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  <a:tr h="1274188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Проведение мониторинга обращений и результатов рассмотрения обращений граждан и организаций о фактах коррупции, анализ обращений граждан по фактам коррупции по содержанию, результатам рассмотрения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В течение отчетного периода обращений от граждан и организаций по фактам коррупции не поступало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04800" y="457200"/>
          <a:ext cx="8686800" cy="3521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3691"/>
                <a:gridCol w="5133109"/>
              </a:tblGrid>
              <a:tr h="38939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993341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Проведение мониторинга обращений граждан  о качестве предоставляемых социальных услуг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Ежеквартально, в учреждении проводится опрос получателей социальных услуг  в рамках критерия «удовлетворенность получателей социальных услуг качеством социальных услуг».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В отчетном периоде было проанкетировано  - </a:t>
                      </a:r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1400 получателей социальных услуг.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  <a:tr h="681438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Рассмотрение на заседании Комиссии по противодействию коррупции отчета о выполнении Плана мероприятий на 2021-2024 гг.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Ежегодно, в течение 1-го квартала,  комиссией по противодействию коррупции рассматривается Отчет о выполнении плана мероприятий  по противодействию коррупции за  предыдущий период (с составлением протокола)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  <a:tr h="1212429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Размещение в разделе «Противодействие коррупции» официального сайте Учреждения в информационно – телекоммуникационной сети «Интернет» отчетов о результатах выполнения плана  мероприятий по противодействию коррупции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Отчет о выполнении плана мероприятий  по противодействию коррупции размещается на официальном сайте учреждения, в разделе  «Противодействие коррупции», ежегодно, до 01 февраля.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Отчеты о выполнении Плана мероприятий по противодействию коррупции размещаются своевременно, без нарушения сроков по размещению.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04800" y="3962400"/>
            <a:ext cx="8686800" cy="6858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hangingPunct="0"/>
            <a:r>
              <a:rPr lang="ru-RU" sz="1600" b="1" dirty="0" smtClean="0">
                <a:solidFill>
                  <a:srgbClr val="FF0000"/>
                </a:solidFill>
              </a:rPr>
              <a:t>6.Повышение качества профессиональной подготовки  специалистов в сфере организации противодействия и непосредственного противодействия коррупции</a:t>
            </a:r>
            <a:endParaRPr lang="ru-RU" sz="16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304800" y="4724400"/>
          <a:ext cx="8686800" cy="1636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3692"/>
                <a:gridCol w="5133108"/>
              </a:tblGrid>
              <a:tr h="409228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1038572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Прохождение обучения лиц  в должностные обязанности, которых входит участие в противодействие коррупции, с учетом потребности в обучении по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антикоррупционной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тематике, участие в обучающих семинарах, проводимых Министерством и (или) образовательными учреждениями  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В  2024 году обучение не запланировано, так как все члены комиссии  по противодействию коррупции прошли обучение в 2023 году.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600" y="1524000"/>
            <a:ext cx="8686800" cy="762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hangingPunct="0"/>
            <a:r>
              <a:rPr lang="ru-RU" sz="1600" b="1" dirty="0" smtClean="0">
                <a:solidFill>
                  <a:srgbClr val="FF0000"/>
                </a:solidFill>
              </a:rPr>
              <a:t>7. Противодействие коррупции в сфере бюджетных отношений, закупок  ТРУ</a:t>
            </a:r>
            <a:endParaRPr lang="ru-RU" sz="16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28600" y="2667000"/>
          <a:ext cx="868680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3691"/>
                <a:gridCol w="5133109"/>
              </a:tblGrid>
              <a:tr h="42523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1555967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Осуществление внутреннего финансового контроля и внутреннего финансового аудита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b="1" i="1" u="none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</a:t>
                      </a:r>
                      <a:r>
                        <a:rPr kumimoji="0" lang="ru-RU" sz="1200" b="1" i="1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 течение отчетного периода  было проведено 6 проверок по финансовому контролю: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по ведению и заполнению путевых листов водителей учреждения;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формирование штатных расписаний;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отсутствие задолженности по начислению заработной платы;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ведение учета запасных частей на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забалансовом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счете по ф. 09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81000" y="304800"/>
          <a:ext cx="8458200" cy="62880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9800"/>
                <a:gridCol w="6248400"/>
              </a:tblGrid>
              <a:tr h="41756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мероприятия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Информация о выполнении</a:t>
                      </a:r>
                      <a:endParaRPr lang="ru-RU" sz="1200" dirty="0"/>
                    </a:p>
                  </a:txBody>
                  <a:tcPr/>
                </a:tc>
              </a:tr>
              <a:tr h="1983424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Осуществление контроля в сфере закупок ТРУ для обеспечения нужд Учреждения </a:t>
                      </a:r>
                      <a:endParaRPr lang="ru-RU" sz="1200" dirty="0"/>
                    </a:p>
                  </a:txBody>
                  <a:tcPr marL="39370" marR="39370" marT="64770" marB="64770"/>
                </a:tc>
                <a:tc rowSpan="2">
                  <a:txBody>
                    <a:bodyPr/>
                    <a:lstStyle/>
                    <a:p>
                      <a:pPr algn="just" hangingPunct="0"/>
                      <a:r>
                        <a:rPr kumimoji="0" lang="ru-RU" sz="1200" b="1" i="1" u="none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</a:t>
                      </a:r>
                      <a:r>
                        <a:rPr kumimoji="0" lang="ru-RU" sz="1200" b="1" i="1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 течение отчетного периода контрактным управляющим было подготовлено 20 приказов в сфере закупок: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- Приказ № 01-07/43 от 17.01.2024 «Об утверждении изменений в план закупок на 2024-2026 г.г.»;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Приказ № 01-07/92 от 05.02.2024 «О внесении изменений в перечень товаров, работ, услуг, закупка которых осуществляется  у субъектов малого и среднего предпринимательства»;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Приказ № 01-07/93 от 05.02.2024 «Об утверждении изменений в план закупок на 2024-2026 г.г.»;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Приказ № 01-07/130 от 20.02.2024 «Об утверждении изменений в план закупок на 2024-2026 г.г.»;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- Приказ № 01-07/213 от 27.03.2024 «Об утверждении изменений в план закупок на 2024-2026 г.г.»;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- Приказ № 01-07/281 от 17.01.2024 «О внесении изменений в перечень товаров, работ, услуг, закупка которых осуществляется  у субъектов малого и среднего предпринимательства»;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- Приказ № 01-07/282 от 17.04.2024 «Об утверждении изменений в план закупок на 2024-2026 г.г.»;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Приказ № 01-07/336 от 20.05.2024 «О внесении изменений в перечень товаров, работ, услуг, закупка которых осуществляется  у субъектов малого и среднего предпринимательства»;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 Приказ № 01-07/337 от 20.05.2024 «Об утверждении изменений в план закупок на 2024-2026 г.г.»;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- 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Приказ № 01-07/400 от 03.06.2024 «Об утверждении изменений в план закупок на 2024-2026 г.г.»;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- Приказ № 01-07/408 от 06.06.2024 «Об утверждении изменений в план закупок на 2024-2026 г.г.»;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- 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Приказ № 01-07/476 от 17.06.2024 «О внесении изменений в перечень товаров, работ, услуг, закупка которых осуществляется  у субъектов малого и среднего предпринимательства»;</a:t>
                      </a:r>
                    </a:p>
                    <a:p>
                      <a:pPr algn="just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  <a:tr h="3847413">
                <a:tc>
                  <a:txBody>
                    <a:bodyPr/>
                    <a:lstStyle/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Мониторинг эффективности и результативности осуществления закупок ТРУ, а также условий процедур и механизмов закупок ТРУ для нужд Учреждения в целях предотвращения коррупции и других злоупотреблений в сфере таких закупок, выявление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коррупциогенных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факторов принятие мер по совершенствованию условий процедур и механизмов закупок ТРУ для нужд  Учреждения</a:t>
                      </a:r>
                      <a:endParaRPr lang="ru-RU" sz="1200" dirty="0"/>
                    </a:p>
                  </a:txBody>
                  <a:tcPr marL="39370" marR="39370" marT="64770" marB="64770"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81000" y="457200"/>
          <a:ext cx="8534400" cy="5996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6400800"/>
              </a:tblGrid>
              <a:tr h="537997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5405603">
                <a:tc>
                  <a:txBody>
                    <a:bodyPr/>
                    <a:lstStyle/>
                    <a:p>
                      <a:pPr algn="just"/>
                      <a:endParaRPr lang="ru-RU" sz="1200" dirty="0"/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Приказ № 01-07/477 от 17.07.2024 «Об утверждении изменений в план закупок на 2024-2026 г.г.»;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- Приказ № 01-07/484 от 22.07.2024 «Об утверждении изменений в план закупок на 2024-2026 г.г.»;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- Приказ № 01-07/489 от 24.07.2024 «Об утверждении изменений в план закупок на 2024-2026 г.г.»;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- Приказ № 01-07/507 от 30.07.2024 «Об утверждении изменений в план закупок на 2024-2026 г.г.»;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Приказ № 01-07/521 от 06.08.2024 «Об утверждении изменений в план закупок на 2024-2026 г.г.»;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- Приказ № 01-07/527 от 08.08.2024 «Об утверждении изменений в план закупок на 2024-2026 г.г.»;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- Приказ № 01-07/541 от 21.08.2024 «Об утверждении изменений в план закупок на 2024-2026 г.г.»;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Приказ № 01-07/589 от 05.09.2024 «Об утверждении Положения по осуществлению закупок для нужд Государственного автономного учреждения социального обслуживания Свердловской области «Комплексный центр социального обслуживания населения города Каменска - Уральского»;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Приказ № 01-07/605 от 17.09.2024 «Об утверждении изменений в план закупок на 2024-2026 г.г.»;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Приказ № 01-07/633 от 30.09.2024 «О внесении изменений в перечень товаров, работ, услуг, закупка которых осуществляется  у субъектов малого и среднего предпринимательства»;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- Приказ № 01-07/634 от 30.09.2024 «Об утверждении изменений в план закупок на 2024-2026 г.г.»;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- Приказ № 01-07/644 от 01.10.2024 «Об утверждении изменений в план закупок на 2024-2026 г.г.»;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- Приказ № 01-07/654 от 03.10.2024 «Об утверждении изменений в план закупок на 2024-2026 г.г.»;</a:t>
                      </a:r>
                    </a:p>
                    <a:p>
                      <a:pPr hangingPunct="0"/>
                      <a:endParaRPr kumimoji="0" lang="ru-RU" sz="11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04800" y="609600"/>
          <a:ext cx="8534400" cy="58461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6477000"/>
              </a:tblGrid>
              <a:tr h="524202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5266998">
                <a:tc>
                  <a:txBody>
                    <a:bodyPr/>
                    <a:lstStyle/>
                    <a:p>
                      <a:pPr algn="just"/>
                      <a:endParaRPr lang="ru-RU" sz="1200" dirty="0"/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- Приказ № 01-07/671 от 09.10.2024 «О внесении изменений в перечень товаров, работ, услуг, закупка которых осуществляется  у субъектов малого и среднего предпринимательства»;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- Приказ № 01-07/672 от 09.10.2024 «Об утверждении изменений в план закупок на 2024-2026 г.г.»;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- Приказ № 01-07/690 от 22.10.2024 «Об утверждении изменений в план закупок на 2024-2026 г.г.»;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Приказ № 01-07/710 от 28.10.2024 «Об утверждении изменений в план закупок на 2024-2026 г.г.»;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- Приказ № 01-07/716 от 29.10.2024 «О внесении изменений в перечень товаров, работ, услуг, закупка которых осуществляется  у субъектов малого и среднего предпринимательства»;</a:t>
                      </a:r>
                    </a:p>
                    <a:p>
                      <a:pPr algn="l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Приказ № 01-07/733 от 11.11.2024 «Об утверждении изменений в план закупок на 2024-2026 г.г.»;</a:t>
                      </a:r>
                    </a:p>
                    <a:p>
                      <a:pPr algn="l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Приказ № 01-07/734 от 11.11.2024 «О внесении изменений в перечень товаров, работ, услуг, закупка которых осуществляется  у субъектов малого и среднего предпринимательства»;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Приказ № 01-07/755 от 18.11.2024 «О внесении изменений в перечень товаров, работ, услуг, закупка которых осуществляется  у субъектов малого и среднего предпринимательства»;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Приказ № 01-07/756 от 18.11.2024 «Об утверждении изменений в план закупок на 2024-2026 г.г.»;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- Приказ № 01-07/787 от 27.11.2024 «Об утверждении изменений в план закупок на 2024 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- Приказ № 01-07/801 от 05.12.2024 «О внесении изменений в перечень товаров, работ, услуг, закупка которых осуществляется  у субъектов малого и среднего предпринимательства»;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- Приказ № 01-07/802 от 05.12.2024 «Об утверждении изменений в план закупок на 2024 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- Приказ № 01-07/810 от 10.12.2024 «Об утверждении изменений в Положение о закупке товаров, работ, услуг ГАУСО СО «КЦСОН города Каменска - Уральского»;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Приказ № 01-07/853 от 27.12.2024 «О внесении изменений в перечень товаров, работ, услуг, закупка которых осуществляется  у субъектов малого и среднего предпринимательства»;</a:t>
                      </a:r>
                    </a:p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- Приказ № 01-07/854 от 27.12.2024 «Об утверждении изменений в план закупок на 2025 год».</a:t>
                      </a: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04800" y="1371600"/>
            <a:ext cx="8534400" cy="762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hangingPunct="0"/>
            <a:r>
              <a:rPr lang="ru-RU" sz="1600" b="1" dirty="0" smtClean="0">
                <a:solidFill>
                  <a:srgbClr val="FF0000"/>
                </a:solidFill>
              </a:rPr>
              <a:t>8. Формирование в обществе нетерпимости к коррупционному поведению, </a:t>
            </a:r>
            <a:endParaRPr lang="ru-RU" sz="1600" dirty="0" smtClean="0">
              <a:solidFill>
                <a:srgbClr val="FF0000"/>
              </a:solidFill>
            </a:endParaRPr>
          </a:p>
          <a:p>
            <a:pPr algn="ctr"/>
            <a:r>
              <a:rPr lang="ru-RU" sz="1600" b="1" dirty="0" err="1" smtClean="0">
                <a:solidFill>
                  <a:srgbClr val="FF0000"/>
                </a:solidFill>
              </a:rPr>
              <a:t>антикоррупционное</a:t>
            </a:r>
            <a:r>
              <a:rPr lang="ru-RU" sz="1600" b="1" dirty="0" smtClean="0">
                <a:solidFill>
                  <a:srgbClr val="FF0000"/>
                </a:solidFill>
              </a:rPr>
              <a:t> просвещение </a:t>
            </a:r>
            <a:r>
              <a:rPr lang="ru-RU" sz="1600" b="1" i="1" dirty="0" smtClean="0">
                <a:solidFill>
                  <a:srgbClr val="FF0000"/>
                </a:solidFill>
              </a:rPr>
              <a:t> </a:t>
            </a:r>
            <a:endParaRPr lang="ru-RU" sz="16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304800" y="2286000"/>
          <a:ext cx="8534400" cy="2293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6373"/>
                <a:gridCol w="4998027"/>
              </a:tblGrid>
              <a:tr h="21645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1231346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Размещение на  местах предоставления услуг плакатов (объявлений) о недопустимости коррупционного поведения, в том числе подарков, дачи взяток, подкупа и иных форм проявления коррупции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/>
                      <a:r>
                        <a:rPr kumimoji="0" lang="ru-RU" sz="1200" b="1" i="1" u="none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</a:t>
                      </a:r>
                      <a:r>
                        <a:rPr kumimoji="0" lang="ru-RU" sz="1200" b="1" i="1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 течение 2024 года в учреждении проводилась определенная работа, в целях  формирования в обществе нетерпимости к коррупционному поведению, а также </a:t>
                      </a:r>
                      <a:r>
                        <a:rPr kumimoji="0" lang="ru-RU" sz="1200" b="1" i="1" u="sng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антикоррупционное</a:t>
                      </a:r>
                      <a:r>
                        <a:rPr kumimoji="0" lang="ru-RU" sz="1200" b="1" i="1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просвещение среди сотрудников и  получателей социальных услуг путем: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проведения бесед, «круглых столов»;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раздачи буклетов, памяток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антикоррупционной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направленности получателям социальных услуг, с выходом на дом;</a:t>
                      </a:r>
                    </a:p>
                    <a:p>
                      <a:pPr algn="just"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размещение статьей на официальном сайте учреждения;</a:t>
                      </a:r>
                    </a:p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- размещение информации на официальных стендах внутри помещений учреждения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04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 err="1" smtClean="0"/>
              <a:t>Антикоррупционные</a:t>
            </a:r>
            <a:r>
              <a:rPr lang="ru-RU" sz="2000" b="1" i="1" dirty="0" smtClean="0"/>
              <a:t> мероприятия, организованные в 2024 году</a:t>
            </a:r>
            <a:endParaRPr lang="ru-RU" sz="2000" b="1" i="1" dirty="0"/>
          </a:p>
        </p:txBody>
      </p:sp>
      <p:pic>
        <p:nvPicPr>
          <p:cNvPr id="27652" name="Picture 4" descr="C:\Users\Kaygorodova_IA\Desktop\20230126_15435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1295400"/>
            <a:ext cx="3728884" cy="2133600"/>
          </a:xfrm>
          <a:prstGeom prst="rect">
            <a:avLst/>
          </a:prstGeom>
          <a:noFill/>
        </p:spPr>
      </p:pic>
      <p:sp>
        <p:nvSpPr>
          <p:cNvPr id="9" name="Блок-схема: перфолента 8"/>
          <p:cNvSpPr/>
          <p:nvPr/>
        </p:nvSpPr>
        <p:spPr>
          <a:xfrm>
            <a:off x="5334000" y="3886200"/>
            <a:ext cx="3505200" cy="1676400"/>
          </a:xfrm>
          <a:prstGeom prst="flowChartPunchedTap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i="1" dirty="0" smtClean="0">
                <a:solidFill>
                  <a:srgbClr val="002060"/>
                </a:solidFill>
              </a:rPr>
              <a:t>Оформление  информационного стенда  «Противодействие коррупции» в помещении учреждения и поддержание  информации в актуальном состоянии</a:t>
            </a:r>
            <a:endParaRPr lang="ru-RU" sz="1300" b="1" i="1" dirty="0">
              <a:solidFill>
                <a:srgbClr val="002060"/>
              </a:solidFill>
            </a:endParaRPr>
          </a:p>
        </p:txBody>
      </p:sp>
      <p:pic>
        <p:nvPicPr>
          <p:cNvPr id="11" name="Picture 3" descr="Z:\КСОН\Кайгородова И.А\СЕКРЕТАРЬ\АНТИКОРРУПЦИЯ 2024 Г\АНТИКОРРУПЦИЯ 2024\ОТЧЕТЫ  ПО АНТИКОРРУПЦИИ 2024 Г\Антикорр. марафон Отчет ОСО №6 Сергеевой Р.К. 02.12.2024г\фото антикорр. марафон клиенты ОСО №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181579">
            <a:off x="351811" y="698567"/>
            <a:ext cx="1595100" cy="2126800"/>
          </a:xfrm>
          <a:prstGeom prst="rect">
            <a:avLst/>
          </a:prstGeom>
          <a:noFill/>
          <a:ln w="25400" cmpd="sng">
            <a:solidFill>
              <a:schemeClr val="accent1">
                <a:lumMod val="75000"/>
              </a:schemeClr>
            </a:solidFill>
            <a:bevel/>
          </a:ln>
        </p:spPr>
      </p:pic>
      <p:pic>
        <p:nvPicPr>
          <p:cNvPr id="3" name="Picture 2" descr="Z:\КСОН\Кайгородова И.А\СЕКРЕТАРЬ\АНТИКОРРУПЦИЯ 2024 Г\АНТИКОРРУПЦИЯ 2024\ОТЧЕТЫ  ПО АНТИКОРРУПЦИИ 2024 Г\Антикоррупция УСС город\WhatsApp Image 2024-11-25 at 11.52.54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33400"/>
            <a:ext cx="1197194" cy="2057400"/>
          </a:xfrm>
          <a:prstGeom prst="rect">
            <a:avLst/>
          </a:prstGeom>
          <a:noFill/>
          <a:ln w="28575" cmpd="sng">
            <a:solidFill>
              <a:schemeClr val="accent1">
                <a:lumMod val="75000"/>
              </a:schemeClr>
            </a:solidFill>
            <a:bevel/>
          </a:ln>
        </p:spPr>
      </p:pic>
      <p:pic>
        <p:nvPicPr>
          <p:cNvPr id="4" name="Picture 3" descr="Z:\КСОН\Кайгородова И.А\СЕКРЕТАРЬ\АНТИКОРРУПЦИЯ 2024 Г\АНТИКОРРУПЦИЯ 2024\ОТЧЕТЫ  ПО АНТИКОРРУПЦИИ 2024 Г\Отчет антикор. ОСО 4\IMG-20241128-WA00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08324">
            <a:off x="3676142" y="635695"/>
            <a:ext cx="1345120" cy="2061486"/>
          </a:xfrm>
          <a:prstGeom prst="rect">
            <a:avLst/>
          </a:prstGeom>
          <a:noFill/>
          <a:ln w="22225" cmpd="sng">
            <a:solidFill>
              <a:schemeClr val="accent1">
                <a:lumMod val="75000"/>
              </a:schemeClr>
            </a:solidFill>
            <a:bevel/>
          </a:ln>
        </p:spPr>
      </p:pic>
      <p:pic>
        <p:nvPicPr>
          <p:cNvPr id="2052" name="Picture 4" descr="Z:\КСОН\Кайгородова И.А\СЕКРЕТАРЬ\АНТИКОРРУПЦИЯ 2024 Г\АНТИКОРРУПЦИЯ 2024\ОТЧЕТЫ  ПО АНТИКОРРУПЦИИ 2024 Г\Отчет антикор. ОСО 4\IMG-20241128-WA002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802667">
            <a:off x="3561038" y="2581950"/>
            <a:ext cx="1394851" cy="1859801"/>
          </a:xfrm>
          <a:prstGeom prst="rect">
            <a:avLst/>
          </a:prstGeom>
          <a:noFill/>
          <a:ln w="22225" cmpd="sng">
            <a:solidFill>
              <a:srgbClr val="00B050"/>
            </a:solidFill>
            <a:bevel/>
          </a:ln>
        </p:spPr>
      </p:pic>
      <p:pic>
        <p:nvPicPr>
          <p:cNvPr id="2053" name="Picture 5" descr="Z:\КСОН\Кайгородова И.А\СЕКРЕТАРЬ\АНТИКОРРУПЦИЯ 2024 Г\АНТИКОРРУПЦИЯ 2024\ОТЧЕТЫ  ПО АНТИКОРРУПЦИИ 2024 Г\Отчет по антикоррупции ОСО Синарского района 2024 - копия\2 кв.2024 74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677258">
            <a:off x="437465" y="2657520"/>
            <a:ext cx="1314450" cy="1752600"/>
          </a:xfrm>
          <a:prstGeom prst="rect">
            <a:avLst/>
          </a:prstGeom>
          <a:noFill/>
          <a:ln w="34925" cmpd="sng">
            <a:solidFill>
              <a:srgbClr val="00B050"/>
            </a:solidFill>
            <a:bevel/>
          </a:ln>
        </p:spPr>
      </p:pic>
      <p:pic>
        <p:nvPicPr>
          <p:cNvPr id="2054" name="Picture 6" descr="Z:\КСОН\Кайгородова И.А\СЕКРЕТАРЬ\АНТИКОРРУПЦИЯ 2024 Г\АНТИКОРРУПЦИЯ 2024\ОТЧЕТЫ  ПО АНТИКОРРУПЦИИ 2024 Г\Отчет по антикоррупции ОСО Синарского района 2024 - копия\2 кв.2024 76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81200" y="2438400"/>
            <a:ext cx="1408747" cy="1754082"/>
          </a:xfrm>
          <a:prstGeom prst="rect">
            <a:avLst/>
          </a:prstGeom>
          <a:noFill/>
          <a:ln w="25400" cmpd="sng">
            <a:solidFill>
              <a:srgbClr val="00B050"/>
            </a:solidFill>
            <a:bevel/>
          </a:ln>
        </p:spPr>
      </p:pic>
      <p:sp>
        <p:nvSpPr>
          <p:cNvPr id="17" name="Блок-схема: перфолента 16"/>
          <p:cNvSpPr/>
          <p:nvPr/>
        </p:nvSpPr>
        <p:spPr>
          <a:xfrm>
            <a:off x="457200" y="4419600"/>
            <a:ext cx="4343400" cy="1905000"/>
          </a:xfrm>
          <a:prstGeom prst="flowChartPunchedTap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Периодически </a:t>
            </a: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проводится </a:t>
            </a: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разъяснительная </a:t>
            </a:r>
            <a:r>
              <a:rPr lang="ru-RU" sz="1400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антикоррупционная</a:t>
            </a: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работа с получателями социальных услуг. С выдачей буклетов и памяток – </a:t>
            </a:r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405 человек</a:t>
            </a:r>
            <a:endParaRPr lang="ru-RU" sz="13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Блок-схема: перфолента 17"/>
          <p:cNvSpPr/>
          <p:nvPr/>
        </p:nvSpPr>
        <p:spPr>
          <a:xfrm>
            <a:off x="304800" y="3124200"/>
            <a:ext cx="4191000" cy="3124200"/>
          </a:xfrm>
          <a:prstGeom prst="flowChartPunchedTap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Tx/>
              <a:buChar char="-"/>
            </a:pPr>
            <a:r>
              <a:rPr lang="ru-RU" sz="1200" b="1" dirty="0" smtClean="0">
                <a:solidFill>
                  <a:srgbClr val="002060"/>
                </a:solidFill>
              </a:rPr>
              <a:t>Ознакомление сотрудников с нормативно – правовыми документами при поступлении на работу и при внесении изменений в нормативные акты. 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Всего в течение  2024 года вновь  принято на работу  и ознакомлено с документами- </a:t>
            </a:r>
            <a:r>
              <a:rPr lang="ru-RU" sz="1200" b="1" dirty="0" smtClean="0">
                <a:solidFill>
                  <a:srgbClr val="FF0000"/>
                </a:solidFill>
              </a:rPr>
              <a:t>26  сотрудников</a:t>
            </a:r>
            <a:r>
              <a:rPr lang="ru-RU" sz="1200" b="1" dirty="0" smtClean="0">
                <a:solidFill>
                  <a:srgbClr val="002060"/>
                </a:solidFill>
              </a:rPr>
              <a:t>;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- Проведение бесед  с сотрудниками Центра на тему: «Противодействие коррупции» с выдачей буклетов и памяток – </a:t>
            </a:r>
            <a:r>
              <a:rPr lang="ru-RU" sz="1200" b="1" dirty="0" smtClean="0">
                <a:solidFill>
                  <a:srgbClr val="FF0000"/>
                </a:solidFill>
              </a:rPr>
              <a:t>173   человека </a:t>
            </a:r>
            <a:endParaRPr lang="ru-RU" sz="12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Z:\КСОН\Кайгородова И.А\СЕКРЕТАРЬ\АНТИКОРРУПЦИЯ 2024 Г\АНТИКОРРУПЦИЯ 2024\ОТЧЕТЫ  ПО АНТИКОРРУПЦИИ 2024 Г\Антикорр. марафон Отчет ОСО №6 Сергеевой Р.К. 02.12.2024г\фото антикорр. марафон сотруд. ОСО №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21002264">
            <a:off x="809364" y="751274"/>
            <a:ext cx="1853208" cy="2470944"/>
          </a:xfrm>
          <a:prstGeom prst="rect">
            <a:avLst/>
          </a:prstGeom>
          <a:noFill/>
          <a:ln w="22225" cmpd="sng">
            <a:solidFill>
              <a:srgbClr val="00B050"/>
            </a:solidFill>
            <a:bevel/>
          </a:ln>
        </p:spPr>
      </p:pic>
      <p:pic>
        <p:nvPicPr>
          <p:cNvPr id="3" name="Picture 4" descr="Z:\КСОН\Кайгородова И.А\СЕКРЕТАРЬ\АНТИКОРРУПЦИЯ 2024 Г\АНТИКОРРУПЦИЯ 2024\ОТЧЕТЫ  ПО АНТИКОРРУПЦИИ 2024 Г\Антикоррупция УСС город\WhatsApp Image 2024-11-20 at 11.01.11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685800"/>
            <a:ext cx="3149600" cy="2362200"/>
          </a:xfrm>
          <a:prstGeom prst="rect">
            <a:avLst/>
          </a:prstGeom>
          <a:noFill/>
          <a:ln w="22225" cmpd="sng">
            <a:solidFill>
              <a:srgbClr val="00B050"/>
            </a:solidFill>
            <a:bevel/>
          </a:ln>
        </p:spPr>
      </p:pic>
      <p:pic>
        <p:nvPicPr>
          <p:cNvPr id="1029" name="Picture 5" descr="Z:\КСОН\Кайгородова И.А\СЕКРЕТАРЬ\АНТИКОРРУПЦИЯ 2024 Г\АНТИКОРРУПЦИЯ 2024\ОТЧЕТЫ  ПО АНТИКОРРУПЦИИ 2024 Г\Отчет антикор. ОСО 4\IMG-20241127-WA00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0" y="609600"/>
            <a:ext cx="2188726" cy="2362200"/>
          </a:xfrm>
          <a:prstGeom prst="rect">
            <a:avLst/>
          </a:prstGeom>
          <a:noFill/>
          <a:ln w="22225" cmpd="sng">
            <a:solidFill>
              <a:srgbClr val="00B050"/>
            </a:solidFill>
            <a:bevel/>
          </a:ln>
        </p:spPr>
      </p:pic>
      <p:pic>
        <p:nvPicPr>
          <p:cNvPr id="1030" name="Picture 6" descr="Z:\КСОН\Кайгородова И.А\СЕКРЕТАРЬ\АНТИКОРРУПЦИЯ 2024 Г\АНТИКОРРУПЦИЯ 2024\ОТЧЕТЫ  ПО АНТИКОРРУПЦИИ 2024 Г\ОТчет по антикоррупции ОСО№5.Декабрь\Фото\IMG_20241120_08534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185383">
            <a:off x="6501960" y="3700218"/>
            <a:ext cx="2552700" cy="1922033"/>
          </a:xfrm>
          <a:prstGeom prst="rect">
            <a:avLst/>
          </a:prstGeom>
          <a:noFill/>
          <a:ln w="22225" cmpd="sng">
            <a:solidFill>
              <a:srgbClr val="00B050"/>
            </a:solidFill>
            <a:bevel/>
          </a:ln>
        </p:spPr>
      </p:pic>
      <p:pic>
        <p:nvPicPr>
          <p:cNvPr id="1031" name="Picture 7" descr="Z:\КСОН\Кайгородова И.А\СЕКРЕТАРЬ\АНТИКОРРУПЦИЯ 2024 Г\АНТИКОРРУПЦИЯ 2024\ОТЧЕТЫ  ПО АНТИКОРРУПЦИИ 2024 Г\отчет по антикоррупционной работе УСС район\2-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3200400"/>
            <a:ext cx="1828800" cy="2438400"/>
          </a:xfrm>
          <a:prstGeom prst="rect">
            <a:avLst/>
          </a:prstGeom>
          <a:noFill/>
          <a:ln w="22225" cmpd="sng">
            <a:solidFill>
              <a:srgbClr val="00B050"/>
            </a:solidFill>
            <a:beve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aygorodova_IA\Downloads\20241209_1405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127000" y="1803400"/>
            <a:ext cx="5283200" cy="3962400"/>
          </a:xfrm>
          <a:prstGeom prst="rect">
            <a:avLst/>
          </a:prstGeom>
          <a:noFill/>
          <a:ln w="22225" cmpd="sng">
            <a:solidFill>
              <a:srgbClr val="00B050"/>
            </a:solidFill>
            <a:bevel/>
          </a:ln>
        </p:spPr>
      </p:pic>
      <p:sp>
        <p:nvSpPr>
          <p:cNvPr id="6" name="Блок-схема: перфолента 5"/>
          <p:cNvSpPr/>
          <p:nvPr/>
        </p:nvSpPr>
        <p:spPr>
          <a:xfrm>
            <a:off x="4648200" y="1676400"/>
            <a:ext cx="4191000" cy="3124200"/>
          </a:xfrm>
          <a:prstGeom prst="flowChartPunchedTap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Tx/>
              <a:buChar char="-"/>
            </a:pPr>
            <a:endParaRPr lang="ru-RU" sz="1200" b="1" dirty="0">
              <a:solidFill>
                <a:srgbClr val="FF0000"/>
              </a:solidFill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648200" y="2562998"/>
            <a:ext cx="4191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08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519113" algn="l"/>
              </a:tabLst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09.12.2024 г. - Организован «круглый стол»  с заведующими структурными подразделениями учреждения, где на актуальные вопросы по противодействию коррупции отвечал юрисконсульт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508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519113" algn="l"/>
              </a:tabLst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Присутствовало – </a:t>
            </a:r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 человек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811</TotalTime>
  <Words>3491</Words>
  <Application>Microsoft Office PowerPoint</Application>
  <PresentationFormat>Экран (4:3)</PresentationFormat>
  <Paragraphs>202</Paragraphs>
  <Slides>19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Отчёт  о реализации антикоррупционных мероприятий в Государственном  автономном учреждении социального обслуживания Свердловской области «Комплексный центр социального обслуживания населения города Каменска – Уральского»  за 2024 год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Антикоррупционные мероприятия, организованные в 2024 году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Отчёт  о реализации антикоррупционных мероприятий в Государственном  автономном учреждении социального обслуживания Свердловской области «Комплексный центр социального обслуживания населения города Каменска – Уральского» за 2022 год</dc:title>
  <dc:creator>Кайгородова Ирина Анатольевна</dc:creator>
  <cp:lastModifiedBy>Kaygorodova_IA</cp:lastModifiedBy>
  <cp:revision>127</cp:revision>
  <dcterms:created xsi:type="dcterms:W3CDTF">2023-01-26T05:15:36Z</dcterms:created>
  <dcterms:modified xsi:type="dcterms:W3CDTF">2025-02-19T09:35:01Z</dcterms:modified>
</cp:coreProperties>
</file>